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8"/>
  </p:notesMasterIdLst>
  <p:sldIdLst>
    <p:sldId id="287" r:id="rId2"/>
    <p:sldId id="363" r:id="rId3"/>
    <p:sldId id="2366" r:id="rId4"/>
    <p:sldId id="339" r:id="rId5"/>
    <p:sldId id="368" r:id="rId6"/>
    <p:sldId id="322" r:id="rId7"/>
    <p:sldId id="366" r:id="rId8"/>
    <p:sldId id="304" r:id="rId9"/>
    <p:sldId id="317" r:id="rId10"/>
    <p:sldId id="2388" r:id="rId11"/>
    <p:sldId id="2392" r:id="rId12"/>
    <p:sldId id="2372" r:id="rId13"/>
    <p:sldId id="361" r:id="rId14"/>
    <p:sldId id="365" r:id="rId15"/>
    <p:sldId id="2367" r:id="rId16"/>
    <p:sldId id="2385" r:id="rId17"/>
    <p:sldId id="2368" r:id="rId18"/>
    <p:sldId id="2375" r:id="rId19"/>
    <p:sldId id="2377" r:id="rId20"/>
    <p:sldId id="326" r:id="rId21"/>
    <p:sldId id="364" r:id="rId22"/>
    <p:sldId id="330" r:id="rId23"/>
    <p:sldId id="2389" r:id="rId24"/>
    <p:sldId id="2390" r:id="rId25"/>
    <p:sldId id="298" r:id="rId26"/>
    <p:sldId id="296" r:id="rId27"/>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46" autoAdjust="0"/>
  </p:normalViewPr>
  <p:slideViewPr>
    <p:cSldViewPr>
      <p:cViewPr varScale="1">
        <p:scale>
          <a:sx n="82" d="100"/>
          <a:sy n="82" d="100"/>
        </p:scale>
        <p:origin x="696" y="6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15-22-0139-00-04ab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March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 et al)</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15/dcn/22/15-22-0114-01-04ab-tg-4ab-agenda-march-2022.xlsx"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5/dcn/22/15-22-0103-00-04ab-tg4ab-jan-interim-mins.docx" TargetMode="External"/><Relationship Id="rId2" Type="http://schemas.openxmlformats.org/officeDocument/2006/relationships/hyperlink" Target="https://mentor.ieee.org/802.15/dcn/21/15-21-0628-00-04ab-tg15-4ab-nov-plenary-mtg-mins.docx" TargetMode="External"/><Relationship Id="rId1" Type="http://schemas.openxmlformats.org/officeDocument/2006/relationships/slideLayout" Target="../slideLayouts/slideLayout2.xml"/><Relationship Id="rId4" Type="http://schemas.openxmlformats.org/officeDocument/2006/relationships/hyperlink" Target="https://mentor.ieee.org/802.15/dcn/22/15-22-0133-00-04ab-tg4ab-conf-call-mins-feb-to-mar-2022.doc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March 2022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March 8,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UWB Next Generation for 802.15.4</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Plenary Session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to progress the project</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043093"/>
            <a:ext cx="7772400" cy="1362075"/>
          </a:xfrm>
        </p:spPr>
        <p:txBody>
          <a:bodyPr/>
          <a:lstStyle/>
          <a:p>
            <a:pPr algn="ctr"/>
            <a:r>
              <a:rPr lang="en-US" dirty="0"/>
              <a:t>March Agenda</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sp>
        <p:nvSpPr>
          <p:cNvPr id="7" name="TextBox 6">
            <a:extLst>
              <a:ext uri="{FF2B5EF4-FFF2-40B4-BE49-F238E27FC236}">
                <a16:creationId xmlns:a16="http://schemas.microsoft.com/office/drawing/2014/main" id="{32DE93CD-2F9C-4055-B86A-858F581C3A62}"/>
              </a:ext>
            </a:extLst>
          </p:cNvPr>
          <p:cNvSpPr txBox="1"/>
          <p:nvPr/>
        </p:nvSpPr>
        <p:spPr>
          <a:xfrm>
            <a:off x="657228" y="1881948"/>
            <a:ext cx="7764455" cy="523220"/>
          </a:xfrm>
          <a:prstGeom prst="rect">
            <a:avLst/>
          </a:prstGeom>
          <a:noFill/>
        </p:spPr>
        <p:txBody>
          <a:bodyPr wrap="square">
            <a:spAutoFit/>
          </a:bodyPr>
          <a:lstStyle/>
          <a:p>
            <a:pPr algn="ctr"/>
            <a:r>
              <a:rPr lang="en-US" sz="1400" dirty="0">
                <a:solidFill>
                  <a:schemeClr val="accent2">
                    <a:lumMod val="75000"/>
                  </a:schemeClr>
                </a:solidFill>
                <a:latin typeface="+mj-lt"/>
                <a:hlinkClick r:id="rId2"/>
              </a:rPr>
              <a:t>https://mentor.ieee.org/802.15/dcn/22/15-22-0114-01-04ab-tg-4ab-agenda-march-2022.xlsx</a:t>
            </a:r>
            <a:endParaRPr lang="en-US" sz="1400" dirty="0">
              <a:solidFill>
                <a:schemeClr val="accent2">
                  <a:lumMod val="75000"/>
                </a:schemeClr>
              </a:solidFill>
              <a:latin typeface="+mj-lt"/>
            </a:endParaRPr>
          </a:p>
          <a:p>
            <a:pPr algn="ctr"/>
            <a:endParaRPr lang="en-US" sz="1400" dirty="0">
              <a:solidFill>
                <a:schemeClr val="accent2">
                  <a:lumMod val="75000"/>
                </a:schemeClr>
              </a:solidFill>
              <a:latin typeface="+mj-lt"/>
            </a:endParaRPr>
          </a:p>
        </p:txBody>
      </p:sp>
      <p:graphicFrame>
        <p:nvGraphicFramePr>
          <p:cNvPr id="2" name="Table 1">
            <a:extLst>
              <a:ext uri="{FF2B5EF4-FFF2-40B4-BE49-F238E27FC236}">
                <a16:creationId xmlns:a16="http://schemas.microsoft.com/office/drawing/2014/main" id="{5D6FDCF4-02C8-45A3-8D04-7ACA3F80AE43}"/>
              </a:ext>
            </a:extLst>
          </p:cNvPr>
          <p:cNvGraphicFramePr>
            <a:graphicFrameLocks noGrp="1"/>
          </p:cNvGraphicFramePr>
          <p:nvPr/>
        </p:nvGraphicFramePr>
        <p:xfrm>
          <a:off x="768352" y="2597720"/>
          <a:ext cx="7764459" cy="2416623"/>
        </p:xfrm>
        <a:graphic>
          <a:graphicData uri="http://schemas.openxmlformats.org/drawingml/2006/table">
            <a:tbl>
              <a:tblPr/>
              <a:tblGrid>
                <a:gridCol w="343867">
                  <a:extLst>
                    <a:ext uri="{9D8B030D-6E8A-4147-A177-3AD203B41FA5}">
                      <a16:colId xmlns:a16="http://schemas.microsoft.com/office/drawing/2014/main" val="2022092311"/>
                    </a:ext>
                  </a:extLst>
                </a:gridCol>
                <a:gridCol w="343867">
                  <a:extLst>
                    <a:ext uri="{9D8B030D-6E8A-4147-A177-3AD203B41FA5}">
                      <a16:colId xmlns:a16="http://schemas.microsoft.com/office/drawing/2014/main" val="3700284673"/>
                    </a:ext>
                  </a:extLst>
                </a:gridCol>
                <a:gridCol w="343867">
                  <a:extLst>
                    <a:ext uri="{9D8B030D-6E8A-4147-A177-3AD203B41FA5}">
                      <a16:colId xmlns:a16="http://schemas.microsoft.com/office/drawing/2014/main" val="3309760156"/>
                    </a:ext>
                  </a:extLst>
                </a:gridCol>
                <a:gridCol w="343867">
                  <a:extLst>
                    <a:ext uri="{9D8B030D-6E8A-4147-A177-3AD203B41FA5}">
                      <a16:colId xmlns:a16="http://schemas.microsoft.com/office/drawing/2014/main" val="60648767"/>
                    </a:ext>
                  </a:extLst>
                </a:gridCol>
                <a:gridCol w="343867">
                  <a:extLst>
                    <a:ext uri="{9D8B030D-6E8A-4147-A177-3AD203B41FA5}">
                      <a16:colId xmlns:a16="http://schemas.microsoft.com/office/drawing/2014/main" val="2524739356"/>
                    </a:ext>
                  </a:extLst>
                </a:gridCol>
                <a:gridCol w="343867">
                  <a:extLst>
                    <a:ext uri="{9D8B030D-6E8A-4147-A177-3AD203B41FA5}">
                      <a16:colId xmlns:a16="http://schemas.microsoft.com/office/drawing/2014/main" val="695466147"/>
                    </a:ext>
                  </a:extLst>
                </a:gridCol>
                <a:gridCol w="343867">
                  <a:extLst>
                    <a:ext uri="{9D8B030D-6E8A-4147-A177-3AD203B41FA5}">
                      <a16:colId xmlns:a16="http://schemas.microsoft.com/office/drawing/2014/main" val="2787063436"/>
                    </a:ext>
                  </a:extLst>
                </a:gridCol>
                <a:gridCol w="343867">
                  <a:extLst>
                    <a:ext uri="{9D8B030D-6E8A-4147-A177-3AD203B41FA5}">
                      <a16:colId xmlns:a16="http://schemas.microsoft.com/office/drawing/2014/main" val="554204856"/>
                    </a:ext>
                  </a:extLst>
                </a:gridCol>
                <a:gridCol w="343867">
                  <a:extLst>
                    <a:ext uri="{9D8B030D-6E8A-4147-A177-3AD203B41FA5}">
                      <a16:colId xmlns:a16="http://schemas.microsoft.com/office/drawing/2014/main" val="3618026001"/>
                    </a:ext>
                  </a:extLst>
                </a:gridCol>
                <a:gridCol w="343867">
                  <a:extLst>
                    <a:ext uri="{9D8B030D-6E8A-4147-A177-3AD203B41FA5}">
                      <a16:colId xmlns:a16="http://schemas.microsoft.com/office/drawing/2014/main" val="665123001"/>
                    </a:ext>
                  </a:extLst>
                </a:gridCol>
                <a:gridCol w="343867">
                  <a:extLst>
                    <a:ext uri="{9D8B030D-6E8A-4147-A177-3AD203B41FA5}">
                      <a16:colId xmlns:a16="http://schemas.microsoft.com/office/drawing/2014/main" val="2961232265"/>
                    </a:ext>
                  </a:extLst>
                </a:gridCol>
                <a:gridCol w="199385">
                  <a:extLst>
                    <a:ext uri="{9D8B030D-6E8A-4147-A177-3AD203B41FA5}">
                      <a16:colId xmlns:a16="http://schemas.microsoft.com/office/drawing/2014/main" val="3162566175"/>
                    </a:ext>
                  </a:extLst>
                </a:gridCol>
                <a:gridCol w="343867">
                  <a:extLst>
                    <a:ext uri="{9D8B030D-6E8A-4147-A177-3AD203B41FA5}">
                      <a16:colId xmlns:a16="http://schemas.microsoft.com/office/drawing/2014/main" val="2115484058"/>
                    </a:ext>
                  </a:extLst>
                </a:gridCol>
                <a:gridCol w="343867">
                  <a:extLst>
                    <a:ext uri="{9D8B030D-6E8A-4147-A177-3AD203B41FA5}">
                      <a16:colId xmlns:a16="http://schemas.microsoft.com/office/drawing/2014/main" val="4185858214"/>
                    </a:ext>
                  </a:extLst>
                </a:gridCol>
                <a:gridCol w="343867">
                  <a:extLst>
                    <a:ext uri="{9D8B030D-6E8A-4147-A177-3AD203B41FA5}">
                      <a16:colId xmlns:a16="http://schemas.microsoft.com/office/drawing/2014/main" val="3934805495"/>
                    </a:ext>
                  </a:extLst>
                </a:gridCol>
                <a:gridCol w="343867">
                  <a:extLst>
                    <a:ext uri="{9D8B030D-6E8A-4147-A177-3AD203B41FA5}">
                      <a16:colId xmlns:a16="http://schemas.microsoft.com/office/drawing/2014/main" val="4119913568"/>
                    </a:ext>
                  </a:extLst>
                </a:gridCol>
                <a:gridCol w="343867">
                  <a:extLst>
                    <a:ext uri="{9D8B030D-6E8A-4147-A177-3AD203B41FA5}">
                      <a16:colId xmlns:a16="http://schemas.microsoft.com/office/drawing/2014/main" val="2836968634"/>
                    </a:ext>
                  </a:extLst>
                </a:gridCol>
                <a:gridCol w="343867">
                  <a:extLst>
                    <a:ext uri="{9D8B030D-6E8A-4147-A177-3AD203B41FA5}">
                      <a16:colId xmlns:a16="http://schemas.microsoft.com/office/drawing/2014/main" val="107493016"/>
                    </a:ext>
                  </a:extLst>
                </a:gridCol>
                <a:gridCol w="343867">
                  <a:extLst>
                    <a:ext uri="{9D8B030D-6E8A-4147-A177-3AD203B41FA5}">
                      <a16:colId xmlns:a16="http://schemas.microsoft.com/office/drawing/2014/main" val="1487107791"/>
                    </a:ext>
                  </a:extLst>
                </a:gridCol>
                <a:gridCol w="343867">
                  <a:extLst>
                    <a:ext uri="{9D8B030D-6E8A-4147-A177-3AD203B41FA5}">
                      <a16:colId xmlns:a16="http://schemas.microsoft.com/office/drawing/2014/main" val="1094230036"/>
                    </a:ext>
                  </a:extLst>
                </a:gridCol>
                <a:gridCol w="343867">
                  <a:extLst>
                    <a:ext uri="{9D8B030D-6E8A-4147-A177-3AD203B41FA5}">
                      <a16:colId xmlns:a16="http://schemas.microsoft.com/office/drawing/2014/main" val="356073050"/>
                    </a:ext>
                  </a:extLst>
                </a:gridCol>
                <a:gridCol w="343867">
                  <a:extLst>
                    <a:ext uri="{9D8B030D-6E8A-4147-A177-3AD203B41FA5}">
                      <a16:colId xmlns:a16="http://schemas.microsoft.com/office/drawing/2014/main" val="1912652630"/>
                    </a:ext>
                  </a:extLst>
                </a:gridCol>
                <a:gridCol w="343867">
                  <a:extLst>
                    <a:ext uri="{9D8B030D-6E8A-4147-A177-3AD203B41FA5}">
                      <a16:colId xmlns:a16="http://schemas.microsoft.com/office/drawing/2014/main" val="2310227759"/>
                    </a:ext>
                  </a:extLst>
                </a:gridCol>
              </a:tblGrid>
              <a:tr h="193473">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Wednesday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Friday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600" b="1" i="0" u="none" strike="noStrike">
                          <a:effectLst/>
                          <a:latin typeface="Arial" panose="020B0604020202020204" pitchFamily="34" charset="0"/>
                        </a:rPr>
                        <a:t>Tuesday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Wednesday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Thursday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Friday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600" b="1" i="0" u="none" strike="noStrike">
                          <a:effectLst/>
                          <a:latin typeface="Arial" panose="020B0604020202020204" pitchFamily="34" charset="0"/>
                        </a:rPr>
                        <a:t>Sunday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600" b="1" i="0" u="none" strike="noStrike">
                          <a:effectLst/>
                          <a:latin typeface="Arial" panose="020B0604020202020204" pitchFamily="34" charset="0"/>
                        </a:rPr>
                        <a:t>Monday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Tuesday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 Wednesday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768426391"/>
                  </a:ext>
                </a:extLst>
              </a:tr>
              <a:tr h="105247">
                <a:tc>
                  <a:txBody>
                    <a:bodyPr/>
                    <a:lstStyle/>
                    <a:p>
                      <a:pPr algn="r" fontAlgn="b"/>
                      <a:r>
                        <a:rPr lang="en-US" sz="600" b="1" i="0" u="none" strike="noStrike">
                          <a:effectLst/>
                          <a:latin typeface="Arial" panose="020B0604020202020204" pitchFamily="34" charset="0"/>
                        </a:rPr>
                        <a:t>EST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PST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600" b="1" i="0" u="none" strike="noStrike">
                          <a:effectLst/>
                          <a:latin typeface="Arial" panose="020B0604020202020204" pitchFamily="34" charset="0"/>
                        </a:rPr>
                        <a:t>8-Mar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9-Mar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10-Mar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11-Mar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600" b="1" i="0" u="none" strike="noStrike">
                          <a:effectLst/>
                          <a:latin typeface="Arial" panose="020B0604020202020204" pitchFamily="34" charset="0"/>
                        </a:rPr>
                        <a:t>13-Mar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600" b="1" i="0" u="none" strike="noStrike">
                          <a:effectLst/>
                          <a:latin typeface="Arial" panose="020B0604020202020204" pitchFamily="34" charset="0"/>
                        </a:rPr>
                        <a:t>14-Mar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15-Mar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16-Mar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30955638"/>
                  </a:ext>
                </a:extLst>
              </a:tr>
              <a:tr h="102269">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rowSpan="4" gridSpan="2">
                  <a:txBody>
                    <a:bodyPr/>
                    <a:lstStyle/>
                    <a:p>
                      <a:pPr algn="ctr" fontAlgn="ctr"/>
                      <a:r>
                        <a:rPr lang="en-US" sz="600" b="0" i="0" u="none" strike="noStrike">
                          <a:effectLst/>
                          <a:latin typeface="Arial" panose="020B0604020202020204" pitchFamily="34" charset="0"/>
                        </a:rPr>
                        <a:t> </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4"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3764786762"/>
                  </a:ext>
                </a:extLst>
              </a:tr>
              <a:tr h="102269">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dirty="0">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4159334459"/>
                  </a:ext>
                </a:extLst>
              </a:tr>
              <a:tr h="102269">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AM0</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AM0</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SC THz</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AM0</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369455384"/>
                  </a:ext>
                </a:extLst>
              </a:tr>
              <a:tr h="102269">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593373920"/>
                  </a:ext>
                </a:extLst>
              </a:tr>
              <a:tr h="103592">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600" b="1" i="0" u="sng" strike="noStrike">
                          <a:solidFill>
                            <a:srgbClr val="000000"/>
                          </a:solidFill>
                          <a:effectLst/>
                          <a:latin typeface="Arial" panose="020B0604020202020204" pitchFamily="34" charset="0"/>
                        </a:rPr>
                        <a:t>WG Opening</a:t>
                      </a:r>
                      <a:br>
                        <a:rPr lang="en-US" sz="600" b="1" i="0" u="sng" strike="noStrike">
                          <a:solidFill>
                            <a:srgbClr val="000000"/>
                          </a:solidFill>
                          <a:effectLst/>
                          <a:latin typeface="Arial" panose="020B0604020202020204" pitchFamily="34" charset="0"/>
                        </a:rPr>
                      </a:br>
                      <a:r>
                        <a:rPr lang="en-US" sz="600" b="1" i="0" u="sng" strike="noStrike">
                          <a:solidFill>
                            <a:srgbClr val="000000"/>
                          </a:solidFill>
                          <a:effectLst/>
                          <a:latin typeface="Arial" panose="020B0604020202020204" pitchFamily="34" charset="0"/>
                        </a:rPr>
                        <a:t>Meeting</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Joint 6a/4ab/14</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AM1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en-US" sz="600" b="1" i="0" u="sng" strike="noStrike">
                          <a:solidFill>
                            <a:srgbClr val="000000"/>
                          </a:solidFill>
                          <a:effectLst/>
                          <a:latin typeface="Arial" panose="020B0604020202020204" pitchFamily="34" charset="0"/>
                        </a:rPr>
                        <a:t>WG Closing</a:t>
                      </a:r>
                      <a:br>
                        <a:rPr lang="en-US" sz="600" b="1" i="0" u="sng" strike="noStrike">
                          <a:solidFill>
                            <a:srgbClr val="000000"/>
                          </a:solidFill>
                          <a:effectLst/>
                          <a:latin typeface="Arial" panose="020B0604020202020204" pitchFamily="34" charset="0"/>
                        </a:rPr>
                      </a:br>
                      <a:r>
                        <a:rPr lang="en-US" sz="600" b="1" i="0" u="sng" strike="noStrike">
                          <a:solidFill>
                            <a:srgbClr val="000000"/>
                          </a:solidFill>
                          <a:effectLst/>
                          <a:latin typeface="Arial" panose="020B0604020202020204" pitchFamily="34" charset="0"/>
                        </a:rPr>
                        <a:t>Meeting</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extLst>
                  <a:ext uri="{0D108BD9-81ED-4DB2-BD59-A6C34878D82A}">
                    <a16:rowId xmlns:a16="http://schemas.microsoft.com/office/drawing/2014/main" val="1711029332"/>
                  </a:ext>
                </a:extLst>
              </a:tr>
              <a:tr h="185199">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solidFill>
                            <a:srgbClr val="0000FF"/>
                          </a:solidFill>
                          <a:effectLst/>
                          <a:latin typeface="Calibri" panose="020F0502020204030204" pitchFamily="34" charset="0"/>
                        </a:rPr>
                        <a:t>802.15 CAC</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28826249"/>
                  </a:ext>
                </a:extLst>
              </a:tr>
              <a:tr h="104254">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WNG</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IETF</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AM2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gridSpan="2">
                  <a:txBody>
                    <a:bodyPr/>
                    <a:lstStyle/>
                    <a:p>
                      <a:pPr algn="ctr" fontAlgn="ctr"/>
                      <a:r>
                        <a:rPr lang="en-US" sz="600" b="1" i="0" u="none" strike="noStrike">
                          <a:effectLst/>
                          <a:latin typeface="Arial" panose="020B0604020202020204" pitchFamily="34" charset="0"/>
                        </a:rPr>
                        <a:t>Joint 802.15/802.1</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4042892771"/>
                  </a:ext>
                </a:extLst>
              </a:tr>
              <a:tr h="102269">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9:00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4266333248"/>
                  </a:ext>
                </a:extLst>
              </a:tr>
              <a:tr h="103592">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10:00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1" i="0" u="none" strike="noStrike">
                          <a:effectLst/>
                          <a:latin typeface="Arial" panose="020B0604020202020204" pitchFamily="34" charset="0"/>
                        </a:rPr>
                        <a:t>TG16t</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TG15</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Joint</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14/15/4ab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effectLst/>
                          <a:latin typeface="Arial" panose="020B0604020202020204" pitchFamily="34" charset="0"/>
                        </a:rPr>
                        <a:t>TG15</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TG16t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915057040"/>
                  </a:ext>
                </a:extLst>
              </a:tr>
              <a:tr h="185199">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11:00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298117001"/>
                  </a:ext>
                </a:extLst>
              </a:tr>
              <a:tr h="103592">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12:00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TG4cor1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TG14</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effectLst/>
                          <a:latin typeface="Arial" panose="020B0604020202020204" pitchFamily="34" charset="0"/>
                        </a:rPr>
                        <a:t>TG4cor1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814753657"/>
                  </a:ext>
                </a:extLst>
              </a:tr>
              <a:tr h="102269">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13:00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356137942"/>
                  </a:ext>
                </a:extLst>
              </a:tr>
              <a:tr h="102269">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14:00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483945217"/>
                  </a:ext>
                </a:extLst>
              </a:tr>
              <a:tr h="102269">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15:00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534073150"/>
                  </a:ext>
                </a:extLst>
              </a:tr>
              <a:tr h="102269">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16:00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865678952"/>
                  </a:ext>
                </a:extLst>
              </a:tr>
              <a:tr h="102269">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17:00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120777988"/>
                  </a:ext>
                </a:extLst>
              </a:tr>
              <a:tr h="102269">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60917944"/>
                  </a:ext>
                </a:extLst>
              </a:tr>
              <a:tr h="102269">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662888697"/>
                  </a:ext>
                </a:extLst>
              </a:tr>
              <a:tr h="105247">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dirty="0">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4013092504"/>
                  </a:ext>
                </a:extLst>
              </a:tr>
            </a:tbl>
          </a:graphicData>
        </a:graphic>
      </p:graphicFrame>
      <p:graphicFrame>
        <p:nvGraphicFramePr>
          <p:cNvPr id="6" name="Table 5">
            <a:extLst>
              <a:ext uri="{FF2B5EF4-FFF2-40B4-BE49-F238E27FC236}">
                <a16:creationId xmlns:a16="http://schemas.microsoft.com/office/drawing/2014/main" id="{20570D6C-4DEB-497E-A630-1243D6CB72B5}"/>
              </a:ext>
            </a:extLst>
          </p:cNvPr>
          <p:cNvGraphicFramePr>
            <a:graphicFrameLocks noGrp="1"/>
          </p:cNvGraphicFramePr>
          <p:nvPr>
            <p:extLst>
              <p:ext uri="{D42A27DB-BD31-4B8C-83A1-F6EECF244321}">
                <p14:modId xmlns:p14="http://schemas.microsoft.com/office/powerpoint/2010/main" val="2274954917"/>
              </p:ext>
            </p:extLst>
          </p:nvPr>
        </p:nvGraphicFramePr>
        <p:xfrm>
          <a:off x="3449613" y="5301208"/>
          <a:ext cx="2018750" cy="631372"/>
        </p:xfrm>
        <a:graphic>
          <a:graphicData uri="http://schemas.openxmlformats.org/drawingml/2006/table">
            <a:tbl>
              <a:tblPr/>
              <a:tblGrid>
                <a:gridCol w="403750">
                  <a:extLst>
                    <a:ext uri="{9D8B030D-6E8A-4147-A177-3AD203B41FA5}">
                      <a16:colId xmlns:a16="http://schemas.microsoft.com/office/drawing/2014/main" val="1787261649"/>
                    </a:ext>
                  </a:extLst>
                </a:gridCol>
                <a:gridCol w="403750">
                  <a:extLst>
                    <a:ext uri="{9D8B030D-6E8A-4147-A177-3AD203B41FA5}">
                      <a16:colId xmlns:a16="http://schemas.microsoft.com/office/drawing/2014/main" val="553916773"/>
                    </a:ext>
                  </a:extLst>
                </a:gridCol>
                <a:gridCol w="403750">
                  <a:extLst>
                    <a:ext uri="{9D8B030D-6E8A-4147-A177-3AD203B41FA5}">
                      <a16:colId xmlns:a16="http://schemas.microsoft.com/office/drawing/2014/main" val="3749853151"/>
                    </a:ext>
                  </a:extLst>
                </a:gridCol>
                <a:gridCol w="403750">
                  <a:extLst>
                    <a:ext uri="{9D8B030D-6E8A-4147-A177-3AD203B41FA5}">
                      <a16:colId xmlns:a16="http://schemas.microsoft.com/office/drawing/2014/main" val="1566732008"/>
                    </a:ext>
                  </a:extLst>
                </a:gridCol>
                <a:gridCol w="403750">
                  <a:extLst>
                    <a:ext uri="{9D8B030D-6E8A-4147-A177-3AD203B41FA5}">
                      <a16:colId xmlns:a16="http://schemas.microsoft.com/office/drawing/2014/main" val="4243664708"/>
                    </a:ext>
                  </a:extLst>
                </a:gridCol>
              </a:tblGrid>
              <a:tr h="133224">
                <a:tc rowSpan="2">
                  <a:txBody>
                    <a:bodyPr/>
                    <a:lstStyle/>
                    <a:p>
                      <a:pPr algn="ctr" fontAlgn="ctr"/>
                      <a:r>
                        <a:rPr lang="en-US" sz="1000" b="1" i="0" u="none" strike="noStrike">
                          <a:solidFill>
                            <a:srgbClr val="FFFFFF"/>
                          </a:solidFill>
                          <a:effectLst/>
                          <a:latin typeface="Arial" panose="020B0604020202020204" pitchFamily="34" charset="0"/>
                        </a:rPr>
                        <a:t>15.4ab</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1747284243"/>
                  </a:ext>
                </a:extLst>
              </a:tr>
              <a:tr h="133224">
                <a:tc vMerge="1">
                  <a:txBody>
                    <a:bodyPr/>
                    <a:lstStyle/>
                    <a:p>
                      <a:endParaRPr lang="en-US"/>
                    </a:p>
                  </a:txBody>
                  <a:tcPr/>
                </a:tc>
                <a:tc gridSpan="4">
                  <a:txBody>
                    <a:bodyPr/>
                    <a:lstStyle/>
                    <a:p>
                      <a:pPr algn="l" fontAlgn="b"/>
                      <a:r>
                        <a:rPr lang="en-US" sz="1000" b="0" i="0" u="none" strike="noStrike">
                          <a:effectLst/>
                          <a:latin typeface="Arial" panose="020B0604020202020204" pitchFamily="34" charset="0"/>
                        </a:rPr>
                        <a:t>TG4ab Meeting slots</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7834835"/>
                  </a:ext>
                </a:extLst>
              </a:tr>
              <a:tr h="133224">
                <a:tc rowSpan="2">
                  <a:txBody>
                    <a:bodyPr/>
                    <a:lstStyle/>
                    <a:p>
                      <a:pPr algn="ctr" fontAlgn="ctr"/>
                      <a:r>
                        <a:rPr lang="en-US" sz="1000" b="1" i="0" u="none" strike="noStrike">
                          <a:effectLst/>
                          <a:latin typeface="Arial" panose="020B0604020202020204" pitchFamily="34" charset="0"/>
                        </a:rPr>
                        <a:t>Joint </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4119087563"/>
                  </a:ext>
                </a:extLst>
              </a:tr>
              <a:tr h="133224">
                <a:tc vMerge="1">
                  <a:txBody>
                    <a:bodyPr/>
                    <a:lstStyle/>
                    <a:p>
                      <a:endParaRPr lang="en-US"/>
                    </a:p>
                  </a:txBody>
                  <a:tcPr/>
                </a:tc>
                <a:tc gridSpan="4">
                  <a:txBody>
                    <a:bodyPr/>
                    <a:lstStyle/>
                    <a:p>
                      <a:pPr algn="l" fontAlgn="b"/>
                      <a:r>
                        <a:rPr lang="en-US" sz="1000" b="0" i="0" u="none" strike="noStrike" dirty="0">
                          <a:effectLst/>
                          <a:latin typeface="Arial" panose="020B0604020202020204" pitchFamily="34" charset="0"/>
                        </a:rPr>
                        <a:t>Joint meetings with TG4ab</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8029106"/>
                  </a:ext>
                </a:extLst>
              </a:tr>
            </a:tbl>
          </a:graphicData>
        </a:graphic>
      </p:graphicFrame>
    </p:spTree>
    <p:extLst>
      <p:ext uri="{BB962C8B-B14F-4D97-AF65-F5344CB8AC3E}">
        <p14:creationId xmlns:p14="http://schemas.microsoft.com/office/powerpoint/2010/main" val="203143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lnSpcReduction="10000"/>
          </a:bodyPr>
          <a:lstStyle/>
          <a:p>
            <a:pPr marL="0" indent="0"/>
            <a:r>
              <a:rPr lang="en-US" dirty="0"/>
              <a:t>Discussion:</a:t>
            </a:r>
          </a:p>
          <a:p>
            <a:pPr marL="457200" indent="-457200">
              <a:buFont typeface="Arial" panose="020B0604020202020204" pitchFamily="34" charset="0"/>
              <a:buChar char="•"/>
            </a:pPr>
            <a:r>
              <a:rPr lang="en-US" dirty="0"/>
              <a:t>Requests for allocation (not in yet)</a:t>
            </a:r>
          </a:p>
          <a:p>
            <a:pPr marL="457200" indent="-457200">
              <a:buFont typeface="Arial" panose="020B0604020202020204" pitchFamily="34" charset="0"/>
              <a:buChar char="•"/>
            </a:pPr>
            <a:r>
              <a:rPr lang="en-US" dirty="0"/>
              <a:t>Horse-trading</a:t>
            </a:r>
          </a:p>
          <a:p>
            <a:pPr marL="857250" lvl="1" indent="-457200">
              <a:buFont typeface="Arial" panose="020B0604020202020204" pitchFamily="34" charset="0"/>
              <a:buChar char="•"/>
            </a:pPr>
            <a:r>
              <a:rPr lang="en-US" dirty="0"/>
              <a:t>Requests for different time slots</a:t>
            </a:r>
          </a:p>
          <a:p>
            <a:pPr marL="857250" lvl="1" indent="-457200">
              <a:buFont typeface="Arial" panose="020B0604020202020204" pitchFamily="34" charset="0"/>
              <a:buChar char="•"/>
            </a:pPr>
            <a:r>
              <a:rPr lang="en-US" dirty="0"/>
              <a:t>Offers to trade time slots</a:t>
            </a:r>
          </a:p>
          <a:p>
            <a:pPr marL="0" indent="0"/>
            <a:endParaRPr lang="en-US" dirty="0"/>
          </a:p>
          <a:p>
            <a:pPr marL="0" indent="0"/>
            <a:r>
              <a:rPr lang="en-US" dirty="0"/>
              <a:t>Approval: Motion to approve Agenda in 15-22-0114-</a:t>
            </a:r>
            <a:r>
              <a:rPr lang="en-US" dirty="0">
                <a:highlight>
                  <a:srgbClr val="FFFF00"/>
                </a:highlight>
              </a:rPr>
              <a:t>02</a:t>
            </a:r>
            <a:r>
              <a:rPr lang="en-US" dirty="0"/>
              <a:t>  </a:t>
            </a:r>
          </a:p>
          <a:p>
            <a:pPr marL="0" indent="0"/>
            <a:r>
              <a:rPr lang="en-US" dirty="0"/>
              <a:t>Moved: </a:t>
            </a:r>
            <a:r>
              <a:rPr lang="en-US" dirty="0" err="1"/>
              <a:t>Bims</a:t>
            </a:r>
            <a:r>
              <a:rPr lang="en-US" dirty="0"/>
              <a:t>/second Powell</a:t>
            </a:r>
          </a:p>
          <a:p>
            <a:pPr marL="0" indent="0"/>
            <a:endParaRPr lang="en-US" dirty="0"/>
          </a:p>
          <a:p>
            <a:pPr marL="400050" lvl="1" indent="0"/>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11</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DAD2-737F-4177-976D-AA15D0FA4470}"/>
              </a:ext>
            </a:extLst>
          </p:cNvPr>
          <p:cNvSpPr>
            <a:spLocks noGrp="1"/>
          </p:cNvSpPr>
          <p:nvPr>
            <p:ph type="title"/>
          </p:nvPr>
        </p:nvSpPr>
        <p:spPr/>
        <p:txBody>
          <a:bodyPr/>
          <a:lstStyle/>
          <a:p>
            <a:r>
              <a:rPr lang="en-US" dirty="0"/>
              <a:t>Approval of Minutes	</a:t>
            </a:r>
          </a:p>
        </p:txBody>
      </p:sp>
      <p:sp>
        <p:nvSpPr>
          <p:cNvPr id="3" name="Content Placeholder 2">
            <a:extLst>
              <a:ext uri="{FF2B5EF4-FFF2-40B4-BE49-F238E27FC236}">
                <a16:creationId xmlns:a16="http://schemas.microsoft.com/office/drawing/2014/main" id="{85C05B16-6EF6-40E4-A042-1531BAD577AE}"/>
              </a:ext>
            </a:extLst>
          </p:cNvPr>
          <p:cNvSpPr>
            <a:spLocks noGrp="1"/>
          </p:cNvSpPr>
          <p:nvPr>
            <p:ph idx="1"/>
          </p:nvPr>
        </p:nvSpPr>
        <p:spPr/>
        <p:txBody>
          <a:bodyPr>
            <a:normAutofit fontScale="77500" lnSpcReduction="20000"/>
          </a:bodyPr>
          <a:lstStyle/>
          <a:p>
            <a:r>
              <a:rPr lang="en-US" dirty="0"/>
              <a:t>Motion to approve January interim session minutes, document # 15-22-0103, and Conference Call minutes (February through March 2022) document # 15-22-0133-00</a:t>
            </a:r>
          </a:p>
          <a:p>
            <a:pPr lvl="1"/>
            <a:r>
              <a:rPr lang="en-US" dirty="0"/>
              <a:t>Moved by: David </a:t>
            </a:r>
            <a:r>
              <a:rPr lang="en-US" dirty="0" err="1"/>
              <a:t>Xun</a:t>
            </a:r>
            <a:r>
              <a:rPr lang="en-US" dirty="0"/>
              <a:t> Yang (Huawei)</a:t>
            </a:r>
          </a:p>
          <a:p>
            <a:pPr lvl="1"/>
            <a:r>
              <a:rPr lang="en-US" dirty="0"/>
              <a:t>Second by: Clint Powell (Meta)</a:t>
            </a:r>
          </a:p>
          <a:p>
            <a:pPr lvl="1"/>
            <a:endParaRPr lang="en-US" dirty="0"/>
          </a:p>
          <a:p>
            <a:r>
              <a:rPr lang="en-US" dirty="0"/>
              <a:t>Links:</a:t>
            </a:r>
            <a:endParaRPr lang="en-US" dirty="0">
              <a:hlinkClick r:id="rId2"/>
            </a:endParaRPr>
          </a:p>
          <a:p>
            <a:r>
              <a:rPr lang="en-US" dirty="0">
                <a:hlinkClick r:id="rId3"/>
              </a:rPr>
              <a:t>https://mentor.ieee.org/802.15/dcn/22/15-22-0103-00-04ab-tg4ab-jan-interim-mins.docx</a:t>
            </a:r>
            <a:endParaRPr lang="en-US" dirty="0"/>
          </a:p>
          <a:p>
            <a:r>
              <a:rPr lang="en-US" dirty="0">
                <a:hlinkClick r:id="rId4"/>
              </a:rPr>
              <a:t>https://mentor.ieee.org/802.15/dcn/22/15-22-0133-00-04ab-tg4ab-conf-call-mins-feb-to-mar-2022.docx</a:t>
            </a:r>
            <a:endParaRPr lang="en-US" dirty="0"/>
          </a:p>
          <a:p>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596A8E3E-6BA0-41FE-83FE-8B07D831340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108190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t>Hear technical contributions and develop technical content</a:t>
            </a:r>
          </a:p>
          <a:p>
            <a:pPr marL="457200" indent="-457200">
              <a:buFont typeface="Arial" panose="020B0604020202020204" pitchFamily="34" charset="0"/>
              <a:buChar char="•"/>
            </a:pPr>
            <a:r>
              <a:rPr lang="en-US" dirty="0"/>
              <a:t>Continue collaborations and convergence</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0322-BB64-445E-9EB4-8D72F57740B4}"/>
              </a:ext>
            </a:extLst>
          </p:cNvPr>
          <p:cNvSpPr>
            <a:spLocks noGrp="1"/>
          </p:cNvSpPr>
          <p:nvPr>
            <p:ph type="title"/>
          </p:nvPr>
        </p:nvSpPr>
        <p:spPr/>
        <p:txBody>
          <a:bodyPr/>
          <a:lstStyle/>
          <a:p>
            <a:r>
              <a:rPr lang="en-US" dirty="0"/>
              <a:t>General Announcements</a:t>
            </a:r>
          </a:p>
        </p:txBody>
      </p:sp>
      <p:sp>
        <p:nvSpPr>
          <p:cNvPr id="3" name="Content Placeholder 2">
            <a:extLst>
              <a:ext uri="{FF2B5EF4-FFF2-40B4-BE49-F238E27FC236}">
                <a16:creationId xmlns:a16="http://schemas.microsoft.com/office/drawing/2014/main" id="{887D05F3-9299-4D04-91B6-BFE712C4FACB}"/>
              </a:ext>
            </a:extLst>
          </p:cNvPr>
          <p:cNvSpPr>
            <a:spLocks noGrp="1"/>
          </p:cNvSpPr>
          <p:nvPr>
            <p:ph idx="1"/>
          </p:nvPr>
        </p:nvSpPr>
        <p:spPr>
          <a:xfrm>
            <a:off x="767977" y="1628800"/>
            <a:ext cx="7764463" cy="4611663"/>
          </a:xfrm>
        </p:spPr>
        <p:txBody>
          <a:bodyPr>
            <a:normAutofit fontScale="92500" lnSpcReduction="20000"/>
          </a:bodyPr>
          <a:lstStyle/>
          <a:p>
            <a:pPr marL="0" indent="0" algn="ctr"/>
            <a:r>
              <a:rPr lang="en-US" dirty="0">
                <a:solidFill>
                  <a:srgbClr val="FF0000"/>
                </a:solidFill>
              </a:rPr>
              <a:t>DO NOT FORGET </a:t>
            </a:r>
          </a:p>
          <a:p>
            <a:pPr marL="0" indent="0" algn="ctr"/>
            <a:r>
              <a:rPr lang="en-US" dirty="0">
                <a:solidFill>
                  <a:srgbClr val="FF0000"/>
                </a:solidFill>
              </a:rPr>
              <a:t>REGISTRATION (and the meeting fee) is REQUIRED TO PARTICPATE in any meeting during the plenary session.</a:t>
            </a:r>
          </a:p>
          <a:p>
            <a:endParaRPr lang="en-US" dirty="0"/>
          </a:p>
          <a:p>
            <a:pPr algn="ctr"/>
            <a:r>
              <a:rPr lang="en-US" dirty="0"/>
              <a:t>Did we mention this?</a:t>
            </a:r>
          </a:p>
          <a:p>
            <a:pPr algn="ctr"/>
            <a:endParaRPr lang="en-US" dirty="0"/>
          </a:p>
          <a:p>
            <a:pPr algn="ctr"/>
            <a:r>
              <a:rPr lang="en-US" dirty="0"/>
              <a:t>Bad things happen if you fail to register and pay the fee. Please don’t let that happen to you!</a:t>
            </a:r>
          </a:p>
        </p:txBody>
      </p:sp>
      <p:sp>
        <p:nvSpPr>
          <p:cNvPr id="4" name="Slide Number Placeholder 3">
            <a:extLst>
              <a:ext uri="{FF2B5EF4-FFF2-40B4-BE49-F238E27FC236}">
                <a16:creationId xmlns:a16="http://schemas.microsoft.com/office/drawing/2014/main" id="{C0794C8B-A0C7-40A9-ACC8-040352207A5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285240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0F6C-4770-4F99-8196-8BE66944A9D3}"/>
              </a:ext>
            </a:extLst>
          </p:cNvPr>
          <p:cNvSpPr>
            <a:spLocks noGrp="1"/>
          </p:cNvSpPr>
          <p:nvPr>
            <p:ph type="title"/>
          </p:nvPr>
        </p:nvSpPr>
        <p:spPr>
          <a:xfrm>
            <a:off x="755576" y="2060848"/>
            <a:ext cx="7764463" cy="754063"/>
          </a:xfrm>
        </p:spPr>
        <p:txBody>
          <a:bodyPr/>
          <a:lstStyle/>
          <a:p>
            <a:r>
              <a:rPr lang="en-US" dirty="0"/>
              <a:t>Recap and TG Operation</a:t>
            </a:r>
          </a:p>
        </p:txBody>
      </p:sp>
      <p:sp>
        <p:nvSpPr>
          <p:cNvPr id="4" name="Slide Number Placeholder 3">
            <a:extLst>
              <a:ext uri="{FF2B5EF4-FFF2-40B4-BE49-F238E27FC236}">
                <a16:creationId xmlns:a16="http://schemas.microsoft.com/office/drawing/2014/main" id="{1BF5ADF0-E4EF-4D82-B63A-614C8B3F252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315970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Vice Chair: Clint </a:t>
            </a:r>
            <a:r>
              <a:rPr lang="en-US"/>
              <a:t>Powell (Meta)</a:t>
            </a:r>
            <a:endParaRPr lang="en-US" dirty="0"/>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Lead Technical Editor: Billy Verso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542977" y="6120626"/>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2568274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2267744" y="595695"/>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656762915"/>
              </p:ext>
            </p:extLst>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rPr>
                        <a:t>Draft 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5" name="Left Brace 4">
            <a:extLst>
              <a:ext uri="{FF2B5EF4-FFF2-40B4-BE49-F238E27FC236}">
                <a16:creationId xmlns:a16="http://schemas.microsoft.com/office/drawing/2014/main" id="{009F881B-65C7-40F2-AFAA-2EC67F32DFEB}"/>
              </a:ext>
            </a:extLst>
          </p:cNvPr>
          <p:cNvSpPr/>
          <p:nvPr/>
        </p:nvSpPr>
        <p:spPr bwMode="auto">
          <a:xfrm>
            <a:off x="1187624" y="2924944"/>
            <a:ext cx="432048" cy="576064"/>
          </a:xfrm>
          <a:prstGeom prst="leftBrace">
            <a:avLst/>
          </a:prstGeom>
          <a:noFill/>
          <a:ln w="1270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a:t>Slid</a:t>
            </a:r>
            <a:fld id="{0F04E8E9-279B-42CA-B6E8-61A287E0027B}" type="slidenum">
              <a:rPr lang="en-US" altLang="en-US" smtClean="0"/>
              <a:pPr>
                <a:defRPr/>
              </a:pPr>
              <a:t>2</a:t>
            </a:fld>
            <a:endParaRPr lang="en-US" altLang="en-US"/>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98209742-BC94-46EE-AC78-523FB2E8F229}"/>
              </a:ext>
            </a:extLst>
          </p:cNvPr>
          <p:cNvSpPr txBox="1"/>
          <p:nvPr/>
        </p:nvSpPr>
        <p:spPr>
          <a:xfrm>
            <a:off x="1763688" y="6019728"/>
            <a:ext cx="5616624" cy="461665"/>
          </a:xfrm>
          <a:prstGeom prst="rect">
            <a:avLst/>
          </a:prstGeom>
          <a:noFill/>
        </p:spPr>
        <p:txBody>
          <a:bodyPr wrap="square" rtlCol="0">
            <a:spAutoFit/>
          </a:bodyPr>
          <a:lstStyle/>
          <a:p>
            <a:pPr algn="ctr"/>
            <a:r>
              <a:rPr lang="en-US" sz="2400" dirty="0">
                <a:solidFill>
                  <a:schemeClr val="accent5">
                    <a:lumMod val="50000"/>
                  </a:schemeClr>
                </a:solidFill>
                <a:highlight>
                  <a:srgbClr val="FFFF00"/>
                </a:highlight>
              </a:rPr>
              <a:t>Meeting will begin at 10 after the hour</a:t>
            </a:r>
          </a:p>
        </p:txBody>
      </p:sp>
    </p:spTree>
    <p:extLst>
      <p:ext uri="{BB962C8B-B14F-4D97-AF65-F5344CB8AC3E}">
        <p14:creationId xmlns:p14="http://schemas.microsoft.com/office/powerpoint/2010/main" val="1245476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p:txBody>
          <a:bodyPr/>
          <a:lstStyle/>
          <a:p>
            <a:r>
              <a:rPr lang="en-US" dirty="0"/>
              <a:t>List of Technical Presentations</a:t>
            </a:r>
          </a:p>
        </p:txBody>
      </p:sp>
      <p:sp>
        <p:nvSpPr>
          <p:cNvPr id="3" name="Content Placeholder 2">
            <a:extLst>
              <a:ext uri="{FF2B5EF4-FFF2-40B4-BE49-F238E27FC236}">
                <a16:creationId xmlns:a16="http://schemas.microsoft.com/office/drawing/2014/main" id="{F6DC99AE-2F0F-47C1-8281-2838E6BA3998}"/>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389210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24C5-B656-4DFD-9C91-862F3BBEAD07}"/>
              </a:ext>
            </a:extLst>
          </p:cNvPr>
          <p:cNvSpPr>
            <a:spLocks noGrp="1"/>
          </p:cNvSpPr>
          <p:nvPr>
            <p:ph type="title"/>
          </p:nvPr>
        </p:nvSpPr>
        <p:spPr/>
        <p:txBody>
          <a:bodyPr/>
          <a:lstStyle/>
          <a:p>
            <a:r>
              <a:rPr lang="en-US" dirty="0"/>
              <a:t>Interim TC planning</a:t>
            </a:r>
          </a:p>
        </p:txBody>
      </p:sp>
      <p:sp>
        <p:nvSpPr>
          <p:cNvPr id="3" name="Content Placeholder 2">
            <a:extLst>
              <a:ext uri="{FF2B5EF4-FFF2-40B4-BE49-F238E27FC236}">
                <a16:creationId xmlns:a16="http://schemas.microsoft.com/office/drawing/2014/main" id="{A1CE43FC-C73C-4F94-A9C4-3A520F3D1FE3}"/>
              </a:ext>
            </a:extLst>
          </p:cNvPr>
          <p:cNvSpPr>
            <a:spLocks noGrp="1"/>
          </p:cNvSpPr>
          <p:nvPr>
            <p:ph idx="1"/>
          </p:nvPr>
        </p:nvSpPr>
        <p:spPr/>
        <p:txBody>
          <a:bodyPr>
            <a:normAutofit/>
          </a:bodyPr>
          <a:lstStyle/>
          <a:p>
            <a:r>
              <a:rPr lang="en-US" dirty="0"/>
              <a:t>Call frequency and phase:</a:t>
            </a:r>
          </a:p>
          <a:p>
            <a:pPr marL="400050" lvl="1" indent="0"/>
            <a:endParaRPr lang="en-US" dirty="0"/>
          </a:p>
          <a:p>
            <a:r>
              <a:rPr lang="en-US" dirty="0"/>
              <a:t>Call organization:</a:t>
            </a:r>
          </a:p>
          <a:p>
            <a:pPr marL="0" indent="0"/>
            <a:endParaRPr lang="en-US" dirty="0"/>
          </a:p>
          <a:p>
            <a:pPr marL="0" indent="0"/>
            <a:r>
              <a:rPr lang="en-US" dirty="0"/>
              <a:t>Topics:</a:t>
            </a:r>
          </a:p>
        </p:txBody>
      </p:sp>
      <p:sp>
        <p:nvSpPr>
          <p:cNvPr id="4" name="Slide Number Placeholder 3">
            <a:extLst>
              <a:ext uri="{FF2B5EF4-FFF2-40B4-BE49-F238E27FC236}">
                <a16:creationId xmlns:a16="http://schemas.microsoft.com/office/drawing/2014/main" id="{277D10EA-7F75-4071-9C25-9929894E727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3319724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071675-2E85-4A8A-8720-CECB7D3E6AF9}"/>
              </a:ext>
            </a:extLst>
          </p:cNvPr>
          <p:cNvSpPr>
            <a:spLocks noGrp="1"/>
          </p:cNvSpPr>
          <p:nvPr>
            <p:ph type="title"/>
          </p:nvPr>
        </p:nvSpPr>
        <p:spPr/>
        <p:txBody>
          <a:bodyPr/>
          <a:lstStyle/>
          <a:p>
            <a:pPr algn="ctr"/>
            <a:r>
              <a:rPr lang="en-US" dirty="0"/>
              <a:t>Task Group Closing</a:t>
            </a:r>
          </a:p>
        </p:txBody>
      </p:sp>
      <p:sp>
        <p:nvSpPr>
          <p:cNvPr id="4" name="Slide Number Placeholder 3">
            <a:extLst>
              <a:ext uri="{FF2B5EF4-FFF2-40B4-BE49-F238E27FC236}">
                <a16:creationId xmlns:a16="http://schemas.microsoft.com/office/drawing/2014/main" id="{572820D4-C301-4502-9C17-D10AEE5DB1D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pic>
        <p:nvPicPr>
          <p:cNvPr id="8" name="Picture 7" descr="A picture containing indoor&#10;&#10;Description automatically generated">
            <a:extLst>
              <a:ext uri="{FF2B5EF4-FFF2-40B4-BE49-F238E27FC236}">
                <a16:creationId xmlns:a16="http://schemas.microsoft.com/office/drawing/2014/main" id="{98CE14D5-5BB7-4F34-B21F-5723DCAD8F4C}"/>
              </a:ext>
            </a:extLst>
          </p:cNvPr>
          <p:cNvPicPr>
            <a:picLocks noChangeAspect="1"/>
          </p:cNvPicPr>
          <p:nvPr/>
        </p:nvPicPr>
        <p:blipFill>
          <a:blip r:embed="rId2"/>
          <a:stretch>
            <a:fillRect/>
          </a:stretch>
        </p:blipFill>
        <p:spPr>
          <a:xfrm>
            <a:off x="2362682" y="908720"/>
            <a:ext cx="4418635" cy="3313064"/>
          </a:xfrm>
          <a:prstGeom prst="rect">
            <a:avLst/>
          </a:prstGeom>
        </p:spPr>
      </p:pic>
    </p:spTree>
    <p:extLst>
      <p:ext uri="{BB962C8B-B14F-4D97-AF65-F5344CB8AC3E}">
        <p14:creationId xmlns:p14="http://schemas.microsoft.com/office/powerpoint/2010/main" val="2142595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25</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a:xfrm>
            <a:off x="685800" y="2130425"/>
            <a:ext cx="7772400" cy="2810743"/>
          </a:xfrm>
        </p:spPr>
        <p:txBody>
          <a:bodyPr/>
          <a:lstStyle/>
          <a:p>
            <a:r>
              <a:rPr lang="en-US" altLang="en-US" dirty="0"/>
              <a:t>Adjourned</a:t>
            </a:r>
            <a:br>
              <a:rPr lang="en-US" altLang="en-US" dirty="0"/>
            </a:br>
            <a:r>
              <a:rPr lang="en-US" altLang="en-US" dirty="0"/>
              <a:t>Thanks</a:t>
            </a:r>
            <a:br>
              <a:rPr lang="en-US" altLang="en-US" dirty="0"/>
            </a:br>
            <a:br>
              <a:rPr lang="en-US" altLang="en-US" dirty="0"/>
            </a:br>
            <a:endParaRPr lang="en-US" altLang="en-US" dirty="0"/>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26</a:t>
            </a:fld>
            <a:endParaRPr lang="en-US" altLang="en-US">
              <a:solidFill>
                <a:schemeClr val="tx1"/>
              </a:solidFill>
            </a:endParaRPr>
          </a:p>
        </p:txBody>
      </p:sp>
      <p:pic>
        <p:nvPicPr>
          <p:cNvPr id="2050" name="Picture 2">
            <a:extLst>
              <a:ext uri="{FF2B5EF4-FFF2-40B4-BE49-F238E27FC236}">
                <a16:creationId xmlns:a16="http://schemas.microsoft.com/office/drawing/2014/main" id="{AED08B27-9701-4120-8E2B-8F32279E5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509120"/>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286001"/>
            <a:ext cx="7770813" cy="4189413"/>
          </a:xfrm>
        </p:spPr>
        <p:txBody>
          <a:bodyPr>
            <a:normAutofit/>
          </a:bodyPr>
          <a:lstStyle/>
          <a:p>
            <a:pPr>
              <a:buFont typeface="Arial" panose="020B0604020202020204" pitchFamily="34" charset="0"/>
              <a:buChar char="•"/>
            </a:pPr>
            <a:r>
              <a:rPr lang="en-US" sz="2000" b="1" dirty="0">
                <a:solidFill>
                  <a:srgbClr val="FF0000"/>
                </a:solidFill>
              </a:rPr>
              <a:t>This 802.15 meeting is part of a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please register:</a:t>
            </a:r>
          </a:p>
          <a:p>
            <a:pPr marL="457200" lvl="1" indent="0" algn="ctr"/>
            <a:r>
              <a:rPr lang="en-US" sz="2400" dirty="0"/>
              <a:t>Registration Link: </a:t>
            </a:r>
            <a:r>
              <a:rPr lang="en-US" sz="2400" dirty="0">
                <a:hlinkClick r:id="rId2"/>
              </a:rPr>
              <a:t>http://802world.org/plenary/</a:t>
            </a:r>
            <a:endParaRPr lang="en-US" sz="24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3</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762000" y="685800"/>
            <a:ext cx="7764463" cy="1303040"/>
          </a:xfrm>
        </p:spPr>
        <p:txBody>
          <a:bodyPr anchor="t"/>
          <a:lstStyle/>
          <a:p>
            <a:r>
              <a:rPr lang="en-US" sz="3600" dirty="0"/>
              <a:t>Registration for 802 LMSC Plenaries and 802 Wireless Interims</a:t>
            </a:r>
            <a:endParaRPr lang="en-US" sz="3600" kern="0" dirty="0"/>
          </a:p>
        </p:txBody>
      </p:sp>
    </p:spTree>
    <p:extLst>
      <p:ext uri="{BB962C8B-B14F-4D97-AF65-F5344CB8AC3E}">
        <p14:creationId xmlns:p14="http://schemas.microsoft.com/office/powerpoint/2010/main" val="196872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C0AE-FB52-4D73-8DB6-02C1D9B69680}"/>
              </a:ext>
            </a:extLst>
          </p:cNvPr>
          <p:cNvSpPr>
            <a:spLocks noGrp="1"/>
          </p:cNvSpPr>
          <p:nvPr>
            <p:ph type="title"/>
          </p:nvPr>
        </p:nvSpPr>
        <p:spPr/>
        <p:txBody>
          <a:bodyPr/>
          <a:lstStyle/>
          <a:p>
            <a:r>
              <a:rPr lang="en-US" dirty="0">
                <a:solidFill>
                  <a:srgbClr val="FF0000"/>
                </a:solidFill>
              </a:rPr>
              <a:t>Registration Reminder</a:t>
            </a:r>
          </a:p>
        </p:txBody>
      </p:sp>
      <p:sp>
        <p:nvSpPr>
          <p:cNvPr id="3" name="Content Placeholder 2">
            <a:extLst>
              <a:ext uri="{FF2B5EF4-FFF2-40B4-BE49-F238E27FC236}">
                <a16:creationId xmlns:a16="http://schemas.microsoft.com/office/drawing/2014/main" id="{AD602F05-B60E-4AD5-BC7F-ABE29DD62A43}"/>
              </a:ext>
            </a:extLst>
          </p:cNvPr>
          <p:cNvSpPr>
            <a:spLocks noGrp="1"/>
          </p:cNvSpPr>
          <p:nvPr>
            <p:ph idx="1"/>
          </p:nvPr>
        </p:nvSpPr>
        <p:spPr/>
        <p:txBody>
          <a:bodyPr>
            <a:normAutofit lnSpcReduction="10000"/>
          </a:bodyPr>
          <a:lstStyle/>
          <a:p>
            <a:pPr algn="ctr"/>
            <a:r>
              <a:rPr lang="en-US" b="1" dirty="0">
                <a:latin typeface="Arial" panose="020B0604020202020204" pitchFamily="34" charset="0"/>
              </a:rPr>
              <a:t>If you are not yet registered (and have paid the meeting fee) please do so now.</a:t>
            </a:r>
          </a:p>
          <a:p>
            <a:pPr algn="ctr"/>
            <a:endParaRPr lang="en-US" b="1" dirty="0">
              <a:latin typeface="Arial" panose="020B0604020202020204" pitchFamily="34" charset="0"/>
            </a:endParaRPr>
          </a:p>
          <a:p>
            <a:pPr algn="ctr"/>
            <a:r>
              <a:rPr lang="en-US" sz="3200" b="1" dirty="0">
                <a:solidFill>
                  <a:schemeClr val="accent1">
                    <a:lumMod val="50000"/>
                  </a:schemeClr>
                </a:solidFill>
              </a:rPr>
              <a:t>Late Registration: </a:t>
            </a:r>
          </a:p>
          <a:p>
            <a:pPr algn="ctr"/>
            <a:r>
              <a:rPr lang="en-US" sz="3200" b="1" dirty="0">
                <a:solidFill>
                  <a:schemeClr val="accent1">
                    <a:lumMod val="50000"/>
                  </a:schemeClr>
                </a:solidFill>
              </a:rPr>
              <a:t>$800 after Friday, February 25, 2022</a:t>
            </a:r>
          </a:p>
          <a:p>
            <a:endParaRPr lang="en-US" dirty="0">
              <a:effectLst/>
              <a:latin typeface="Arial" panose="020B0604020202020204" pitchFamily="34" charset="0"/>
            </a:endParaRPr>
          </a:p>
          <a:p>
            <a:pPr marL="457200" lvl="1" indent="0" algn="ctr"/>
            <a:r>
              <a:rPr lang="en-US" sz="3200" dirty="0"/>
              <a:t>Registration Link: </a:t>
            </a:r>
            <a:r>
              <a:rPr lang="en-US" sz="3200" dirty="0">
                <a:hlinkClick r:id="rId2"/>
              </a:rPr>
              <a:t>http://802world.org/plenary/</a:t>
            </a:r>
            <a:endParaRPr lang="en-US" sz="3200" dirty="0"/>
          </a:p>
          <a:p>
            <a:endParaRPr lang="en-US" dirty="0"/>
          </a:p>
          <a:p>
            <a:endParaRPr lang="en-US" dirty="0"/>
          </a:p>
        </p:txBody>
      </p:sp>
      <p:sp>
        <p:nvSpPr>
          <p:cNvPr id="4" name="Slide Number Placeholder 3">
            <a:extLst>
              <a:ext uri="{FF2B5EF4-FFF2-40B4-BE49-F238E27FC236}">
                <a16:creationId xmlns:a16="http://schemas.microsoft.com/office/drawing/2014/main" id="{0E3690F5-097F-452B-8FCB-0006C4AE321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spTree>
    <p:extLst>
      <p:ext uri="{BB962C8B-B14F-4D97-AF65-F5344CB8AC3E}">
        <p14:creationId xmlns:p14="http://schemas.microsoft.com/office/powerpoint/2010/main" val="163033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4221088"/>
            <a:ext cx="5760640" cy="804861"/>
          </a:xfrm>
        </p:spPr>
        <p:txBody>
          <a:bodyPr wrap="square" anchor="b">
            <a:noAutofit/>
          </a:bodyPr>
          <a:lstStyle/>
          <a:p>
            <a:pPr algn="ctr">
              <a:lnSpc>
                <a:spcPct val="90000"/>
              </a:lnSpc>
            </a:pPr>
            <a:r>
              <a:rPr lang="en-US" sz="2400" dirty="0"/>
              <a:t>Task Group 15.4ab </a:t>
            </a:r>
            <a:br>
              <a:rPr lang="en-US" sz="2400" dirty="0"/>
            </a:br>
            <a:r>
              <a:rPr lang="en-US" sz="2400" dirty="0"/>
              <a:t>Virtual Plenary March 2022</a:t>
            </a:r>
          </a:p>
        </p:txBody>
      </p:sp>
      <p:sp>
        <p:nvSpPr>
          <p:cNvPr id="4" name="Subtitle 3">
            <a:extLst>
              <a:ext uri="{FF2B5EF4-FFF2-40B4-BE49-F238E27FC236}">
                <a16:creationId xmlns:a16="http://schemas.microsoft.com/office/drawing/2014/main" id="{D457DDDA-2EC7-4A5E-95DB-E9907484AFBA}"/>
              </a:ext>
            </a:extLst>
          </p:cNvPr>
          <p:cNvSpPr>
            <a:spLocks noGrp="1"/>
          </p:cNvSpPr>
          <p:nvPr>
            <p:ph type="body" sz="half" idx="2"/>
          </p:nvPr>
        </p:nvSpPr>
        <p:spPr>
          <a:xfrm>
            <a:off x="1828800" y="5301208"/>
            <a:ext cx="5486400" cy="804862"/>
          </a:xfrm>
        </p:spPr>
        <p:txBody>
          <a:bodyPr wrap="square" anchor="t">
            <a:normAutofit/>
          </a:bodyPr>
          <a:lstStyle/>
          <a:p>
            <a:pPr algn="ctr"/>
            <a:r>
              <a:rPr lang="en-US" sz="1600" dirty="0"/>
              <a:t>March 8</a:t>
            </a:r>
            <a:r>
              <a:rPr lang="en-US" sz="1600" baseline="30000" dirty="0"/>
              <a:t>th</a:t>
            </a:r>
            <a:r>
              <a:rPr lang="en-US" sz="1600" dirty="0"/>
              <a:t> through March 16</a:t>
            </a:r>
            <a:r>
              <a:rPr lang="en-US" sz="1600" baseline="30000" dirty="0"/>
              <a:t>th</a:t>
            </a:r>
            <a:r>
              <a:rPr lang="en-US" sz="1600"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6</a:t>
            </a:fld>
            <a:endParaRPr lang="en-US" altLang="en-US"/>
          </a:p>
        </p:txBody>
      </p:sp>
      <p:pic>
        <p:nvPicPr>
          <p:cNvPr id="6" name="Picture 5" descr="A crowd of people at a concert&#10;&#10;Description automatically generated with low confidence">
            <a:extLst>
              <a:ext uri="{FF2B5EF4-FFF2-40B4-BE49-F238E27FC236}">
                <a16:creationId xmlns:a16="http://schemas.microsoft.com/office/drawing/2014/main" id="{9C33F728-97D8-4795-95B0-DA192E3B5C85}"/>
              </a:ext>
            </a:extLst>
          </p:cNvPr>
          <p:cNvPicPr>
            <a:picLocks noChangeAspect="1"/>
          </p:cNvPicPr>
          <p:nvPr/>
        </p:nvPicPr>
        <p:blipFill>
          <a:blip r:embed="rId2"/>
          <a:stretch>
            <a:fillRect/>
          </a:stretch>
        </p:blipFill>
        <p:spPr>
          <a:xfrm>
            <a:off x="3440630" y="1065939"/>
            <a:ext cx="2262739" cy="3017520"/>
          </a:xfrm>
          <a:prstGeom prst="rect">
            <a:avLst/>
          </a:prstGeom>
        </p:spPr>
      </p:pic>
    </p:spTree>
    <p:extLst>
      <p:ext uri="{BB962C8B-B14F-4D97-AF65-F5344CB8AC3E}">
        <p14:creationId xmlns:p14="http://schemas.microsoft.com/office/powerpoint/2010/main" val="1190557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8</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689768" y="1641922"/>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9</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52365</TotalTime>
  <Words>2043</Words>
  <Application>Microsoft Office PowerPoint</Application>
  <PresentationFormat>On-screen Show (4:3)</PresentationFormat>
  <Paragraphs>673</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Courier</vt:lpstr>
      <vt:lpstr>Open Sans</vt:lpstr>
      <vt:lpstr>Times New Roman</vt:lpstr>
      <vt:lpstr>Verdana-Bold</vt:lpstr>
      <vt:lpstr>Office Theme</vt:lpstr>
      <vt:lpstr>PowerPoint Presentation</vt:lpstr>
      <vt:lpstr>Task Group 15.4ab Next Generation UWB Amendment</vt:lpstr>
      <vt:lpstr>Registration for 802 LMSC Plenaries and 802 Wireless Interims</vt:lpstr>
      <vt:lpstr>Deadbeat Consequences (Deadbeat: in default of paying registration fee for a prior mtg.)</vt:lpstr>
      <vt:lpstr>Registration Reminder</vt:lpstr>
      <vt:lpstr>Task Group 15.4ab  Virtual Plenary March 2022</vt:lpstr>
      <vt:lpstr>Task Group Rules</vt:lpstr>
      <vt:lpstr>IEEE-SA Patent, Copyright, and Participation Policies</vt:lpstr>
      <vt:lpstr>IEEE 802 Ground Rules</vt:lpstr>
      <vt:lpstr>March Agenda</vt:lpstr>
      <vt:lpstr>Agenda</vt:lpstr>
      <vt:lpstr>Approval of Minutes </vt:lpstr>
      <vt:lpstr>Session Objectives</vt:lpstr>
      <vt:lpstr>General Announcements</vt:lpstr>
      <vt:lpstr>Recap and TG Operation</vt:lpstr>
      <vt:lpstr>5.2.b Scope of the project (As approved): </vt:lpstr>
      <vt:lpstr>Task Group Organization </vt:lpstr>
      <vt:lpstr>Project Schedule (working baseline)</vt:lpstr>
      <vt:lpstr>Schedule Major Milestones</vt:lpstr>
      <vt:lpstr>Technical Contributions</vt:lpstr>
      <vt:lpstr>List of Technical Presentations</vt:lpstr>
      <vt:lpstr>Next Steps</vt:lpstr>
      <vt:lpstr>Interim TC planning</vt:lpstr>
      <vt:lpstr>Task Group Closing</vt:lpstr>
      <vt:lpstr>Other Business</vt:lpstr>
      <vt:lpstr>Adjourned Thanks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225</cp:revision>
  <cp:lastPrinted>2000-03-07T00:55:37Z</cp:lastPrinted>
  <dcterms:created xsi:type="dcterms:W3CDTF">2016-01-17T22:48:36Z</dcterms:created>
  <dcterms:modified xsi:type="dcterms:W3CDTF">2022-03-08T22:38:20Z</dcterms:modified>
  <cp:category/>
</cp:coreProperties>
</file>