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4" r:id="rId2"/>
    <p:sldId id="318" r:id="rId3"/>
    <p:sldId id="319" r:id="rId4"/>
    <p:sldId id="320" r:id="rId5"/>
    <p:sldId id="321" r:id="rId6"/>
    <p:sldId id="336" r:id="rId7"/>
    <p:sldId id="325" r:id="rId8"/>
    <p:sldId id="337" r:id="rId9"/>
    <p:sldId id="326" r:id="rId10"/>
    <p:sldId id="327" r:id="rId11"/>
    <p:sldId id="328" r:id="rId12"/>
    <p:sldId id="329" r:id="rId13"/>
    <p:sldId id="1052" r:id="rId14"/>
    <p:sldId id="1053" r:id="rId15"/>
    <p:sldId id="1054" r:id="rId16"/>
    <p:sldId id="1051" r:id="rId17"/>
    <p:sldId id="322" r:id="rId18"/>
    <p:sldId id="323" r:id="rId19"/>
    <p:sldId id="313" r:id="rId20"/>
    <p:sldId id="338" r:id="rId21"/>
    <p:sldId id="340" r:id="rId22"/>
    <p:sldId id="333" r:id="rId23"/>
    <p:sldId id="342" r:id="rId24"/>
    <p:sldId id="343" r:id="rId25"/>
    <p:sldId id="344" r:id="rId26"/>
    <p:sldId id="345" r:id="rId27"/>
    <p:sldId id="346" r:id="rId28"/>
    <p:sldId id="341" r:id="rId29"/>
    <p:sldId id="335" r:id="rId30"/>
    <p:sldId id="347" r:id="rId31"/>
    <p:sldId id="348" r:id="rId32"/>
    <p:sldId id="349" r:id="rId33"/>
    <p:sldId id="350" r:id="rId34"/>
    <p:sldId id="1055" r:id="rId35"/>
    <p:sldId id="351" r:id="rId36"/>
    <p:sldId id="317" r:id="rId37"/>
    <p:sldId id="331" r:id="rId38"/>
    <p:sldId id="33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45924-A147-2D36-E4D0-A9371EEB2962}" v="1386" dt="2022-03-07T13:55:49.925"/>
    <p1510:client id="{6E7F58E0-81DC-68D4-49FC-928434534559}" v="637" dt="2022-03-07T07:18:34.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4641" autoAdjust="0"/>
  </p:normalViewPr>
  <p:slideViewPr>
    <p:cSldViewPr snapToGrid="0">
      <p:cViewPr varScale="1">
        <p:scale>
          <a:sx n="108" d="100"/>
          <a:sy n="108" d="100"/>
        </p:scale>
        <p:origin x="438" y="96"/>
      </p:cViewPr>
      <p:guideLst/>
    </p:cSldViewPr>
  </p:slideViewPr>
  <p:notesTextViewPr>
    <p:cViewPr>
      <p:scale>
        <a:sx n="1" d="1"/>
        <a:sy n="1" d="1"/>
      </p:scale>
      <p:origin x="0" y="0"/>
    </p:cViewPr>
  </p:notesTextViewPr>
  <p:sorterViewPr>
    <p:cViewPr varScale="1">
      <p:scale>
        <a:sx n="1" d="1"/>
        <a:sy n="1" d="1"/>
      </p:scale>
      <p:origin x="0" y="-6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1D5E4-88D8-4139-9138-11C8188A8ED8}" type="datetimeFigureOut">
              <a:rPr lang="en-IN" smtClean="0"/>
              <a:t>07-03-2022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B692F-B74D-457A-B638-178D6499FA40}" type="slidenum">
              <a:rPr lang="en-IN" smtClean="0"/>
              <a:t>‹#›</a:t>
            </a:fld>
            <a:endParaRPr lang="en-IN"/>
          </a:p>
        </p:txBody>
      </p:sp>
    </p:spTree>
    <p:extLst>
      <p:ext uri="{BB962C8B-B14F-4D97-AF65-F5344CB8AC3E}">
        <p14:creationId xmlns:p14="http://schemas.microsoft.com/office/powerpoint/2010/main" val="92499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B692F-B74D-457A-B638-178D6499FA40}" type="slidenum">
              <a:rPr lang="en-IN" smtClean="0"/>
              <a:t>10</a:t>
            </a:fld>
            <a:endParaRPr lang="en-IN"/>
          </a:p>
        </p:txBody>
      </p:sp>
    </p:spTree>
    <p:extLst>
      <p:ext uri="{BB962C8B-B14F-4D97-AF65-F5344CB8AC3E}">
        <p14:creationId xmlns:p14="http://schemas.microsoft.com/office/powerpoint/2010/main" val="86532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3AECDB-048C-4622-BD70-397902E531FA}" type="datetime1">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C9F77-F8E5-44FF-9A6C-D75BB731722C}" type="datetime1">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9D213-A266-4840-BD3F-498C13B4445E}" type="datetime1">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F80E4F-0A4F-4B84-A85E-E7435B64DF78}" type="datetime1">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7899E-E570-4C0F-8770-C68D1AB7AD29}" type="datetime1">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23104C-5D73-449F-9D61-30AE9D80C3AD}" type="datetime1">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E42FAF-B491-4BA7-B583-5D1FAB9277E5}" type="datetime1">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EC041A-A081-4B31-8B5C-14C9776CBB6D}" type="datetime1">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859E3-9EBB-47D8-8815-669728A35AD8}" type="datetime1">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29157-2A55-4E14-9E69-06E0A6D6E702}" type="datetime1">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107C0-B7A4-4C0F-A3F1-86DD921D8FFF}" type="datetime1">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810BA-12C1-4FE3-A626-C2F3299BCF61}" type="datetime1">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A769-9E7E-4770-8CF0-F82024AB09B8}"/>
              </a:ext>
            </a:extLst>
          </p:cNvPr>
          <p:cNvSpPr>
            <a:spLocks noGrp="1"/>
          </p:cNvSpPr>
          <p:nvPr>
            <p:ph type="ctrTitle"/>
          </p:nvPr>
        </p:nvSpPr>
        <p:spPr/>
        <p:txBody>
          <a:bodyPr>
            <a:normAutofit fontScale="90000"/>
          </a:bodyPr>
          <a:lstStyle/>
          <a:p>
            <a:r>
              <a:rPr lang="en-IN" dirty="0"/>
              <a:t>PHY Layer Design Considerations for ieee802.16t</a:t>
            </a:r>
            <a:br>
              <a:rPr lang="en-IN" dirty="0"/>
            </a:br>
            <a:r>
              <a:rPr lang="en-IN" sz="3200" dirty="0"/>
              <a:t>March 07-2022</a:t>
            </a:r>
            <a:endParaRPr lang="en-IN" dirty="0"/>
          </a:p>
        </p:txBody>
      </p:sp>
      <p:sp>
        <p:nvSpPr>
          <p:cNvPr id="3" name="Slide Number Placeholder 2">
            <a:extLst>
              <a:ext uri="{FF2B5EF4-FFF2-40B4-BE49-F238E27FC236}">
                <a16:creationId xmlns:a16="http://schemas.microsoft.com/office/drawing/2014/main" id="{0508C937-4603-4135-ACE5-1B1C6A73AC1D}"/>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2895782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D67EBD-5B7C-4A7C-8AF2-5D1F144A7761}"/>
              </a:ext>
            </a:extLst>
          </p:cNvPr>
          <p:cNvSpPr txBox="1"/>
          <p:nvPr/>
        </p:nvSpPr>
        <p:spPr>
          <a:xfrm>
            <a:off x="1331650" y="296174"/>
            <a:ext cx="1024787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t>PAPR vs Number of Subchannels : QPSK</a:t>
            </a:r>
          </a:p>
        </p:txBody>
      </p:sp>
      <p:pic>
        <p:nvPicPr>
          <p:cNvPr id="8" name="Picture 8" descr="Chart, line chart&#10;&#10;Description automatically generated">
            <a:extLst>
              <a:ext uri="{FF2B5EF4-FFF2-40B4-BE49-F238E27FC236}">
                <a16:creationId xmlns:a16="http://schemas.microsoft.com/office/drawing/2014/main" id="{58590E72-6F35-4F9D-AD5A-A44FFAE6656B}"/>
              </a:ext>
            </a:extLst>
          </p:cNvPr>
          <p:cNvPicPr>
            <a:picLocks noChangeAspect="1"/>
          </p:cNvPicPr>
          <p:nvPr/>
        </p:nvPicPr>
        <p:blipFill>
          <a:blip r:embed="rId3"/>
          <a:stretch>
            <a:fillRect/>
          </a:stretch>
        </p:blipFill>
        <p:spPr>
          <a:xfrm>
            <a:off x="6090248" y="936034"/>
            <a:ext cx="5805577" cy="4626497"/>
          </a:xfrm>
          <a:prstGeom prst="rect">
            <a:avLst/>
          </a:prstGeom>
        </p:spPr>
      </p:pic>
      <p:pic>
        <p:nvPicPr>
          <p:cNvPr id="9" name="Picture 9" descr="Chart, line chart&#10;&#10;Description automatically generated">
            <a:extLst>
              <a:ext uri="{FF2B5EF4-FFF2-40B4-BE49-F238E27FC236}">
                <a16:creationId xmlns:a16="http://schemas.microsoft.com/office/drawing/2014/main" id="{7929E395-5AB2-45BE-8148-FE31DE0BCE09}"/>
              </a:ext>
            </a:extLst>
          </p:cNvPr>
          <p:cNvPicPr>
            <a:picLocks noChangeAspect="1"/>
          </p:cNvPicPr>
          <p:nvPr/>
        </p:nvPicPr>
        <p:blipFill>
          <a:blip r:embed="rId4"/>
          <a:stretch>
            <a:fillRect/>
          </a:stretch>
        </p:blipFill>
        <p:spPr>
          <a:xfrm>
            <a:off x="224287" y="930053"/>
            <a:ext cx="5661803" cy="4638458"/>
          </a:xfrm>
          <a:prstGeom prst="rect">
            <a:avLst/>
          </a:prstGeom>
        </p:spPr>
      </p:pic>
      <p:sp>
        <p:nvSpPr>
          <p:cNvPr id="10" name="TextBox 9">
            <a:extLst>
              <a:ext uri="{FF2B5EF4-FFF2-40B4-BE49-F238E27FC236}">
                <a16:creationId xmlns:a16="http://schemas.microsoft.com/office/drawing/2014/main" id="{347B8EB3-64ED-4EFF-A8A3-F11A321787D7}"/>
              </a:ext>
            </a:extLst>
          </p:cNvPr>
          <p:cNvSpPr txBox="1"/>
          <p:nvPr/>
        </p:nvSpPr>
        <p:spPr>
          <a:xfrm>
            <a:off x="267419" y="5745193"/>
            <a:ext cx="5618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Single carrier : 1 subchannel corresponds to 1 subcarrier</a:t>
            </a:r>
          </a:p>
        </p:txBody>
      </p:sp>
      <p:sp>
        <p:nvSpPr>
          <p:cNvPr id="11" name="TextBox 10">
            <a:extLst>
              <a:ext uri="{FF2B5EF4-FFF2-40B4-BE49-F238E27FC236}">
                <a16:creationId xmlns:a16="http://schemas.microsoft.com/office/drawing/2014/main" id="{9E31A10A-7703-4B69-AFA1-5F48707F9782}"/>
              </a:ext>
            </a:extLst>
          </p:cNvPr>
          <p:cNvSpPr txBox="1"/>
          <p:nvPr/>
        </p:nvSpPr>
        <p:spPr>
          <a:xfrm>
            <a:off x="6895380" y="5745192"/>
            <a:ext cx="46841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OFDM and SCFDMA : 1 subchannel corresponds to 9 subcarriers</a:t>
            </a:r>
          </a:p>
        </p:txBody>
      </p:sp>
      <p:sp>
        <p:nvSpPr>
          <p:cNvPr id="2" name="Slide Number Placeholder 1">
            <a:extLst>
              <a:ext uri="{FF2B5EF4-FFF2-40B4-BE49-F238E27FC236}">
                <a16:creationId xmlns:a16="http://schemas.microsoft.com/office/drawing/2014/main" id="{6868F1E3-9F56-4231-A27B-40990785B1A6}"/>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96634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5EC6DC-00BD-475D-98CC-BB25CA74A100}"/>
              </a:ext>
            </a:extLst>
          </p:cNvPr>
          <p:cNvSpPr txBox="1"/>
          <p:nvPr/>
        </p:nvSpPr>
        <p:spPr>
          <a:xfrm>
            <a:off x="1207363" y="310551"/>
            <a:ext cx="103290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t>PAPR vs Number of Subchannels : 16QAM</a:t>
            </a:r>
          </a:p>
        </p:txBody>
      </p:sp>
      <p:pic>
        <p:nvPicPr>
          <p:cNvPr id="4" name="Picture 5" descr="Chart, line chart&#10;&#10;Description automatically generated">
            <a:extLst>
              <a:ext uri="{FF2B5EF4-FFF2-40B4-BE49-F238E27FC236}">
                <a16:creationId xmlns:a16="http://schemas.microsoft.com/office/drawing/2014/main" id="{37A5A55D-A8CE-4024-9591-8A39BE3742AC}"/>
              </a:ext>
            </a:extLst>
          </p:cNvPr>
          <p:cNvPicPr>
            <a:picLocks noChangeAspect="1"/>
          </p:cNvPicPr>
          <p:nvPr/>
        </p:nvPicPr>
        <p:blipFill>
          <a:blip r:embed="rId2"/>
          <a:stretch>
            <a:fillRect/>
          </a:stretch>
        </p:blipFill>
        <p:spPr>
          <a:xfrm>
            <a:off x="6291532" y="970437"/>
            <a:ext cx="5532407" cy="4543314"/>
          </a:xfrm>
          <a:prstGeom prst="rect">
            <a:avLst/>
          </a:prstGeom>
        </p:spPr>
      </p:pic>
      <p:pic>
        <p:nvPicPr>
          <p:cNvPr id="6" name="Picture 6" descr="Chart, line chart&#10;&#10;Description automatically generated">
            <a:extLst>
              <a:ext uri="{FF2B5EF4-FFF2-40B4-BE49-F238E27FC236}">
                <a16:creationId xmlns:a16="http://schemas.microsoft.com/office/drawing/2014/main" id="{4B6D9CD2-022A-44A1-A2A3-83FC70A2EF3D}"/>
              </a:ext>
            </a:extLst>
          </p:cNvPr>
          <p:cNvPicPr>
            <a:picLocks noChangeAspect="1"/>
          </p:cNvPicPr>
          <p:nvPr/>
        </p:nvPicPr>
        <p:blipFill>
          <a:blip r:embed="rId3"/>
          <a:stretch>
            <a:fillRect/>
          </a:stretch>
        </p:blipFill>
        <p:spPr>
          <a:xfrm>
            <a:off x="209909" y="998662"/>
            <a:ext cx="5532407" cy="4486865"/>
          </a:xfrm>
          <a:prstGeom prst="rect">
            <a:avLst/>
          </a:prstGeom>
        </p:spPr>
      </p:pic>
      <p:sp>
        <p:nvSpPr>
          <p:cNvPr id="8" name="TextBox 7">
            <a:extLst>
              <a:ext uri="{FF2B5EF4-FFF2-40B4-BE49-F238E27FC236}">
                <a16:creationId xmlns:a16="http://schemas.microsoft.com/office/drawing/2014/main" id="{1322C7FE-0621-40A6-9235-506803E5D940}"/>
              </a:ext>
            </a:extLst>
          </p:cNvPr>
          <p:cNvSpPr txBox="1"/>
          <p:nvPr/>
        </p:nvSpPr>
        <p:spPr>
          <a:xfrm>
            <a:off x="310551" y="5673306"/>
            <a:ext cx="5618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Single carrier : 1 subchannel corresponds to 1 subcarrier</a:t>
            </a:r>
          </a:p>
        </p:txBody>
      </p:sp>
      <p:sp>
        <p:nvSpPr>
          <p:cNvPr id="10" name="TextBox 9">
            <a:extLst>
              <a:ext uri="{FF2B5EF4-FFF2-40B4-BE49-F238E27FC236}">
                <a16:creationId xmlns:a16="http://schemas.microsoft.com/office/drawing/2014/main" id="{B054559C-15F9-4166-8A41-887F0FFD8ECB}"/>
              </a:ext>
            </a:extLst>
          </p:cNvPr>
          <p:cNvSpPr txBox="1"/>
          <p:nvPr/>
        </p:nvSpPr>
        <p:spPr>
          <a:xfrm>
            <a:off x="6722852" y="5716437"/>
            <a:ext cx="46841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OFDM and SCFDMA : 1 subchannel corresponds to 9 subcarriers</a:t>
            </a:r>
          </a:p>
        </p:txBody>
      </p:sp>
      <p:sp>
        <p:nvSpPr>
          <p:cNvPr id="3" name="Slide Number Placeholder 2">
            <a:extLst>
              <a:ext uri="{FF2B5EF4-FFF2-40B4-BE49-F238E27FC236}">
                <a16:creationId xmlns:a16="http://schemas.microsoft.com/office/drawing/2014/main" id="{6F25C31D-8D73-40F6-9DBF-1F6424739E05}"/>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21846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line chart&#10;&#10;Description automatically generated">
            <a:extLst>
              <a:ext uri="{FF2B5EF4-FFF2-40B4-BE49-F238E27FC236}">
                <a16:creationId xmlns:a16="http://schemas.microsoft.com/office/drawing/2014/main" id="{0926A549-8866-4750-B8E6-A84CBBE23055}"/>
              </a:ext>
            </a:extLst>
          </p:cNvPr>
          <p:cNvPicPr>
            <a:picLocks noChangeAspect="1"/>
          </p:cNvPicPr>
          <p:nvPr/>
        </p:nvPicPr>
        <p:blipFill>
          <a:blip r:embed="rId2"/>
          <a:stretch>
            <a:fillRect/>
          </a:stretch>
        </p:blipFill>
        <p:spPr>
          <a:xfrm>
            <a:off x="6219645" y="1160599"/>
            <a:ext cx="5388633" cy="4378650"/>
          </a:xfrm>
          <a:prstGeom prst="rect">
            <a:avLst/>
          </a:prstGeom>
        </p:spPr>
      </p:pic>
      <p:sp>
        <p:nvSpPr>
          <p:cNvPr id="3" name="TextBox 2">
            <a:extLst>
              <a:ext uri="{FF2B5EF4-FFF2-40B4-BE49-F238E27FC236}">
                <a16:creationId xmlns:a16="http://schemas.microsoft.com/office/drawing/2014/main" id="{9A76108E-2EC6-497C-BCF0-3EE8843A7C46}"/>
              </a:ext>
            </a:extLst>
          </p:cNvPr>
          <p:cNvSpPr txBox="1"/>
          <p:nvPr/>
        </p:nvSpPr>
        <p:spPr>
          <a:xfrm>
            <a:off x="1447060" y="396815"/>
            <a:ext cx="1020435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t>PAPR vs Number of Subchannels : 64QAM</a:t>
            </a:r>
          </a:p>
        </p:txBody>
      </p:sp>
      <p:pic>
        <p:nvPicPr>
          <p:cNvPr id="6" name="Picture 6" descr="Chart, line chart&#10;&#10;Description automatically generated">
            <a:extLst>
              <a:ext uri="{FF2B5EF4-FFF2-40B4-BE49-F238E27FC236}">
                <a16:creationId xmlns:a16="http://schemas.microsoft.com/office/drawing/2014/main" id="{C1D77F13-A6AD-45C1-8338-8C21E39C2842}"/>
              </a:ext>
            </a:extLst>
          </p:cNvPr>
          <p:cNvPicPr>
            <a:picLocks noChangeAspect="1"/>
          </p:cNvPicPr>
          <p:nvPr/>
        </p:nvPicPr>
        <p:blipFill>
          <a:blip r:embed="rId3"/>
          <a:stretch>
            <a:fillRect/>
          </a:stretch>
        </p:blipFill>
        <p:spPr>
          <a:xfrm>
            <a:off x="353683" y="1156813"/>
            <a:ext cx="5388633" cy="4357469"/>
          </a:xfrm>
          <a:prstGeom prst="rect">
            <a:avLst/>
          </a:prstGeom>
        </p:spPr>
      </p:pic>
      <p:sp>
        <p:nvSpPr>
          <p:cNvPr id="8" name="TextBox 7">
            <a:extLst>
              <a:ext uri="{FF2B5EF4-FFF2-40B4-BE49-F238E27FC236}">
                <a16:creationId xmlns:a16="http://schemas.microsoft.com/office/drawing/2014/main" id="{D8F24E9A-2A4B-4E7D-A8AA-494AC531D511}"/>
              </a:ext>
            </a:extLst>
          </p:cNvPr>
          <p:cNvSpPr txBox="1"/>
          <p:nvPr/>
        </p:nvSpPr>
        <p:spPr>
          <a:xfrm>
            <a:off x="6679720" y="5687683"/>
            <a:ext cx="46841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OFDM and SCFDMA : 1 subchannel corresponds to 9 subcarriers</a:t>
            </a:r>
          </a:p>
        </p:txBody>
      </p:sp>
      <p:sp>
        <p:nvSpPr>
          <p:cNvPr id="10" name="TextBox 9">
            <a:extLst>
              <a:ext uri="{FF2B5EF4-FFF2-40B4-BE49-F238E27FC236}">
                <a16:creationId xmlns:a16="http://schemas.microsoft.com/office/drawing/2014/main" id="{000FB816-72A4-4FAC-9B18-6EE9C3CEA9A8}"/>
              </a:ext>
            </a:extLst>
          </p:cNvPr>
          <p:cNvSpPr txBox="1"/>
          <p:nvPr/>
        </p:nvSpPr>
        <p:spPr>
          <a:xfrm>
            <a:off x="353683" y="5730815"/>
            <a:ext cx="5618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Single carrier : 1 subchannel corresponds to 1 subcarrier</a:t>
            </a:r>
          </a:p>
        </p:txBody>
      </p:sp>
      <p:sp>
        <p:nvSpPr>
          <p:cNvPr id="4" name="Slide Number Placeholder 3">
            <a:extLst>
              <a:ext uri="{FF2B5EF4-FFF2-40B4-BE49-F238E27FC236}">
                <a16:creationId xmlns:a16="http://schemas.microsoft.com/office/drawing/2014/main" id="{DD4839EC-B1F2-4165-AC62-CFEEF18C9417}"/>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151605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A769-9E7E-4770-8CF0-F82024AB09B8}"/>
              </a:ext>
            </a:extLst>
          </p:cNvPr>
          <p:cNvSpPr>
            <a:spLocks noGrp="1"/>
          </p:cNvSpPr>
          <p:nvPr>
            <p:ph type="ctrTitle"/>
          </p:nvPr>
        </p:nvSpPr>
        <p:spPr/>
        <p:txBody>
          <a:bodyPr>
            <a:normAutofit/>
          </a:bodyPr>
          <a:lstStyle/>
          <a:p>
            <a:r>
              <a:rPr lang="en-IN" dirty="0"/>
              <a:t>In Band Rejection (IBR) Filter</a:t>
            </a:r>
          </a:p>
        </p:txBody>
      </p:sp>
      <p:sp>
        <p:nvSpPr>
          <p:cNvPr id="3" name="Slide Number Placeholder 2">
            <a:extLst>
              <a:ext uri="{FF2B5EF4-FFF2-40B4-BE49-F238E27FC236}">
                <a16:creationId xmlns:a16="http://schemas.microsoft.com/office/drawing/2014/main" id="{DA4796F3-78F5-4CD4-972E-336A0B21EBBA}"/>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313524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6AD8-6880-4623-8141-F01BD11C2F66}"/>
              </a:ext>
            </a:extLst>
          </p:cNvPr>
          <p:cNvSpPr>
            <a:spLocks noGrp="1"/>
          </p:cNvSpPr>
          <p:nvPr>
            <p:ph type="title"/>
          </p:nvPr>
        </p:nvSpPr>
        <p:spPr/>
        <p:txBody>
          <a:bodyPr/>
          <a:lstStyle/>
          <a:p>
            <a:pPr algn="ctr"/>
            <a:r>
              <a:rPr lang="en-US" dirty="0"/>
              <a:t>IBR Filter</a:t>
            </a:r>
          </a:p>
        </p:txBody>
      </p:sp>
      <p:sp>
        <p:nvSpPr>
          <p:cNvPr id="3" name="Content Placeholder 2">
            <a:extLst>
              <a:ext uri="{FF2B5EF4-FFF2-40B4-BE49-F238E27FC236}">
                <a16:creationId xmlns:a16="http://schemas.microsoft.com/office/drawing/2014/main" id="{CA800E63-083B-436B-AC9C-A91806C475A9}"/>
              </a:ext>
            </a:extLst>
          </p:cNvPr>
          <p:cNvSpPr>
            <a:spLocks noGrp="1"/>
          </p:cNvSpPr>
          <p:nvPr>
            <p:ph idx="1"/>
          </p:nvPr>
        </p:nvSpPr>
        <p:spPr/>
        <p:txBody>
          <a:bodyPr>
            <a:normAutofit fontScale="92500"/>
          </a:bodyPr>
          <a:lstStyle/>
          <a:p>
            <a:r>
              <a:rPr lang="en-US" dirty="0"/>
              <a:t>In a non adjacent channel scenario, the received signal passband consists of the in-band wanted active channels and in band interferers which cannot be filtered out by the RF front end. </a:t>
            </a:r>
          </a:p>
          <a:p>
            <a:r>
              <a:rPr lang="en-IN" dirty="0"/>
              <a:t>The IBR is an arbitrary frequency response FIR filter used to attenuate the in-band interferers. </a:t>
            </a:r>
          </a:p>
          <a:p>
            <a:r>
              <a:rPr lang="en-IN" dirty="0"/>
              <a:t>The frequency response of the filter is derived from the active subchannels bitmap in the radio configuration.</a:t>
            </a:r>
          </a:p>
          <a:p>
            <a:r>
              <a:rPr lang="en-IN" dirty="0"/>
              <a:t>The flexibility of the filter allows to operate with any combination of the subchannels.</a:t>
            </a:r>
          </a:p>
          <a:p>
            <a:r>
              <a:rPr lang="en-IN" dirty="0"/>
              <a:t>IBR filter performance goal: ACR/in-band blocker &gt; 60 dB @ 16 bit ADC</a:t>
            </a:r>
          </a:p>
          <a:p>
            <a:endParaRPr lang="en-US" dirty="0"/>
          </a:p>
        </p:txBody>
      </p:sp>
      <p:sp>
        <p:nvSpPr>
          <p:cNvPr id="4" name="Slide Number Placeholder 3">
            <a:extLst>
              <a:ext uri="{FF2B5EF4-FFF2-40B4-BE49-F238E27FC236}">
                <a16:creationId xmlns:a16="http://schemas.microsoft.com/office/drawing/2014/main" id="{8C59C433-8B79-4A97-92ED-415527949567}"/>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279559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98F4-974D-4A38-A935-EB3C8CE33D97}"/>
              </a:ext>
            </a:extLst>
          </p:cNvPr>
          <p:cNvSpPr>
            <a:spLocks noGrp="1"/>
          </p:cNvSpPr>
          <p:nvPr>
            <p:ph type="title"/>
          </p:nvPr>
        </p:nvSpPr>
        <p:spPr>
          <a:xfrm>
            <a:off x="168676" y="365125"/>
            <a:ext cx="11345662" cy="1325563"/>
          </a:xfrm>
        </p:spPr>
        <p:txBody>
          <a:bodyPr/>
          <a:lstStyle/>
          <a:p>
            <a:r>
              <a:rPr lang="en-US" dirty="0"/>
              <a:t>IBR Filter Example for 12 Subchannels (Alternate Active Sub-Channels</a:t>
            </a:r>
          </a:p>
        </p:txBody>
      </p:sp>
      <p:sp>
        <p:nvSpPr>
          <p:cNvPr id="4" name="Slide Number Placeholder 3">
            <a:extLst>
              <a:ext uri="{FF2B5EF4-FFF2-40B4-BE49-F238E27FC236}">
                <a16:creationId xmlns:a16="http://schemas.microsoft.com/office/drawing/2014/main" id="{33FA4925-546C-4884-A68D-AAB8EB804DC1}"/>
              </a:ext>
            </a:extLst>
          </p:cNvPr>
          <p:cNvSpPr>
            <a:spLocks noGrp="1"/>
          </p:cNvSpPr>
          <p:nvPr>
            <p:ph type="sldNum" sz="quarter" idx="12"/>
          </p:nvPr>
        </p:nvSpPr>
        <p:spPr/>
        <p:txBody>
          <a:bodyPr/>
          <a:lstStyle/>
          <a:p>
            <a:fld id="{330EA680-D336-4FF7-8B7A-9848BB0A1C32}" type="slidenum">
              <a:rPr lang="en-US" smtClean="0"/>
              <a:t>15</a:t>
            </a:fld>
            <a:endParaRPr lang="en-US"/>
          </a:p>
        </p:txBody>
      </p:sp>
      <p:pic>
        <p:nvPicPr>
          <p:cNvPr id="22" name="Content Placeholder 21">
            <a:extLst>
              <a:ext uri="{FF2B5EF4-FFF2-40B4-BE49-F238E27FC236}">
                <a16:creationId xmlns:a16="http://schemas.microsoft.com/office/drawing/2014/main" id="{52E70F94-09BE-4042-AB68-1E2EEE7F0C37}"/>
              </a:ext>
            </a:extLst>
          </p:cNvPr>
          <p:cNvPicPr>
            <a:picLocks noGrp="1" noChangeAspect="1"/>
          </p:cNvPicPr>
          <p:nvPr>
            <p:ph idx="1"/>
          </p:nvPr>
        </p:nvPicPr>
        <p:blipFill>
          <a:blip r:embed="rId2"/>
          <a:stretch>
            <a:fillRect/>
          </a:stretch>
        </p:blipFill>
        <p:spPr>
          <a:xfrm>
            <a:off x="1900237" y="2205831"/>
            <a:ext cx="8391525" cy="2428313"/>
          </a:xfrm>
        </p:spPr>
      </p:pic>
      <p:sp>
        <p:nvSpPr>
          <p:cNvPr id="3" name="TextBox 2">
            <a:extLst>
              <a:ext uri="{FF2B5EF4-FFF2-40B4-BE49-F238E27FC236}">
                <a16:creationId xmlns:a16="http://schemas.microsoft.com/office/drawing/2014/main" id="{96906928-5498-4F67-88B3-08C7F5CAF343}"/>
              </a:ext>
            </a:extLst>
          </p:cNvPr>
          <p:cNvSpPr txBox="1"/>
          <p:nvPr/>
        </p:nvSpPr>
        <p:spPr>
          <a:xfrm>
            <a:off x="2006353" y="5513033"/>
            <a:ext cx="4944863" cy="646331"/>
          </a:xfrm>
          <a:prstGeom prst="rect">
            <a:avLst/>
          </a:prstGeom>
          <a:noFill/>
        </p:spPr>
        <p:txBody>
          <a:bodyPr wrap="square" rtlCol="0">
            <a:spAutoFit/>
          </a:bodyPr>
          <a:lstStyle/>
          <a:p>
            <a:r>
              <a:rPr lang="en-US" dirty="0"/>
              <a:t>Red – 	Blocked subchannel</a:t>
            </a:r>
          </a:p>
          <a:p>
            <a:r>
              <a:rPr lang="en-US" dirty="0"/>
              <a:t>White – 	Active subchannel</a:t>
            </a:r>
          </a:p>
        </p:txBody>
      </p:sp>
    </p:spTree>
    <p:extLst>
      <p:ext uri="{BB962C8B-B14F-4D97-AF65-F5344CB8AC3E}">
        <p14:creationId xmlns:p14="http://schemas.microsoft.com/office/powerpoint/2010/main" val="208630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8592-8068-4494-81DD-86DE54A79EEE}"/>
              </a:ext>
            </a:extLst>
          </p:cNvPr>
          <p:cNvSpPr>
            <a:spLocks noGrp="1"/>
          </p:cNvSpPr>
          <p:nvPr>
            <p:ph type="title"/>
          </p:nvPr>
        </p:nvSpPr>
        <p:spPr>
          <a:xfrm>
            <a:off x="0" y="-30199"/>
            <a:ext cx="12192000" cy="1071210"/>
          </a:xfrm>
        </p:spPr>
        <p:txBody>
          <a:bodyPr>
            <a:noAutofit/>
          </a:bodyPr>
          <a:lstStyle/>
          <a:p>
            <a:pPr algn="ctr"/>
            <a:br>
              <a:rPr lang="en-US" sz="3600" dirty="0"/>
            </a:br>
            <a:r>
              <a:rPr lang="en-US" sz="3600" b="1" dirty="0"/>
              <a:t>In-Band Rejection Filter</a:t>
            </a:r>
            <a:br>
              <a:rPr lang="en-IN" sz="3600" b="1" dirty="0"/>
            </a:br>
            <a:endParaRPr lang="en-IN" sz="3600" dirty="0"/>
          </a:p>
        </p:txBody>
      </p:sp>
      <p:pic>
        <p:nvPicPr>
          <p:cNvPr id="10" name="Content Placeholder 9" descr="A close up of a map&#10;&#10;Description automatically generated">
            <a:extLst>
              <a:ext uri="{FF2B5EF4-FFF2-40B4-BE49-F238E27FC236}">
                <a16:creationId xmlns:a16="http://schemas.microsoft.com/office/drawing/2014/main" id="{393A3E4C-0E86-4BAB-A908-3999655BD7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85395"/>
            <a:ext cx="10515600" cy="4210858"/>
          </a:xfrm>
        </p:spPr>
      </p:pic>
      <p:sp>
        <p:nvSpPr>
          <p:cNvPr id="3" name="Slide Number Placeholder 2">
            <a:extLst>
              <a:ext uri="{FF2B5EF4-FFF2-40B4-BE49-F238E27FC236}">
                <a16:creationId xmlns:a16="http://schemas.microsoft.com/office/drawing/2014/main" id="{F2060D09-EF49-45E9-B192-BEDE96A70E28}"/>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2021557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54F6-76DC-4CCE-B28D-81FBECEA5FA5}"/>
              </a:ext>
            </a:extLst>
          </p:cNvPr>
          <p:cNvSpPr>
            <a:spLocks noGrp="1"/>
          </p:cNvSpPr>
          <p:nvPr>
            <p:ph type="title"/>
          </p:nvPr>
        </p:nvSpPr>
        <p:spPr>
          <a:xfrm>
            <a:off x="100668" y="142613"/>
            <a:ext cx="11853644" cy="872455"/>
          </a:xfrm>
        </p:spPr>
        <p:txBody>
          <a:bodyPr>
            <a:normAutofit/>
          </a:bodyPr>
          <a:lstStyle/>
          <a:p>
            <a:pPr algn="ctr"/>
            <a:r>
              <a:rPr lang="en-US" sz="3600" dirty="0"/>
              <a:t>Non-Adjacent Channel Aggregation Schemes</a:t>
            </a:r>
          </a:p>
        </p:txBody>
      </p:sp>
      <p:sp>
        <p:nvSpPr>
          <p:cNvPr id="3" name="Content Placeholder 2">
            <a:extLst>
              <a:ext uri="{FF2B5EF4-FFF2-40B4-BE49-F238E27FC236}">
                <a16:creationId xmlns:a16="http://schemas.microsoft.com/office/drawing/2014/main" id="{CAFA5575-9B08-4B8F-92ED-75523B948A2E}"/>
              </a:ext>
            </a:extLst>
          </p:cNvPr>
          <p:cNvSpPr>
            <a:spLocks noGrp="1"/>
          </p:cNvSpPr>
          <p:nvPr>
            <p:ph idx="1"/>
          </p:nvPr>
        </p:nvSpPr>
        <p:spPr>
          <a:xfrm>
            <a:off x="838200" y="906012"/>
            <a:ext cx="10515600" cy="5679346"/>
          </a:xfrm>
        </p:spPr>
        <p:txBody>
          <a:bodyPr>
            <a:normAutofit fontScale="92500" lnSpcReduction="10000"/>
          </a:bodyPr>
          <a:lstStyle/>
          <a:p>
            <a:r>
              <a:rPr lang="en-US" sz="2400" dirty="0"/>
              <a:t>Divide an entire band into equal bandwidth sub-channels (as per SDD)</a:t>
            </a:r>
          </a:p>
          <a:p>
            <a:pPr lvl="1"/>
            <a:r>
              <a:rPr lang="en-US" sz="2000" dirty="0"/>
              <a:t>The subchannels are orthogonal/they don’t interfere with each other</a:t>
            </a:r>
          </a:p>
          <a:p>
            <a:pPr lvl="1"/>
            <a:r>
              <a:rPr lang="en-US" sz="2000" dirty="0"/>
              <a:t>Simple OFDM based DL and UL implementation</a:t>
            </a:r>
          </a:p>
          <a:p>
            <a:pPr lvl="1"/>
            <a:r>
              <a:rPr lang="en-US" sz="2000" dirty="0"/>
              <a:t>No frequency gap needed between subchannels</a:t>
            </a:r>
          </a:p>
          <a:p>
            <a:pPr lvl="1"/>
            <a:r>
              <a:rPr lang="en-US" sz="2000" dirty="0"/>
              <a:t>An In Band  Rejection (IBR) filter can be used </a:t>
            </a:r>
          </a:p>
          <a:p>
            <a:pPr lvl="1"/>
            <a:endParaRPr lang="en-US" sz="2000" dirty="0"/>
          </a:p>
          <a:p>
            <a:r>
              <a:rPr lang="en-US" sz="2400" dirty="0"/>
              <a:t>It is desirable to minimize the number of subcarriers in order to minimize PAPR. When multiple subchannels are aggregated, the PAPR will be reduced if a single subcarrier is used. This leads to consider the following modified scheme.</a:t>
            </a:r>
          </a:p>
          <a:p>
            <a:pPr marL="457200" lvl="1" indent="0">
              <a:buNone/>
            </a:pPr>
            <a:endParaRPr lang="en-US" sz="2000" dirty="0"/>
          </a:p>
          <a:p>
            <a:r>
              <a:rPr lang="en-US" sz="2400" dirty="0"/>
              <a:t>Partition an entire band into multiple (non equal) bandwidth subchannels. All subchannel bandwidths used  have an integer multiple relationship</a:t>
            </a:r>
          </a:p>
          <a:p>
            <a:pPr lvl="1"/>
            <a:r>
              <a:rPr lang="en-US" sz="2000" dirty="0"/>
              <a:t>The motivation for this scheme is to reduce the number of subcarriers per subchannel group to minimize PAPR. </a:t>
            </a:r>
          </a:p>
          <a:p>
            <a:pPr lvl="1"/>
            <a:r>
              <a:rPr lang="en-US" sz="2000" dirty="0"/>
              <a:t>No subchannel orthogonality. Interference between active subchannels is reduced as the gap between the sub-channels increases. </a:t>
            </a:r>
          </a:p>
          <a:p>
            <a:pPr lvl="1"/>
            <a:r>
              <a:rPr lang="en-US" sz="2000" dirty="0"/>
              <a:t>Receiver processing increases as it needs to perform multiple FFTs based on number of different bandwidths used.</a:t>
            </a:r>
          </a:p>
          <a:p>
            <a:pPr lvl="1"/>
            <a:r>
              <a:rPr lang="en-US" sz="2000" dirty="0"/>
              <a:t>The integer multiple relationship allows for the use of the IBR filter.</a:t>
            </a:r>
          </a:p>
          <a:p>
            <a:pPr marL="457200" lvl="1" indent="0">
              <a:buNone/>
            </a:pPr>
            <a:endParaRPr lang="en-US" sz="2000" dirty="0"/>
          </a:p>
          <a:p>
            <a:pPr marL="457200" lvl="1" indent="0">
              <a:buNone/>
            </a:pPr>
            <a:endParaRPr lang="en-US" sz="2000" dirty="0"/>
          </a:p>
          <a:p>
            <a:endParaRPr lang="en-US" dirty="0"/>
          </a:p>
          <a:p>
            <a:pPr lvl="1"/>
            <a:endParaRPr lang="en-US" dirty="0"/>
          </a:p>
        </p:txBody>
      </p:sp>
      <p:sp>
        <p:nvSpPr>
          <p:cNvPr id="4" name="Slide Number Placeholder 3">
            <a:extLst>
              <a:ext uri="{FF2B5EF4-FFF2-40B4-BE49-F238E27FC236}">
                <a16:creationId xmlns:a16="http://schemas.microsoft.com/office/drawing/2014/main" id="{EF42B116-7B80-4B66-980F-B0D2B3C29773}"/>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1378390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A769-9E7E-4770-8CF0-F82024AB09B8}"/>
              </a:ext>
            </a:extLst>
          </p:cNvPr>
          <p:cNvSpPr>
            <a:spLocks noGrp="1"/>
          </p:cNvSpPr>
          <p:nvPr>
            <p:ph type="ctrTitle"/>
          </p:nvPr>
        </p:nvSpPr>
        <p:spPr/>
        <p:txBody>
          <a:bodyPr>
            <a:normAutofit fontScale="90000"/>
          </a:bodyPr>
          <a:lstStyle/>
          <a:p>
            <a:r>
              <a:rPr lang="en-IN" dirty="0"/>
              <a:t>Degradation of Orthogonality when using Non-Equal Bandwidth Subchannels </a:t>
            </a:r>
          </a:p>
        </p:txBody>
      </p:sp>
      <p:sp>
        <p:nvSpPr>
          <p:cNvPr id="3" name="Slide Number Placeholder 2">
            <a:extLst>
              <a:ext uri="{FF2B5EF4-FFF2-40B4-BE49-F238E27FC236}">
                <a16:creationId xmlns:a16="http://schemas.microsoft.com/office/drawing/2014/main" id="{697517FC-32FE-4893-B70F-754BD3AF3183}"/>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338374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D29061-1297-4B9A-ACC7-44A91DE82D3E}"/>
              </a:ext>
            </a:extLst>
          </p:cNvPr>
          <p:cNvSpPr txBox="1"/>
          <p:nvPr/>
        </p:nvSpPr>
        <p:spPr>
          <a:xfrm>
            <a:off x="655607" y="612475"/>
            <a:ext cx="113264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Orthogonality Degradation With Two Channel Bandwidths </a:t>
            </a:r>
            <a:endParaRPr lang="en-US" sz="2400" b="1" dirty="0"/>
          </a:p>
        </p:txBody>
      </p:sp>
      <p:pic>
        <p:nvPicPr>
          <p:cNvPr id="5" name="Picture 5" descr="Chart&#10;&#10;Description automatically generated">
            <a:extLst>
              <a:ext uri="{FF2B5EF4-FFF2-40B4-BE49-F238E27FC236}">
                <a16:creationId xmlns:a16="http://schemas.microsoft.com/office/drawing/2014/main" id="{03AD4B48-F6CD-472C-8139-48CC809265D9}"/>
              </a:ext>
            </a:extLst>
          </p:cNvPr>
          <p:cNvPicPr>
            <a:picLocks noChangeAspect="1"/>
          </p:cNvPicPr>
          <p:nvPr/>
        </p:nvPicPr>
        <p:blipFill>
          <a:blip r:embed="rId2"/>
          <a:stretch>
            <a:fillRect/>
          </a:stretch>
        </p:blipFill>
        <p:spPr>
          <a:xfrm>
            <a:off x="583720" y="1489071"/>
            <a:ext cx="11326483" cy="3520423"/>
          </a:xfrm>
          <a:prstGeom prst="rect">
            <a:avLst/>
          </a:prstGeom>
        </p:spPr>
      </p:pic>
      <p:sp>
        <p:nvSpPr>
          <p:cNvPr id="3" name="TextBox 2">
            <a:extLst>
              <a:ext uri="{FF2B5EF4-FFF2-40B4-BE49-F238E27FC236}">
                <a16:creationId xmlns:a16="http://schemas.microsoft.com/office/drawing/2014/main" id="{EBCCCE2D-E052-4FBD-9533-A575FD9D7250}"/>
              </a:ext>
            </a:extLst>
          </p:cNvPr>
          <p:cNvSpPr txBox="1"/>
          <p:nvPr/>
        </p:nvSpPr>
        <p:spPr>
          <a:xfrm>
            <a:off x="3847381" y="5198853"/>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Δf2 = 3*</a:t>
            </a:r>
            <a:r>
              <a:rPr lang="en-US" sz="2000" dirty="0">
                <a:ea typeface="+mn-lt"/>
                <a:cs typeface="+mn-lt"/>
              </a:rPr>
              <a:t>Δf1</a:t>
            </a:r>
            <a:endParaRPr lang="en-US" sz="2000" dirty="0"/>
          </a:p>
        </p:txBody>
      </p:sp>
      <p:sp>
        <p:nvSpPr>
          <p:cNvPr id="4" name="Slide Number Placeholder 3">
            <a:extLst>
              <a:ext uri="{FF2B5EF4-FFF2-40B4-BE49-F238E27FC236}">
                <a16:creationId xmlns:a16="http://schemas.microsoft.com/office/drawing/2014/main" id="{8630F761-2F6D-4276-981F-4464ACF255B9}"/>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181796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54F6-76DC-4CCE-B28D-81FBECEA5FA5}"/>
              </a:ext>
            </a:extLst>
          </p:cNvPr>
          <p:cNvSpPr>
            <a:spLocks noGrp="1"/>
          </p:cNvSpPr>
          <p:nvPr>
            <p:ph type="title"/>
          </p:nvPr>
        </p:nvSpPr>
        <p:spPr/>
        <p:txBody>
          <a:bodyPr/>
          <a:lstStyle/>
          <a:p>
            <a:r>
              <a:rPr lang="en-US" dirty="0"/>
              <a:t>Key SRD PHY Layer Requirements </a:t>
            </a:r>
          </a:p>
        </p:txBody>
      </p:sp>
      <p:sp>
        <p:nvSpPr>
          <p:cNvPr id="3" name="Content Placeholder 2">
            <a:extLst>
              <a:ext uri="{FF2B5EF4-FFF2-40B4-BE49-F238E27FC236}">
                <a16:creationId xmlns:a16="http://schemas.microsoft.com/office/drawing/2014/main" id="{CAFA5575-9B08-4B8F-92ED-75523B948A2E}"/>
              </a:ext>
            </a:extLst>
          </p:cNvPr>
          <p:cNvSpPr>
            <a:spLocks noGrp="1"/>
          </p:cNvSpPr>
          <p:nvPr>
            <p:ph idx="1"/>
          </p:nvPr>
        </p:nvSpPr>
        <p:spPr/>
        <p:txBody>
          <a:bodyPr>
            <a:normAutofit fontScale="92500" lnSpcReduction="20000"/>
          </a:bodyPr>
          <a:lstStyle/>
          <a:p>
            <a:pPr marL="342900" marR="0" lvl="0" indent="-342900" rtl="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Support operation in paired and unpaired continuous/non continuous licensed bands:</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Arial" panose="020B0604020202020204" pitchFamily="34" charset="0"/>
              </a:rPr>
              <a:t>Paired spectrum example: AAR- 900 MHz</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Arial" panose="020B0604020202020204" pitchFamily="34" charset="0"/>
              </a:rPr>
              <a:t>Paired spectrum with small separation example: AMTS band</a:t>
            </a:r>
          </a:p>
          <a:p>
            <a:pPr marL="800100"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Arial" panose="020B0604020202020204" pitchFamily="34" charset="0"/>
              </a:rPr>
              <a:t>Unpaired spectrum example: AAR-160 MHz</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Arial" panose="020B0604020202020204" pitchFamily="34" charset="0"/>
              </a:rPr>
              <a:t>Non continuous spectrum example:  ATCS band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Bef>
                <a:spcPts val="0"/>
              </a:spcBef>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Support partition of continuous licensed bands into multiple channels:</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Arial" panose="020B0604020202020204" pitchFamily="34" charset="0"/>
              </a:rPr>
              <a:t>Partitioning of the bands between multiple organizations</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Arial" panose="020B0604020202020204" pitchFamily="34" charset="0"/>
              </a:rPr>
              <a:t>S</a:t>
            </a:r>
            <a:r>
              <a:rPr lang="en-US" sz="1400" dirty="0">
                <a:effectLst/>
                <a:latin typeface="Calibri" panose="020F0502020204030204" pitchFamily="34" charset="0"/>
                <a:ea typeface="Calibri" panose="020F0502020204030204" pitchFamily="34" charset="0"/>
                <a:cs typeface="Arial" panose="020B0604020202020204" pitchFamily="34" charset="0"/>
              </a:rPr>
              <a:t>mooth migration of legacy deployments</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Arial" panose="020B0604020202020204" pitchFamily="34" charset="0"/>
              </a:rPr>
              <a:t>F</a:t>
            </a:r>
            <a:r>
              <a:rPr lang="en-US" sz="1400" dirty="0">
                <a:effectLst/>
                <a:latin typeface="Calibri" panose="020F0502020204030204" pitchFamily="34" charset="0"/>
                <a:ea typeface="Calibri" panose="020F0502020204030204" pitchFamily="34" charset="0"/>
                <a:cs typeface="Arial" panose="020B0604020202020204" pitchFamily="34" charset="0"/>
              </a:rPr>
              <a:t>requency  reuse </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Arial" panose="020B0604020202020204" pitchFamily="34" charset="0"/>
              </a:rPr>
              <a:t>L</a:t>
            </a:r>
            <a:r>
              <a:rPr lang="en-US" sz="1400" dirty="0">
                <a:effectLst/>
                <a:latin typeface="Calibri" panose="020F0502020204030204" pitchFamily="34" charset="0"/>
                <a:ea typeface="Calibri" panose="020F0502020204030204" pitchFamily="34" charset="0"/>
                <a:cs typeface="Arial" panose="020B0604020202020204" pitchFamily="34" charset="0"/>
              </a:rPr>
              <a:t>ink budget/coverage considerations </a:t>
            </a:r>
          </a:p>
          <a:p>
            <a:pPr marL="457200" lvl="1" indent="0">
              <a:lnSpc>
                <a:spcPct val="107000"/>
              </a:lnSpc>
              <a:spcBef>
                <a:spcPts val="0"/>
              </a:spcBef>
              <a:buNone/>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Support operation in Private Land Mobile Radio (PLMR) bands (e.g., RR160 MHz) is required. This includes: </a:t>
            </a:r>
          </a:p>
          <a:p>
            <a:pPr marL="800100"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Arial" panose="020B0604020202020204" pitchFamily="34" charset="0"/>
              </a:rPr>
              <a:t>Support of common PLMR channel bandwidth: 6.25, 12.5, 25 and 50 kHz</a:t>
            </a:r>
          </a:p>
          <a:p>
            <a:pPr marL="800100" lvl="1" indent="-342900">
              <a:lnSpc>
                <a:spcPct val="107000"/>
              </a:lnSpc>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Arial" panose="020B0604020202020204" pitchFamily="34" charset="0"/>
              </a:rPr>
              <a:t>Support special PLMR channel bandwidth: 5, 7.5 and 15 kHz </a:t>
            </a:r>
          </a:p>
          <a:p>
            <a:pPr marL="800100" lvl="1" indent="-342900">
              <a:lnSpc>
                <a:spcPct val="107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Arial" panose="020B0604020202020204" pitchFamily="34" charset="0"/>
              </a:rPr>
              <a:t>Support aggregation of multiple adjacent and non-adjacent PLMR channels to enable higher throughput services.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The specification will support simultaneous remote operation over one or more aggregated (adjacent or non-adjacent) subchannels of bandwidth as low as 5 kHz.</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The specification will support base station operation over any one or more sub-channels. The base station may support aggregation of multiple subchannels such that the total bandwidth in the sector is not limited to 100 KHz. </a:t>
            </a:r>
          </a:p>
          <a:p>
            <a:endParaRPr lang="en-US" dirty="0"/>
          </a:p>
        </p:txBody>
      </p:sp>
      <p:sp>
        <p:nvSpPr>
          <p:cNvPr id="4" name="Slide Number Placeholder 3">
            <a:extLst>
              <a:ext uri="{FF2B5EF4-FFF2-40B4-BE49-F238E27FC236}">
                <a16:creationId xmlns:a16="http://schemas.microsoft.com/office/drawing/2014/main" id="{8CA363FF-42CE-446D-96CC-209F4211E9FA}"/>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67306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4C6E202-FC84-4B2D-91E1-59ABA7594DD6}"/>
              </a:ext>
            </a:extLst>
          </p:cNvPr>
          <p:cNvGraphicFramePr>
            <a:graphicFrameLocks noGrp="1"/>
          </p:cNvGraphicFramePr>
          <p:nvPr>
            <p:extLst>
              <p:ext uri="{D42A27DB-BD31-4B8C-83A1-F6EECF244321}">
                <p14:modId xmlns:p14="http://schemas.microsoft.com/office/powerpoint/2010/main" val="843519914"/>
              </p:ext>
            </p:extLst>
          </p:nvPr>
        </p:nvGraphicFramePr>
        <p:xfrm>
          <a:off x="1709756" y="434830"/>
          <a:ext cx="4029790" cy="5852160"/>
        </p:xfrm>
        <a:graphic>
          <a:graphicData uri="http://schemas.openxmlformats.org/drawingml/2006/table">
            <a:tbl>
              <a:tblPr firstRow="1" bandRow="1">
                <a:tableStyleId>{D7AC3CCA-C797-4891-BE02-D94E43425B78}</a:tableStyleId>
              </a:tblPr>
              <a:tblGrid>
                <a:gridCol w="835268">
                  <a:extLst>
                    <a:ext uri="{9D8B030D-6E8A-4147-A177-3AD203B41FA5}">
                      <a16:colId xmlns:a16="http://schemas.microsoft.com/office/drawing/2014/main" val="4250389167"/>
                    </a:ext>
                  </a:extLst>
                </a:gridCol>
                <a:gridCol w="776651">
                  <a:extLst>
                    <a:ext uri="{9D8B030D-6E8A-4147-A177-3AD203B41FA5}">
                      <a16:colId xmlns:a16="http://schemas.microsoft.com/office/drawing/2014/main" val="84115954"/>
                    </a:ext>
                  </a:extLst>
                </a:gridCol>
                <a:gridCol w="791307">
                  <a:extLst>
                    <a:ext uri="{9D8B030D-6E8A-4147-A177-3AD203B41FA5}">
                      <a16:colId xmlns:a16="http://schemas.microsoft.com/office/drawing/2014/main" val="3664771576"/>
                    </a:ext>
                  </a:extLst>
                </a:gridCol>
                <a:gridCol w="776653">
                  <a:extLst>
                    <a:ext uri="{9D8B030D-6E8A-4147-A177-3AD203B41FA5}">
                      <a16:colId xmlns:a16="http://schemas.microsoft.com/office/drawing/2014/main" val="1953342356"/>
                    </a:ext>
                  </a:extLst>
                </a:gridCol>
                <a:gridCol w="849911">
                  <a:extLst>
                    <a:ext uri="{9D8B030D-6E8A-4147-A177-3AD203B41FA5}">
                      <a16:colId xmlns:a16="http://schemas.microsoft.com/office/drawing/2014/main" val="2958146130"/>
                    </a:ext>
                  </a:extLst>
                </a:gridCol>
              </a:tblGrid>
              <a:tr h="351663">
                <a:tc>
                  <a:txBody>
                    <a:bodyPr/>
                    <a:lstStyle/>
                    <a:p>
                      <a:pPr lvl="0">
                        <a:buNone/>
                      </a:pPr>
                      <a:r>
                        <a:rPr lang="en-US" b="1" dirty="0"/>
                        <a:t>16</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extLst>
                  <a:ext uri="{0D108BD9-81ED-4DB2-BD59-A6C34878D82A}">
                    <a16:rowId xmlns:a16="http://schemas.microsoft.com/office/drawing/2014/main" val="2757920459"/>
                  </a:ext>
                </a:extLst>
              </a:tr>
              <a:tr h="351663">
                <a:tc>
                  <a:txBody>
                    <a:bodyPr/>
                    <a:lstStyle/>
                    <a:p>
                      <a:pPr lvl="0">
                        <a:buNone/>
                      </a:pPr>
                      <a:r>
                        <a:rPr lang="en-US" b="1" dirty="0"/>
                        <a:t>15</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extLst>
                  <a:ext uri="{0D108BD9-81ED-4DB2-BD59-A6C34878D82A}">
                    <a16:rowId xmlns:a16="http://schemas.microsoft.com/office/drawing/2014/main" val="920168929"/>
                  </a:ext>
                </a:extLst>
              </a:tr>
              <a:tr h="351663">
                <a:tc>
                  <a:txBody>
                    <a:bodyPr/>
                    <a:lstStyle/>
                    <a:p>
                      <a:r>
                        <a:rPr lang="en-US" b="1" dirty="0"/>
                        <a:t>14</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3220247220"/>
                  </a:ext>
                </a:extLst>
              </a:tr>
              <a:tr h="351663">
                <a:tc>
                  <a:txBody>
                    <a:bodyPr/>
                    <a:lstStyle/>
                    <a:p>
                      <a:r>
                        <a:rPr lang="en-US" b="1" dirty="0"/>
                        <a:t>13</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1748780829"/>
                  </a:ext>
                </a:extLst>
              </a:tr>
              <a:tr h="351663">
                <a:tc>
                  <a:txBody>
                    <a:bodyPr/>
                    <a:lstStyle/>
                    <a:p>
                      <a:r>
                        <a:rPr lang="en-US" b="1" dirty="0"/>
                        <a:t>12</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3160632764"/>
                  </a:ext>
                </a:extLst>
              </a:tr>
              <a:tr h="351663">
                <a:tc>
                  <a:txBody>
                    <a:bodyPr/>
                    <a:lstStyle/>
                    <a:p>
                      <a:r>
                        <a:rPr lang="en-US" b="1" dirty="0"/>
                        <a:t>11</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1825949509"/>
                  </a:ext>
                </a:extLst>
              </a:tr>
              <a:tr h="351663">
                <a:tc>
                  <a:txBody>
                    <a:bodyPr/>
                    <a:lstStyle/>
                    <a:p>
                      <a:r>
                        <a:rPr lang="en-US" b="1" dirty="0"/>
                        <a:t>10</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2796188881"/>
                  </a:ext>
                </a:extLst>
              </a:tr>
              <a:tr h="351663">
                <a:tc>
                  <a:txBody>
                    <a:bodyPr/>
                    <a:lstStyle/>
                    <a:p>
                      <a:r>
                        <a:rPr lang="en-US" b="1" dirty="0"/>
                        <a:t>9</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435065511"/>
                  </a:ext>
                </a:extLst>
              </a:tr>
              <a:tr h="351663">
                <a:tc>
                  <a:txBody>
                    <a:bodyPr/>
                    <a:lstStyle/>
                    <a:p>
                      <a:r>
                        <a:rPr lang="en-US" b="1" dirty="0"/>
                        <a:t>8</a:t>
                      </a:r>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1433268543"/>
                  </a:ext>
                </a:extLst>
              </a:tr>
              <a:tr h="351663">
                <a:tc>
                  <a:txBody>
                    <a:bodyPr/>
                    <a:lstStyle/>
                    <a:p>
                      <a:r>
                        <a:rPr lang="en-US" b="1" dirty="0"/>
                        <a:t>7</a:t>
                      </a:r>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extLst>
                  <a:ext uri="{0D108BD9-81ED-4DB2-BD59-A6C34878D82A}">
                    <a16:rowId xmlns:a16="http://schemas.microsoft.com/office/drawing/2014/main" val="2054717010"/>
                  </a:ext>
                </a:extLst>
              </a:tr>
              <a:tr h="351663">
                <a:tc>
                  <a:txBody>
                    <a:bodyPr/>
                    <a:lstStyle/>
                    <a:p>
                      <a:pPr lvl="0">
                        <a:buNone/>
                      </a:pPr>
                      <a:r>
                        <a:rPr lang="en-US" b="1" dirty="0"/>
                        <a:t>6</a:t>
                      </a:r>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extLst>
                  <a:ext uri="{0D108BD9-81ED-4DB2-BD59-A6C34878D82A}">
                    <a16:rowId xmlns:a16="http://schemas.microsoft.com/office/drawing/2014/main" val="901196352"/>
                  </a:ext>
                </a:extLst>
              </a:tr>
              <a:tr h="351663">
                <a:tc>
                  <a:txBody>
                    <a:bodyPr/>
                    <a:lstStyle/>
                    <a:p>
                      <a:pPr lvl="0">
                        <a:buNone/>
                      </a:pPr>
                      <a:r>
                        <a:rPr lang="en-US" b="1" dirty="0"/>
                        <a:t>5</a:t>
                      </a:r>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extLst>
                  <a:ext uri="{0D108BD9-81ED-4DB2-BD59-A6C34878D82A}">
                    <a16:rowId xmlns:a16="http://schemas.microsoft.com/office/drawing/2014/main" val="1776704111"/>
                  </a:ext>
                </a:extLst>
              </a:tr>
              <a:tr h="351663">
                <a:tc>
                  <a:txBody>
                    <a:bodyPr/>
                    <a:lstStyle/>
                    <a:p>
                      <a:pPr lvl="0">
                        <a:buNone/>
                      </a:pPr>
                      <a:r>
                        <a:rPr lang="en-US" b="1" dirty="0"/>
                        <a:t>4</a:t>
                      </a:r>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extLst>
                  <a:ext uri="{0D108BD9-81ED-4DB2-BD59-A6C34878D82A}">
                    <a16:rowId xmlns:a16="http://schemas.microsoft.com/office/drawing/2014/main" val="1685875990"/>
                  </a:ext>
                </a:extLst>
              </a:tr>
              <a:tr h="351663">
                <a:tc>
                  <a:txBody>
                    <a:bodyPr/>
                    <a:lstStyle/>
                    <a:p>
                      <a:pPr lvl="0">
                        <a:buNone/>
                      </a:pPr>
                      <a:r>
                        <a:rPr lang="en-US" b="1" dirty="0"/>
                        <a:t>3</a:t>
                      </a:r>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tc>
                  <a:txBody>
                    <a:bodyPr/>
                    <a:lstStyle/>
                    <a:p>
                      <a:pPr lvl="0">
                        <a:buNone/>
                      </a:pPr>
                      <a:endParaRPr lang="en-US" dirty="0"/>
                    </a:p>
                  </a:txBody>
                  <a:tcPr>
                    <a:solidFill>
                      <a:schemeClr val="accent4">
                        <a:lumMod val="60000"/>
                        <a:lumOff val="40000"/>
                      </a:schemeClr>
                    </a:solidFill>
                  </a:tcPr>
                </a:tc>
                <a:extLst>
                  <a:ext uri="{0D108BD9-81ED-4DB2-BD59-A6C34878D82A}">
                    <a16:rowId xmlns:a16="http://schemas.microsoft.com/office/drawing/2014/main" val="1436742701"/>
                  </a:ext>
                </a:extLst>
              </a:tr>
              <a:tr h="351663">
                <a:tc>
                  <a:txBody>
                    <a:bodyPr/>
                    <a:lstStyle/>
                    <a:p>
                      <a:pPr lvl="0">
                        <a:buNone/>
                      </a:pPr>
                      <a:r>
                        <a:rPr lang="en-US" b="1" dirty="0"/>
                        <a:t>2</a:t>
                      </a:r>
                    </a:p>
                  </a:txBody>
                  <a:tcPr>
                    <a:solidFill>
                      <a:schemeClr val="bg1">
                        <a:lumMod val="65000"/>
                      </a:schemeClr>
                    </a:solidFill>
                  </a:tcPr>
                </a:tc>
                <a:tc>
                  <a:txBody>
                    <a:bodyPr/>
                    <a:lstStyle/>
                    <a:p>
                      <a:pPr lvl="0">
                        <a:buNone/>
                      </a:pPr>
                      <a:endParaRPr lang="en-US" dirty="0"/>
                    </a:p>
                  </a:txBody>
                  <a:tcPr>
                    <a:solidFill>
                      <a:schemeClr val="bg1">
                        <a:lumMod val="65000"/>
                      </a:schemeClr>
                    </a:solidFill>
                  </a:tcPr>
                </a:tc>
                <a:tc>
                  <a:txBody>
                    <a:bodyPr/>
                    <a:lstStyle/>
                    <a:p>
                      <a:pPr lvl="0">
                        <a:buNone/>
                      </a:pPr>
                      <a:endParaRPr lang="en-US" dirty="0"/>
                    </a:p>
                  </a:txBody>
                  <a:tcPr>
                    <a:solidFill>
                      <a:schemeClr val="bg1">
                        <a:lumMod val="65000"/>
                      </a:schemeClr>
                    </a:solidFill>
                  </a:tcPr>
                </a:tc>
                <a:tc>
                  <a:txBody>
                    <a:bodyPr/>
                    <a:lstStyle/>
                    <a:p>
                      <a:pPr lvl="0">
                        <a:buNone/>
                      </a:pPr>
                      <a:endParaRPr lang="en-US" dirty="0"/>
                    </a:p>
                  </a:txBody>
                  <a:tcPr>
                    <a:solidFill>
                      <a:schemeClr val="bg1">
                        <a:lumMod val="65000"/>
                      </a:schemeClr>
                    </a:solidFill>
                  </a:tcPr>
                </a:tc>
                <a:tc>
                  <a:txBody>
                    <a:bodyPr/>
                    <a:lstStyle/>
                    <a:p>
                      <a:pPr lvl="0">
                        <a:buNone/>
                      </a:pPr>
                      <a:endParaRPr lang="en-US" dirty="0"/>
                    </a:p>
                  </a:txBody>
                  <a:tcPr>
                    <a:solidFill>
                      <a:schemeClr val="bg1">
                        <a:lumMod val="65000"/>
                      </a:schemeClr>
                    </a:solidFill>
                  </a:tcPr>
                </a:tc>
                <a:extLst>
                  <a:ext uri="{0D108BD9-81ED-4DB2-BD59-A6C34878D82A}">
                    <a16:rowId xmlns:a16="http://schemas.microsoft.com/office/drawing/2014/main" val="3329914038"/>
                  </a:ext>
                </a:extLst>
              </a:tr>
              <a:tr h="351663">
                <a:tc>
                  <a:txBody>
                    <a:bodyPr/>
                    <a:lstStyle/>
                    <a:p>
                      <a:pPr lvl="0">
                        <a:buNone/>
                      </a:pPr>
                      <a:r>
                        <a:rPr lang="en-US" b="1" dirty="0"/>
                        <a:t>1</a:t>
                      </a:r>
                    </a:p>
                  </a:txBody>
                  <a:tcPr>
                    <a:solidFill>
                      <a:schemeClr val="bg1">
                        <a:lumMod val="65000"/>
                      </a:schemeClr>
                    </a:solidFill>
                  </a:tcPr>
                </a:tc>
                <a:tc>
                  <a:txBody>
                    <a:bodyPr/>
                    <a:lstStyle/>
                    <a:p>
                      <a:pPr lvl="0">
                        <a:buNone/>
                      </a:pPr>
                      <a:endParaRPr lang="en-US" dirty="0"/>
                    </a:p>
                  </a:txBody>
                  <a:tcPr>
                    <a:solidFill>
                      <a:schemeClr val="bg1">
                        <a:lumMod val="65000"/>
                      </a:schemeClr>
                    </a:solidFill>
                  </a:tcPr>
                </a:tc>
                <a:tc>
                  <a:txBody>
                    <a:bodyPr/>
                    <a:lstStyle/>
                    <a:p>
                      <a:pPr lvl="0">
                        <a:buNone/>
                      </a:pPr>
                      <a:endParaRPr lang="en-US" dirty="0"/>
                    </a:p>
                  </a:txBody>
                  <a:tcPr>
                    <a:solidFill>
                      <a:schemeClr val="bg1">
                        <a:lumMod val="65000"/>
                      </a:schemeClr>
                    </a:solidFill>
                  </a:tcPr>
                </a:tc>
                <a:tc>
                  <a:txBody>
                    <a:bodyPr/>
                    <a:lstStyle/>
                    <a:p>
                      <a:pPr lvl="0">
                        <a:buNone/>
                      </a:pPr>
                      <a:endParaRPr lang="en-US" dirty="0"/>
                    </a:p>
                  </a:txBody>
                  <a:tcPr>
                    <a:solidFill>
                      <a:schemeClr val="bg1">
                        <a:lumMod val="65000"/>
                      </a:schemeClr>
                    </a:solidFill>
                  </a:tcPr>
                </a:tc>
                <a:tc>
                  <a:txBody>
                    <a:bodyPr/>
                    <a:lstStyle/>
                    <a:p>
                      <a:pPr lvl="0">
                        <a:buNone/>
                      </a:pPr>
                      <a:endParaRPr lang="en-US" dirty="0"/>
                    </a:p>
                  </a:txBody>
                  <a:tcPr>
                    <a:solidFill>
                      <a:schemeClr val="bg1">
                        <a:lumMod val="65000"/>
                      </a:schemeClr>
                    </a:solidFill>
                  </a:tcPr>
                </a:tc>
                <a:extLst>
                  <a:ext uri="{0D108BD9-81ED-4DB2-BD59-A6C34878D82A}">
                    <a16:rowId xmlns:a16="http://schemas.microsoft.com/office/drawing/2014/main" val="387249600"/>
                  </a:ext>
                </a:extLst>
              </a:tr>
            </a:tbl>
          </a:graphicData>
        </a:graphic>
      </p:graphicFrame>
      <p:graphicFrame>
        <p:nvGraphicFramePr>
          <p:cNvPr id="5" name="Table 4">
            <a:extLst>
              <a:ext uri="{FF2B5EF4-FFF2-40B4-BE49-F238E27FC236}">
                <a16:creationId xmlns:a16="http://schemas.microsoft.com/office/drawing/2014/main" id="{05568B0E-619D-49D6-82A9-C5BD2B7F703D}"/>
              </a:ext>
            </a:extLst>
          </p:cNvPr>
          <p:cNvGraphicFramePr>
            <a:graphicFrameLocks noGrp="1"/>
          </p:cNvGraphicFramePr>
          <p:nvPr>
            <p:extLst>
              <p:ext uri="{D42A27DB-BD31-4B8C-83A1-F6EECF244321}">
                <p14:modId xmlns:p14="http://schemas.microsoft.com/office/powerpoint/2010/main" val="2700099711"/>
              </p:ext>
            </p:extLst>
          </p:nvPr>
        </p:nvGraphicFramePr>
        <p:xfrm>
          <a:off x="7489453" y="449206"/>
          <a:ext cx="3815252" cy="5845895"/>
        </p:xfrm>
        <a:graphic>
          <a:graphicData uri="http://schemas.openxmlformats.org/drawingml/2006/table">
            <a:tbl>
              <a:tblPr firstRow="1" bandRow="1">
                <a:tableStyleId>{D7AC3CCA-C797-4891-BE02-D94E43425B78}</a:tableStyleId>
              </a:tblPr>
              <a:tblGrid>
                <a:gridCol w="424960">
                  <a:extLst>
                    <a:ext uri="{9D8B030D-6E8A-4147-A177-3AD203B41FA5}">
                      <a16:colId xmlns:a16="http://schemas.microsoft.com/office/drawing/2014/main" val="4250389167"/>
                    </a:ext>
                  </a:extLst>
                </a:gridCol>
                <a:gridCol w="366345">
                  <a:extLst>
                    <a:ext uri="{9D8B030D-6E8A-4147-A177-3AD203B41FA5}">
                      <a16:colId xmlns:a16="http://schemas.microsoft.com/office/drawing/2014/main" val="84115954"/>
                    </a:ext>
                  </a:extLst>
                </a:gridCol>
                <a:gridCol w="410306">
                  <a:extLst>
                    <a:ext uri="{9D8B030D-6E8A-4147-A177-3AD203B41FA5}">
                      <a16:colId xmlns:a16="http://schemas.microsoft.com/office/drawing/2014/main" val="3664771576"/>
                    </a:ext>
                  </a:extLst>
                </a:gridCol>
                <a:gridCol w="380999">
                  <a:extLst>
                    <a:ext uri="{9D8B030D-6E8A-4147-A177-3AD203B41FA5}">
                      <a16:colId xmlns:a16="http://schemas.microsoft.com/office/drawing/2014/main" val="1953342356"/>
                    </a:ext>
                  </a:extLst>
                </a:gridCol>
                <a:gridCol w="395653">
                  <a:extLst>
                    <a:ext uri="{9D8B030D-6E8A-4147-A177-3AD203B41FA5}">
                      <a16:colId xmlns:a16="http://schemas.microsoft.com/office/drawing/2014/main" val="2025303547"/>
                    </a:ext>
                  </a:extLst>
                </a:gridCol>
                <a:gridCol w="380999">
                  <a:extLst>
                    <a:ext uri="{9D8B030D-6E8A-4147-A177-3AD203B41FA5}">
                      <a16:colId xmlns:a16="http://schemas.microsoft.com/office/drawing/2014/main" val="662155143"/>
                    </a:ext>
                  </a:extLst>
                </a:gridCol>
                <a:gridCol w="366345">
                  <a:extLst>
                    <a:ext uri="{9D8B030D-6E8A-4147-A177-3AD203B41FA5}">
                      <a16:colId xmlns:a16="http://schemas.microsoft.com/office/drawing/2014/main" val="1729421691"/>
                    </a:ext>
                  </a:extLst>
                </a:gridCol>
                <a:gridCol w="351691">
                  <a:extLst>
                    <a:ext uri="{9D8B030D-6E8A-4147-A177-3AD203B41FA5}">
                      <a16:colId xmlns:a16="http://schemas.microsoft.com/office/drawing/2014/main" val="3124376584"/>
                    </a:ext>
                  </a:extLst>
                </a:gridCol>
                <a:gridCol w="410307">
                  <a:extLst>
                    <a:ext uri="{9D8B030D-6E8A-4147-A177-3AD203B41FA5}">
                      <a16:colId xmlns:a16="http://schemas.microsoft.com/office/drawing/2014/main" val="2113338395"/>
                    </a:ext>
                  </a:extLst>
                </a:gridCol>
                <a:gridCol w="327647">
                  <a:extLst>
                    <a:ext uri="{9D8B030D-6E8A-4147-A177-3AD203B41FA5}">
                      <a16:colId xmlns:a16="http://schemas.microsoft.com/office/drawing/2014/main" val="2958146130"/>
                    </a:ext>
                  </a:extLst>
                </a:gridCol>
              </a:tblGrid>
              <a:tr h="744789">
                <a:tc>
                  <a:txBody>
                    <a:bodyPr/>
                    <a:lstStyle/>
                    <a:p>
                      <a:pPr lvl="0">
                        <a:buNone/>
                      </a:pPr>
                      <a:r>
                        <a:rPr lang="en-US" b="1" dirty="0"/>
                        <a:t>8</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lnR w="12700">
                      <a:solidFill>
                        <a:schemeClr val="tx1"/>
                      </a:solidFill>
                    </a:lnR>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2550985051"/>
                  </a:ext>
                </a:extLst>
              </a:tr>
              <a:tr h="744790">
                <a:tc>
                  <a:txBody>
                    <a:bodyPr/>
                    <a:lstStyle/>
                    <a:p>
                      <a:r>
                        <a:rPr lang="en-US" b="1" dirty="0"/>
                        <a:t>7</a:t>
                      </a:r>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a:p>
                  </a:txBody>
                  <a:tcPr>
                    <a:lnR w="12700">
                      <a:solidFill>
                        <a:schemeClr val="tx1"/>
                      </a:solidFill>
                    </a:lnR>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extLst>
                  <a:ext uri="{0D108BD9-81ED-4DB2-BD59-A6C34878D82A}">
                    <a16:rowId xmlns:a16="http://schemas.microsoft.com/office/drawing/2014/main" val="3220247220"/>
                  </a:ext>
                </a:extLst>
              </a:tr>
              <a:tr h="744790">
                <a:tc>
                  <a:txBody>
                    <a:bodyPr/>
                    <a:lstStyle/>
                    <a:p>
                      <a:r>
                        <a:rPr lang="en-US" b="1" dirty="0"/>
                        <a:t>6</a:t>
                      </a:r>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solidFill>
                      <a:schemeClr val="accent4">
                        <a:lumMod val="60000"/>
                        <a:lumOff val="40000"/>
                      </a:schemeClr>
                    </a:solidFill>
                  </a:tcPr>
                </a:tc>
                <a:tc>
                  <a:txBody>
                    <a:bodyPr/>
                    <a:lstStyle/>
                    <a:p>
                      <a:endParaRPr lang="en-US" dirty="0"/>
                    </a:p>
                  </a:txBody>
                  <a:tcPr>
                    <a:lnR w="12700">
                      <a:solidFill>
                        <a:schemeClr val="tx1"/>
                      </a:solidFill>
                    </a:lnR>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extLst>
                  <a:ext uri="{0D108BD9-81ED-4DB2-BD59-A6C34878D82A}">
                    <a16:rowId xmlns:a16="http://schemas.microsoft.com/office/drawing/2014/main" val="1748780829"/>
                  </a:ext>
                </a:extLst>
              </a:tr>
              <a:tr h="702631">
                <a:tc>
                  <a:txBody>
                    <a:bodyPr/>
                    <a:lstStyle/>
                    <a:p>
                      <a:r>
                        <a:rPr lang="en-US" b="1" dirty="0"/>
                        <a:t>5</a:t>
                      </a:r>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a:p>
                  </a:txBody>
                  <a:tcPr>
                    <a:solidFill>
                      <a:schemeClr val="accent4">
                        <a:lumMod val="60000"/>
                        <a:lumOff val="40000"/>
                      </a:schemeClr>
                    </a:solidFill>
                  </a:tcPr>
                </a:tc>
                <a:tc>
                  <a:txBody>
                    <a:bodyPr/>
                    <a:lstStyle/>
                    <a:p>
                      <a:endParaRPr lang="en-US"/>
                    </a:p>
                  </a:txBody>
                  <a:tcPr>
                    <a:lnR w="12700">
                      <a:solidFill>
                        <a:schemeClr val="tx1"/>
                      </a:solidFill>
                    </a:lnR>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extLst>
                  <a:ext uri="{0D108BD9-81ED-4DB2-BD59-A6C34878D82A}">
                    <a16:rowId xmlns:a16="http://schemas.microsoft.com/office/drawing/2014/main" val="3160632764"/>
                  </a:ext>
                </a:extLst>
              </a:tr>
              <a:tr h="716685">
                <a:tc>
                  <a:txBody>
                    <a:bodyPr/>
                    <a:lstStyle/>
                    <a:p>
                      <a:r>
                        <a:rPr lang="en-US" b="1" dirty="0"/>
                        <a:t>4</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lnR w="12700">
                      <a:solidFill>
                        <a:schemeClr val="tx1"/>
                      </a:solidFill>
                    </a:lnR>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extLst>
                  <a:ext uri="{0D108BD9-81ED-4DB2-BD59-A6C34878D82A}">
                    <a16:rowId xmlns:a16="http://schemas.microsoft.com/office/drawing/2014/main" val="1825949509"/>
                  </a:ext>
                </a:extLst>
              </a:tr>
              <a:tr h="702631">
                <a:tc>
                  <a:txBody>
                    <a:bodyPr/>
                    <a:lstStyle/>
                    <a:p>
                      <a:r>
                        <a:rPr lang="en-US" b="1" dirty="0"/>
                        <a:t>3</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lnR w="12700">
                      <a:solidFill>
                        <a:schemeClr val="tx1"/>
                      </a:solidFill>
                    </a:lnR>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extLst>
                  <a:ext uri="{0D108BD9-81ED-4DB2-BD59-A6C34878D82A}">
                    <a16:rowId xmlns:a16="http://schemas.microsoft.com/office/drawing/2014/main" val="435065511"/>
                  </a:ext>
                </a:extLst>
              </a:tr>
              <a:tr h="744790">
                <a:tc>
                  <a:txBody>
                    <a:bodyPr/>
                    <a:lstStyle/>
                    <a:p>
                      <a:r>
                        <a:rPr lang="en-US" b="1" dirty="0"/>
                        <a:t>2</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lnR w="12700">
                      <a:solidFill>
                        <a:schemeClr val="tx1"/>
                      </a:solidFill>
                    </a:lnR>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extLst>
                  <a:ext uri="{0D108BD9-81ED-4DB2-BD59-A6C34878D82A}">
                    <a16:rowId xmlns:a16="http://schemas.microsoft.com/office/drawing/2014/main" val="1433268543"/>
                  </a:ext>
                </a:extLst>
              </a:tr>
              <a:tr h="744789">
                <a:tc>
                  <a:txBody>
                    <a:bodyPr/>
                    <a:lstStyle/>
                    <a:p>
                      <a:pPr lvl="0">
                        <a:buNone/>
                      </a:pPr>
                      <a:r>
                        <a:rPr lang="en-US" b="1" dirty="0"/>
                        <a:t>1</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lnR w="12700">
                      <a:solidFill>
                        <a:schemeClr val="tx1"/>
                      </a:solidFill>
                    </a:lnR>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78268841"/>
                  </a:ext>
                </a:extLst>
              </a:tr>
            </a:tbl>
          </a:graphicData>
        </a:graphic>
      </p:graphicFrame>
      <p:sp>
        <p:nvSpPr>
          <p:cNvPr id="7" name="Left Brace 6">
            <a:extLst>
              <a:ext uri="{FF2B5EF4-FFF2-40B4-BE49-F238E27FC236}">
                <a16:creationId xmlns:a16="http://schemas.microsoft.com/office/drawing/2014/main" id="{6A8B1551-D14A-461C-B59B-F29D3095C5B2}"/>
              </a:ext>
            </a:extLst>
          </p:cNvPr>
          <p:cNvSpPr/>
          <p:nvPr/>
        </p:nvSpPr>
        <p:spPr>
          <a:xfrm>
            <a:off x="1143454" y="469240"/>
            <a:ext cx="503206" cy="582282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7AFBA172-200A-48A2-B54D-AAD94BF2DE11}"/>
              </a:ext>
            </a:extLst>
          </p:cNvPr>
          <p:cNvSpPr/>
          <p:nvPr/>
        </p:nvSpPr>
        <p:spPr>
          <a:xfrm>
            <a:off x="7023793" y="426108"/>
            <a:ext cx="402564" cy="582282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44B713B-E8AE-40AD-B195-2C7BA949BCAA}"/>
              </a:ext>
            </a:extLst>
          </p:cNvPr>
          <p:cNvSpPr txBox="1"/>
          <p:nvPr/>
        </p:nvSpPr>
        <p:spPr>
          <a:xfrm>
            <a:off x="94890" y="2970361"/>
            <a:ext cx="16936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12.5 kHz</a:t>
            </a:r>
          </a:p>
          <a:p>
            <a:r>
              <a:rPr lang="en-US" b="1" dirty="0">
                <a:cs typeface="Calibri"/>
              </a:rPr>
              <a:t>Subcarrier spacing each</a:t>
            </a:r>
          </a:p>
        </p:txBody>
      </p:sp>
      <p:sp>
        <p:nvSpPr>
          <p:cNvPr id="10" name="TextBox 9">
            <a:extLst>
              <a:ext uri="{FF2B5EF4-FFF2-40B4-BE49-F238E27FC236}">
                <a16:creationId xmlns:a16="http://schemas.microsoft.com/office/drawing/2014/main" id="{A3EB93AB-12D0-4AEC-9CF8-414970E2CEE4}"/>
              </a:ext>
            </a:extLst>
          </p:cNvPr>
          <p:cNvSpPr txBox="1"/>
          <p:nvPr/>
        </p:nvSpPr>
        <p:spPr>
          <a:xfrm>
            <a:off x="5874589" y="3099757"/>
            <a:ext cx="16936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25 kHz</a:t>
            </a:r>
          </a:p>
          <a:p>
            <a:r>
              <a:rPr lang="en-US" b="1" dirty="0">
                <a:cs typeface="Calibri"/>
              </a:rPr>
              <a:t>Subcarrier spacing each</a:t>
            </a:r>
          </a:p>
        </p:txBody>
      </p:sp>
      <p:sp>
        <p:nvSpPr>
          <p:cNvPr id="6" name="TextBox 5">
            <a:extLst>
              <a:ext uri="{FF2B5EF4-FFF2-40B4-BE49-F238E27FC236}">
                <a16:creationId xmlns:a16="http://schemas.microsoft.com/office/drawing/2014/main" id="{9E81A66A-D3DD-4AB4-8078-B5FE7D441C87}"/>
              </a:ext>
            </a:extLst>
          </p:cNvPr>
          <p:cNvSpPr txBox="1"/>
          <p:nvPr/>
        </p:nvSpPr>
        <p:spPr>
          <a:xfrm>
            <a:off x="2107721" y="-5751"/>
            <a:ext cx="984561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t>Two Subcarrier Spacing, 12.5 kHz and 25 kHz : Scenario # 1</a:t>
            </a:r>
          </a:p>
        </p:txBody>
      </p:sp>
      <p:graphicFrame>
        <p:nvGraphicFramePr>
          <p:cNvPr id="12" name="Table 11">
            <a:extLst>
              <a:ext uri="{FF2B5EF4-FFF2-40B4-BE49-F238E27FC236}">
                <a16:creationId xmlns:a16="http://schemas.microsoft.com/office/drawing/2014/main" id="{20AA12F6-5A6A-447D-A593-73AA0E2D5DF0}"/>
              </a:ext>
            </a:extLst>
          </p:cNvPr>
          <p:cNvGraphicFramePr>
            <a:graphicFrameLocks noGrp="1"/>
          </p:cNvGraphicFramePr>
          <p:nvPr>
            <p:extLst>
              <p:ext uri="{D42A27DB-BD31-4B8C-83A1-F6EECF244321}">
                <p14:modId xmlns:p14="http://schemas.microsoft.com/office/powerpoint/2010/main" val="3538284492"/>
              </p:ext>
            </p:extLst>
          </p:nvPr>
        </p:nvGraphicFramePr>
        <p:xfrm>
          <a:off x="43132" y="5190226"/>
          <a:ext cx="266000" cy="551152"/>
        </p:xfrm>
        <a:graphic>
          <a:graphicData uri="http://schemas.openxmlformats.org/drawingml/2006/table">
            <a:tbl>
              <a:tblPr firstRow="1" bandRow="1">
                <a:tableStyleId>{D7AC3CCA-C797-4891-BE02-D94E43425B78}</a:tableStyleId>
              </a:tblPr>
              <a:tblGrid>
                <a:gridCol w="266000">
                  <a:extLst>
                    <a:ext uri="{9D8B030D-6E8A-4147-A177-3AD203B41FA5}">
                      <a16:colId xmlns:a16="http://schemas.microsoft.com/office/drawing/2014/main" val="4250389167"/>
                    </a:ext>
                  </a:extLst>
                </a:gridCol>
              </a:tblGrid>
              <a:tr h="551152">
                <a:tc>
                  <a:txBody>
                    <a:bodyPr/>
                    <a:lstStyle/>
                    <a:p>
                      <a:endParaRPr lang="en-US" b="1" dirty="0"/>
                    </a:p>
                  </a:txBody>
                  <a:tcPr>
                    <a:solidFill>
                      <a:schemeClr val="accent2">
                        <a:lumMod val="60000"/>
                        <a:lumOff val="40000"/>
                      </a:schemeClr>
                    </a:solidFill>
                  </a:tcPr>
                </a:tc>
                <a:extLst>
                  <a:ext uri="{0D108BD9-81ED-4DB2-BD59-A6C34878D82A}">
                    <a16:rowId xmlns:a16="http://schemas.microsoft.com/office/drawing/2014/main" val="3220247220"/>
                  </a:ext>
                </a:extLst>
              </a:tr>
            </a:tbl>
          </a:graphicData>
        </a:graphic>
      </p:graphicFrame>
      <p:sp>
        <p:nvSpPr>
          <p:cNvPr id="13" name="TextBox 12">
            <a:extLst>
              <a:ext uri="{FF2B5EF4-FFF2-40B4-BE49-F238E27FC236}">
                <a16:creationId xmlns:a16="http://schemas.microsoft.com/office/drawing/2014/main" id="{E6723843-97D6-4979-8DAD-2E6043140270}"/>
              </a:ext>
            </a:extLst>
          </p:cNvPr>
          <p:cNvSpPr txBox="1"/>
          <p:nvPr/>
        </p:nvSpPr>
        <p:spPr>
          <a:xfrm>
            <a:off x="281796" y="511258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available </a:t>
            </a:r>
            <a:endParaRPr lang="en-US" b="1" dirty="0">
              <a:cs typeface="Calibri"/>
            </a:endParaRPr>
          </a:p>
          <a:p>
            <a:r>
              <a:rPr lang="en-US" b="1" dirty="0"/>
              <a:t>subcarrier</a:t>
            </a:r>
            <a:endParaRPr lang="en-US" b="1" dirty="0">
              <a:cs typeface="Calibri"/>
            </a:endParaRPr>
          </a:p>
        </p:txBody>
      </p:sp>
      <p:sp>
        <p:nvSpPr>
          <p:cNvPr id="15" name="Rectangle 14">
            <a:extLst>
              <a:ext uri="{FF2B5EF4-FFF2-40B4-BE49-F238E27FC236}">
                <a16:creationId xmlns:a16="http://schemas.microsoft.com/office/drawing/2014/main" id="{99CC776E-C878-4B3C-8563-4817DCAC48C1}"/>
              </a:ext>
            </a:extLst>
          </p:cNvPr>
          <p:cNvSpPr/>
          <p:nvPr/>
        </p:nvSpPr>
        <p:spPr>
          <a:xfrm>
            <a:off x="30733" y="5961392"/>
            <a:ext cx="273168" cy="54633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FECD005-54FF-43FC-823A-1C157F309CCC}"/>
              </a:ext>
            </a:extLst>
          </p:cNvPr>
          <p:cNvSpPr txBox="1"/>
          <p:nvPr/>
        </p:nvSpPr>
        <p:spPr>
          <a:xfrm>
            <a:off x="310551" y="591771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guard </a:t>
            </a:r>
            <a:endParaRPr lang="en-US" b="1" dirty="0">
              <a:cs typeface="Calibri"/>
            </a:endParaRPr>
          </a:p>
          <a:p>
            <a:r>
              <a:rPr lang="en-US" b="1" dirty="0"/>
              <a:t>subcarrier</a:t>
            </a:r>
            <a:endParaRPr lang="en-US" b="1" dirty="0">
              <a:cs typeface="Calibri"/>
            </a:endParaRPr>
          </a:p>
        </p:txBody>
      </p:sp>
      <p:sp>
        <p:nvSpPr>
          <p:cNvPr id="19" name="TextBox 18">
            <a:extLst>
              <a:ext uri="{FF2B5EF4-FFF2-40B4-BE49-F238E27FC236}">
                <a16:creationId xmlns:a16="http://schemas.microsoft.com/office/drawing/2014/main" id="{9E3CF52E-104F-48AF-A9D9-500F902A9638}"/>
              </a:ext>
            </a:extLst>
          </p:cNvPr>
          <p:cNvSpPr txBox="1"/>
          <p:nvPr/>
        </p:nvSpPr>
        <p:spPr>
          <a:xfrm>
            <a:off x="2510287" y="623402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Symbol duration = 1/12.5k</a:t>
            </a:r>
            <a:r>
              <a:rPr lang="en-US"/>
              <a:t>​</a:t>
            </a:r>
          </a:p>
          <a:p>
            <a:r>
              <a:rPr lang="en-US" b="1"/>
              <a:t>16 pt IFFT, 2 samples CP</a:t>
            </a:r>
            <a:r>
              <a:rPr lang="en-US"/>
              <a:t>​</a:t>
            </a:r>
          </a:p>
        </p:txBody>
      </p:sp>
      <p:sp>
        <p:nvSpPr>
          <p:cNvPr id="21" name="TextBox 20">
            <a:extLst>
              <a:ext uri="{FF2B5EF4-FFF2-40B4-BE49-F238E27FC236}">
                <a16:creationId xmlns:a16="http://schemas.microsoft.com/office/drawing/2014/main" id="{D417F4F8-6255-4745-BC7C-D80436E306FB}"/>
              </a:ext>
            </a:extLst>
          </p:cNvPr>
          <p:cNvSpPr txBox="1"/>
          <p:nvPr/>
        </p:nvSpPr>
        <p:spPr>
          <a:xfrm>
            <a:off x="8074325" y="6248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Symbol duration = 1/25k</a:t>
            </a:r>
            <a:r>
              <a:rPr lang="en-US"/>
              <a:t>​</a:t>
            </a:r>
          </a:p>
          <a:p>
            <a:r>
              <a:rPr lang="en-US" b="1"/>
              <a:t>8 pt IFFT, 1 sample CP</a:t>
            </a:r>
            <a:r>
              <a:rPr lang="en-US"/>
              <a:t>​</a:t>
            </a:r>
          </a:p>
        </p:txBody>
      </p:sp>
      <p:sp>
        <p:nvSpPr>
          <p:cNvPr id="2" name="TextBox 1">
            <a:extLst>
              <a:ext uri="{FF2B5EF4-FFF2-40B4-BE49-F238E27FC236}">
                <a16:creationId xmlns:a16="http://schemas.microsoft.com/office/drawing/2014/main" id="{60C6B7BE-EAE4-4B3E-A73D-40E6037F7C94}"/>
              </a:ext>
            </a:extLst>
          </p:cNvPr>
          <p:cNvSpPr txBox="1"/>
          <p:nvPr/>
        </p:nvSpPr>
        <p:spPr>
          <a:xfrm rot="-5400000">
            <a:off x="-408317" y="13600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Frequency </a:t>
            </a:r>
            <a:endParaRPr lang="en-US" b="1">
              <a:cs typeface="Calibri"/>
            </a:endParaRPr>
          </a:p>
        </p:txBody>
      </p:sp>
      <p:cxnSp>
        <p:nvCxnSpPr>
          <p:cNvPr id="3" name="Straight Arrow Connector 2">
            <a:extLst>
              <a:ext uri="{FF2B5EF4-FFF2-40B4-BE49-F238E27FC236}">
                <a16:creationId xmlns:a16="http://schemas.microsoft.com/office/drawing/2014/main" id="{0DF42F21-4791-440A-A68E-FBA4046A59ED}"/>
              </a:ext>
            </a:extLst>
          </p:cNvPr>
          <p:cNvCxnSpPr/>
          <p:nvPr/>
        </p:nvCxnSpPr>
        <p:spPr>
          <a:xfrm flipV="1">
            <a:off x="1022769" y="1139227"/>
            <a:ext cx="8626" cy="638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F0FBF90-14D2-4297-A213-2912A0296C3E}"/>
              </a:ext>
            </a:extLst>
          </p:cNvPr>
          <p:cNvSpPr txBox="1"/>
          <p:nvPr/>
        </p:nvSpPr>
        <p:spPr>
          <a:xfrm>
            <a:off x="5340829" y="62897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Symbols</a:t>
            </a:r>
          </a:p>
        </p:txBody>
      </p:sp>
      <p:cxnSp>
        <p:nvCxnSpPr>
          <p:cNvPr id="14" name="Straight Arrow Connector 13">
            <a:extLst>
              <a:ext uri="{FF2B5EF4-FFF2-40B4-BE49-F238E27FC236}">
                <a16:creationId xmlns:a16="http://schemas.microsoft.com/office/drawing/2014/main" id="{0FAE8D1E-3ED7-4D4F-8D0B-F5FC8E74687B}"/>
              </a:ext>
            </a:extLst>
          </p:cNvPr>
          <p:cNvCxnSpPr/>
          <p:nvPr/>
        </p:nvCxnSpPr>
        <p:spPr>
          <a:xfrm flipV="1">
            <a:off x="5779877" y="6658335"/>
            <a:ext cx="497457" cy="57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AAB01E1-39A7-49E7-A8D7-4C3F46262C6D}"/>
              </a:ext>
            </a:extLst>
          </p:cNvPr>
          <p:cNvSpPr txBox="1"/>
          <p:nvPr/>
        </p:nvSpPr>
        <p:spPr>
          <a:xfrm rot="-5400000">
            <a:off x="5529533" y="15326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Frequency </a:t>
            </a:r>
            <a:endParaRPr lang="en-US" b="1">
              <a:cs typeface="Calibri"/>
            </a:endParaRPr>
          </a:p>
        </p:txBody>
      </p:sp>
      <p:cxnSp>
        <p:nvCxnSpPr>
          <p:cNvPr id="22" name="Straight Arrow Connector 21">
            <a:extLst>
              <a:ext uri="{FF2B5EF4-FFF2-40B4-BE49-F238E27FC236}">
                <a16:creationId xmlns:a16="http://schemas.microsoft.com/office/drawing/2014/main" id="{6E262536-DD3D-49C3-85E6-01599315DA4A}"/>
              </a:ext>
            </a:extLst>
          </p:cNvPr>
          <p:cNvCxnSpPr>
            <a:cxnSpLocks/>
          </p:cNvCxnSpPr>
          <p:nvPr/>
        </p:nvCxnSpPr>
        <p:spPr>
          <a:xfrm flipV="1">
            <a:off x="6931863" y="1297377"/>
            <a:ext cx="8626" cy="638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D031C66-9866-490B-A390-908B74B6C922}"/>
              </a:ext>
            </a:extLst>
          </p:cNvPr>
          <p:cNvSpPr txBox="1"/>
          <p:nvPr/>
        </p:nvSpPr>
        <p:spPr>
          <a:xfrm>
            <a:off x="10861734" y="63184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Symbols</a:t>
            </a:r>
          </a:p>
        </p:txBody>
      </p:sp>
      <p:cxnSp>
        <p:nvCxnSpPr>
          <p:cNvPr id="24" name="Straight Arrow Connector 23">
            <a:extLst>
              <a:ext uri="{FF2B5EF4-FFF2-40B4-BE49-F238E27FC236}">
                <a16:creationId xmlns:a16="http://schemas.microsoft.com/office/drawing/2014/main" id="{2F8C803C-3DBA-4D17-856D-CBF10EC4BF80}"/>
              </a:ext>
            </a:extLst>
          </p:cNvPr>
          <p:cNvCxnSpPr>
            <a:cxnSpLocks/>
          </p:cNvCxnSpPr>
          <p:nvPr/>
        </p:nvCxnSpPr>
        <p:spPr>
          <a:xfrm flipV="1">
            <a:off x="11056367" y="6730221"/>
            <a:ext cx="497457" cy="57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82C16974-57BD-4EE4-A83F-C5B234F0F02B}"/>
              </a:ext>
            </a:extLst>
          </p:cNvPr>
          <p:cNvGraphicFramePr>
            <a:graphicFrameLocks noGrp="1"/>
          </p:cNvGraphicFramePr>
          <p:nvPr>
            <p:extLst>
              <p:ext uri="{D42A27DB-BD31-4B8C-83A1-F6EECF244321}">
                <p14:modId xmlns:p14="http://schemas.microsoft.com/office/powerpoint/2010/main" val="254970529"/>
              </p:ext>
            </p:extLst>
          </p:nvPr>
        </p:nvGraphicFramePr>
        <p:xfrm>
          <a:off x="30733" y="4323881"/>
          <a:ext cx="266000" cy="551152"/>
        </p:xfrm>
        <a:graphic>
          <a:graphicData uri="http://schemas.openxmlformats.org/drawingml/2006/table">
            <a:tbl>
              <a:tblPr firstRow="1" bandRow="1">
                <a:tableStyleId>{D7AC3CCA-C797-4891-BE02-D94E43425B78}</a:tableStyleId>
              </a:tblPr>
              <a:tblGrid>
                <a:gridCol w="266000">
                  <a:extLst>
                    <a:ext uri="{9D8B030D-6E8A-4147-A177-3AD203B41FA5}">
                      <a16:colId xmlns:a16="http://schemas.microsoft.com/office/drawing/2014/main" val="4250389167"/>
                    </a:ext>
                  </a:extLst>
                </a:gridCol>
              </a:tblGrid>
              <a:tr h="551152">
                <a:tc>
                  <a:txBody>
                    <a:bodyPr/>
                    <a:lstStyle/>
                    <a:p>
                      <a:endParaRPr lang="en-US" b="1" dirty="0"/>
                    </a:p>
                  </a:txBody>
                  <a:tcPr>
                    <a:solidFill>
                      <a:schemeClr val="accent4">
                        <a:lumMod val="60000"/>
                        <a:lumOff val="40000"/>
                      </a:schemeClr>
                    </a:solidFill>
                  </a:tcPr>
                </a:tc>
                <a:extLst>
                  <a:ext uri="{0D108BD9-81ED-4DB2-BD59-A6C34878D82A}">
                    <a16:rowId xmlns:a16="http://schemas.microsoft.com/office/drawing/2014/main" val="3220247220"/>
                  </a:ext>
                </a:extLst>
              </a:tr>
            </a:tbl>
          </a:graphicData>
        </a:graphic>
      </p:graphicFrame>
      <p:sp>
        <p:nvSpPr>
          <p:cNvPr id="26" name="TextBox 25">
            <a:extLst>
              <a:ext uri="{FF2B5EF4-FFF2-40B4-BE49-F238E27FC236}">
                <a16:creationId xmlns:a16="http://schemas.microsoft.com/office/drawing/2014/main" id="{10794002-D9BD-45F6-BBEF-C1E05BCC6DF6}"/>
              </a:ext>
            </a:extLst>
          </p:cNvPr>
          <p:cNvSpPr txBox="1"/>
          <p:nvPr/>
        </p:nvSpPr>
        <p:spPr>
          <a:xfrm>
            <a:off x="269397" y="424624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Used </a:t>
            </a:r>
            <a:endParaRPr lang="en-US" b="1" dirty="0">
              <a:cs typeface="Calibri"/>
            </a:endParaRPr>
          </a:p>
          <a:p>
            <a:r>
              <a:rPr lang="en-US" b="1" dirty="0"/>
              <a:t>subcarrier</a:t>
            </a:r>
            <a:endParaRPr lang="en-US" b="1" dirty="0">
              <a:cs typeface="Calibri"/>
            </a:endParaRPr>
          </a:p>
        </p:txBody>
      </p:sp>
      <p:sp>
        <p:nvSpPr>
          <p:cNvPr id="17" name="Slide Number Placeholder 16">
            <a:extLst>
              <a:ext uri="{FF2B5EF4-FFF2-40B4-BE49-F238E27FC236}">
                <a16:creationId xmlns:a16="http://schemas.microsoft.com/office/drawing/2014/main" id="{CAC822FA-8838-4103-AB2C-52F2345CDDD3}"/>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2127268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1">
            <a:extLst>
              <a:ext uri="{FF2B5EF4-FFF2-40B4-BE49-F238E27FC236}">
                <a16:creationId xmlns:a16="http://schemas.microsoft.com/office/drawing/2014/main" id="{D5114638-8EA5-429A-B7CC-1746AADF0ACF}"/>
              </a:ext>
            </a:extLst>
          </p:cNvPr>
          <p:cNvSpPr txBox="1"/>
          <p:nvPr/>
        </p:nvSpPr>
        <p:spPr>
          <a:xfrm>
            <a:off x="750500" y="4482597"/>
            <a:ext cx="152112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cs typeface="Calibri"/>
            </a:endParaRPr>
          </a:p>
        </p:txBody>
      </p:sp>
      <p:sp>
        <p:nvSpPr>
          <p:cNvPr id="23" name="Rectangle 22">
            <a:extLst>
              <a:ext uri="{FF2B5EF4-FFF2-40B4-BE49-F238E27FC236}">
                <a16:creationId xmlns:a16="http://schemas.microsoft.com/office/drawing/2014/main" id="{CEC970BD-7BF4-4D4D-B217-5ED43FFC6429}"/>
              </a:ext>
            </a:extLst>
          </p:cNvPr>
          <p:cNvSpPr/>
          <p:nvPr/>
        </p:nvSpPr>
        <p:spPr>
          <a:xfrm>
            <a:off x="103516" y="1634705"/>
            <a:ext cx="1667774" cy="1063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ea typeface="+mn-lt"/>
                <a:cs typeface="+mn-lt"/>
              </a:rPr>
              <a:t>USER 1 DATA</a:t>
            </a:r>
          </a:p>
          <a:p>
            <a:pPr algn="ctr"/>
            <a:r>
              <a:rPr lang="en-US" sz="2000" b="1" dirty="0">
                <a:solidFill>
                  <a:schemeClr val="tx1"/>
                </a:solidFill>
                <a:cs typeface="Calibri"/>
              </a:rPr>
              <a:t>12.5 kHz SCS</a:t>
            </a:r>
          </a:p>
        </p:txBody>
      </p:sp>
      <p:sp>
        <p:nvSpPr>
          <p:cNvPr id="26" name="Rectangle 25">
            <a:extLst>
              <a:ext uri="{FF2B5EF4-FFF2-40B4-BE49-F238E27FC236}">
                <a16:creationId xmlns:a16="http://schemas.microsoft.com/office/drawing/2014/main" id="{AAF88E8A-C394-4283-B3B2-9C1760635E79}"/>
              </a:ext>
            </a:extLst>
          </p:cNvPr>
          <p:cNvSpPr/>
          <p:nvPr/>
        </p:nvSpPr>
        <p:spPr>
          <a:xfrm>
            <a:off x="2389516" y="1534062"/>
            <a:ext cx="1279586" cy="1222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cs typeface="Calibri"/>
              </a:rPr>
              <a:t>QPSK MOD SYMBOLS</a:t>
            </a:r>
          </a:p>
        </p:txBody>
      </p:sp>
      <p:sp>
        <p:nvSpPr>
          <p:cNvPr id="27" name="Arrow: Right 26">
            <a:extLst>
              <a:ext uri="{FF2B5EF4-FFF2-40B4-BE49-F238E27FC236}">
                <a16:creationId xmlns:a16="http://schemas.microsoft.com/office/drawing/2014/main" id="{999DA366-118E-4922-B8D3-665112533CD9}"/>
              </a:ext>
            </a:extLst>
          </p:cNvPr>
          <p:cNvSpPr/>
          <p:nvPr/>
        </p:nvSpPr>
        <p:spPr>
          <a:xfrm>
            <a:off x="1768041" y="1921477"/>
            <a:ext cx="618227" cy="48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6169529A-8CF4-4DD3-BD47-94B9333DFE8B}"/>
              </a:ext>
            </a:extLst>
          </p:cNvPr>
          <p:cNvSpPr/>
          <p:nvPr/>
        </p:nvSpPr>
        <p:spPr>
          <a:xfrm>
            <a:off x="4272951" y="1404668"/>
            <a:ext cx="1739660" cy="1567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cs typeface="Calibri"/>
              </a:rPr>
              <a:t>MAPPING TO RESOURCE GRID 12.5 kHz SCS</a:t>
            </a:r>
            <a:endParaRPr lang="en-US" dirty="0">
              <a:solidFill>
                <a:schemeClr val="tx1"/>
              </a:solidFill>
              <a:cs typeface="Calibri" panose="020F0502020204030204"/>
            </a:endParaRPr>
          </a:p>
        </p:txBody>
      </p:sp>
      <p:sp>
        <p:nvSpPr>
          <p:cNvPr id="30" name="Rectangle 29">
            <a:extLst>
              <a:ext uri="{FF2B5EF4-FFF2-40B4-BE49-F238E27FC236}">
                <a16:creationId xmlns:a16="http://schemas.microsoft.com/office/drawing/2014/main" id="{89475D8D-1DF5-4330-B5CA-982A9D835E9F}"/>
              </a:ext>
            </a:extLst>
          </p:cNvPr>
          <p:cNvSpPr/>
          <p:nvPr/>
        </p:nvSpPr>
        <p:spPr>
          <a:xfrm>
            <a:off x="6602082" y="1562820"/>
            <a:ext cx="1509623" cy="1193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cs typeface="Calibri"/>
              </a:rPr>
              <a:t>16 POINT IFFT AND 2 SAMPLES CP</a:t>
            </a:r>
            <a:endParaRPr lang="en-US" sz="2000" b="1" dirty="0">
              <a:solidFill>
                <a:schemeClr val="tx1"/>
              </a:solidFill>
            </a:endParaRPr>
          </a:p>
        </p:txBody>
      </p:sp>
      <p:sp>
        <p:nvSpPr>
          <p:cNvPr id="31" name="Arrow: Right 30">
            <a:extLst>
              <a:ext uri="{FF2B5EF4-FFF2-40B4-BE49-F238E27FC236}">
                <a16:creationId xmlns:a16="http://schemas.microsoft.com/office/drawing/2014/main" id="{B45B036D-A5AF-419A-93A8-798DEAC8CE44}"/>
              </a:ext>
            </a:extLst>
          </p:cNvPr>
          <p:cNvSpPr/>
          <p:nvPr/>
        </p:nvSpPr>
        <p:spPr>
          <a:xfrm>
            <a:off x="6009364" y="1950232"/>
            <a:ext cx="589472" cy="48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00F42CCF-3B75-42E8-B404-2C57BF47DBFA}"/>
              </a:ext>
            </a:extLst>
          </p:cNvPr>
          <p:cNvSpPr/>
          <p:nvPr/>
        </p:nvSpPr>
        <p:spPr>
          <a:xfrm>
            <a:off x="8701177" y="1404669"/>
            <a:ext cx="1883434" cy="145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cs typeface="Calibri"/>
              </a:rPr>
              <a:t>FORM 1 SUBFRAME WORTH SAMPLES</a:t>
            </a:r>
            <a:endParaRPr lang="en-US" b="1">
              <a:solidFill>
                <a:schemeClr val="tx1"/>
              </a:solidFill>
              <a:cs typeface="Calibri" panose="020F0502020204030204"/>
            </a:endParaRPr>
          </a:p>
        </p:txBody>
      </p:sp>
      <p:sp>
        <p:nvSpPr>
          <p:cNvPr id="36" name="Arrow: Right 35">
            <a:extLst>
              <a:ext uri="{FF2B5EF4-FFF2-40B4-BE49-F238E27FC236}">
                <a16:creationId xmlns:a16="http://schemas.microsoft.com/office/drawing/2014/main" id="{87B4BF45-2261-4BA2-A443-643BEF31435E}"/>
              </a:ext>
            </a:extLst>
          </p:cNvPr>
          <p:cNvSpPr/>
          <p:nvPr/>
        </p:nvSpPr>
        <p:spPr>
          <a:xfrm>
            <a:off x="3665853" y="1950230"/>
            <a:ext cx="603850" cy="474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Arrow: Right 36">
            <a:extLst>
              <a:ext uri="{FF2B5EF4-FFF2-40B4-BE49-F238E27FC236}">
                <a16:creationId xmlns:a16="http://schemas.microsoft.com/office/drawing/2014/main" id="{BBFE8D6F-0AE0-40E4-ADDD-DC09EAD8832E}"/>
              </a:ext>
            </a:extLst>
          </p:cNvPr>
          <p:cNvSpPr/>
          <p:nvPr/>
        </p:nvSpPr>
        <p:spPr>
          <a:xfrm>
            <a:off x="8108456" y="1921478"/>
            <a:ext cx="589472" cy="48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TextBox 17">
            <a:extLst>
              <a:ext uri="{FF2B5EF4-FFF2-40B4-BE49-F238E27FC236}">
                <a16:creationId xmlns:a16="http://schemas.microsoft.com/office/drawing/2014/main" id="{6ED9D3D5-FE08-49E8-AFBC-75D93B62B2ED}"/>
              </a:ext>
            </a:extLst>
          </p:cNvPr>
          <p:cNvSpPr txBox="1"/>
          <p:nvPr/>
        </p:nvSpPr>
        <p:spPr>
          <a:xfrm>
            <a:off x="756249" y="368061"/>
            <a:ext cx="10722632"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1" dirty="0"/>
              <a:t>WAVEFORM GENERATION FOR DIFFERENT SUBCARRIER SPACINGS (SCS)</a:t>
            </a:r>
            <a:endParaRPr lang="en-US" sz="2200" dirty="0"/>
          </a:p>
        </p:txBody>
      </p:sp>
      <p:sp>
        <p:nvSpPr>
          <p:cNvPr id="50" name="Rectangle 49">
            <a:extLst>
              <a:ext uri="{FF2B5EF4-FFF2-40B4-BE49-F238E27FC236}">
                <a16:creationId xmlns:a16="http://schemas.microsoft.com/office/drawing/2014/main" id="{F72A3035-B914-48AF-9DC4-3CB07E27143E}"/>
              </a:ext>
            </a:extLst>
          </p:cNvPr>
          <p:cNvSpPr/>
          <p:nvPr/>
        </p:nvSpPr>
        <p:spPr>
          <a:xfrm>
            <a:off x="132270" y="4050101"/>
            <a:ext cx="1667774" cy="1063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ea typeface="+mn-lt"/>
                <a:cs typeface="+mn-lt"/>
              </a:rPr>
              <a:t>USER 2 DATA</a:t>
            </a:r>
          </a:p>
          <a:p>
            <a:pPr algn="ctr"/>
            <a:r>
              <a:rPr lang="en-US" sz="2000" b="1" dirty="0">
                <a:solidFill>
                  <a:schemeClr val="tx1"/>
                </a:solidFill>
                <a:cs typeface="Calibri"/>
              </a:rPr>
              <a:t>25 kHz SCS</a:t>
            </a:r>
          </a:p>
        </p:txBody>
      </p:sp>
      <p:sp>
        <p:nvSpPr>
          <p:cNvPr id="51" name="Rectangle 50">
            <a:extLst>
              <a:ext uri="{FF2B5EF4-FFF2-40B4-BE49-F238E27FC236}">
                <a16:creationId xmlns:a16="http://schemas.microsoft.com/office/drawing/2014/main" id="{0557BC61-CA50-4D30-AEFE-2A1178489B53}"/>
              </a:ext>
            </a:extLst>
          </p:cNvPr>
          <p:cNvSpPr/>
          <p:nvPr/>
        </p:nvSpPr>
        <p:spPr>
          <a:xfrm>
            <a:off x="2418270" y="3949458"/>
            <a:ext cx="1279586" cy="1222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cs typeface="Calibri"/>
              </a:rPr>
              <a:t>QPSK MOD SYMBOLS</a:t>
            </a:r>
          </a:p>
        </p:txBody>
      </p:sp>
      <p:sp>
        <p:nvSpPr>
          <p:cNvPr id="52" name="Arrow: Right 51">
            <a:extLst>
              <a:ext uri="{FF2B5EF4-FFF2-40B4-BE49-F238E27FC236}">
                <a16:creationId xmlns:a16="http://schemas.microsoft.com/office/drawing/2014/main" id="{E949D265-F8E7-4F09-987B-A89494CC2CB3}"/>
              </a:ext>
            </a:extLst>
          </p:cNvPr>
          <p:cNvSpPr/>
          <p:nvPr/>
        </p:nvSpPr>
        <p:spPr>
          <a:xfrm>
            <a:off x="1796795" y="4336873"/>
            <a:ext cx="618227" cy="48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ectangle 52">
            <a:extLst>
              <a:ext uri="{FF2B5EF4-FFF2-40B4-BE49-F238E27FC236}">
                <a16:creationId xmlns:a16="http://schemas.microsoft.com/office/drawing/2014/main" id="{29B08905-D28E-4DC5-8E01-A728C1B5DB7C}"/>
              </a:ext>
            </a:extLst>
          </p:cNvPr>
          <p:cNvSpPr/>
          <p:nvPr/>
        </p:nvSpPr>
        <p:spPr>
          <a:xfrm>
            <a:off x="4301705" y="3820064"/>
            <a:ext cx="1739660" cy="1567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cs typeface="Calibri"/>
              </a:rPr>
              <a:t>MAPPING TO RESOURCE GRID 25 kHz SCS</a:t>
            </a:r>
            <a:endParaRPr lang="en-US" dirty="0">
              <a:solidFill>
                <a:schemeClr val="tx1"/>
              </a:solidFill>
              <a:cs typeface="Calibri" panose="020F0502020204030204"/>
            </a:endParaRPr>
          </a:p>
        </p:txBody>
      </p:sp>
      <p:sp>
        <p:nvSpPr>
          <p:cNvPr id="54" name="Rectangle 53">
            <a:extLst>
              <a:ext uri="{FF2B5EF4-FFF2-40B4-BE49-F238E27FC236}">
                <a16:creationId xmlns:a16="http://schemas.microsoft.com/office/drawing/2014/main" id="{87D3B744-A42F-46C5-A1CC-69CCD3BDFF38}"/>
              </a:ext>
            </a:extLst>
          </p:cNvPr>
          <p:cNvSpPr/>
          <p:nvPr/>
        </p:nvSpPr>
        <p:spPr>
          <a:xfrm>
            <a:off x="6630836" y="3949462"/>
            <a:ext cx="1509623" cy="1322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cs typeface="Calibri"/>
              </a:rPr>
              <a:t>8 POINT IFFT AND 1 SAMPLE CP</a:t>
            </a:r>
            <a:endParaRPr lang="en-US" sz="2000" b="1" dirty="0">
              <a:solidFill>
                <a:schemeClr val="tx1"/>
              </a:solidFill>
            </a:endParaRPr>
          </a:p>
        </p:txBody>
      </p:sp>
      <p:sp>
        <p:nvSpPr>
          <p:cNvPr id="55" name="Arrow: Right 54">
            <a:extLst>
              <a:ext uri="{FF2B5EF4-FFF2-40B4-BE49-F238E27FC236}">
                <a16:creationId xmlns:a16="http://schemas.microsoft.com/office/drawing/2014/main" id="{9BDD7A30-0AFD-4E00-9E1F-ADCC3DE49058}"/>
              </a:ext>
            </a:extLst>
          </p:cNvPr>
          <p:cNvSpPr/>
          <p:nvPr/>
        </p:nvSpPr>
        <p:spPr>
          <a:xfrm>
            <a:off x="6038118" y="4365628"/>
            <a:ext cx="589472" cy="48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ectangle 55">
            <a:extLst>
              <a:ext uri="{FF2B5EF4-FFF2-40B4-BE49-F238E27FC236}">
                <a16:creationId xmlns:a16="http://schemas.microsoft.com/office/drawing/2014/main" id="{34BA589E-9A95-41C2-AD8C-6DA3FE4A3948}"/>
              </a:ext>
            </a:extLst>
          </p:cNvPr>
          <p:cNvSpPr/>
          <p:nvPr/>
        </p:nvSpPr>
        <p:spPr>
          <a:xfrm>
            <a:off x="8729931" y="3820065"/>
            <a:ext cx="1883434" cy="145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cs typeface="Calibri"/>
              </a:rPr>
              <a:t>FORM 1 SUBFRAME WORTH SAMPLES</a:t>
            </a:r>
            <a:endParaRPr lang="en-US" b="1">
              <a:solidFill>
                <a:schemeClr val="tx1"/>
              </a:solidFill>
              <a:cs typeface="Calibri" panose="020F0502020204030204"/>
            </a:endParaRPr>
          </a:p>
        </p:txBody>
      </p:sp>
      <p:sp>
        <p:nvSpPr>
          <p:cNvPr id="57" name="Arrow: Right 56">
            <a:extLst>
              <a:ext uri="{FF2B5EF4-FFF2-40B4-BE49-F238E27FC236}">
                <a16:creationId xmlns:a16="http://schemas.microsoft.com/office/drawing/2014/main" id="{EA0D7FF9-FEF9-4C07-821A-D4EDE9620605}"/>
              </a:ext>
            </a:extLst>
          </p:cNvPr>
          <p:cNvSpPr/>
          <p:nvPr/>
        </p:nvSpPr>
        <p:spPr>
          <a:xfrm>
            <a:off x="3694607" y="4365626"/>
            <a:ext cx="603850" cy="474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Arrow: Right 57">
            <a:extLst>
              <a:ext uri="{FF2B5EF4-FFF2-40B4-BE49-F238E27FC236}">
                <a16:creationId xmlns:a16="http://schemas.microsoft.com/office/drawing/2014/main" id="{24BA6843-8889-4856-8D2B-291A85417A3B}"/>
              </a:ext>
            </a:extLst>
          </p:cNvPr>
          <p:cNvSpPr/>
          <p:nvPr/>
        </p:nvSpPr>
        <p:spPr>
          <a:xfrm>
            <a:off x="8137210" y="4336874"/>
            <a:ext cx="589472" cy="48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Arrow: Bent-Up 61">
            <a:extLst>
              <a:ext uri="{FF2B5EF4-FFF2-40B4-BE49-F238E27FC236}">
                <a16:creationId xmlns:a16="http://schemas.microsoft.com/office/drawing/2014/main" id="{E635E6D0-5430-49F4-8EE5-91BBA49942F2}"/>
              </a:ext>
            </a:extLst>
          </p:cNvPr>
          <p:cNvSpPr/>
          <p:nvPr/>
        </p:nvSpPr>
        <p:spPr>
          <a:xfrm>
            <a:off x="10613921" y="3880053"/>
            <a:ext cx="675735" cy="8626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Bent-Up 62">
            <a:extLst>
              <a:ext uri="{FF2B5EF4-FFF2-40B4-BE49-F238E27FC236}">
                <a16:creationId xmlns:a16="http://schemas.microsoft.com/office/drawing/2014/main" id="{CCC66F24-0658-4599-B435-E5BDA6A20CB7}"/>
              </a:ext>
            </a:extLst>
          </p:cNvPr>
          <p:cNvSpPr/>
          <p:nvPr/>
        </p:nvSpPr>
        <p:spPr>
          <a:xfrm flipV="1">
            <a:off x="10585167" y="2068505"/>
            <a:ext cx="675734" cy="119332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Or 63">
            <a:extLst>
              <a:ext uri="{FF2B5EF4-FFF2-40B4-BE49-F238E27FC236}">
                <a16:creationId xmlns:a16="http://schemas.microsoft.com/office/drawing/2014/main" id="{D1A02C19-F7E6-49C2-902A-777782096526}"/>
              </a:ext>
            </a:extLst>
          </p:cNvPr>
          <p:cNvSpPr/>
          <p:nvPr/>
        </p:nvSpPr>
        <p:spPr>
          <a:xfrm>
            <a:off x="10760648" y="3262855"/>
            <a:ext cx="618226" cy="618226"/>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1146F65A-1497-4750-BB60-26FA2FAB7E07}"/>
              </a:ext>
            </a:extLst>
          </p:cNvPr>
          <p:cNvSpPr/>
          <p:nvPr/>
        </p:nvSpPr>
        <p:spPr>
          <a:xfrm>
            <a:off x="11382002" y="3325964"/>
            <a:ext cx="603849"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A3A0EC05-8414-4DD8-A077-3B1F7E0FBA43}"/>
              </a:ext>
            </a:extLst>
          </p:cNvPr>
          <p:cNvSpPr txBox="1"/>
          <p:nvPr/>
        </p:nvSpPr>
        <p:spPr>
          <a:xfrm>
            <a:off x="11007307" y="2970361"/>
            <a:ext cx="1463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Segoe UI"/>
              </a:rPr>
              <a:t>Tx WAVE</a:t>
            </a:r>
            <a:endParaRPr lang="en-US" dirty="0"/>
          </a:p>
        </p:txBody>
      </p:sp>
      <p:sp>
        <p:nvSpPr>
          <p:cNvPr id="68" name="TextBox 67">
            <a:extLst>
              <a:ext uri="{FF2B5EF4-FFF2-40B4-BE49-F238E27FC236}">
                <a16:creationId xmlns:a16="http://schemas.microsoft.com/office/drawing/2014/main" id="{E4B0C0BC-8958-4D6F-BB94-83B82F20112D}"/>
              </a:ext>
            </a:extLst>
          </p:cNvPr>
          <p:cNvSpPr txBox="1"/>
          <p:nvPr/>
        </p:nvSpPr>
        <p:spPr>
          <a:xfrm>
            <a:off x="439048" y="6074972"/>
            <a:ext cx="115565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 Note : While mapping to resource grid, the occupied 12.5 kHz and 25 kHz subcarriers should not overlap in frequency domain</a:t>
            </a:r>
          </a:p>
        </p:txBody>
      </p:sp>
      <p:sp>
        <p:nvSpPr>
          <p:cNvPr id="2" name="Slide Number Placeholder 1">
            <a:extLst>
              <a:ext uri="{FF2B5EF4-FFF2-40B4-BE49-F238E27FC236}">
                <a16:creationId xmlns:a16="http://schemas.microsoft.com/office/drawing/2014/main" id="{19F5EF02-00D4-4E9B-95C7-AF3694580187}"/>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1749434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54F6-76DC-4CCE-B28D-81FBECEA5FA5}"/>
              </a:ext>
            </a:extLst>
          </p:cNvPr>
          <p:cNvSpPr>
            <a:spLocks noGrp="1"/>
          </p:cNvSpPr>
          <p:nvPr>
            <p:ph type="title"/>
          </p:nvPr>
        </p:nvSpPr>
        <p:spPr/>
        <p:txBody>
          <a:bodyPr/>
          <a:lstStyle/>
          <a:p>
            <a:r>
              <a:rPr lang="en-US" dirty="0" err="1"/>
              <a:t>Matlab</a:t>
            </a:r>
            <a:r>
              <a:rPr lang="en-US" dirty="0"/>
              <a:t> Simulation for Mixed 12.5 </a:t>
            </a:r>
            <a:r>
              <a:rPr lang="en-US" dirty="0" err="1"/>
              <a:t>KHz</a:t>
            </a:r>
            <a:r>
              <a:rPr lang="en-US" dirty="0"/>
              <a:t> and 25 </a:t>
            </a:r>
            <a:r>
              <a:rPr lang="en-US" dirty="0" err="1"/>
              <a:t>KHz</a:t>
            </a:r>
            <a:r>
              <a:rPr lang="en-US" dirty="0"/>
              <a:t> Channel bandwidth – Scenario #1</a:t>
            </a:r>
          </a:p>
        </p:txBody>
      </p:sp>
      <p:sp>
        <p:nvSpPr>
          <p:cNvPr id="3" name="Content Placeholder 2">
            <a:extLst>
              <a:ext uri="{FF2B5EF4-FFF2-40B4-BE49-F238E27FC236}">
                <a16:creationId xmlns:a16="http://schemas.microsoft.com/office/drawing/2014/main" id="{CAFA5575-9B08-4B8F-92ED-75523B948A2E}"/>
              </a:ext>
            </a:extLst>
          </p:cNvPr>
          <p:cNvSpPr>
            <a:spLocks noGrp="1"/>
          </p:cNvSpPr>
          <p:nvPr>
            <p:ph idx="1"/>
          </p:nvPr>
        </p:nvSpPr>
        <p:spPr/>
        <p:txBody>
          <a:bodyPr>
            <a:normAutofit fontScale="92500" lnSpcReduction="20000"/>
          </a:bodyPr>
          <a:lstStyle/>
          <a:p>
            <a:r>
              <a:rPr lang="en-US" sz="2800" dirty="0">
                <a:cs typeface="Calibri"/>
              </a:rPr>
              <a:t>Subcarrier spacing:</a:t>
            </a:r>
          </a:p>
          <a:p>
            <a:pPr lvl="1"/>
            <a:r>
              <a:rPr lang="en-US" sz="2100" dirty="0">
                <a:cs typeface="Calibri"/>
              </a:rPr>
              <a:t>Two subcarrier spacing of 12.5 </a:t>
            </a:r>
            <a:r>
              <a:rPr lang="en-US" sz="2100" dirty="0" err="1">
                <a:cs typeface="Calibri"/>
              </a:rPr>
              <a:t>KHz</a:t>
            </a:r>
            <a:r>
              <a:rPr lang="en-US" sz="2100" dirty="0">
                <a:cs typeface="Calibri"/>
              </a:rPr>
              <a:t> and 25 </a:t>
            </a:r>
            <a:r>
              <a:rPr lang="en-US" sz="2100" dirty="0" err="1">
                <a:cs typeface="Calibri"/>
              </a:rPr>
              <a:t>KHz</a:t>
            </a:r>
            <a:r>
              <a:rPr lang="en-US" sz="2100" dirty="0">
                <a:cs typeface="Calibri"/>
              </a:rPr>
              <a:t> </a:t>
            </a:r>
          </a:p>
          <a:p>
            <a:pPr lvl="1"/>
            <a:r>
              <a:rPr lang="en-US" sz="2100" dirty="0">
                <a:cs typeface="Calibri"/>
              </a:rPr>
              <a:t>The subcarriers do not overlap in the frequency domain as shown in slide 11</a:t>
            </a:r>
          </a:p>
          <a:p>
            <a:pPr lvl="1"/>
            <a:r>
              <a:rPr lang="en-US" sz="2100" dirty="0">
                <a:cs typeface="Calibri"/>
              </a:rPr>
              <a:t>The TX time domain waveform is generated as per the block diagram in slide 12</a:t>
            </a:r>
          </a:p>
          <a:p>
            <a:pPr lvl="1"/>
            <a:r>
              <a:rPr lang="en-US" sz="2100" dirty="0">
                <a:cs typeface="Calibri"/>
              </a:rPr>
              <a:t>A total of 16 subchannels of which the central 12 can be occupied and the rest of them are guard are considered for the 12.5 kHz subcarrier spacing</a:t>
            </a:r>
          </a:p>
          <a:p>
            <a:pPr lvl="1"/>
            <a:r>
              <a:rPr lang="en-US" sz="2100" dirty="0">
                <a:ea typeface="+mn-lt"/>
                <a:cs typeface="+mn-lt"/>
              </a:rPr>
              <a:t>A total of 8 subchannels of which the central 6 can be populated and the rest of them are guard are considered for the 25 kHz subcarrier spacing. </a:t>
            </a:r>
          </a:p>
          <a:p>
            <a:pPr marL="0" indent="0">
              <a:buNone/>
            </a:pPr>
            <a:endParaRPr lang="en-US" sz="2800" dirty="0">
              <a:cs typeface="Calibri"/>
            </a:endParaRPr>
          </a:p>
          <a:p>
            <a:r>
              <a:rPr lang="en-US" sz="2800" dirty="0">
                <a:cs typeface="Calibri"/>
              </a:rPr>
              <a:t>The waveform is demodulated and the EVM of the received constellation is calculated.</a:t>
            </a:r>
          </a:p>
          <a:p>
            <a:endParaRPr lang="en-US" sz="2800" dirty="0">
              <a:cs typeface="Calibri"/>
            </a:endParaRPr>
          </a:p>
          <a:p>
            <a:r>
              <a:rPr lang="en-US" sz="2800" dirty="0">
                <a:cs typeface="Calibri"/>
              </a:rPr>
              <a:t>The decoded bits are also compared against the TX bits.</a:t>
            </a:r>
            <a:r>
              <a:rPr lang="en-US" sz="3200" b="1" dirty="0">
                <a:cs typeface="Calibri"/>
              </a:rPr>
              <a:t> </a:t>
            </a:r>
          </a:p>
          <a:p>
            <a:endParaRPr lang="en-US" dirty="0"/>
          </a:p>
        </p:txBody>
      </p:sp>
      <p:sp>
        <p:nvSpPr>
          <p:cNvPr id="4" name="Slide Number Placeholder 3">
            <a:extLst>
              <a:ext uri="{FF2B5EF4-FFF2-40B4-BE49-F238E27FC236}">
                <a16:creationId xmlns:a16="http://schemas.microsoft.com/office/drawing/2014/main" id="{3CE50DBD-7511-44A3-BE11-4BD3DB5E54FC}"/>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327175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1502973" y="108370"/>
            <a:ext cx="84967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CASE 1 : No Guard Band Between the Two Sub-Channel Spacing</a:t>
            </a:r>
          </a:p>
        </p:txBody>
      </p:sp>
      <p:sp>
        <p:nvSpPr>
          <p:cNvPr id="8" name="TextBox 7">
            <a:extLst>
              <a:ext uri="{FF2B5EF4-FFF2-40B4-BE49-F238E27FC236}">
                <a16:creationId xmlns:a16="http://schemas.microsoft.com/office/drawing/2014/main" id="{BB853C37-EE36-4034-9DA3-E4D705FD2450}"/>
              </a:ext>
            </a:extLst>
          </p:cNvPr>
          <p:cNvSpPr txBox="1"/>
          <p:nvPr/>
        </p:nvSpPr>
        <p:spPr>
          <a:xfrm>
            <a:off x="510038" y="5901547"/>
            <a:ext cx="59378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12.5 kHz SCS : Total 16 subchannels : 3 to 8 occupied </a:t>
            </a:r>
            <a:endParaRPr lang="en-US" dirty="0">
              <a:cs typeface="Calibri"/>
            </a:endParaRPr>
          </a:p>
          <a:p>
            <a:r>
              <a:rPr lang="en-US" dirty="0">
                <a:cs typeface="Calibri"/>
              </a:rPr>
              <a:t>EVM : 31.96 % (-9.90 dB),  1.25% bits in error</a:t>
            </a:r>
          </a:p>
        </p:txBody>
      </p:sp>
      <p:sp>
        <p:nvSpPr>
          <p:cNvPr id="9" name="TextBox 8">
            <a:extLst>
              <a:ext uri="{FF2B5EF4-FFF2-40B4-BE49-F238E27FC236}">
                <a16:creationId xmlns:a16="http://schemas.microsoft.com/office/drawing/2014/main" id="{F3690ED8-5A76-47AB-970C-3F45B8970499}"/>
              </a:ext>
            </a:extLst>
          </p:cNvPr>
          <p:cNvSpPr txBox="1"/>
          <p:nvPr/>
        </p:nvSpPr>
        <p:spPr>
          <a:xfrm>
            <a:off x="6447886" y="5913860"/>
            <a:ext cx="52754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25 kHz SCS : Total 8 subchannels : 5 to 7 occupied</a:t>
            </a:r>
            <a:r>
              <a:rPr lang="en-US" dirty="0">
                <a:solidFill>
                  <a:srgbClr val="FF0000"/>
                </a:solidFill>
              </a:rPr>
              <a:t> </a:t>
            </a:r>
            <a:endParaRPr lang="en-US" dirty="0">
              <a:solidFill>
                <a:srgbClr val="FF0000"/>
              </a:solidFill>
              <a:cs typeface="Calibri"/>
            </a:endParaRPr>
          </a:p>
          <a:p>
            <a:r>
              <a:rPr lang="en-US" dirty="0">
                <a:cs typeface="Calibri"/>
              </a:rPr>
              <a:t> EVM : 31.29 % (-9.81 dB), Bits decoded correctly</a:t>
            </a:r>
          </a:p>
        </p:txBody>
      </p:sp>
      <p:pic>
        <p:nvPicPr>
          <p:cNvPr id="2" name="Picture 2" descr="Chart, scatter chart&#10;&#10;Description automatically generated">
            <a:extLst>
              <a:ext uri="{FF2B5EF4-FFF2-40B4-BE49-F238E27FC236}">
                <a16:creationId xmlns:a16="http://schemas.microsoft.com/office/drawing/2014/main" id="{11117AA7-35D6-4AAB-8172-4BA1C5D4151B}"/>
              </a:ext>
            </a:extLst>
          </p:cNvPr>
          <p:cNvPicPr>
            <a:picLocks noChangeAspect="1"/>
          </p:cNvPicPr>
          <p:nvPr/>
        </p:nvPicPr>
        <p:blipFill>
          <a:blip r:embed="rId2"/>
          <a:stretch>
            <a:fillRect/>
          </a:stretch>
        </p:blipFill>
        <p:spPr>
          <a:xfrm>
            <a:off x="756249" y="684676"/>
            <a:ext cx="5144218" cy="5186723"/>
          </a:xfrm>
          <a:prstGeom prst="rect">
            <a:avLst/>
          </a:prstGeom>
        </p:spPr>
      </p:pic>
      <p:pic>
        <p:nvPicPr>
          <p:cNvPr id="3" name="Picture 4" descr="Chart, scatter chart&#10;&#10;Description automatically generated">
            <a:extLst>
              <a:ext uri="{FF2B5EF4-FFF2-40B4-BE49-F238E27FC236}">
                <a16:creationId xmlns:a16="http://schemas.microsoft.com/office/drawing/2014/main" id="{E41E9784-6BD9-417A-B966-4B222767D492}"/>
              </a:ext>
            </a:extLst>
          </p:cNvPr>
          <p:cNvPicPr>
            <a:picLocks noChangeAspect="1"/>
          </p:cNvPicPr>
          <p:nvPr/>
        </p:nvPicPr>
        <p:blipFill>
          <a:blip r:embed="rId3"/>
          <a:stretch>
            <a:fillRect/>
          </a:stretch>
        </p:blipFill>
        <p:spPr>
          <a:xfrm>
            <a:off x="6162136" y="677626"/>
            <a:ext cx="5144218" cy="5172068"/>
          </a:xfrm>
          <a:prstGeom prst="rect">
            <a:avLst/>
          </a:prstGeom>
        </p:spPr>
      </p:pic>
      <p:sp>
        <p:nvSpPr>
          <p:cNvPr id="5" name="Slide Number Placeholder 4">
            <a:extLst>
              <a:ext uri="{FF2B5EF4-FFF2-40B4-BE49-F238E27FC236}">
                <a16:creationId xmlns:a16="http://schemas.microsoft.com/office/drawing/2014/main" id="{C7614F8F-E570-41F8-92B7-2268DE096CE2}"/>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128582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1560482" y="108370"/>
            <a:ext cx="99031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CASE 2 : 1 subchannel of 12.5 kHz as guard band  </a:t>
            </a:r>
          </a:p>
        </p:txBody>
      </p:sp>
      <p:sp>
        <p:nvSpPr>
          <p:cNvPr id="8" name="TextBox 7">
            <a:extLst>
              <a:ext uri="{FF2B5EF4-FFF2-40B4-BE49-F238E27FC236}">
                <a16:creationId xmlns:a16="http://schemas.microsoft.com/office/drawing/2014/main" id="{BB853C37-EE36-4034-9DA3-E4D705FD2450}"/>
              </a:ext>
            </a:extLst>
          </p:cNvPr>
          <p:cNvSpPr txBox="1"/>
          <p:nvPr/>
        </p:nvSpPr>
        <p:spPr>
          <a:xfrm>
            <a:off x="510038" y="5901547"/>
            <a:ext cx="57336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12.5 kHz SCS : Total 16 subchannels : 3 to 7 occupied</a:t>
            </a:r>
            <a:endParaRPr lang="en-US" sz="2000" dirty="0">
              <a:cs typeface="Calibri"/>
            </a:endParaRPr>
          </a:p>
          <a:p>
            <a:r>
              <a:rPr lang="en-US" sz="2000" dirty="0">
                <a:cs typeface="Calibri"/>
              </a:rPr>
              <a:t>    EVM : 19.07 % (-14.39 dB)</a:t>
            </a:r>
          </a:p>
          <a:p>
            <a:r>
              <a:rPr lang="en-US" sz="2000" dirty="0">
                <a:cs typeface="Calibri"/>
              </a:rPr>
              <a:t>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447886" y="5901546"/>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25 kHz SCS : Total 8 subchannels : 4 to 6 occupied</a:t>
            </a:r>
            <a:endParaRPr lang="en-US" sz="2000" dirty="0">
              <a:cs typeface="Calibri"/>
            </a:endParaRPr>
          </a:p>
          <a:p>
            <a:r>
              <a:rPr lang="en-US" sz="2000" dirty="0">
                <a:cs typeface="Calibri"/>
              </a:rPr>
              <a:t>     EVM : 15.42 % (-16.23 dB)</a:t>
            </a:r>
          </a:p>
          <a:p>
            <a:r>
              <a:rPr lang="en-US" sz="2000" dirty="0">
                <a:cs typeface="Calibri"/>
              </a:rPr>
              <a:t>     Bits decoded correctly</a:t>
            </a:r>
          </a:p>
        </p:txBody>
      </p:sp>
      <p:pic>
        <p:nvPicPr>
          <p:cNvPr id="2" name="Picture 2" descr="Chart, scatter chart&#10;&#10;Description automatically generated">
            <a:extLst>
              <a:ext uri="{FF2B5EF4-FFF2-40B4-BE49-F238E27FC236}">
                <a16:creationId xmlns:a16="http://schemas.microsoft.com/office/drawing/2014/main" id="{461433D0-CCC0-4AF9-88C3-5BD56CA44DEB}"/>
              </a:ext>
            </a:extLst>
          </p:cNvPr>
          <p:cNvPicPr>
            <a:picLocks noChangeAspect="1"/>
          </p:cNvPicPr>
          <p:nvPr/>
        </p:nvPicPr>
        <p:blipFill>
          <a:blip r:embed="rId2"/>
          <a:stretch>
            <a:fillRect/>
          </a:stretch>
        </p:blipFill>
        <p:spPr>
          <a:xfrm>
            <a:off x="770627" y="695511"/>
            <a:ext cx="4986067" cy="5050033"/>
          </a:xfrm>
          <a:prstGeom prst="rect">
            <a:avLst/>
          </a:prstGeom>
        </p:spPr>
      </p:pic>
      <p:pic>
        <p:nvPicPr>
          <p:cNvPr id="3" name="Picture 4" descr="Chart, scatter chart&#10;&#10;Description automatically generated">
            <a:extLst>
              <a:ext uri="{FF2B5EF4-FFF2-40B4-BE49-F238E27FC236}">
                <a16:creationId xmlns:a16="http://schemas.microsoft.com/office/drawing/2014/main" id="{C4713F72-532F-4426-BD8E-60F320F068C7}"/>
              </a:ext>
            </a:extLst>
          </p:cNvPr>
          <p:cNvPicPr>
            <a:picLocks noChangeAspect="1"/>
          </p:cNvPicPr>
          <p:nvPr/>
        </p:nvPicPr>
        <p:blipFill>
          <a:blip r:embed="rId3"/>
          <a:stretch>
            <a:fillRect/>
          </a:stretch>
        </p:blipFill>
        <p:spPr>
          <a:xfrm>
            <a:off x="6047117" y="688735"/>
            <a:ext cx="4986066" cy="5063587"/>
          </a:xfrm>
          <a:prstGeom prst="rect">
            <a:avLst/>
          </a:prstGeom>
        </p:spPr>
      </p:pic>
      <p:sp>
        <p:nvSpPr>
          <p:cNvPr id="5" name="Slide Number Placeholder 4">
            <a:extLst>
              <a:ext uri="{FF2B5EF4-FFF2-40B4-BE49-F238E27FC236}">
                <a16:creationId xmlns:a16="http://schemas.microsoft.com/office/drawing/2014/main" id="{CEA7EB76-0E4B-489A-9C43-62B7DEF101B4}"/>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242728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1560482" y="108370"/>
            <a:ext cx="99031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CASE 3 : 1 subchannel of 25 kHz as guard band  </a:t>
            </a:r>
          </a:p>
        </p:txBody>
      </p:sp>
      <p:sp>
        <p:nvSpPr>
          <p:cNvPr id="8" name="TextBox 7">
            <a:extLst>
              <a:ext uri="{FF2B5EF4-FFF2-40B4-BE49-F238E27FC236}">
                <a16:creationId xmlns:a16="http://schemas.microsoft.com/office/drawing/2014/main" id="{BB853C37-EE36-4034-9DA3-E4D705FD2450}"/>
              </a:ext>
            </a:extLst>
          </p:cNvPr>
          <p:cNvSpPr txBox="1"/>
          <p:nvPr/>
        </p:nvSpPr>
        <p:spPr>
          <a:xfrm>
            <a:off x="510038" y="5772151"/>
            <a:ext cx="57336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12.5 kHz SCS : Total 16 subchannels : 3 to 8 occupied</a:t>
            </a:r>
            <a:endParaRPr lang="en-US" sz="2000" dirty="0">
              <a:cs typeface="Calibri"/>
            </a:endParaRPr>
          </a:p>
          <a:p>
            <a:r>
              <a:rPr lang="en-US" sz="2000" dirty="0">
                <a:cs typeface="Calibri"/>
              </a:rPr>
              <a:t>    EVM :  15.42% (-16.23 dB)</a:t>
            </a:r>
          </a:p>
          <a:p>
            <a:r>
              <a:rPr lang="en-US" sz="2000" dirty="0">
                <a:cs typeface="Calibri"/>
              </a:rPr>
              <a:t>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447886" y="5772150"/>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25 kHz SCS : Total 8 subchannels : 6 to 7 occupied</a:t>
            </a:r>
            <a:endParaRPr lang="en-US" sz="2000" dirty="0">
              <a:cs typeface="Calibri"/>
            </a:endParaRPr>
          </a:p>
          <a:p>
            <a:r>
              <a:rPr lang="en-US" sz="2000" dirty="0">
                <a:cs typeface="Calibri"/>
              </a:rPr>
              <a:t>     EVM :  18.95% (-14.44 dB)</a:t>
            </a:r>
          </a:p>
          <a:p>
            <a:r>
              <a:rPr lang="en-US" sz="2000" dirty="0">
                <a:cs typeface="Calibri"/>
              </a:rPr>
              <a:t>     Bits decoded correctly</a:t>
            </a:r>
          </a:p>
        </p:txBody>
      </p:sp>
      <p:pic>
        <p:nvPicPr>
          <p:cNvPr id="5" name="Picture 5" descr="Chart, scatter chart&#10;&#10;Description automatically generated">
            <a:extLst>
              <a:ext uri="{FF2B5EF4-FFF2-40B4-BE49-F238E27FC236}">
                <a16:creationId xmlns:a16="http://schemas.microsoft.com/office/drawing/2014/main" id="{CED55BAD-D2BE-4F96-98AD-FD0EB2B920F6}"/>
              </a:ext>
            </a:extLst>
          </p:cNvPr>
          <p:cNvPicPr>
            <a:picLocks noChangeAspect="1"/>
          </p:cNvPicPr>
          <p:nvPr/>
        </p:nvPicPr>
        <p:blipFill>
          <a:blip r:embed="rId2"/>
          <a:stretch>
            <a:fillRect/>
          </a:stretch>
        </p:blipFill>
        <p:spPr>
          <a:xfrm>
            <a:off x="900022" y="678078"/>
            <a:ext cx="4957313" cy="5084899"/>
          </a:xfrm>
          <a:prstGeom prst="rect">
            <a:avLst/>
          </a:prstGeom>
        </p:spPr>
      </p:pic>
      <p:pic>
        <p:nvPicPr>
          <p:cNvPr id="6" name="Picture 9" descr="Chart, scatter chart&#10;&#10;Description automatically generated">
            <a:extLst>
              <a:ext uri="{FF2B5EF4-FFF2-40B4-BE49-F238E27FC236}">
                <a16:creationId xmlns:a16="http://schemas.microsoft.com/office/drawing/2014/main" id="{45A2357B-2EC5-437E-82DE-71C73E4DBCB5}"/>
              </a:ext>
            </a:extLst>
          </p:cNvPr>
          <p:cNvPicPr>
            <a:picLocks noChangeAspect="1"/>
          </p:cNvPicPr>
          <p:nvPr/>
        </p:nvPicPr>
        <p:blipFill>
          <a:blip r:embed="rId3"/>
          <a:stretch>
            <a:fillRect/>
          </a:stretch>
        </p:blipFill>
        <p:spPr>
          <a:xfrm>
            <a:off x="6377796" y="684936"/>
            <a:ext cx="4928558" cy="5099939"/>
          </a:xfrm>
          <a:prstGeom prst="rect">
            <a:avLst/>
          </a:prstGeom>
        </p:spPr>
      </p:pic>
      <p:sp>
        <p:nvSpPr>
          <p:cNvPr id="2" name="Slide Number Placeholder 1">
            <a:extLst>
              <a:ext uri="{FF2B5EF4-FFF2-40B4-BE49-F238E27FC236}">
                <a16:creationId xmlns:a16="http://schemas.microsoft.com/office/drawing/2014/main" id="{0B1E5782-925B-419E-B43D-3E8ED6A3B7AB}"/>
              </a:ext>
            </a:extLst>
          </p:cNvPr>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4167475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1258557" y="108370"/>
            <a:ext cx="99031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CASE 4 : 2 subchannels of 12.5 kHz as guard band  </a:t>
            </a:r>
          </a:p>
        </p:txBody>
      </p:sp>
      <p:sp>
        <p:nvSpPr>
          <p:cNvPr id="8" name="TextBox 7">
            <a:extLst>
              <a:ext uri="{FF2B5EF4-FFF2-40B4-BE49-F238E27FC236}">
                <a16:creationId xmlns:a16="http://schemas.microsoft.com/office/drawing/2014/main" id="{BB853C37-EE36-4034-9DA3-E4D705FD2450}"/>
              </a:ext>
            </a:extLst>
          </p:cNvPr>
          <p:cNvSpPr txBox="1"/>
          <p:nvPr/>
        </p:nvSpPr>
        <p:spPr>
          <a:xfrm>
            <a:off x="510038" y="5772151"/>
            <a:ext cx="57336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12.5 kHz SCS : Total 16 subchannels : 3 to 6 occupied</a:t>
            </a:r>
            <a:endParaRPr lang="en-US" sz="2000" dirty="0">
              <a:cs typeface="Calibri"/>
            </a:endParaRPr>
          </a:p>
          <a:p>
            <a:r>
              <a:rPr lang="en-US" sz="2000" dirty="0">
                <a:cs typeface="Calibri"/>
              </a:rPr>
              <a:t>    EVM :  18.74% (-14.55 dB)</a:t>
            </a:r>
          </a:p>
          <a:p>
            <a:r>
              <a:rPr lang="en-US" sz="2000" dirty="0">
                <a:cs typeface="Calibri"/>
              </a:rPr>
              <a:t>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447886" y="5772150"/>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25 kHz SCS : Total 8 subchannels : 5 to 7 occupied</a:t>
            </a:r>
            <a:endParaRPr lang="en-US" sz="2000" dirty="0">
              <a:cs typeface="Calibri"/>
            </a:endParaRPr>
          </a:p>
          <a:p>
            <a:r>
              <a:rPr lang="en-US" sz="2000" dirty="0">
                <a:cs typeface="Calibri"/>
              </a:rPr>
              <a:t>     EVM :  15.54% (-16.17 dB)</a:t>
            </a:r>
          </a:p>
          <a:p>
            <a:r>
              <a:rPr lang="en-US" sz="2000" dirty="0">
                <a:cs typeface="Calibri"/>
              </a:rPr>
              <a:t>     Bits decoded correctly</a:t>
            </a:r>
          </a:p>
        </p:txBody>
      </p:sp>
      <p:pic>
        <p:nvPicPr>
          <p:cNvPr id="2" name="Picture 2" descr="Chart, scatter chart&#10;&#10;Description automatically generated">
            <a:extLst>
              <a:ext uri="{FF2B5EF4-FFF2-40B4-BE49-F238E27FC236}">
                <a16:creationId xmlns:a16="http://schemas.microsoft.com/office/drawing/2014/main" id="{47A84FB9-7B3E-44D8-A665-8935F7869545}"/>
              </a:ext>
            </a:extLst>
          </p:cNvPr>
          <p:cNvPicPr>
            <a:picLocks noChangeAspect="1"/>
          </p:cNvPicPr>
          <p:nvPr/>
        </p:nvPicPr>
        <p:blipFill>
          <a:blip r:embed="rId2"/>
          <a:stretch>
            <a:fillRect/>
          </a:stretch>
        </p:blipFill>
        <p:spPr>
          <a:xfrm>
            <a:off x="928777" y="695511"/>
            <a:ext cx="4899803" cy="4949392"/>
          </a:xfrm>
          <a:prstGeom prst="rect">
            <a:avLst/>
          </a:prstGeom>
        </p:spPr>
      </p:pic>
      <p:pic>
        <p:nvPicPr>
          <p:cNvPr id="3" name="Picture 9" descr="Chart, scatter chart&#10;&#10;Description automatically generated">
            <a:extLst>
              <a:ext uri="{FF2B5EF4-FFF2-40B4-BE49-F238E27FC236}">
                <a16:creationId xmlns:a16="http://schemas.microsoft.com/office/drawing/2014/main" id="{579CAAC6-8683-44F2-A9C3-F8CC554A75DA}"/>
              </a:ext>
            </a:extLst>
          </p:cNvPr>
          <p:cNvPicPr>
            <a:picLocks noChangeAspect="1"/>
          </p:cNvPicPr>
          <p:nvPr/>
        </p:nvPicPr>
        <p:blipFill>
          <a:blip r:embed="rId3"/>
          <a:stretch>
            <a:fillRect/>
          </a:stretch>
        </p:blipFill>
        <p:spPr>
          <a:xfrm>
            <a:off x="6248400" y="688489"/>
            <a:ext cx="4784784" cy="4963437"/>
          </a:xfrm>
          <a:prstGeom prst="rect">
            <a:avLst/>
          </a:prstGeom>
        </p:spPr>
      </p:pic>
      <p:sp>
        <p:nvSpPr>
          <p:cNvPr id="5" name="Slide Number Placeholder 4">
            <a:extLst>
              <a:ext uri="{FF2B5EF4-FFF2-40B4-BE49-F238E27FC236}">
                <a16:creationId xmlns:a16="http://schemas.microsoft.com/office/drawing/2014/main" id="{E1136FA8-00D4-40EC-A91F-888557515DA2}"/>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1379588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338407" y="93993"/>
            <a:ext cx="117002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CASE 5 : 2 subchannels of 12.5 kHz and 1 subchannel of 25 kHz as guard band  </a:t>
            </a:r>
          </a:p>
        </p:txBody>
      </p:sp>
      <p:sp>
        <p:nvSpPr>
          <p:cNvPr id="8" name="TextBox 7">
            <a:extLst>
              <a:ext uri="{FF2B5EF4-FFF2-40B4-BE49-F238E27FC236}">
                <a16:creationId xmlns:a16="http://schemas.microsoft.com/office/drawing/2014/main" id="{BB853C37-EE36-4034-9DA3-E4D705FD2450}"/>
              </a:ext>
            </a:extLst>
          </p:cNvPr>
          <p:cNvSpPr txBox="1"/>
          <p:nvPr/>
        </p:nvSpPr>
        <p:spPr>
          <a:xfrm>
            <a:off x="510038" y="5772151"/>
            <a:ext cx="57336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12.5 kHz SCS : Total 16 subchannels : 3 to 6 occupied</a:t>
            </a:r>
            <a:endParaRPr lang="en-US" sz="2000" dirty="0">
              <a:cs typeface="Calibri"/>
            </a:endParaRPr>
          </a:p>
          <a:p>
            <a:r>
              <a:rPr lang="en-US" sz="2000" dirty="0">
                <a:cs typeface="Calibri"/>
              </a:rPr>
              <a:t>    EVM :  13.29% (-17.53 dB)</a:t>
            </a:r>
          </a:p>
          <a:p>
            <a:r>
              <a:rPr lang="en-US" sz="2000" dirty="0">
                <a:cs typeface="Calibri"/>
              </a:rPr>
              <a:t>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447886" y="5772150"/>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25 kHz SCS : Total 8 subchannels : 6 to 7 occupied</a:t>
            </a:r>
            <a:endParaRPr lang="en-US" sz="2000" dirty="0">
              <a:cs typeface="Calibri"/>
            </a:endParaRPr>
          </a:p>
          <a:p>
            <a:r>
              <a:rPr lang="en-US" sz="2000" dirty="0">
                <a:cs typeface="Calibri"/>
              </a:rPr>
              <a:t>     EVM :  13.37% (-17.47 dB)</a:t>
            </a:r>
          </a:p>
          <a:p>
            <a:r>
              <a:rPr lang="en-US" sz="2000" dirty="0">
                <a:cs typeface="Calibri"/>
              </a:rPr>
              <a:t>     Bits decoded correctly</a:t>
            </a:r>
          </a:p>
        </p:txBody>
      </p:sp>
      <p:pic>
        <p:nvPicPr>
          <p:cNvPr id="5" name="Picture 5" descr="Chart, scatter chart&#10;&#10;Description automatically generated">
            <a:extLst>
              <a:ext uri="{FF2B5EF4-FFF2-40B4-BE49-F238E27FC236}">
                <a16:creationId xmlns:a16="http://schemas.microsoft.com/office/drawing/2014/main" id="{A554C6C0-968B-4AF2-B1B2-504A7DB04ECC}"/>
              </a:ext>
            </a:extLst>
          </p:cNvPr>
          <p:cNvPicPr>
            <a:picLocks noChangeAspect="1"/>
          </p:cNvPicPr>
          <p:nvPr/>
        </p:nvPicPr>
        <p:blipFill>
          <a:blip r:embed="rId2"/>
          <a:stretch>
            <a:fillRect/>
          </a:stretch>
        </p:blipFill>
        <p:spPr>
          <a:xfrm>
            <a:off x="986287" y="1029991"/>
            <a:ext cx="4569124" cy="4639867"/>
          </a:xfrm>
          <a:prstGeom prst="rect">
            <a:avLst/>
          </a:prstGeom>
        </p:spPr>
      </p:pic>
      <p:pic>
        <p:nvPicPr>
          <p:cNvPr id="6" name="Picture 9" descr="Chart, scatter chart&#10;&#10;Description automatically generated">
            <a:extLst>
              <a:ext uri="{FF2B5EF4-FFF2-40B4-BE49-F238E27FC236}">
                <a16:creationId xmlns:a16="http://schemas.microsoft.com/office/drawing/2014/main" id="{85514946-CB41-447E-B284-4666850AEA8B}"/>
              </a:ext>
            </a:extLst>
          </p:cNvPr>
          <p:cNvPicPr>
            <a:picLocks noChangeAspect="1"/>
          </p:cNvPicPr>
          <p:nvPr/>
        </p:nvPicPr>
        <p:blipFill>
          <a:blip r:embed="rId3"/>
          <a:stretch>
            <a:fillRect/>
          </a:stretch>
        </p:blipFill>
        <p:spPr>
          <a:xfrm>
            <a:off x="6694098" y="1029829"/>
            <a:ext cx="4525992" cy="4640191"/>
          </a:xfrm>
          <a:prstGeom prst="rect">
            <a:avLst/>
          </a:prstGeom>
        </p:spPr>
      </p:pic>
      <p:sp>
        <p:nvSpPr>
          <p:cNvPr id="2" name="Slide Number Placeholder 1">
            <a:extLst>
              <a:ext uri="{FF2B5EF4-FFF2-40B4-BE49-F238E27FC236}">
                <a16:creationId xmlns:a16="http://schemas.microsoft.com/office/drawing/2014/main" id="{B8B41F13-C5D9-443C-B4B7-E3BC0EC131F8}"/>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2527548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4C6E202-FC84-4B2D-91E1-59ABA7594DD6}"/>
              </a:ext>
            </a:extLst>
          </p:cNvPr>
          <p:cNvGraphicFramePr>
            <a:graphicFrameLocks noGrp="1"/>
          </p:cNvGraphicFramePr>
          <p:nvPr>
            <p:extLst>
              <p:ext uri="{D42A27DB-BD31-4B8C-83A1-F6EECF244321}">
                <p14:modId xmlns:p14="http://schemas.microsoft.com/office/powerpoint/2010/main" val="1959975314"/>
              </p:ext>
            </p:extLst>
          </p:nvPr>
        </p:nvGraphicFramePr>
        <p:xfrm>
          <a:off x="1709756" y="434830"/>
          <a:ext cx="4029790" cy="5852160"/>
        </p:xfrm>
        <a:graphic>
          <a:graphicData uri="http://schemas.openxmlformats.org/drawingml/2006/table">
            <a:tbl>
              <a:tblPr firstRow="1" bandRow="1">
                <a:tableStyleId>{D7AC3CCA-C797-4891-BE02-D94E43425B78}</a:tableStyleId>
              </a:tblPr>
              <a:tblGrid>
                <a:gridCol w="835268">
                  <a:extLst>
                    <a:ext uri="{9D8B030D-6E8A-4147-A177-3AD203B41FA5}">
                      <a16:colId xmlns:a16="http://schemas.microsoft.com/office/drawing/2014/main" val="4250389167"/>
                    </a:ext>
                  </a:extLst>
                </a:gridCol>
                <a:gridCol w="776651">
                  <a:extLst>
                    <a:ext uri="{9D8B030D-6E8A-4147-A177-3AD203B41FA5}">
                      <a16:colId xmlns:a16="http://schemas.microsoft.com/office/drawing/2014/main" val="84115954"/>
                    </a:ext>
                  </a:extLst>
                </a:gridCol>
                <a:gridCol w="791307">
                  <a:extLst>
                    <a:ext uri="{9D8B030D-6E8A-4147-A177-3AD203B41FA5}">
                      <a16:colId xmlns:a16="http://schemas.microsoft.com/office/drawing/2014/main" val="3664771576"/>
                    </a:ext>
                  </a:extLst>
                </a:gridCol>
                <a:gridCol w="776653">
                  <a:extLst>
                    <a:ext uri="{9D8B030D-6E8A-4147-A177-3AD203B41FA5}">
                      <a16:colId xmlns:a16="http://schemas.microsoft.com/office/drawing/2014/main" val="1953342356"/>
                    </a:ext>
                  </a:extLst>
                </a:gridCol>
                <a:gridCol w="849911">
                  <a:extLst>
                    <a:ext uri="{9D8B030D-6E8A-4147-A177-3AD203B41FA5}">
                      <a16:colId xmlns:a16="http://schemas.microsoft.com/office/drawing/2014/main" val="2958146130"/>
                    </a:ext>
                  </a:extLst>
                </a:gridCol>
              </a:tblGrid>
              <a:tr h="351663">
                <a:tc>
                  <a:txBody>
                    <a:bodyPr/>
                    <a:lstStyle/>
                    <a:p>
                      <a:pPr lvl="0">
                        <a:buNone/>
                      </a:pPr>
                      <a:r>
                        <a:rPr lang="en-US" b="1" dirty="0"/>
                        <a:t>256</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extLst>
                  <a:ext uri="{0D108BD9-81ED-4DB2-BD59-A6C34878D82A}">
                    <a16:rowId xmlns:a16="http://schemas.microsoft.com/office/drawing/2014/main" val="2757920459"/>
                  </a:ext>
                </a:extLst>
              </a:tr>
              <a:tr h="351663">
                <a:tc>
                  <a:txBody>
                    <a:bodyPr/>
                    <a:lstStyle/>
                    <a:p>
                      <a:pPr lvl="0">
                        <a:buNone/>
                      </a:pPr>
                      <a:r>
                        <a:rPr lang="en-US" b="1" dirty="0"/>
                        <a:t>:</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extLst>
                  <a:ext uri="{0D108BD9-81ED-4DB2-BD59-A6C34878D82A}">
                    <a16:rowId xmlns:a16="http://schemas.microsoft.com/office/drawing/2014/main" val="920168929"/>
                  </a:ext>
                </a:extLst>
              </a:tr>
              <a:tr h="351663">
                <a:tc>
                  <a:txBody>
                    <a:bodyPr/>
                    <a:lstStyle/>
                    <a:p>
                      <a:r>
                        <a:rPr lang="en-US" b="1" dirty="0"/>
                        <a:t>226</a:t>
                      </a:r>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extLst>
                  <a:ext uri="{0D108BD9-81ED-4DB2-BD59-A6C34878D82A}">
                    <a16:rowId xmlns:a16="http://schemas.microsoft.com/office/drawing/2014/main" val="3220247220"/>
                  </a:ext>
                </a:extLst>
              </a:tr>
              <a:tr h="351663">
                <a:tc>
                  <a:txBody>
                    <a:bodyPr/>
                    <a:lstStyle/>
                    <a:p>
                      <a:r>
                        <a:rPr lang="en-US" b="1" dirty="0"/>
                        <a:t>225</a:t>
                      </a:r>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extLst>
                  <a:ext uri="{0D108BD9-81ED-4DB2-BD59-A6C34878D82A}">
                    <a16:rowId xmlns:a16="http://schemas.microsoft.com/office/drawing/2014/main" val="1748780829"/>
                  </a:ext>
                </a:extLst>
              </a:tr>
              <a:tr h="351663">
                <a:tc>
                  <a:txBody>
                    <a:bodyPr/>
                    <a:lstStyle/>
                    <a:p>
                      <a:r>
                        <a:rPr lang="en-US" b="1" dirty="0"/>
                        <a:t>224</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3160632764"/>
                  </a:ext>
                </a:extLst>
              </a:tr>
              <a:tr h="351663">
                <a:tc>
                  <a:txBody>
                    <a:bodyPr/>
                    <a:lstStyle/>
                    <a:p>
                      <a:r>
                        <a:rPr lang="en-US" b="1" dirty="0"/>
                        <a:t>223</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1825949509"/>
                  </a:ext>
                </a:extLst>
              </a:tr>
              <a:tr h="351663">
                <a:tc>
                  <a:txBody>
                    <a:bodyPr/>
                    <a:lstStyle/>
                    <a:p>
                      <a:r>
                        <a:rPr lang="en-US" b="1" dirty="0"/>
                        <a:t>:</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2796188881"/>
                  </a:ext>
                </a:extLst>
              </a:tr>
              <a:tr h="351663">
                <a:tc>
                  <a:txBody>
                    <a:bodyPr/>
                    <a:lstStyle/>
                    <a:p>
                      <a:r>
                        <a:rPr lang="en-US" b="1" dirty="0"/>
                        <a:t>:</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435065511"/>
                  </a:ext>
                </a:extLst>
              </a:tr>
              <a:tr h="351663">
                <a:tc>
                  <a:txBody>
                    <a:bodyPr/>
                    <a:lstStyle/>
                    <a:p>
                      <a:r>
                        <a:rPr lang="en-US" b="1" dirty="0"/>
                        <a:t>:</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1433268543"/>
                  </a:ext>
                </a:extLst>
              </a:tr>
              <a:tr h="351663">
                <a:tc>
                  <a:txBody>
                    <a:bodyPr/>
                    <a:lstStyle/>
                    <a:p>
                      <a:r>
                        <a:rPr lang="en-US" b="1" dirty="0"/>
                        <a:t>:</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2054717010"/>
                  </a:ext>
                </a:extLst>
              </a:tr>
              <a:tr h="351663">
                <a:tc>
                  <a:txBody>
                    <a:bodyPr/>
                    <a:lstStyle/>
                    <a:p>
                      <a:pPr lvl="0">
                        <a:buNone/>
                      </a:pPr>
                      <a:r>
                        <a:rPr lang="en-US" b="1" dirty="0"/>
                        <a:t>34</a:t>
                      </a:r>
                    </a:p>
                  </a:txBody>
                  <a:tcPr>
                    <a:solidFill>
                      <a:schemeClr val="accent2">
                        <a:lumMod val="60000"/>
                        <a:lumOff val="40000"/>
                      </a:schemeClr>
                    </a:solidFill>
                  </a:tcPr>
                </a:tc>
                <a:tc>
                  <a:txBody>
                    <a:bodyPr/>
                    <a:lstStyle/>
                    <a:p>
                      <a:pPr lvl="0">
                        <a:buNone/>
                      </a:pPr>
                      <a:endParaRPr lang="en-US" dirty="0"/>
                    </a:p>
                  </a:txBody>
                  <a:tcPr>
                    <a:solidFill>
                      <a:schemeClr val="accent2">
                        <a:lumMod val="60000"/>
                        <a:lumOff val="40000"/>
                      </a:schemeClr>
                    </a:solidFill>
                  </a:tcPr>
                </a:tc>
                <a:tc>
                  <a:txBody>
                    <a:bodyPr/>
                    <a:lstStyle/>
                    <a:p>
                      <a:pPr lvl="0">
                        <a:buNone/>
                      </a:pPr>
                      <a:endParaRPr lang="en-US" dirty="0"/>
                    </a:p>
                  </a:txBody>
                  <a:tcPr>
                    <a:solidFill>
                      <a:schemeClr val="accent2">
                        <a:lumMod val="60000"/>
                        <a:lumOff val="40000"/>
                      </a:schemeClr>
                    </a:solidFill>
                  </a:tcPr>
                </a:tc>
                <a:tc>
                  <a:txBody>
                    <a:bodyPr/>
                    <a:lstStyle/>
                    <a:p>
                      <a:pPr lvl="0">
                        <a:buNone/>
                      </a:pPr>
                      <a:endParaRPr lang="en-US" dirty="0"/>
                    </a:p>
                  </a:txBody>
                  <a:tcPr>
                    <a:solidFill>
                      <a:schemeClr val="accent2">
                        <a:lumMod val="60000"/>
                        <a:lumOff val="40000"/>
                      </a:schemeClr>
                    </a:solidFill>
                  </a:tcPr>
                </a:tc>
                <a:tc>
                  <a:txBody>
                    <a:bodyPr/>
                    <a:lstStyle/>
                    <a:p>
                      <a:pPr lvl="0">
                        <a:buNone/>
                      </a:pPr>
                      <a:endParaRPr lang="en-US" dirty="0"/>
                    </a:p>
                  </a:txBody>
                  <a:tcPr>
                    <a:solidFill>
                      <a:schemeClr val="accent2">
                        <a:lumMod val="60000"/>
                        <a:lumOff val="40000"/>
                      </a:schemeClr>
                    </a:solidFill>
                  </a:tcPr>
                </a:tc>
                <a:extLst>
                  <a:ext uri="{0D108BD9-81ED-4DB2-BD59-A6C34878D82A}">
                    <a16:rowId xmlns:a16="http://schemas.microsoft.com/office/drawing/2014/main" val="901196352"/>
                  </a:ext>
                </a:extLst>
              </a:tr>
              <a:tr h="351663">
                <a:tc>
                  <a:txBody>
                    <a:bodyPr/>
                    <a:lstStyle/>
                    <a:p>
                      <a:pPr lvl="0">
                        <a:buNone/>
                      </a:pPr>
                      <a:r>
                        <a:rPr lang="en-US" b="1" dirty="0"/>
                        <a:t>33</a:t>
                      </a:r>
                    </a:p>
                  </a:txBody>
                  <a:tcPr>
                    <a:solidFill>
                      <a:schemeClr val="accent2">
                        <a:lumMod val="60000"/>
                        <a:lumOff val="40000"/>
                      </a:schemeClr>
                    </a:solidFill>
                  </a:tcPr>
                </a:tc>
                <a:tc>
                  <a:txBody>
                    <a:bodyPr/>
                    <a:lstStyle/>
                    <a:p>
                      <a:pPr lvl="0">
                        <a:buNone/>
                      </a:pPr>
                      <a:endParaRPr lang="en-US" dirty="0"/>
                    </a:p>
                  </a:txBody>
                  <a:tcPr>
                    <a:solidFill>
                      <a:schemeClr val="accent2">
                        <a:lumMod val="60000"/>
                        <a:lumOff val="40000"/>
                      </a:schemeClr>
                    </a:solidFill>
                  </a:tcPr>
                </a:tc>
                <a:tc>
                  <a:txBody>
                    <a:bodyPr/>
                    <a:lstStyle/>
                    <a:p>
                      <a:pPr lvl="0">
                        <a:buNone/>
                      </a:pPr>
                      <a:endParaRPr lang="en-US" dirty="0"/>
                    </a:p>
                  </a:txBody>
                  <a:tcPr>
                    <a:solidFill>
                      <a:schemeClr val="accent2">
                        <a:lumMod val="60000"/>
                        <a:lumOff val="40000"/>
                      </a:schemeClr>
                    </a:solidFill>
                  </a:tcPr>
                </a:tc>
                <a:tc>
                  <a:txBody>
                    <a:bodyPr/>
                    <a:lstStyle/>
                    <a:p>
                      <a:pPr lvl="0">
                        <a:buNone/>
                      </a:pPr>
                      <a:endParaRPr lang="en-US" dirty="0"/>
                    </a:p>
                  </a:txBody>
                  <a:tcPr>
                    <a:solidFill>
                      <a:schemeClr val="accent2">
                        <a:lumMod val="60000"/>
                        <a:lumOff val="40000"/>
                      </a:schemeClr>
                    </a:solidFill>
                  </a:tcPr>
                </a:tc>
                <a:tc>
                  <a:txBody>
                    <a:bodyPr/>
                    <a:lstStyle/>
                    <a:p>
                      <a:pPr lvl="0">
                        <a:buNone/>
                      </a:pPr>
                      <a:endParaRPr lang="en-US" dirty="0"/>
                    </a:p>
                  </a:txBody>
                  <a:tcPr>
                    <a:solidFill>
                      <a:schemeClr val="accent2">
                        <a:lumMod val="60000"/>
                        <a:lumOff val="40000"/>
                      </a:schemeClr>
                    </a:solidFill>
                  </a:tcPr>
                </a:tc>
                <a:extLst>
                  <a:ext uri="{0D108BD9-81ED-4DB2-BD59-A6C34878D82A}">
                    <a16:rowId xmlns:a16="http://schemas.microsoft.com/office/drawing/2014/main" val="1776704111"/>
                  </a:ext>
                </a:extLst>
              </a:tr>
              <a:tr h="351663">
                <a:tc>
                  <a:txBody>
                    <a:bodyPr/>
                    <a:lstStyle/>
                    <a:p>
                      <a:pPr lvl="0">
                        <a:buNone/>
                      </a:pPr>
                      <a:r>
                        <a:rPr lang="en-US" b="1" dirty="0"/>
                        <a:t>32</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extLst>
                  <a:ext uri="{0D108BD9-81ED-4DB2-BD59-A6C34878D82A}">
                    <a16:rowId xmlns:a16="http://schemas.microsoft.com/office/drawing/2014/main" val="1685875990"/>
                  </a:ext>
                </a:extLst>
              </a:tr>
              <a:tr h="351663">
                <a:tc>
                  <a:txBody>
                    <a:bodyPr/>
                    <a:lstStyle/>
                    <a:p>
                      <a:pPr lvl="0">
                        <a:buNone/>
                      </a:pPr>
                      <a:r>
                        <a:rPr lang="en-US" b="1" dirty="0"/>
                        <a:t>:</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extLst>
                  <a:ext uri="{0D108BD9-81ED-4DB2-BD59-A6C34878D82A}">
                    <a16:rowId xmlns:a16="http://schemas.microsoft.com/office/drawing/2014/main" val="1436742701"/>
                  </a:ext>
                </a:extLst>
              </a:tr>
              <a:tr h="351663">
                <a:tc>
                  <a:txBody>
                    <a:bodyPr/>
                    <a:lstStyle/>
                    <a:p>
                      <a:pPr lvl="0">
                        <a:buNone/>
                      </a:pPr>
                      <a:r>
                        <a:rPr lang="en-US" b="1" dirty="0"/>
                        <a:t>2</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extLst>
                  <a:ext uri="{0D108BD9-81ED-4DB2-BD59-A6C34878D82A}">
                    <a16:rowId xmlns:a16="http://schemas.microsoft.com/office/drawing/2014/main" val="3329914038"/>
                  </a:ext>
                </a:extLst>
              </a:tr>
              <a:tr h="351663">
                <a:tc>
                  <a:txBody>
                    <a:bodyPr/>
                    <a:lstStyle/>
                    <a:p>
                      <a:pPr lvl="0">
                        <a:buNone/>
                      </a:pPr>
                      <a:r>
                        <a:rPr lang="en-US" b="1" dirty="0"/>
                        <a:t>1</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extLst>
                  <a:ext uri="{0D108BD9-81ED-4DB2-BD59-A6C34878D82A}">
                    <a16:rowId xmlns:a16="http://schemas.microsoft.com/office/drawing/2014/main" val="387249600"/>
                  </a:ext>
                </a:extLst>
              </a:tr>
            </a:tbl>
          </a:graphicData>
        </a:graphic>
      </p:graphicFrame>
      <p:graphicFrame>
        <p:nvGraphicFramePr>
          <p:cNvPr id="5" name="Table 4">
            <a:extLst>
              <a:ext uri="{FF2B5EF4-FFF2-40B4-BE49-F238E27FC236}">
                <a16:creationId xmlns:a16="http://schemas.microsoft.com/office/drawing/2014/main" id="{05568B0E-619D-49D6-82A9-C5BD2B7F703D}"/>
              </a:ext>
            </a:extLst>
          </p:cNvPr>
          <p:cNvGraphicFramePr>
            <a:graphicFrameLocks noGrp="1"/>
          </p:cNvGraphicFramePr>
          <p:nvPr>
            <p:extLst>
              <p:ext uri="{D42A27DB-BD31-4B8C-83A1-F6EECF244321}">
                <p14:modId xmlns:p14="http://schemas.microsoft.com/office/powerpoint/2010/main" val="548230689"/>
              </p:ext>
            </p:extLst>
          </p:nvPr>
        </p:nvGraphicFramePr>
        <p:xfrm>
          <a:off x="7519358" y="445698"/>
          <a:ext cx="4278913" cy="5845895"/>
        </p:xfrm>
        <a:graphic>
          <a:graphicData uri="http://schemas.openxmlformats.org/drawingml/2006/table">
            <a:tbl>
              <a:tblPr firstRow="1" bandRow="1">
                <a:tableStyleId>{D7AC3CCA-C797-4891-BE02-D94E43425B78}</a:tableStyleId>
              </a:tblPr>
              <a:tblGrid>
                <a:gridCol w="571500">
                  <a:extLst>
                    <a:ext uri="{9D8B030D-6E8A-4147-A177-3AD203B41FA5}">
                      <a16:colId xmlns:a16="http://schemas.microsoft.com/office/drawing/2014/main" val="4250389167"/>
                    </a:ext>
                  </a:extLst>
                </a:gridCol>
                <a:gridCol w="439614">
                  <a:extLst>
                    <a:ext uri="{9D8B030D-6E8A-4147-A177-3AD203B41FA5}">
                      <a16:colId xmlns:a16="http://schemas.microsoft.com/office/drawing/2014/main" val="84115954"/>
                    </a:ext>
                  </a:extLst>
                </a:gridCol>
                <a:gridCol w="395653">
                  <a:extLst>
                    <a:ext uri="{9D8B030D-6E8A-4147-A177-3AD203B41FA5}">
                      <a16:colId xmlns:a16="http://schemas.microsoft.com/office/drawing/2014/main" val="3664771576"/>
                    </a:ext>
                  </a:extLst>
                </a:gridCol>
                <a:gridCol w="454268">
                  <a:extLst>
                    <a:ext uri="{9D8B030D-6E8A-4147-A177-3AD203B41FA5}">
                      <a16:colId xmlns:a16="http://schemas.microsoft.com/office/drawing/2014/main" val="1953342356"/>
                    </a:ext>
                  </a:extLst>
                </a:gridCol>
                <a:gridCol w="454268">
                  <a:extLst>
                    <a:ext uri="{9D8B030D-6E8A-4147-A177-3AD203B41FA5}">
                      <a16:colId xmlns:a16="http://schemas.microsoft.com/office/drawing/2014/main" val="2025303547"/>
                    </a:ext>
                  </a:extLst>
                </a:gridCol>
                <a:gridCol w="380999">
                  <a:extLst>
                    <a:ext uri="{9D8B030D-6E8A-4147-A177-3AD203B41FA5}">
                      <a16:colId xmlns:a16="http://schemas.microsoft.com/office/drawing/2014/main" val="662155143"/>
                    </a:ext>
                  </a:extLst>
                </a:gridCol>
                <a:gridCol w="366345">
                  <a:extLst>
                    <a:ext uri="{9D8B030D-6E8A-4147-A177-3AD203B41FA5}">
                      <a16:colId xmlns:a16="http://schemas.microsoft.com/office/drawing/2014/main" val="1729421691"/>
                    </a:ext>
                  </a:extLst>
                </a:gridCol>
                <a:gridCol w="395653">
                  <a:extLst>
                    <a:ext uri="{9D8B030D-6E8A-4147-A177-3AD203B41FA5}">
                      <a16:colId xmlns:a16="http://schemas.microsoft.com/office/drawing/2014/main" val="3124376584"/>
                    </a:ext>
                  </a:extLst>
                </a:gridCol>
                <a:gridCol w="424960">
                  <a:extLst>
                    <a:ext uri="{9D8B030D-6E8A-4147-A177-3AD203B41FA5}">
                      <a16:colId xmlns:a16="http://schemas.microsoft.com/office/drawing/2014/main" val="2113338395"/>
                    </a:ext>
                  </a:extLst>
                </a:gridCol>
                <a:gridCol w="395653">
                  <a:extLst>
                    <a:ext uri="{9D8B030D-6E8A-4147-A177-3AD203B41FA5}">
                      <a16:colId xmlns:a16="http://schemas.microsoft.com/office/drawing/2014/main" val="2958146130"/>
                    </a:ext>
                  </a:extLst>
                </a:gridCol>
              </a:tblGrid>
              <a:tr h="744789">
                <a:tc>
                  <a:txBody>
                    <a:bodyPr/>
                    <a:lstStyle/>
                    <a:p>
                      <a:pPr lvl="0">
                        <a:buNone/>
                      </a:pPr>
                      <a:r>
                        <a:rPr lang="en-US" b="1" dirty="0"/>
                        <a:t>128:</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lnR w="12700">
                      <a:solidFill>
                        <a:schemeClr val="tx1"/>
                      </a:solidFill>
                    </a:lnR>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2550985051"/>
                  </a:ext>
                </a:extLst>
              </a:tr>
              <a:tr h="744790">
                <a:tc>
                  <a:txBody>
                    <a:bodyPr/>
                    <a:lstStyle/>
                    <a:p>
                      <a:r>
                        <a:rPr lang="en-US" b="1" dirty="0"/>
                        <a:t>113</a:t>
                      </a:r>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lnR w="12700">
                      <a:solidFill>
                        <a:schemeClr val="tx1"/>
                      </a:solidFill>
                    </a:lnR>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3220247220"/>
                  </a:ext>
                </a:extLst>
              </a:tr>
              <a:tr h="744790">
                <a:tc>
                  <a:txBody>
                    <a:bodyPr/>
                    <a:lstStyle/>
                    <a:p>
                      <a:r>
                        <a:rPr lang="en-US" b="1" dirty="0"/>
                        <a:t>112</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lnR w="12700">
                      <a:solidFill>
                        <a:schemeClr val="tx1"/>
                      </a:solidFill>
                    </a:lnR>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extLst>
                  <a:ext uri="{0D108BD9-81ED-4DB2-BD59-A6C34878D82A}">
                    <a16:rowId xmlns:a16="http://schemas.microsoft.com/office/drawing/2014/main" val="1748780829"/>
                  </a:ext>
                </a:extLst>
              </a:tr>
              <a:tr h="702631">
                <a:tc>
                  <a:txBody>
                    <a:bodyPr/>
                    <a:lstStyle/>
                    <a:p>
                      <a:r>
                        <a:rPr lang="en-US" b="1" dirty="0"/>
                        <a:t>:</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lnR w="12700">
                      <a:solidFill>
                        <a:schemeClr val="tx1"/>
                      </a:solidFill>
                    </a:lnR>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extLst>
                  <a:ext uri="{0D108BD9-81ED-4DB2-BD59-A6C34878D82A}">
                    <a16:rowId xmlns:a16="http://schemas.microsoft.com/office/drawing/2014/main" val="3160632764"/>
                  </a:ext>
                </a:extLst>
              </a:tr>
              <a:tr h="716685">
                <a:tc>
                  <a:txBody>
                    <a:bodyPr/>
                    <a:lstStyle/>
                    <a:p>
                      <a:r>
                        <a:rPr lang="en-US" b="1" dirty="0"/>
                        <a:t>:</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lnR w="12700">
                      <a:solidFill>
                        <a:schemeClr val="tx1"/>
                      </a:solidFill>
                    </a:lnR>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extLst>
                  <a:ext uri="{0D108BD9-81ED-4DB2-BD59-A6C34878D82A}">
                    <a16:rowId xmlns:a16="http://schemas.microsoft.com/office/drawing/2014/main" val="1825949509"/>
                  </a:ext>
                </a:extLst>
              </a:tr>
              <a:tr h="702631">
                <a:tc>
                  <a:txBody>
                    <a:bodyPr/>
                    <a:lstStyle/>
                    <a:p>
                      <a:r>
                        <a:rPr lang="en-US" b="1" dirty="0"/>
                        <a:t>17</a:t>
                      </a:r>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lnR w="12700">
                      <a:solidFill>
                        <a:schemeClr val="tx1"/>
                      </a:solidFill>
                    </a:lnR>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2">
                        <a:lumMod val="60000"/>
                        <a:lumOff val="40000"/>
                      </a:schemeClr>
                    </a:solidFill>
                  </a:tcPr>
                </a:tc>
                <a:extLst>
                  <a:ext uri="{0D108BD9-81ED-4DB2-BD59-A6C34878D82A}">
                    <a16:rowId xmlns:a16="http://schemas.microsoft.com/office/drawing/2014/main" val="435065511"/>
                  </a:ext>
                </a:extLst>
              </a:tr>
              <a:tr h="744790">
                <a:tc>
                  <a:txBody>
                    <a:bodyPr/>
                    <a:lstStyle/>
                    <a:p>
                      <a:r>
                        <a:rPr lang="en-US" b="1" dirty="0"/>
                        <a:t>16</a:t>
                      </a:r>
                    </a:p>
                    <a:p>
                      <a:pPr lvl="0">
                        <a:buNone/>
                      </a:pPr>
                      <a:r>
                        <a:rPr lang="en-US" b="1" dirty="0"/>
                        <a:t>:</a:t>
                      </a:r>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solidFill>
                      <a:schemeClr val="bg1">
                        <a:lumMod val="75000"/>
                      </a:schemeClr>
                    </a:solidFill>
                  </a:tcPr>
                </a:tc>
                <a:tc>
                  <a:txBody>
                    <a:bodyPr/>
                    <a:lstStyle/>
                    <a:p>
                      <a:endParaRPr lang="en-US"/>
                    </a:p>
                  </a:txBody>
                  <a:tcPr>
                    <a:lnR w="12700">
                      <a:solidFill>
                        <a:schemeClr val="tx1"/>
                      </a:solidFill>
                    </a:lnR>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1433268543"/>
                  </a:ext>
                </a:extLst>
              </a:tr>
              <a:tr h="744789">
                <a:tc>
                  <a:txBody>
                    <a:bodyPr/>
                    <a:lstStyle/>
                    <a:p>
                      <a:pPr lvl="0">
                        <a:buNone/>
                      </a:pPr>
                      <a:r>
                        <a:rPr lang="en-US" b="1" dirty="0"/>
                        <a:t>1</a:t>
                      </a:r>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solidFill>
                      <a:schemeClr val="bg1">
                        <a:lumMod val="75000"/>
                      </a:schemeClr>
                    </a:solidFill>
                  </a:tcPr>
                </a:tc>
                <a:tc>
                  <a:txBody>
                    <a:bodyPr/>
                    <a:lstStyle/>
                    <a:p>
                      <a:pPr lvl="0">
                        <a:buNone/>
                      </a:pPr>
                      <a:endParaRPr lang="en-US" dirty="0"/>
                    </a:p>
                  </a:txBody>
                  <a:tcPr>
                    <a:lnR w="12700">
                      <a:solidFill>
                        <a:schemeClr val="tx1"/>
                      </a:solidFill>
                    </a:lnR>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78268841"/>
                  </a:ext>
                </a:extLst>
              </a:tr>
            </a:tbl>
          </a:graphicData>
        </a:graphic>
      </p:graphicFrame>
      <p:sp>
        <p:nvSpPr>
          <p:cNvPr id="7" name="Left Brace 6">
            <a:extLst>
              <a:ext uri="{FF2B5EF4-FFF2-40B4-BE49-F238E27FC236}">
                <a16:creationId xmlns:a16="http://schemas.microsoft.com/office/drawing/2014/main" id="{6A8B1551-D14A-461C-B59B-F29D3095C5B2}"/>
              </a:ext>
            </a:extLst>
          </p:cNvPr>
          <p:cNvSpPr/>
          <p:nvPr/>
        </p:nvSpPr>
        <p:spPr>
          <a:xfrm>
            <a:off x="1143454" y="469240"/>
            <a:ext cx="503206" cy="582282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7AFBA172-200A-48A2-B54D-AAD94BF2DE11}"/>
              </a:ext>
            </a:extLst>
          </p:cNvPr>
          <p:cNvSpPr/>
          <p:nvPr/>
        </p:nvSpPr>
        <p:spPr>
          <a:xfrm>
            <a:off x="7023793" y="426108"/>
            <a:ext cx="402564" cy="582282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44B713B-E8AE-40AD-B195-2C7BA949BCAA}"/>
              </a:ext>
            </a:extLst>
          </p:cNvPr>
          <p:cNvSpPr txBox="1"/>
          <p:nvPr/>
        </p:nvSpPr>
        <p:spPr>
          <a:xfrm>
            <a:off x="94890" y="2970361"/>
            <a:ext cx="16936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12.5 kHz</a:t>
            </a:r>
          </a:p>
          <a:p>
            <a:r>
              <a:rPr lang="en-US" b="1" dirty="0">
                <a:cs typeface="Calibri"/>
              </a:rPr>
              <a:t>Subcarrier spacing each</a:t>
            </a:r>
          </a:p>
        </p:txBody>
      </p:sp>
      <p:sp>
        <p:nvSpPr>
          <p:cNvPr id="10" name="TextBox 9">
            <a:extLst>
              <a:ext uri="{FF2B5EF4-FFF2-40B4-BE49-F238E27FC236}">
                <a16:creationId xmlns:a16="http://schemas.microsoft.com/office/drawing/2014/main" id="{A3EB93AB-12D0-4AEC-9CF8-414970E2CEE4}"/>
              </a:ext>
            </a:extLst>
          </p:cNvPr>
          <p:cNvSpPr txBox="1"/>
          <p:nvPr/>
        </p:nvSpPr>
        <p:spPr>
          <a:xfrm>
            <a:off x="5874589" y="3099757"/>
            <a:ext cx="16936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25 kHz</a:t>
            </a:r>
          </a:p>
          <a:p>
            <a:r>
              <a:rPr lang="en-US" b="1" dirty="0">
                <a:cs typeface="Calibri"/>
              </a:rPr>
              <a:t>Subcarrier spacing each</a:t>
            </a:r>
          </a:p>
        </p:txBody>
      </p:sp>
      <p:sp>
        <p:nvSpPr>
          <p:cNvPr id="6" name="TextBox 5">
            <a:extLst>
              <a:ext uri="{FF2B5EF4-FFF2-40B4-BE49-F238E27FC236}">
                <a16:creationId xmlns:a16="http://schemas.microsoft.com/office/drawing/2014/main" id="{9E81A66A-D3DD-4AB4-8078-B5FE7D441C87}"/>
              </a:ext>
            </a:extLst>
          </p:cNvPr>
          <p:cNvSpPr txBox="1"/>
          <p:nvPr/>
        </p:nvSpPr>
        <p:spPr>
          <a:xfrm>
            <a:off x="2309004" y="-5751"/>
            <a:ext cx="984561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t>Two Subcarrier Spacing,  12.5 kHz and 25 kHz : Scenario # 2</a:t>
            </a:r>
          </a:p>
        </p:txBody>
      </p:sp>
      <p:graphicFrame>
        <p:nvGraphicFramePr>
          <p:cNvPr id="12" name="Table 11">
            <a:extLst>
              <a:ext uri="{FF2B5EF4-FFF2-40B4-BE49-F238E27FC236}">
                <a16:creationId xmlns:a16="http://schemas.microsoft.com/office/drawing/2014/main" id="{20AA12F6-5A6A-447D-A593-73AA0E2D5DF0}"/>
              </a:ext>
            </a:extLst>
          </p:cNvPr>
          <p:cNvGraphicFramePr>
            <a:graphicFrameLocks noGrp="1"/>
          </p:cNvGraphicFramePr>
          <p:nvPr/>
        </p:nvGraphicFramePr>
        <p:xfrm>
          <a:off x="43132" y="5190226"/>
          <a:ext cx="266000" cy="551152"/>
        </p:xfrm>
        <a:graphic>
          <a:graphicData uri="http://schemas.openxmlformats.org/drawingml/2006/table">
            <a:tbl>
              <a:tblPr firstRow="1" bandRow="1">
                <a:tableStyleId>{D7AC3CCA-C797-4891-BE02-D94E43425B78}</a:tableStyleId>
              </a:tblPr>
              <a:tblGrid>
                <a:gridCol w="266000">
                  <a:extLst>
                    <a:ext uri="{9D8B030D-6E8A-4147-A177-3AD203B41FA5}">
                      <a16:colId xmlns:a16="http://schemas.microsoft.com/office/drawing/2014/main" val="4250389167"/>
                    </a:ext>
                  </a:extLst>
                </a:gridCol>
              </a:tblGrid>
              <a:tr h="551152">
                <a:tc>
                  <a:txBody>
                    <a:bodyPr/>
                    <a:lstStyle/>
                    <a:p>
                      <a:endParaRPr lang="en-US" b="1" dirty="0"/>
                    </a:p>
                  </a:txBody>
                  <a:tcPr>
                    <a:solidFill>
                      <a:schemeClr val="accent2">
                        <a:lumMod val="60000"/>
                        <a:lumOff val="40000"/>
                      </a:schemeClr>
                    </a:solidFill>
                  </a:tcPr>
                </a:tc>
                <a:extLst>
                  <a:ext uri="{0D108BD9-81ED-4DB2-BD59-A6C34878D82A}">
                    <a16:rowId xmlns:a16="http://schemas.microsoft.com/office/drawing/2014/main" val="3220247220"/>
                  </a:ext>
                </a:extLst>
              </a:tr>
            </a:tbl>
          </a:graphicData>
        </a:graphic>
      </p:graphicFrame>
      <p:sp>
        <p:nvSpPr>
          <p:cNvPr id="13" name="TextBox 12">
            <a:extLst>
              <a:ext uri="{FF2B5EF4-FFF2-40B4-BE49-F238E27FC236}">
                <a16:creationId xmlns:a16="http://schemas.microsoft.com/office/drawing/2014/main" id="{E6723843-97D6-4979-8DAD-2E6043140270}"/>
              </a:ext>
            </a:extLst>
          </p:cNvPr>
          <p:cNvSpPr txBox="1"/>
          <p:nvPr/>
        </p:nvSpPr>
        <p:spPr>
          <a:xfrm>
            <a:off x="281796" y="511258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Occupied </a:t>
            </a:r>
            <a:endParaRPr lang="en-US" b="1" dirty="0">
              <a:cs typeface="Calibri"/>
            </a:endParaRPr>
          </a:p>
          <a:p>
            <a:r>
              <a:rPr lang="en-US" b="1" dirty="0"/>
              <a:t>subcarrier</a:t>
            </a:r>
            <a:endParaRPr lang="en-US" b="1" dirty="0">
              <a:cs typeface="Calibri"/>
            </a:endParaRPr>
          </a:p>
        </p:txBody>
      </p:sp>
      <p:sp>
        <p:nvSpPr>
          <p:cNvPr id="15" name="Rectangle 14">
            <a:extLst>
              <a:ext uri="{FF2B5EF4-FFF2-40B4-BE49-F238E27FC236}">
                <a16:creationId xmlns:a16="http://schemas.microsoft.com/office/drawing/2014/main" id="{99CC776E-C878-4B3C-8563-4817DCAC48C1}"/>
              </a:ext>
            </a:extLst>
          </p:cNvPr>
          <p:cNvSpPr/>
          <p:nvPr/>
        </p:nvSpPr>
        <p:spPr>
          <a:xfrm>
            <a:off x="30733" y="5961392"/>
            <a:ext cx="273168" cy="54633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FECD005-54FF-43FC-823A-1C157F309CCC}"/>
              </a:ext>
            </a:extLst>
          </p:cNvPr>
          <p:cNvSpPr txBox="1"/>
          <p:nvPr/>
        </p:nvSpPr>
        <p:spPr>
          <a:xfrm>
            <a:off x="310551" y="591771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guard </a:t>
            </a:r>
            <a:endParaRPr lang="en-US" b="1" dirty="0">
              <a:cs typeface="Calibri"/>
            </a:endParaRPr>
          </a:p>
          <a:p>
            <a:r>
              <a:rPr lang="en-US" b="1" dirty="0"/>
              <a:t>subcarrier</a:t>
            </a:r>
            <a:endParaRPr lang="en-US" b="1" dirty="0">
              <a:cs typeface="Calibri"/>
            </a:endParaRPr>
          </a:p>
        </p:txBody>
      </p:sp>
      <p:sp>
        <p:nvSpPr>
          <p:cNvPr id="19" name="TextBox 18">
            <a:extLst>
              <a:ext uri="{FF2B5EF4-FFF2-40B4-BE49-F238E27FC236}">
                <a16:creationId xmlns:a16="http://schemas.microsoft.com/office/drawing/2014/main" id="{9E3CF52E-104F-48AF-A9D9-500F902A9638}"/>
              </a:ext>
            </a:extLst>
          </p:cNvPr>
          <p:cNvSpPr txBox="1"/>
          <p:nvPr/>
        </p:nvSpPr>
        <p:spPr>
          <a:xfrm>
            <a:off x="2510287" y="623402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Symbol duration = 1/12.5k</a:t>
            </a:r>
            <a:r>
              <a:rPr lang="en-US" dirty="0"/>
              <a:t>​</a:t>
            </a:r>
          </a:p>
          <a:p>
            <a:r>
              <a:rPr lang="en-US" b="1" dirty="0"/>
              <a:t>256 </a:t>
            </a:r>
            <a:r>
              <a:rPr lang="en-US" b="1" dirty="0" err="1"/>
              <a:t>pt</a:t>
            </a:r>
            <a:r>
              <a:rPr lang="en-US" b="1" dirty="0"/>
              <a:t> IFFT, 32 samples CP</a:t>
            </a:r>
            <a:r>
              <a:rPr lang="en-US" dirty="0"/>
              <a:t>​</a:t>
            </a:r>
            <a:endParaRPr lang="en-US" dirty="0">
              <a:cs typeface="Calibri"/>
            </a:endParaRPr>
          </a:p>
        </p:txBody>
      </p:sp>
      <p:sp>
        <p:nvSpPr>
          <p:cNvPr id="21" name="TextBox 20">
            <a:extLst>
              <a:ext uri="{FF2B5EF4-FFF2-40B4-BE49-F238E27FC236}">
                <a16:creationId xmlns:a16="http://schemas.microsoft.com/office/drawing/2014/main" id="{D417F4F8-6255-4745-BC7C-D80436E306FB}"/>
              </a:ext>
            </a:extLst>
          </p:cNvPr>
          <p:cNvSpPr txBox="1"/>
          <p:nvPr/>
        </p:nvSpPr>
        <p:spPr>
          <a:xfrm>
            <a:off x="8074325" y="6248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Symbol duration = 1/25k</a:t>
            </a:r>
            <a:r>
              <a:rPr lang="en-US" dirty="0"/>
              <a:t>​</a:t>
            </a:r>
          </a:p>
          <a:p>
            <a:r>
              <a:rPr lang="en-US" b="1" dirty="0"/>
              <a:t>128 </a:t>
            </a:r>
            <a:r>
              <a:rPr lang="en-US" b="1" dirty="0" err="1"/>
              <a:t>pt</a:t>
            </a:r>
            <a:r>
              <a:rPr lang="en-US" b="1" dirty="0"/>
              <a:t> IFFT, 16 samples CP</a:t>
            </a:r>
            <a:r>
              <a:rPr lang="en-US" dirty="0"/>
              <a:t>​</a:t>
            </a:r>
            <a:endParaRPr lang="en-US" dirty="0">
              <a:cs typeface="Calibri"/>
            </a:endParaRPr>
          </a:p>
        </p:txBody>
      </p:sp>
      <p:sp>
        <p:nvSpPr>
          <p:cNvPr id="2" name="TextBox 1">
            <a:extLst>
              <a:ext uri="{FF2B5EF4-FFF2-40B4-BE49-F238E27FC236}">
                <a16:creationId xmlns:a16="http://schemas.microsoft.com/office/drawing/2014/main" id="{4301FB50-3909-4521-AB77-5D52112E6553}"/>
              </a:ext>
            </a:extLst>
          </p:cNvPr>
          <p:cNvSpPr txBox="1"/>
          <p:nvPr/>
        </p:nvSpPr>
        <p:spPr>
          <a:xfrm rot="-5400000">
            <a:off x="-408317" y="13600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Frequency </a:t>
            </a:r>
            <a:endParaRPr lang="en-US" b="1">
              <a:cs typeface="Calibri"/>
            </a:endParaRPr>
          </a:p>
        </p:txBody>
      </p:sp>
      <p:sp>
        <p:nvSpPr>
          <p:cNvPr id="3" name="TextBox 2">
            <a:extLst>
              <a:ext uri="{FF2B5EF4-FFF2-40B4-BE49-F238E27FC236}">
                <a16:creationId xmlns:a16="http://schemas.microsoft.com/office/drawing/2014/main" id="{9E9E3FD8-2BE3-4B42-9944-4E3CED3A4129}"/>
              </a:ext>
            </a:extLst>
          </p:cNvPr>
          <p:cNvSpPr txBox="1"/>
          <p:nvPr/>
        </p:nvSpPr>
        <p:spPr>
          <a:xfrm rot="-5400000">
            <a:off x="5466272" y="15412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Frequency </a:t>
            </a:r>
            <a:endParaRPr lang="en-US" b="1">
              <a:cs typeface="Calibri"/>
            </a:endParaRPr>
          </a:p>
        </p:txBody>
      </p:sp>
      <p:cxnSp>
        <p:nvCxnSpPr>
          <p:cNvPr id="11" name="Straight Arrow Connector 10">
            <a:extLst>
              <a:ext uri="{FF2B5EF4-FFF2-40B4-BE49-F238E27FC236}">
                <a16:creationId xmlns:a16="http://schemas.microsoft.com/office/drawing/2014/main" id="{F961B1F8-6092-4033-878D-476FFC377749}"/>
              </a:ext>
            </a:extLst>
          </p:cNvPr>
          <p:cNvCxnSpPr/>
          <p:nvPr/>
        </p:nvCxnSpPr>
        <p:spPr>
          <a:xfrm flipV="1">
            <a:off x="1008392" y="1024208"/>
            <a:ext cx="8626" cy="638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7F3D977-0451-4BCF-9A78-C2CB000298FB}"/>
              </a:ext>
            </a:extLst>
          </p:cNvPr>
          <p:cNvCxnSpPr/>
          <p:nvPr/>
        </p:nvCxnSpPr>
        <p:spPr>
          <a:xfrm flipV="1">
            <a:off x="6917486" y="1297378"/>
            <a:ext cx="8626" cy="638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58E5F87-B6D9-4AB8-BB5D-0E9BCB094EF1}"/>
              </a:ext>
            </a:extLst>
          </p:cNvPr>
          <p:cNvSpPr txBox="1"/>
          <p:nvPr/>
        </p:nvSpPr>
        <p:spPr>
          <a:xfrm>
            <a:off x="5340829" y="64910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Symbols</a:t>
            </a:r>
          </a:p>
        </p:txBody>
      </p:sp>
      <p:sp>
        <p:nvSpPr>
          <p:cNvPr id="28" name="TextBox 27">
            <a:extLst>
              <a:ext uri="{FF2B5EF4-FFF2-40B4-BE49-F238E27FC236}">
                <a16:creationId xmlns:a16="http://schemas.microsoft.com/office/drawing/2014/main" id="{BABADB97-74A7-4B68-8333-D17A22F36180}"/>
              </a:ext>
            </a:extLst>
          </p:cNvPr>
          <p:cNvSpPr txBox="1"/>
          <p:nvPr/>
        </p:nvSpPr>
        <p:spPr>
          <a:xfrm>
            <a:off x="10904867" y="64335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Symbols</a:t>
            </a:r>
          </a:p>
        </p:txBody>
      </p:sp>
      <p:cxnSp>
        <p:nvCxnSpPr>
          <p:cNvPr id="30" name="Straight Arrow Connector 29">
            <a:extLst>
              <a:ext uri="{FF2B5EF4-FFF2-40B4-BE49-F238E27FC236}">
                <a16:creationId xmlns:a16="http://schemas.microsoft.com/office/drawing/2014/main" id="{55B3AC1B-429A-49C1-84A1-F4047E262E8C}"/>
              </a:ext>
            </a:extLst>
          </p:cNvPr>
          <p:cNvCxnSpPr/>
          <p:nvPr/>
        </p:nvCxnSpPr>
        <p:spPr>
          <a:xfrm flipV="1">
            <a:off x="5621726" y="6528939"/>
            <a:ext cx="497457" cy="57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D32EF3-2FB8-4B19-9023-8F08A0497BFD}"/>
              </a:ext>
            </a:extLst>
          </p:cNvPr>
          <p:cNvCxnSpPr/>
          <p:nvPr/>
        </p:nvCxnSpPr>
        <p:spPr>
          <a:xfrm flipV="1">
            <a:off x="11099500" y="6471429"/>
            <a:ext cx="497457" cy="57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4D0E1990-5116-4C34-8313-49FC8831AF82}"/>
              </a:ext>
            </a:extLst>
          </p:cNvPr>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109258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54F6-76DC-4CCE-B28D-81FBECEA5FA5}"/>
              </a:ext>
            </a:extLst>
          </p:cNvPr>
          <p:cNvSpPr>
            <a:spLocks noGrp="1"/>
          </p:cNvSpPr>
          <p:nvPr>
            <p:ph type="title"/>
          </p:nvPr>
        </p:nvSpPr>
        <p:spPr/>
        <p:txBody>
          <a:bodyPr/>
          <a:lstStyle/>
          <a:p>
            <a:r>
              <a:rPr lang="en-US" dirty="0" err="1"/>
              <a:t>Matlab</a:t>
            </a:r>
            <a:r>
              <a:rPr lang="en-US" dirty="0"/>
              <a:t> Simulation for Mixed 12.5 </a:t>
            </a:r>
            <a:r>
              <a:rPr lang="en-US" dirty="0" err="1"/>
              <a:t>KHz</a:t>
            </a:r>
            <a:r>
              <a:rPr lang="en-US" dirty="0"/>
              <a:t> and 25 </a:t>
            </a:r>
            <a:r>
              <a:rPr lang="en-US" dirty="0" err="1"/>
              <a:t>KHz</a:t>
            </a:r>
            <a:r>
              <a:rPr lang="en-US" dirty="0"/>
              <a:t> Channel bandwidth – Scenario #2</a:t>
            </a:r>
          </a:p>
        </p:txBody>
      </p:sp>
      <p:sp>
        <p:nvSpPr>
          <p:cNvPr id="3" name="Content Placeholder 2">
            <a:extLst>
              <a:ext uri="{FF2B5EF4-FFF2-40B4-BE49-F238E27FC236}">
                <a16:creationId xmlns:a16="http://schemas.microsoft.com/office/drawing/2014/main" id="{CAFA5575-9B08-4B8F-92ED-75523B948A2E}"/>
              </a:ext>
            </a:extLst>
          </p:cNvPr>
          <p:cNvSpPr>
            <a:spLocks noGrp="1"/>
          </p:cNvSpPr>
          <p:nvPr>
            <p:ph idx="1"/>
          </p:nvPr>
        </p:nvSpPr>
        <p:spPr/>
        <p:txBody>
          <a:bodyPr>
            <a:normAutofit fontScale="92500" lnSpcReduction="10000"/>
          </a:bodyPr>
          <a:lstStyle/>
          <a:p>
            <a:r>
              <a:rPr lang="en-US" sz="2800" dirty="0">
                <a:cs typeface="Calibri"/>
              </a:rPr>
              <a:t>Subcarrier spacing:</a:t>
            </a:r>
          </a:p>
          <a:p>
            <a:pPr lvl="1"/>
            <a:r>
              <a:rPr lang="en-US" sz="2100" dirty="0">
                <a:cs typeface="Calibri"/>
              </a:rPr>
              <a:t>Two subcarrier spacing of 12.5 </a:t>
            </a:r>
            <a:r>
              <a:rPr lang="en-US" sz="2100" dirty="0" err="1">
                <a:cs typeface="Calibri"/>
              </a:rPr>
              <a:t>KHz</a:t>
            </a:r>
            <a:r>
              <a:rPr lang="en-US" sz="2100" dirty="0">
                <a:cs typeface="Calibri"/>
              </a:rPr>
              <a:t> and 25 </a:t>
            </a:r>
            <a:r>
              <a:rPr lang="en-US" sz="2100" dirty="0" err="1">
                <a:cs typeface="Calibri"/>
              </a:rPr>
              <a:t>KHz</a:t>
            </a:r>
            <a:r>
              <a:rPr lang="en-US" sz="2100" dirty="0">
                <a:cs typeface="Calibri"/>
              </a:rPr>
              <a:t> </a:t>
            </a:r>
          </a:p>
          <a:p>
            <a:pPr lvl="1"/>
            <a:r>
              <a:rPr lang="en-US" sz="2100" dirty="0">
                <a:cs typeface="Calibri"/>
              </a:rPr>
              <a:t>The subcarriers do not overlap in the frequency domain</a:t>
            </a:r>
          </a:p>
          <a:p>
            <a:pPr lvl="1"/>
            <a:r>
              <a:rPr lang="en-US" sz="2100" dirty="0">
                <a:cs typeface="Calibri"/>
              </a:rPr>
              <a:t>The TX time domain waveform is generated as per the block diagram in the slide 12</a:t>
            </a:r>
          </a:p>
          <a:p>
            <a:pPr lvl="1"/>
            <a:r>
              <a:rPr lang="en-US" sz="2100" dirty="0">
                <a:cs typeface="Calibri"/>
              </a:rPr>
              <a:t>A total of 256 subchannels for the 12.5 kHz subcarrier spacing as shown in slide 20.</a:t>
            </a:r>
          </a:p>
          <a:p>
            <a:pPr lvl="1"/>
            <a:r>
              <a:rPr lang="en-US" sz="2100" dirty="0">
                <a:ea typeface="+mn-lt"/>
                <a:cs typeface="+mn-lt"/>
              </a:rPr>
              <a:t>A total of 128 subchannels for the 25 kHz subcarrier spacing </a:t>
            </a:r>
            <a:r>
              <a:rPr lang="en-US" sz="2100" dirty="0">
                <a:cs typeface="Calibri"/>
              </a:rPr>
              <a:t>as shown in slide 20</a:t>
            </a:r>
            <a:r>
              <a:rPr lang="en-US" sz="2100" dirty="0">
                <a:ea typeface="+mn-lt"/>
                <a:cs typeface="+mn-lt"/>
              </a:rPr>
              <a:t>.</a:t>
            </a:r>
          </a:p>
          <a:p>
            <a:pPr marL="0" indent="0">
              <a:buNone/>
            </a:pPr>
            <a:endParaRPr lang="en-US" sz="2800" dirty="0">
              <a:cs typeface="Calibri"/>
            </a:endParaRPr>
          </a:p>
          <a:p>
            <a:r>
              <a:rPr lang="en-US" sz="2800" dirty="0">
                <a:cs typeface="Calibri"/>
              </a:rPr>
              <a:t>The waveform is demodulated and the EVM of the received constellation is calculated.</a:t>
            </a:r>
          </a:p>
          <a:p>
            <a:endParaRPr lang="en-US" sz="2800" dirty="0">
              <a:cs typeface="Calibri"/>
            </a:endParaRPr>
          </a:p>
          <a:p>
            <a:r>
              <a:rPr lang="en-US" sz="2800" dirty="0">
                <a:cs typeface="Calibri"/>
              </a:rPr>
              <a:t>The decoded bits are also compared against the TX bits.</a:t>
            </a:r>
            <a:r>
              <a:rPr lang="en-US" sz="3200" b="1" dirty="0">
                <a:cs typeface="Calibri"/>
              </a:rPr>
              <a:t> </a:t>
            </a:r>
          </a:p>
          <a:p>
            <a:endParaRPr lang="en-US" dirty="0"/>
          </a:p>
        </p:txBody>
      </p:sp>
      <p:sp>
        <p:nvSpPr>
          <p:cNvPr id="4" name="Slide Number Placeholder 3">
            <a:extLst>
              <a:ext uri="{FF2B5EF4-FFF2-40B4-BE49-F238E27FC236}">
                <a16:creationId xmlns:a16="http://schemas.microsoft.com/office/drawing/2014/main" id="{CBBEC957-9D1A-45B0-9B50-B535E5E90049}"/>
              </a:ext>
            </a:extLst>
          </p:cNvPr>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234247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9C31-6914-4A03-9DBE-F64A21160FCB}"/>
              </a:ext>
            </a:extLst>
          </p:cNvPr>
          <p:cNvSpPr>
            <a:spLocks noGrp="1"/>
          </p:cNvSpPr>
          <p:nvPr>
            <p:ph type="title"/>
          </p:nvPr>
        </p:nvSpPr>
        <p:spPr/>
        <p:txBody>
          <a:bodyPr>
            <a:normAutofit/>
          </a:bodyPr>
          <a:lstStyle/>
          <a:p>
            <a:r>
              <a:rPr lang="en-US" sz="4000" dirty="0"/>
              <a:t>Partitioning of a Non-Continuous Channel into Continuous Sub-Channel Groups</a:t>
            </a:r>
          </a:p>
        </p:txBody>
      </p:sp>
      <p:pic>
        <p:nvPicPr>
          <p:cNvPr id="4" name="Content Placeholder 3" descr="A picture containing table&#10;&#10;Description automatically generated">
            <a:extLst>
              <a:ext uri="{FF2B5EF4-FFF2-40B4-BE49-F238E27FC236}">
                <a16:creationId xmlns:a16="http://schemas.microsoft.com/office/drawing/2014/main" id="{38E62184-9C7C-43DC-BA5C-670D888BD17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0043" y="2336643"/>
            <a:ext cx="9328825" cy="3609041"/>
          </a:xfrm>
          <a:prstGeom prst="rect">
            <a:avLst/>
          </a:prstGeom>
          <a:noFill/>
          <a:ln>
            <a:noFill/>
          </a:ln>
        </p:spPr>
      </p:pic>
      <p:sp>
        <p:nvSpPr>
          <p:cNvPr id="3" name="Slide Number Placeholder 2">
            <a:extLst>
              <a:ext uri="{FF2B5EF4-FFF2-40B4-BE49-F238E27FC236}">
                <a16:creationId xmlns:a16="http://schemas.microsoft.com/office/drawing/2014/main" id="{79FA46B6-5ABF-4C45-900B-ED922250847D}"/>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257906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625954" y="65238"/>
            <a:ext cx="107370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CASE 1 : large guard band ( 105 subchannels of 12.5 kHz SCS) : without noise </a:t>
            </a:r>
          </a:p>
        </p:txBody>
      </p:sp>
      <p:sp>
        <p:nvSpPr>
          <p:cNvPr id="8" name="TextBox 7">
            <a:extLst>
              <a:ext uri="{FF2B5EF4-FFF2-40B4-BE49-F238E27FC236}">
                <a16:creationId xmlns:a16="http://schemas.microsoft.com/office/drawing/2014/main" id="{BB853C37-EE36-4034-9DA3-E4D705FD2450}"/>
              </a:ext>
            </a:extLst>
          </p:cNvPr>
          <p:cNvSpPr txBox="1"/>
          <p:nvPr/>
        </p:nvSpPr>
        <p:spPr>
          <a:xfrm>
            <a:off x="510038" y="5772151"/>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12.5 kHz SCS : Total 256 subchannels : 20 to 23  occupied ,</a:t>
            </a:r>
            <a:r>
              <a:rPr lang="en-US" sz="2000" dirty="0">
                <a:cs typeface="Calibri"/>
              </a:rPr>
              <a:t> EVM :  0.88% (-41.15 dB)</a:t>
            </a:r>
          </a:p>
          <a:p>
            <a:r>
              <a:rPr lang="en-US" sz="2000" dirty="0">
                <a:cs typeface="Calibri"/>
              </a:rPr>
              <a:t>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447886" y="5772150"/>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25 kHz SCS : Total 128 subchannels : 65 to 66 occupied</a:t>
            </a:r>
            <a:endParaRPr lang="en-US" sz="2000" dirty="0">
              <a:cs typeface="Calibri"/>
            </a:endParaRPr>
          </a:p>
          <a:p>
            <a:r>
              <a:rPr lang="en-US" sz="2000" dirty="0">
                <a:cs typeface="Calibri"/>
              </a:rPr>
              <a:t>     EVM :  0.78% (-42.10 dB)</a:t>
            </a:r>
          </a:p>
          <a:p>
            <a:r>
              <a:rPr lang="en-US" sz="2000" dirty="0">
                <a:cs typeface="Calibri"/>
              </a:rPr>
              <a:t>     Bits decoded correctly</a:t>
            </a:r>
          </a:p>
        </p:txBody>
      </p:sp>
      <p:pic>
        <p:nvPicPr>
          <p:cNvPr id="2" name="Picture 2" descr="Chart&#10;&#10;Description automatically generated">
            <a:extLst>
              <a:ext uri="{FF2B5EF4-FFF2-40B4-BE49-F238E27FC236}">
                <a16:creationId xmlns:a16="http://schemas.microsoft.com/office/drawing/2014/main" id="{9E5646CE-9360-4F8A-A4E5-466E144AB47D}"/>
              </a:ext>
            </a:extLst>
          </p:cNvPr>
          <p:cNvPicPr>
            <a:picLocks noChangeAspect="1"/>
          </p:cNvPicPr>
          <p:nvPr/>
        </p:nvPicPr>
        <p:blipFill>
          <a:blip r:embed="rId2"/>
          <a:stretch>
            <a:fillRect/>
          </a:stretch>
        </p:blipFill>
        <p:spPr>
          <a:xfrm>
            <a:off x="727494" y="961780"/>
            <a:ext cx="4655387" cy="4733156"/>
          </a:xfrm>
          <a:prstGeom prst="rect">
            <a:avLst/>
          </a:prstGeom>
        </p:spPr>
      </p:pic>
      <p:pic>
        <p:nvPicPr>
          <p:cNvPr id="3" name="Picture 9" descr="Chart&#10;&#10;Description automatically generated">
            <a:extLst>
              <a:ext uri="{FF2B5EF4-FFF2-40B4-BE49-F238E27FC236}">
                <a16:creationId xmlns:a16="http://schemas.microsoft.com/office/drawing/2014/main" id="{F8406B73-8D35-453F-BCB4-55A96700B50A}"/>
              </a:ext>
            </a:extLst>
          </p:cNvPr>
          <p:cNvPicPr>
            <a:picLocks noChangeAspect="1"/>
          </p:cNvPicPr>
          <p:nvPr/>
        </p:nvPicPr>
        <p:blipFill>
          <a:blip r:embed="rId3"/>
          <a:stretch>
            <a:fillRect/>
          </a:stretch>
        </p:blipFill>
        <p:spPr>
          <a:xfrm>
            <a:off x="6377797" y="961377"/>
            <a:ext cx="4655388" cy="4733962"/>
          </a:xfrm>
          <a:prstGeom prst="rect">
            <a:avLst/>
          </a:prstGeom>
        </p:spPr>
      </p:pic>
      <p:sp>
        <p:nvSpPr>
          <p:cNvPr id="5" name="Slide Number Placeholder 4">
            <a:extLst>
              <a:ext uri="{FF2B5EF4-FFF2-40B4-BE49-F238E27FC236}">
                <a16:creationId xmlns:a16="http://schemas.microsoft.com/office/drawing/2014/main" id="{704B20A3-EA98-439C-9F92-00761B12D5FF}"/>
              </a:ext>
            </a:extLst>
          </p:cNvPr>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361199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625954" y="65238"/>
            <a:ext cx="107370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CASE 1 : large guard band ( 105 subchannels of 12.5 kHz SCS) : 40 dB Tx vector SNR </a:t>
            </a:r>
          </a:p>
        </p:txBody>
      </p:sp>
      <p:sp>
        <p:nvSpPr>
          <p:cNvPr id="8" name="TextBox 7">
            <a:extLst>
              <a:ext uri="{FF2B5EF4-FFF2-40B4-BE49-F238E27FC236}">
                <a16:creationId xmlns:a16="http://schemas.microsoft.com/office/drawing/2014/main" id="{BB853C37-EE36-4034-9DA3-E4D705FD2450}"/>
              </a:ext>
            </a:extLst>
          </p:cNvPr>
          <p:cNvSpPr txBox="1"/>
          <p:nvPr/>
        </p:nvSpPr>
        <p:spPr>
          <a:xfrm>
            <a:off x="510038" y="5772151"/>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12.5 kHz SCS : Total 256 subchannels : 20 to 23  occupied ,</a:t>
            </a:r>
            <a:r>
              <a:rPr lang="en-US" sz="2000" dirty="0">
                <a:cs typeface="Calibri"/>
              </a:rPr>
              <a:t> EVM :  1.32% (-37.57 dB), SNR : 37.57 dB</a:t>
            </a:r>
          </a:p>
          <a:p>
            <a:r>
              <a:rPr lang="en-US" sz="2000" dirty="0">
                <a:cs typeface="Calibri"/>
              </a:rPr>
              <a:t>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447886" y="5772150"/>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25 kHz SCS : Total 128 subchannels : 65 to 66 occupied</a:t>
            </a:r>
            <a:endParaRPr lang="en-US" sz="2000" dirty="0">
              <a:cs typeface="Calibri"/>
            </a:endParaRPr>
          </a:p>
          <a:p>
            <a:r>
              <a:rPr lang="en-US" sz="2000" dirty="0">
                <a:cs typeface="Calibri"/>
              </a:rPr>
              <a:t>     EVM :  1.25%(-38.04 dB), SNR : 38.04 dB </a:t>
            </a:r>
          </a:p>
          <a:p>
            <a:r>
              <a:rPr lang="en-US" sz="2000" dirty="0">
                <a:cs typeface="Calibri"/>
              </a:rPr>
              <a:t>     Bits decoded correctly</a:t>
            </a:r>
          </a:p>
        </p:txBody>
      </p:sp>
      <p:pic>
        <p:nvPicPr>
          <p:cNvPr id="6" name="Picture 9" descr="Chart&#10;&#10;Description automatically generated">
            <a:extLst>
              <a:ext uri="{FF2B5EF4-FFF2-40B4-BE49-F238E27FC236}">
                <a16:creationId xmlns:a16="http://schemas.microsoft.com/office/drawing/2014/main" id="{577335B2-CC38-4B2F-8A8D-EA107E30170D}"/>
              </a:ext>
            </a:extLst>
          </p:cNvPr>
          <p:cNvPicPr>
            <a:picLocks noChangeAspect="1"/>
          </p:cNvPicPr>
          <p:nvPr/>
        </p:nvPicPr>
        <p:blipFill>
          <a:blip r:embed="rId2"/>
          <a:stretch>
            <a:fillRect/>
          </a:stretch>
        </p:blipFill>
        <p:spPr>
          <a:xfrm>
            <a:off x="626853" y="965412"/>
            <a:ext cx="4655388" cy="4754647"/>
          </a:xfrm>
          <a:prstGeom prst="rect">
            <a:avLst/>
          </a:prstGeom>
        </p:spPr>
      </p:pic>
      <p:pic>
        <p:nvPicPr>
          <p:cNvPr id="10" name="Picture 10" descr="Chart, scatter chart&#10;&#10;Description automatically generated">
            <a:extLst>
              <a:ext uri="{FF2B5EF4-FFF2-40B4-BE49-F238E27FC236}">
                <a16:creationId xmlns:a16="http://schemas.microsoft.com/office/drawing/2014/main" id="{3069219F-EB69-42DE-AFC6-F690B6F764BD}"/>
              </a:ext>
            </a:extLst>
          </p:cNvPr>
          <p:cNvPicPr>
            <a:picLocks noChangeAspect="1"/>
          </p:cNvPicPr>
          <p:nvPr/>
        </p:nvPicPr>
        <p:blipFill>
          <a:blip r:embed="rId3"/>
          <a:stretch>
            <a:fillRect/>
          </a:stretch>
        </p:blipFill>
        <p:spPr>
          <a:xfrm>
            <a:off x="6521570" y="961222"/>
            <a:ext cx="4756030" cy="4763028"/>
          </a:xfrm>
          <a:prstGeom prst="rect">
            <a:avLst/>
          </a:prstGeom>
        </p:spPr>
      </p:pic>
      <p:sp>
        <p:nvSpPr>
          <p:cNvPr id="2" name="Slide Number Placeholder 1">
            <a:extLst>
              <a:ext uri="{FF2B5EF4-FFF2-40B4-BE49-F238E27FC236}">
                <a16:creationId xmlns:a16="http://schemas.microsoft.com/office/drawing/2014/main" id="{5CEAFAB7-FD8F-4215-90AD-6615B333A04A}"/>
              </a:ext>
            </a:extLst>
          </p:cNvPr>
          <p:cNvSpPr>
            <a:spLocks noGrp="1"/>
          </p:cNvSpPr>
          <p:nvPr>
            <p:ph type="sldNum" sz="quarter" idx="12"/>
          </p:nvPr>
        </p:nvSpPr>
        <p:spPr/>
        <p:txBody>
          <a:bodyPr/>
          <a:lstStyle/>
          <a:p>
            <a:fld id="{330EA680-D336-4FF7-8B7A-9848BB0A1C32}" type="slidenum">
              <a:rPr lang="en-US" smtClean="0"/>
              <a:t>31</a:t>
            </a:fld>
            <a:endParaRPr lang="en-US"/>
          </a:p>
        </p:txBody>
      </p:sp>
    </p:spTree>
    <p:extLst>
      <p:ext uri="{BB962C8B-B14F-4D97-AF65-F5344CB8AC3E}">
        <p14:creationId xmlns:p14="http://schemas.microsoft.com/office/powerpoint/2010/main" val="3292812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812859" y="93993"/>
            <a:ext cx="106219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CASE 2 : Small Guard Band (3 subchannels of 12.5 kHz SCS) : without noise </a:t>
            </a:r>
          </a:p>
        </p:txBody>
      </p:sp>
      <p:sp>
        <p:nvSpPr>
          <p:cNvPr id="8" name="TextBox 7">
            <a:extLst>
              <a:ext uri="{FF2B5EF4-FFF2-40B4-BE49-F238E27FC236}">
                <a16:creationId xmlns:a16="http://schemas.microsoft.com/office/drawing/2014/main" id="{BB853C37-EE36-4034-9DA3-E4D705FD2450}"/>
              </a:ext>
            </a:extLst>
          </p:cNvPr>
          <p:cNvSpPr txBox="1"/>
          <p:nvPr/>
        </p:nvSpPr>
        <p:spPr>
          <a:xfrm>
            <a:off x="510038" y="5772151"/>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12.5 kHz SCS : Total 256 subchannels : 123 to 126  occupied ,</a:t>
            </a:r>
            <a:r>
              <a:rPr lang="en-US" sz="2000" dirty="0">
                <a:cs typeface="Calibri"/>
              </a:rPr>
              <a:t> EVM :  14.32% (-16.87 dB)</a:t>
            </a:r>
          </a:p>
          <a:p>
            <a:r>
              <a:rPr lang="en-US" sz="2000" dirty="0">
                <a:cs typeface="Calibri"/>
              </a:rPr>
              <a:t>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447886" y="5772150"/>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25 kHz SCS : Total 128 subchannels : 65 to 66 occupied</a:t>
            </a:r>
            <a:endParaRPr lang="en-US" sz="2000" dirty="0">
              <a:cs typeface="Calibri"/>
            </a:endParaRPr>
          </a:p>
          <a:p>
            <a:r>
              <a:rPr lang="en-US" sz="2000" dirty="0">
                <a:cs typeface="Calibri"/>
              </a:rPr>
              <a:t>     EVM : 14.69% (-16.66 dB)</a:t>
            </a:r>
          </a:p>
          <a:p>
            <a:r>
              <a:rPr lang="en-US" sz="2000" dirty="0">
                <a:cs typeface="Calibri"/>
              </a:rPr>
              <a:t>     Bits decoded correctly</a:t>
            </a:r>
          </a:p>
        </p:txBody>
      </p:sp>
      <p:pic>
        <p:nvPicPr>
          <p:cNvPr id="5" name="Picture 5" descr="Chart, scatter chart&#10;&#10;Description automatically generated">
            <a:extLst>
              <a:ext uri="{FF2B5EF4-FFF2-40B4-BE49-F238E27FC236}">
                <a16:creationId xmlns:a16="http://schemas.microsoft.com/office/drawing/2014/main" id="{B66E22DB-A9DB-4AD3-A19F-34976C2E3AB1}"/>
              </a:ext>
            </a:extLst>
          </p:cNvPr>
          <p:cNvPicPr>
            <a:picLocks noChangeAspect="1"/>
          </p:cNvPicPr>
          <p:nvPr/>
        </p:nvPicPr>
        <p:blipFill>
          <a:blip r:embed="rId2"/>
          <a:stretch>
            <a:fillRect/>
          </a:stretch>
        </p:blipFill>
        <p:spPr>
          <a:xfrm>
            <a:off x="871268" y="969106"/>
            <a:ext cx="4583501" cy="4689748"/>
          </a:xfrm>
          <a:prstGeom prst="rect">
            <a:avLst/>
          </a:prstGeom>
        </p:spPr>
      </p:pic>
      <p:pic>
        <p:nvPicPr>
          <p:cNvPr id="6" name="Picture 9" descr="Chart, scatter chart&#10;&#10;Description automatically generated">
            <a:extLst>
              <a:ext uri="{FF2B5EF4-FFF2-40B4-BE49-F238E27FC236}">
                <a16:creationId xmlns:a16="http://schemas.microsoft.com/office/drawing/2014/main" id="{4A342405-F15B-4284-8B15-98CF5FD9F83D}"/>
              </a:ext>
            </a:extLst>
          </p:cNvPr>
          <p:cNvPicPr>
            <a:picLocks noChangeAspect="1"/>
          </p:cNvPicPr>
          <p:nvPr/>
        </p:nvPicPr>
        <p:blipFill>
          <a:blip r:embed="rId3"/>
          <a:stretch>
            <a:fillRect/>
          </a:stretch>
        </p:blipFill>
        <p:spPr>
          <a:xfrm>
            <a:off x="6176513" y="972319"/>
            <a:ext cx="4655388" cy="4769587"/>
          </a:xfrm>
          <a:prstGeom prst="rect">
            <a:avLst/>
          </a:prstGeom>
        </p:spPr>
      </p:pic>
      <p:sp>
        <p:nvSpPr>
          <p:cNvPr id="2" name="Slide Number Placeholder 1">
            <a:extLst>
              <a:ext uri="{FF2B5EF4-FFF2-40B4-BE49-F238E27FC236}">
                <a16:creationId xmlns:a16="http://schemas.microsoft.com/office/drawing/2014/main" id="{1EF9C3E2-D4B7-45FE-A912-15833B7A17FE}"/>
              </a:ext>
            </a:extLst>
          </p:cNvPr>
          <p:cNvSpPr>
            <a:spLocks noGrp="1"/>
          </p:cNvSpPr>
          <p:nvPr>
            <p:ph type="sldNum" sz="quarter" idx="12"/>
          </p:nvPr>
        </p:nvSpPr>
        <p:spPr/>
        <p:txBody>
          <a:bodyPr/>
          <a:lstStyle/>
          <a:p>
            <a:fld id="{330EA680-D336-4FF7-8B7A-9848BB0A1C32}" type="slidenum">
              <a:rPr lang="en-US" smtClean="0"/>
              <a:t>32</a:t>
            </a:fld>
            <a:endParaRPr lang="en-US"/>
          </a:p>
        </p:txBody>
      </p:sp>
    </p:spTree>
    <p:extLst>
      <p:ext uri="{BB962C8B-B14F-4D97-AF65-F5344CB8AC3E}">
        <p14:creationId xmlns:p14="http://schemas.microsoft.com/office/powerpoint/2010/main" val="2410732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870369" y="50861"/>
            <a:ext cx="104638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CASE 2 : BANDWIDTH PARTS : small guard band (3 subchannels of 12.5 kHz SCS) : 40 dB Tx vector SNR </a:t>
            </a:r>
          </a:p>
        </p:txBody>
      </p:sp>
      <p:sp>
        <p:nvSpPr>
          <p:cNvPr id="8" name="TextBox 7">
            <a:extLst>
              <a:ext uri="{FF2B5EF4-FFF2-40B4-BE49-F238E27FC236}">
                <a16:creationId xmlns:a16="http://schemas.microsoft.com/office/drawing/2014/main" id="{BB853C37-EE36-4034-9DA3-E4D705FD2450}"/>
              </a:ext>
            </a:extLst>
          </p:cNvPr>
          <p:cNvSpPr txBox="1"/>
          <p:nvPr/>
        </p:nvSpPr>
        <p:spPr>
          <a:xfrm>
            <a:off x="510038" y="5772151"/>
            <a:ext cx="59493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12.5 kHz SCS : Total 256 subchannels : 123 to 126  occupied ,</a:t>
            </a:r>
            <a:r>
              <a:rPr lang="en-US" sz="2000" dirty="0">
                <a:cs typeface="Calibri"/>
              </a:rPr>
              <a:t> EVM :  14.35% (-16.86 dB), SNR : 16.87 dB</a:t>
            </a:r>
          </a:p>
          <a:p>
            <a:r>
              <a:rPr lang="en-US" sz="2000" dirty="0">
                <a:cs typeface="Calibri"/>
              </a:rPr>
              <a:t>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447886" y="5772150"/>
            <a:ext cx="5949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25 kHz SCS : Total 128 subchannels : 65 to 66 occupied</a:t>
            </a:r>
            <a:endParaRPr lang="en-US" sz="2000" dirty="0">
              <a:cs typeface="Calibri"/>
            </a:endParaRPr>
          </a:p>
          <a:p>
            <a:r>
              <a:rPr lang="en-US" sz="2000" dirty="0">
                <a:cs typeface="Calibri"/>
              </a:rPr>
              <a:t>     EVM :  14.72%(-16.64), SNR : 16.66 dB</a:t>
            </a:r>
          </a:p>
          <a:p>
            <a:r>
              <a:rPr lang="en-US" sz="2000" dirty="0">
                <a:cs typeface="Calibri"/>
              </a:rPr>
              <a:t>     Bits decoded correctly</a:t>
            </a:r>
          </a:p>
        </p:txBody>
      </p:sp>
      <p:pic>
        <p:nvPicPr>
          <p:cNvPr id="2" name="Picture 2" descr="Chart, scatter chart&#10;&#10;Description automatically generated">
            <a:extLst>
              <a:ext uri="{FF2B5EF4-FFF2-40B4-BE49-F238E27FC236}">
                <a16:creationId xmlns:a16="http://schemas.microsoft.com/office/drawing/2014/main" id="{7B5E0D9B-2CBC-4930-80C0-E55B6D324175}"/>
              </a:ext>
            </a:extLst>
          </p:cNvPr>
          <p:cNvPicPr>
            <a:picLocks noChangeAspect="1"/>
          </p:cNvPicPr>
          <p:nvPr/>
        </p:nvPicPr>
        <p:blipFill>
          <a:blip r:embed="rId2"/>
          <a:stretch>
            <a:fillRect/>
          </a:stretch>
        </p:blipFill>
        <p:spPr>
          <a:xfrm>
            <a:off x="871268" y="965208"/>
            <a:ext cx="4784784" cy="4798186"/>
          </a:xfrm>
          <a:prstGeom prst="rect">
            <a:avLst/>
          </a:prstGeom>
        </p:spPr>
      </p:pic>
      <p:pic>
        <p:nvPicPr>
          <p:cNvPr id="3" name="Picture 9" descr="Chart, scatter chart&#10;&#10;Description automatically generated">
            <a:extLst>
              <a:ext uri="{FF2B5EF4-FFF2-40B4-BE49-F238E27FC236}">
                <a16:creationId xmlns:a16="http://schemas.microsoft.com/office/drawing/2014/main" id="{6BF3C5E8-868F-4FD4-A859-FEFFA65369F7}"/>
              </a:ext>
            </a:extLst>
          </p:cNvPr>
          <p:cNvPicPr>
            <a:picLocks noChangeAspect="1"/>
          </p:cNvPicPr>
          <p:nvPr/>
        </p:nvPicPr>
        <p:blipFill>
          <a:blip r:embed="rId3"/>
          <a:stretch>
            <a:fillRect/>
          </a:stretch>
        </p:blipFill>
        <p:spPr>
          <a:xfrm>
            <a:off x="6464060" y="968867"/>
            <a:ext cx="4569124" cy="4733360"/>
          </a:xfrm>
          <a:prstGeom prst="rect">
            <a:avLst/>
          </a:prstGeom>
        </p:spPr>
      </p:pic>
      <p:sp>
        <p:nvSpPr>
          <p:cNvPr id="5" name="Slide Number Placeholder 4">
            <a:extLst>
              <a:ext uri="{FF2B5EF4-FFF2-40B4-BE49-F238E27FC236}">
                <a16:creationId xmlns:a16="http://schemas.microsoft.com/office/drawing/2014/main" id="{42E24197-16EC-4784-BC4A-A55EE5CB5010}"/>
              </a:ext>
            </a:extLst>
          </p:cNvPr>
          <p:cNvSpPr>
            <a:spLocks noGrp="1"/>
          </p:cNvSpPr>
          <p:nvPr>
            <p:ph type="sldNum" sz="quarter" idx="12"/>
          </p:nvPr>
        </p:nvSpPr>
        <p:spPr/>
        <p:txBody>
          <a:bodyPr/>
          <a:lstStyle/>
          <a:p>
            <a:fld id="{330EA680-D336-4FF7-8B7A-9848BB0A1C32}" type="slidenum">
              <a:rPr lang="en-US" smtClean="0"/>
              <a:t>33</a:t>
            </a:fld>
            <a:endParaRPr lang="en-US"/>
          </a:p>
        </p:txBody>
      </p:sp>
    </p:spTree>
    <p:extLst>
      <p:ext uri="{BB962C8B-B14F-4D97-AF65-F5344CB8AC3E}">
        <p14:creationId xmlns:p14="http://schemas.microsoft.com/office/powerpoint/2010/main" val="3029635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54F6-76DC-4CCE-B28D-81FBECEA5FA5}"/>
              </a:ext>
            </a:extLst>
          </p:cNvPr>
          <p:cNvSpPr>
            <a:spLocks noGrp="1"/>
          </p:cNvSpPr>
          <p:nvPr>
            <p:ph type="title"/>
          </p:nvPr>
        </p:nvSpPr>
        <p:spPr/>
        <p:txBody>
          <a:bodyPr>
            <a:normAutofit/>
          </a:bodyPr>
          <a:lstStyle/>
          <a:p>
            <a:r>
              <a:rPr lang="en-US" dirty="0" err="1"/>
              <a:t>Matlab</a:t>
            </a:r>
            <a:r>
              <a:rPr lang="en-US" dirty="0"/>
              <a:t> Simulation for Two Channel Bandwidths (12.5 </a:t>
            </a:r>
            <a:r>
              <a:rPr lang="en-US" dirty="0" err="1"/>
              <a:t>KHz</a:t>
            </a:r>
            <a:r>
              <a:rPr lang="en-US" dirty="0"/>
              <a:t> and 25 </a:t>
            </a:r>
            <a:r>
              <a:rPr lang="en-US" dirty="0" err="1"/>
              <a:t>KHz</a:t>
            </a:r>
            <a:r>
              <a:rPr lang="en-US" dirty="0"/>
              <a:t>) with IBR</a:t>
            </a:r>
          </a:p>
        </p:txBody>
      </p:sp>
      <p:sp>
        <p:nvSpPr>
          <p:cNvPr id="3" name="Content Placeholder 2">
            <a:extLst>
              <a:ext uri="{FF2B5EF4-FFF2-40B4-BE49-F238E27FC236}">
                <a16:creationId xmlns:a16="http://schemas.microsoft.com/office/drawing/2014/main" id="{CAFA5575-9B08-4B8F-92ED-75523B948A2E}"/>
              </a:ext>
            </a:extLst>
          </p:cNvPr>
          <p:cNvSpPr>
            <a:spLocks noGrp="1"/>
          </p:cNvSpPr>
          <p:nvPr>
            <p:ph idx="1"/>
          </p:nvPr>
        </p:nvSpPr>
        <p:spPr/>
        <p:txBody>
          <a:bodyPr>
            <a:normAutofit fontScale="92500" lnSpcReduction="20000"/>
          </a:bodyPr>
          <a:lstStyle/>
          <a:p>
            <a:r>
              <a:rPr lang="en-US" sz="2800" dirty="0">
                <a:cs typeface="Calibri"/>
              </a:rPr>
              <a:t>Two subcarrier spacings of 12.5 kHz and 25 kHz are considered and the subcarriers are populated such that they do not overlap in the frequency domain</a:t>
            </a:r>
            <a:r>
              <a:rPr lang="en-US" dirty="0">
                <a:cs typeface="Calibri"/>
              </a:rPr>
              <a:t>.</a:t>
            </a:r>
            <a:r>
              <a:rPr lang="en-US" sz="2800" dirty="0">
                <a:cs typeface="Calibri"/>
              </a:rPr>
              <a:t> </a:t>
            </a:r>
          </a:p>
          <a:p>
            <a:r>
              <a:rPr lang="en-US" sz="2800" dirty="0">
                <a:cs typeface="Calibri"/>
              </a:rPr>
              <a:t>Tx time domain waveform is generated</a:t>
            </a:r>
          </a:p>
          <a:p>
            <a:r>
              <a:rPr lang="en-US" sz="2800" dirty="0">
                <a:cs typeface="Calibri"/>
              </a:rPr>
              <a:t>An IBR filter is applied to the Tx waveform corresponding to each of the subcarrier spacing, before adding them to generate the final waveform.</a:t>
            </a:r>
          </a:p>
          <a:p>
            <a:pPr marL="0" indent="0">
              <a:buNone/>
            </a:pPr>
            <a:endParaRPr lang="en-US" sz="2800" dirty="0">
              <a:cs typeface="Calibri"/>
            </a:endParaRPr>
          </a:p>
          <a:p>
            <a:r>
              <a:rPr lang="en-US" sz="2800" dirty="0">
                <a:cs typeface="Calibri"/>
              </a:rPr>
              <a:t>The waveform is demodulated and the EVM of the received constellation is calculated.</a:t>
            </a:r>
          </a:p>
          <a:p>
            <a:pPr marL="0" indent="0">
              <a:buNone/>
            </a:pPr>
            <a:endParaRPr lang="en-US" sz="2800" dirty="0">
              <a:cs typeface="Calibri"/>
            </a:endParaRPr>
          </a:p>
          <a:p>
            <a:r>
              <a:rPr lang="en-US" sz="2800" dirty="0">
                <a:cs typeface="Calibri"/>
              </a:rPr>
              <a:t>The decoded bits are also compared against the TX bits.</a:t>
            </a:r>
            <a:r>
              <a:rPr lang="en-US" sz="3200" b="1" dirty="0">
                <a:cs typeface="Calibri"/>
              </a:rPr>
              <a:t> </a:t>
            </a:r>
          </a:p>
          <a:p>
            <a:endParaRPr lang="en-US" dirty="0"/>
          </a:p>
        </p:txBody>
      </p:sp>
      <p:sp>
        <p:nvSpPr>
          <p:cNvPr id="4" name="Slide Number Placeholder 3">
            <a:extLst>
              <a:ext uri="{FF2B5EF4-FFF2-40B4-BE49-F238E27FC236}">
                <a16:creationId xmlns:a16="http://schemas.microsoft.com/office/drawing/2014/main" id="{CBBEC957-9D1A-45B0-9B50-B535E5E90049}"/>
              </a:ext>
            </a:extLst>
          </p:cNvPr>
          <p:cNvSpPr>
            <a:spLocks noGrp="1"/>
          </p:cNvSpPr>
          <p:nvPr>
            <p:ph type="sldNum" sz="quarter" idx="12"/>
          </p:nvPr>
        </p:nvSpPr>
        <p:spPr/>
        <p:txBody>
          <a:bodyPr/>
          <a:lstStyle/>
          <a:p>
            <a:fld id="{330EA680-D336-4FF7-8B7A-9848BB0A1C32}" type="slidenum">
              <a:rPr lang="en-US" smtClean="0"/>
              <a:t>34</a:t>
            </a:fld>
            <a:endParaRPr lang="en-US"/>
          </a:p>
        </p:txBody>
      </p:sp>
    </p:spTree>
    <p:extLst>
      <p:ext uri="{BB962C8B-B14F-4D97-AF65-F5344CB8AC3E}">
        <p14:creationId xmlns:p14="http://schemas.microsoft.com/office/powerpoint/2010/main" val="340150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927878" y="108370"/>
            <a:ext cx="117290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Small Guard Band </a:t>
            </a:r>
            <a:r>
              <a:rPr lang="en-US" sz="2400" b="1" dirty="0">
                <a:ea typeface="+mn-lt"/>
                <a:cs typeface="+mn-lt"/>
              </a:rPr>
              <a:t>(3 Subchannels of 12.5 kHz SCS)</a:t>
            </a:r>
            <a:r>
              <a:rPr lang="en-US" sz="2400" b="1" dirty="0"/>
              <a:t> with IBR filter: without noise </a:t>
            </a:r>
          </a:p>
        </p:txBody>
      </p:sp>
      <p:sp>
        <p:nvSpPr>
          <p:cNvPr id="8" name="TextBox 7">
            <a:extLst>
              <a:ext uri="{FF2B5EF4-FFF2-40B4-BE49-F238E27FC236}">
                <a16:creationId xmlns:a16="http://schemas.microsoft.com/office/drawing/2014/main" id="{BB853C37-EE36-4034-9DA3-E4D705FD2450}"/>
              </a:ext>
            </a:extLst>
          </p:cNvPr>
          <p:cNvSpPr txBox="1"/>
          <p:nvPr/>
        </p:nvSpPr>
        <p:spPr>
          <a:xfrm>
            <a:off x="195309" y="5772151"/>
            <a:ext cx="61078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12.5 kHz SCS: Total 256 subchannels,  123 to 126occupied </a:t>
            </a:r>
            <a:r>
              <a:rPr lang="en-US" dirty="0">
                <a:cs typeface="Calibri"/>
              </a:rPr>
              <a:t>EVM: 9.93% (-20.06 dB),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738150" y="5772150"/>
            <a:ext cx="56590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25 kHz SCS: Total 128 subchannels, 65 to 66 occupied</a:t>
            </a:r>
            <a:endParaRPr lang="en-US" dirty="0">
              <a:cs typeface="Calibri"/>
            </a:endParaRPr>
          </a:p>
          <a:p>
            <a:r>
              <a:rPr lang="en-US" dirty="0">
                <a:cs typeface="Calibri"/>
              </a:rPr>
              <a:t> EVM: 14.75% (-16.62 dB), bits decoded correctly</a:t>
            </a:r>
          </a:p>
        </p:txBody>
      </p:sp>
      <p:pic>
        <p:nvPicPr>
          <p:cNvPr id="5" name="Picture 5" descr="Chart, scatter chart&#10;&#10;Description automatically generated">
            <a:extLst>
              <a:ext uri="{FF2B5EF4-FFF2-40B4-BE49-F238E27FC236}">
                <a16:creationId xmlns:a16="http://schemas.microsoft.com/office/drawing/2014/main" id="{17F08749-86F3-4D6C-9814-92856B55A793}"/>
              </a:ext>
            </a:extLst>
          </p:cNvPr>
          <p:cNvPicPr>
            <a:picLocks noChangeAspect="1"/>
          </p:cNvPicPr>
          <p:nvPr/>
        </p:nvPicPr>
        <p:blipFill>
          <a:blip r:embed="rId2"/>
          <a:stretch>
            <a:fillRect/>
          </a:stretch>
        </p:blipFill>
        <p:spPr>
          <a:xfrm>
            <a:off x="813758" y="1011786"/>
            <a:ext cx="4554747" cy="4604388"/>
          </a:xfrm>
          <a:prstGeom prst="rect">
            <a:avLst/>
          </a:prstGeom>
        </p:spPr>
      </p:pic>
      <p:pic>
        <p:nvPicPr>
          <p:cNvPr id="6" name="Picture 10" descr="Chart, scatter chart&#10;&#10;Description automatically generated">
            <a:extLst>
              <a:ext uri="{FF2B5EF4-FFF2-40B4-BE49-F238E27FC236}">
                <a16:creationId xmlns:a16="http://schemas.microsoft.com/office/drawing/2014/main" id="{437B8B54-8DDA-43AF-B269-F91C5B930287}"/>
              </a:ext>
            </a:extLst>
          </p:cNvPr>
          <p:cNvPicPr>
            <a:picLocks noChangeAspect="1"/>
          </p:cNvPicPr>
          <p:nvPr/>
        </p:nvPicPr>
        <p:blipFill>
          <a:blip r:embed="rId3"/>
          <a:stretch>
            <a:fillRect/>
          </a:stretch>
        </p:blipFill>
        <p:spPr>
          <a:xfrm>
            <a:off x="6636589" y="1018244"/>
            <a:ext cx="4655388" cy="4620229"/>
          </a:xfrm>
          <a:prstGeom prst="rect">
            <a:avLst/>
          </a:prstGeom>
        </p:spPr>
      </p:pic>
      <p:sp>
        <p:nvSpPr>
          <p:cNvPr id="2" name="Slide Number Placeholder 1">
            <a:extLst>
              <a:ext uri="{FF2B5EF4-FFF2-40B4-BE49-F238E27FC236}">
                <a16:creationId xmlns:a16="http://schemas.microsoft.com/office/drawing/2014/main" id="{AE6C2593-8483-49FC-B382-E87AFC8711BF}"/>
              </a:ext>
            </a:extLst>
          </p:cNvPr>
          <p:cNvSpPr>
            <a:spLocks noGrp="1"/>
          </p:cNvSpPr>
          <p:nvPr>
            <p:ph type="sldNum" sz="quarter" idx="12"/>
          </p:nvPr>
        </p:nvSpPr>
        <p:spPr/>
        <p:txBody>
          <a:bodyPr/>
          <a:lstStyle/>
          <a:p>
            <a:fld id="{330EA680-D336-4FF7-8B7A-9848BB0A1C32}" type="slidenum">
              <a:rPr lang="en-US" smtClean="0"/>
              <a:t>35</a:t>
            </a:fld>
            <a:endParaRPr lang="en-US"/>
          </a:p>
        </p:txBody>
      </p:sp>
    </p:spTree>
    <p:extLst>
      <p:ext uri="{BB962C8B-B14F-4D97-AF65-F5344CB8AC3E}">
        <p14:creationId xmlns:p14="http://schemas.microsoft.com/office/powerpoint/2010/main" val="2371719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0BD4C-A624-4194-A78D-208E28F49402}"/>
              </a:ext>
            </a:extLst>
          </p:cNvPr>
          <p:cNvSpPr txBox="1"/>
          <p:nvPr/>
        </p:nvSpPr>
        <p:spPr>
          <a:xfrm>
            <a:off x="813758" y="785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7" name="TextBox 6">
            <a:extLst>
              <a:ext uri="{FF2B5EF4-FFF2-40B4-BE49-F238E27FC236}">
                <a16:creationId xmlns:a16="http://schemas.microsoft.com/office/drawing/2014/main" id="{8EA54BEE-97F2-4C49-BAC3-24C9A945E75A}"/>
              </a:ext>
            </a:extLst>
          </p:cNvPr>
          <p:cNvSpPr txBox="1"/>
          <p:nvPr/>
        </p:nvSpPr>
        <p:spPr>
          <a:xfrm>
            <a:off x="395916" y="79615"/>
            <a:ext cx="110973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Small guard band </a:t>
            </a:r>
            <a:r>
              <a:rPr lang="en-US" sz="2400" b="1" dirty="0">
                <a:ea typeface="+mn-lt"/>
                <a:cs typeface="+mn-lt"/>
              </a:rPr>
              <a:t>(3 subchannels of 12.5 kHz SCS)</a:t>
            </a:r>
            <a:r>
              <a:rPr lang="en-US" sz="2400" b="1" dirty="0"/>
              <a:t> with IBR filter : 40 dB Tx vector SNR</a:t>
            </a:r>
          </a:p>
        </p:txBody>
      </p:sp>
      <p:sp>
        <p:nvSpPr>
          <p:cNvPr id="8" name="TextBox 7">
            <a:extLst>
              <a:ext uri="{FF2B5EF4-FFF2-40B4-BE49-F238E27FC236}">
                <a16:creationId xmlns:a16="http://schemas.microsoft.com/office/drawing/2014/main" id="{BB853C37-EE36-4034-9DA3-E4D705FD2450}"/>
              </a:ext>
            </a:extLst>
          </p:cNvPr>
          <p:cNvSpPr txBox="1"/>
          <p:nvPr/>
        </p:nvSpPr>
        <p:spPr>
          <a:xfrm>
            <a:off x="115410" y="5470226"/>
            <a:ext cx="62289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12.5 kHz SCS: Total 256 subchannels,  123 to 126  occupied </a:t>
            </a:r>
            <a:r>
              <a:rPr lang="en-US" sz="1600" dirty="0">
                <a:cs typeface="Calibri"/>
              </a:rPr>
              <a:t> </a:t>
            </a:r>
          </a:p>
          <a:p>
            <a:r>
              <a:rPr lang="en-US" sz="1600" dirty="0">
                <a:cs typeface="Calibri"/>
              </a:rPr>
              <a:t>EVM: 9.97% (-20.02 dB), SNR: 19.91 dB, bits decoded correctly</a:t>
            </a:r>
          </a:p>
        </p:txBody>
      </p:sp>
      <p:sp>
        <p:nvSpPr>
          <p:cNvPr id="9" name="TextBox 8">
            <a:extLst>
              <a:ext uri="{FF2B5EF4-FFF2-40B4-BE49-F238E27FC236}">
                <a16:creationId xmlns:a16="http://schemas.microsoft.com/office/drawing/2014/main" id="{F3690ED8-5A76-47AB-970C-3F45B8970499}"/>
              </a:ext>
            </a:extLst>
          </p:cNvPr>
          <p:cNvSpPr txBox="1"/>
          <p:nvPr/>
        </p:nvSpPr>
        <p:spPr>
          <a:xfrm>
            <a:off x="6462263" y="5470225"/>
            <a:ext cx="59493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25 kHz SCS: Total 128 subchannels, 65 to 66 occupied</a:t>
            </a:r>
            <a:endParaRPr lang="en-US" sz="1600" dirty="0">
              <a:cs typeface="Calibri"/>
            </a:endParaRPr>
          </a:p>
          <a:p>
            <a:r>
              <a:rPr lang="en-US" sz="1600" dirty="0">
                <a:cs typeface="Calibri"/>
              </a:rPr>
              <a:t> EVM:  14.79% (-16.60 dB),  SNR: 16.36 dB, bits decoded correctly</a:t>
            </a:r>
          </a:p>
        </p:txBody>
      </p:sp>
      <p:pic>
        <p:nvPicPr>
          <p:cNvPr id="2" name="Picture 2" descr="Chart, scatter chart&#10;&#10;Description automatically generated">
            <a:extLst>
              <a:ext uri="{FF2B5EF4-FFF2-40B4-BE49-F238E27FC236}">
                <a16:creationId xmlns:a16="http://schemas.microsoft.com/office/drawing/2014/main" id="{F156764E-2916-41B7-9B57-A08FCD2B0BF0}"/>
              </a:ext>
            </a:extLst>
          </p:cNvPr>
          <p:cNvPicPr>
            <a:picLocks noChangeAspect="1"/>
          </p:cNvPicPr>
          <p:nvPr/>
        </p:nvPicPr>
        <p:blipFill>
          <a:blip r:embed="rId2"/>
          <a:stretch>
            <a:fillRect/>
          </a:stretch>
        </p:blipFill>
        <p:spPr>
          <a:xfrm>
            <a:off x="698740" y="898198"/>
            <a:ext cx="4569124" cy="4472130"/>
          </a:xfrm>
          <a:prstGeom prst="rect">
            <a:avLst/>
          </a:prstGeom>
        </p:spPr>
      </p:pic>
      <p:pic>
        <p:nvPicPr>
          <p:cNvPr id="3" name="Picture 10" descr="Chart, scatter chart&#10;&#10;Description automatically generated">
            <a:extLst>
              <a:ext uri="{FF2B5EF4-FFF2-40B4-BE49-F238E27FC236}">
                <a16:creationId xmlns:a16="http://schemas.microsoft.com/office/drawing/2014/main" id="{0F0F0A23-A654-413C-9669-D21AD64BC9DE}"/>
              </a:ext>
            </a:extLst>
          </p:cNvPr>
          <p:cNvPicPr>
            <a:picLocks noChangeAspect="1"/>
          </p:cNvPicPr>
          <p:nvPr/>
        </p:nvPicPr>
        <p:blipFill>
          <a:blip r:embed="rId3"/>
          <a:stretch>
            <a:fillRect/>
          </a:stretch>
        </p:blipFill>
        <p:spPr>
          <a:xfrm>
            <a:off x="6650966" y="893103"/>
            <a:ext cx="4367841" cy="4482321"/>
          </a:xfrm>
          <a:prstGeom prst="rect">
            <a:avLst/>
          </a:prstGeom>
        </p:spPr>
      </p:pic>
      <p:sp>
        <p:nvSpPr>
          <p:cNvPr id="5" name="Slide Number Placeholder 4">
            <a:extLst>
              <a:ext uri="{FF2B5EF4-FFF2-40B4-BE49-F238E27FC236}">
                <a16:creationId xmlns:a16="http://schemas.microsoft.com/office/drawing/2014/main" id="{E05F9868-FA37-4084-BC04-D01A6EE62105}"/>
              </a:ext>
            </a:extLst>
          </p:cNvPr>
          <p:cNvSpPr>
            <a:spLocks noGrp="1"/>
          </p:cNvSpPr>
          <p:nvPr>
            <p:ph type="sldNum" sz="quarter" idx="12"/>
          </p:nvPr>
        </p:nvSpPr>
        <p:spPr/>
        <p:txBody>
          <a:bodyPr/>
          <a:lstStyle/>
          <a:p>
            <a:fld id="{330EA680-D336-4FF7-8B7A-9848BB0A1C32}" type="slidenum">
              <a:rPr lang="en-US" smtClean="0"/>
              <a:t>36</a:t>
            </a:fld>
            <a:endParaRPr lang="en-US" dirty="0"/>
          </a:p>
        </p:txBody>
      </p:sp>
    </p:spTree>
    <p:extLst>
      <p:ext uri="{BB962C8B-B14F-4D97-AF65-F5344CB8AC3E}">
        <p14:creationId xmlns:p14="http://schemas.microsoft.com/office/powerpoint/2010/main" val="4159193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C5EC55-70B5-48E9-A4FC-95C64148CB94}"/>
              </a:ext>
            </a:extLst>
          </p:cNvPr>
          <p:cNvSpPr txBox="1"/>
          <p:nvPr/>
        </p:nvSpPr>
        <p:spPr>
          <a:xfrm>
            <a:off x="7829910" y="1719532"/>
            <a:ext cx="3835878"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40 dB Tx vector SNR </a:t>
            </a:r>
            <a:endParaRPr lang="en-US" sz="2000" dirty="0">
              <a:cs typeface="Calibri"/>
            </a:endParaRPr>
          </a:p>
          <a:p>
            <a:r>
              <a:rPr lang="en-US" sz="2000" dirty="0">
                <a:cs typeface="Calibri"/>
              </a:rPr>
              <a:t>MS1 : 12.5 kHz subcarrier spacing</a:t>
            </a:r>
          </a:p>
          <a:p>
            <a:r>
              <a:rPr lang="en-US" sz="2000" dirty="0">
                <a:cs typeface="Calibri"/>
              </a:rPr>
              <a:t>        : 256 subchannels</a:t>
            </a:r>
          </a:p>
          <a:p>
            <a:r>
              <a:rPr lang="en-US" sz="2000" dirty="0">
                <a:cs typeface="Calibri"/>
              </a:rPr>
              <a:t>MS2 : 25 kHz subcarrier spacing</a:t>
            </a:r>
          </a:p>
          <a:p>
            <a:r>
              <a:rPr lang="en-US" sz="2000" dirty="0">
                <a:cs typeface="Calibri"/>
              </a:rPr>
              <a:t>        : 128 subchannels</a:t>
            </a:r>
          </a:p>
          <a:p>
            <a:endParaRPr lang="en-US" sz="2000" dirty="0">
              <a:cs typeface="Calibri"/>
            </a:endParaRPr>
          </a:p>
          <a:p>
            <a:r>
              <a:rPr lang="en-US" sz="2000" dirty="0">
                <a:cs typeface="Calibri"/>
              </a:rPr>
              <a:t>MS2 is fixed to the left most subchannels (2,3)  and the allocation of MS1 is varied starting from (8:11) to the rightmost subchannels</a:t>
            </a:r>
          </a:p>
          <a:p>
            <a:endParaRPr lang="en-US" dirty="0">
              <a:cs typeface="Calibri"/>
            </a:endParaRPr>
          </a:p>
          <a:p>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DFC63CC7-E73A-499A-B53B-E23F622A592E}"/>
              </a:ext>
            </a:extLst>
          </p:cNvPr>
          <p:cNvSpPr txBox="1"/>
          <p:nvPr/>
        </p:nvSpPr>
        <p:spPr>
          <a:xfrm>
            <a:off x="417250" y="324928"/>
            <a:ext cx="109365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a:rPr>
              <a:t>SNR Drop vs Guard Band for Two Bandwidths (12.5 </a:t>
            </a:r>
            <a:r>
              <a:rPr lang="en-US" sz="2400" b="1" dirty="0" err="1">
                <a:cs typeface="Calibri"/>
              </a:rPr>
              <a:t>KHz</a:t>
            </a:r>
            <a:r>
              <a:rPr lang="en-US" sz="2400" b="1" dirty="0">
                <a:cs typeface="Calibri"/>
              </a:rPr>
              <a:t> &amp; 25 </a:t>
            </a:r>
            <a:r>
              <a:rPr lang="en-US" sz="2400" b="1" dirty="0" err="1">
                <a:cs typeface="Calibri"/>
              </a:rPr>
              <a:t>KHz</a:t>
            </a:r>
            <a:r>
              <a:rPr lang="en-US" sz="2400" b="1" dirty="0">
                <a:cs typeface="Calibri"/>
              </a:rPr>
              <a:t>) Without IBR</a:t>
            </a:r>
          </a:p>
        </p:txBody>
      </p:sp>
      <p:pic>
        <p:nvPicPr>
          <p:cNvPr id="6" name="Picture 6" descr="Diagram, histogram&#10;&#10;Description automatically generated">
            <a:extLst>
              <a:ext uri="{FF2B5EF4-FFF2-40B4-BE49-F238E27FC236}">
                <a16:creationId xmlns:a16="http://schemas.microsoft.com/office/drawing/2014/main" id="{70639765-FDE7-48A1-9EED-610E2A06FD42}"/>
              </a:ext>
            </a:extLst>
          </p:cNvPr>
          <p:cNvPicPr>
            <a:picLocks noChangeAspect="1"/>
          </p:cNvPicPr>
          <p:nvPr/>
        </p:nvPicPr>
        <p:blipFill>
          <a:blip r:embed="rId2"/>
          <a:stretch>
            <a:fillRect/>
          </a:stretch>
        </p:blipFill>
        <p:spPr>
          <a:xfrm>
            <a:off x="641230" y="947224"/>
            <a:ext cx="6567577" cy="5581777"/>
          </a:xfrm>
          <a:prstGeom prst="rect">
            <a:avLst/>
          </a:prstGeom>
        </p:spPr>
      </p:pic>
      <p:sp>
        <p:nvSpPr>
          <p:cNvPr id="3" name="Slide Number Placeholder 2">
            <a:extLst>
              <a:ext uri="{FF2B5EF4-FFF2-40B4-BE49-F238E27FC236}">
                <a16:creationId xmlns:a16="http://schemas.microsoft.com/office/drawing/2014/main" id="{D603EAE5-2083-434B-8453-A23A6B5C50DD}"/>
              </a:ext>
            </a:extLst>
          </p:cNvPr>
          <p:cNvSpPr>
            <a:spLocks noGrp="1"/>
          </p:cNvSpPr>
          <p:nvPr>
            <p:ph type="sldNum" sz="quarter" idx="12"/>
          </p:nvPr>
        </p:nvSpPr>
        <p:spPr/>
        <p:txBody>
          <a:bodyPr/>
          <a:lstStyle/>
          <a:p>
            <a:fld id="{330EA680-D336-4FF7-8B7A-9848BB0A1C32}" type="slidenum">
              <a:rPr lang="en-US" smtClean="0"/>
              <a:t>37</a:t>
            </a:fld>
            <a:endParaRPr lang="en-US"/>
          </a:p>
        </p:txBody>
      </p:sp>
    </p:spTree>
    <p:extLst>
      <p:ext uri="{BB962C8B-B14F-4D97-AF65-F5344CB8AC3E}">
        <p14:creationId xmlns:p14="http://schemas.microsoft.com/office/powerpoint/2010/main" val="1709321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C5EC55-70B5-48E9-A4FC-95C64148CB94}"/>
              </a:ext>
            </a:extLst>
          </p:cNvPr>
          <p:cNvSpPr txBox="1"/>
          <p:nvPr/>
        </p:nvSpPr>
        <p:spPr>
          <a:xfrm>
            <a:off x="7829910" y="1719532"/>
            <a:ext cx="3835878"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40 dB Tx vector SNR</a:t>
            </a:r>
            <a:endParaRPr lang="en-US" sz="2000" dirty="0">
              <a:cs typeface="Calibri"/>
            </a:endParaRPr>
          </a:p>
          <a:p>
            <a:r>
              <a:rPr lang="en-US" sz="2000" dirty="0">
                <a:cs typeface="Calibri"/>
              </a:rPr>
              <a:t>MS1 : 12.5 kHz subcarrier spacing</a:t>
            </a:r>
          </a:p>
          <a:p>
            <a:r>
              <a:rPr lang="en-US" sz="2000" dirty="0">
                <a:cs typeface="Calibri"/>
              </a:rPr>
              <a:t>        : 256 subchannels</a:t>
            </a:r>
          </a:p>
          <a:p>
            <a:r>
              <a:rPr lang="en-US" sz="2000" dirty="0">
                <a:cs typeface="Calibri"/>
              </a:rPr>
              <a:t>MS2 : 25 kHz subcarrier spacing</a:t>
            </a:r>
          </a:p>
          <a:p>
            <a:r>
              <a:rPr lang="en-US" sz="2000" dirty="0">
                <a:cs typeface="Calibri"/>
              </a:rPr>
              <a:t>        : 128 subchannels</a:t>
            </a:r>
          </a:p>
          <a:p>
            <a:endParaRPr lang="en-US" sz="2000" dirty="0">
              <a:cs typeface="Calibri"/>
            </a:endParaRPr>
          </a:p>
          <a:p>
            <a:r>
              <a:rPr lang="en-US" sz="2000" dirty="0">
                <a:cs typeface="Calibri"/>
              </a:rPr>
              <a:t>MS2 is fixed to the left most subchannels (2,3)  and the allocation of MS1 is varied starting from (8:11) to the rightmost subchannel</a:t>
            </a:r>
          </a:p>
          <a:p>
            <a:endParaRPr lang="en-US" sz="2000" dirty="0">
              <a:cs typeface="Calibri"/>
            </a:endParaRPr>
          </a:p>
          <a:p>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DFC63CC7-E73A-499A-B53B-E23F622A592E}"/>
              </a:ext>
            </a:extLst>
          </p:cNvPr>
          <p:cNvSpPr txBox="1"/>
          <p:nvPr/>
        </p:nvSpPr>
        <p:spPr>
          <a:xfrm>
            <a:off x="770627" y="425570"/>
            <a:ext cx="90404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SNR Separation VS Guard Band (zoomed in figure of previous slide)</a:t>
            </a:r>
          </a:p>
        </p:txBody>
      </p:sp>
      <p:pic>
        <p:nvPicPr>
          <p:cNvPr id="6" name="Picture 6" descr="Histogram&#10;&#10;Description automatically generated">
            <a:extLst>
              <a:ext uri="{FF2B5EF4-FFF2-40B4-BE49-F238E27FC236}">
                <a16:creationId xmlns:a16="http://schemas.microsoft.com/office/drawing/2014/main" id="{43D4D888-BF61-4441-BB20-AD1615BCA4A0}"/>
              </a:ext>
            </a:extLst>
          </p:cNvPr>
          <p:cNvPicPr>
            <a:picLocks noChangeAspect="1"/>
          </p:cNvPicPr>
          <p:nvPr/>
        </p:nvPicPr>
        <p:blipFill>
          <a:blip r:embed="rId2"/>
          <a:stretch>
            <a:fillRect/>
          </a:stretch>
        </p:blipFill>
        <p:spPr>
          <a:xfrm>
            <a:off x="612475" y="937787"/>
            <a:ext cx="6696973" cy="5586274"/>
          </a:xfrm>
          <a:prstGeom prst="rect">
            <a:avLst/>
          </a:prstGeom>
        </p:spPr>
      </p:pic>
      <p:sp>
        <p:nvSpPr>
          <p:cNvPr id="3" name="Slide Number Placeholder 2">
            <a:extLst>
              <a:ext uri="{FF2B5EF4-FFF2-40B4-BE49-F238E27FC236}">
                <a16:creationId xmlns:a16="http://schemas.microsoft.com/office/drawing/2014/main" id="{9B99B2AA-793D-4B4F-BED1-990C13B6054B}"/>
              </a:ext>
            </a:extLst>
          </p:cNvPr>
          <p:cNvSpPr>
            <a:spLocks noGrp="1"/>
          </p:cNvSpPr>
          <p:nvPr>
            <p:ph type="sldNum" sz="quarter" idx="12"/>
          </p:nvPr>
        </p:nvSpPr>
        <p:spPr/>
        <p:txBody>
          <a:bodyPr/>
          <a:lstStyle/>
          <a:p>
            <a:fld id="{330EA680-D336-4FF7-8B7A-9848BB0A1C32}" type="slidenum">
              <a:rPr lang="en-US" smtClean="0"/>
              <a:t>38</a:t>
            </a:fld>
            <a:endParaRPr lang="en-US"/>
          </a:p>
        </p:txBody>
      </p:sp>
    </p:spTree>
    <p:extLst>
      <p:ext uri="{BB962C8B-B14F-4D97-AF65-F5344CB8AC3E}">
        <p14:creationId xmlns:p14="http://schemas.microsoft.com/office/powerpoint/2010/main" val="147741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8599-DDA4-4939-982C-ABE1D052F66D}"/>
              </a:ext>
            </a:extLst>
          </p:cNvPr>
          <p:cNvSpPr>
            <a:spLocks noGrp="1"/>
          </p:cNvSpPr>
          <p:nvPr>
            <p:ph type="title"/>
          </p:nvPr>
        </p:nvSpPr>
        <p:spPr/>
        <p:txBody>
          <a:bodyPr>
            <a:noAutofit/>
          </a:bodyPr>
          <a:lstStyle/>
          <a:p>
            <a:r>
              <a:rPr lang="en-US" sz="3600" dirty="0"/>
              <a:t>Partitioning of a Non-Continuous Channel into Continuous and Non-Continuous Sub-Channel Groups</a:t>
            </a:r>
          </a:p>
        </p:txBody>
      </p:sp>
      <p:pic>
        <p:nvPicPr>
          <p:cNvPr id="4" name="Content Placeholder 3" descr="A picture containing chart&#10;&#10;Description automatically generated">
            <a:extLst>
              <a:ext uri="{FF2B5EF4-FFF2-40B4-BE49-F238E27FC236}">
                <a16:creationId xmlns:a16="http://schemas.microsoft.com/office/drawing/2014/main" id="{DD446834-C213-42FF-9E4A-0A3BE953358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3506" y="2137187"/>
            <a:ext cx="9610928" cy="3718179"/>
          </a:xfrm>
          <a:prstGeom prst="rect">
            <a:avLst/>
          </a:prstGeom>
          <a:noFill/>
          <a:ln>
            <a:noFill/>
          </a:ln>
        </p:spPr>
      </p:pic>
      <p:sp>
        <p:nvSpPr>
          <p:cNvPr id="3" name="Slide Number Placeholder 2">
            <a:extLst>
              <a:ext uri="{FF2B5EF4-FFF2-40B4-BE49-F238E27FC236}">
                <a16:creationId xmlns:a16="http://schemas.microsoft.com/office/drawing/2014/main" id="{2FC598BE-4F9B-405B-B9AF-FADE04CEF8F7}"/>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371101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BEC8-60FB-4FDD-9071-2D472B1635E9}"/>
              </a:ext>
            </a:extLst>
          </p:cNvPr>
          <p:cNvSpPr>
            <a:spLocks noGrp="1"/>
          </p:cNvSpPr>
          <p:nvPr>
            <p:ph type="title"/>
          </p:nvPr>
        </p:nvSpPr>
        <p:spPr/>
        <p:txBody>
          <a:bodyPr/>
          <a:lstStyle/>
          <a:p>
            <a:r>
              <a:rPr lang="en-US" dirty="0"/>
              <a:t>Partitioning of a Continuous Channel</a:t>
            </a:r>
          </a:p>
        </p:txBody>
      </p:sp>
      <p:pic>
        <p:nvPicPr>
          <p:cNvPr id="4" name="Content Placeholder 3" descr="Table&#10;&#10;Description automatically generated">
            <a:extLst>
              <a:ext uri="{FF2B5EF4-FFF2-40B4-BE49-F238E27FC236}">
                <a16:creationId xmlns:a16="http://schemas.microsoft.com/office/drawing/2014/main" id="{F5A050B9-6001-405E-9473-B68A72F7BA0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2718" y="2040105"/>
            <a:ext cx="10127808" cy="3882524"/>
          </a:xfrm>
          <a:prstGeom prst="rect">
            <a:avLst/>
          </a:prstGeom>
          <a:noFill/>
          <a:ln>
            <a:noFill/>
          </a:ln>
        </p:spPr>
      </p:pic>
      <p:sp>
        <p:nvSpPr>
          <p:cNvPr id="3" name="Slide Number Placeholder 2">
            <a:extLst>
              <a:ext uri="{FF2B5EF4-FFF2-40B4-BE49-F238E27FC236}">
                <a16:creationId xmlns:a16="http://schemas.microsoft.com/office/drawing/2014/main" id="{57097C3A-784E-4F03-BD40-100551F66CEF}"/>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02582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A769-9E7E-4770-8CF0-F82024AB09B8}"/>
              </a:ext>
            </a:extLst>
          </p:cNvPr>
          <p:cNvSpPr>
            <a:spLocks noGrp="1"/>
          </p:cNvSpPr>
          <p:nvPr>
            <p:ph type="ctrTitle"/>
          </p:nvPr>
        </p:nvSpPr>
        <p:spPr/>
        <p:txBody>
          <a:bodyPr>
            <a:normAutofit/>
          </a:bodyPr>
          <a:lstStyle/>
          <a:p>
            <a:r>
              <a:rPr lang="en-IN" dirty="0"/>
              <a:t>Peak to Average Power Ratio (PAPR)  Analysis</a:t>
            </a:r>
          </a:p>
        </p:txBody>
      </p:sp>
      <p:sp>
        <p:nvSpPr>
          <p:cNvPr id="3" name="Slide Number Placeholder 2">
            <a:extLst>
              <a:ext uri="{FF2B5EF4-FFF2-40B4-BE49-F238E27FC236}">
                <a16:creationId xmlns:a16="http://schemas.microsoft.com/office/drawing/2014/main" id="{DA4796F3-78F5-4CD4-972E-336A0B21EBBA}"/>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150012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192B-C33B-4D81-B444-E54157634A33}"/>
              </a:ext>
            </a:extLst>
          </p:cNvPr>
          <p:cNvSpPr>
            <a:spLocks noGrp="1"/>
          </p:cNvSpPr>
          <p:nvPr>
            <p:ph type="title"/>
          </p:nvPr>
        </p:nvSpPr>
        <p:spPr/>
        <p:txBody>
          <a:bodyPr/>
          <a:lstStyle/>
          <a:p>
            <a:pPr algn="ctr"/>
            <a:r>
              <a:rPr lang="en-IN" dirty="0"/>
              <a:t>Peak to Average Power Ratio (PAPR) </a:t>
            </a:r>
          </a:p>
        </p:txBody>
      </p:sp>
      <p:sp>
        <p:nvSpPr>
          <p:cNvPr id="3" name="Content Placeholder 2">
            <a:extLst>
              <a:ext uri="{FF2B5EF4-FFF2-40B4-BE49-F238E27FC236}">
                <a16:creationId xmlns:a16="http://schemas.microsoft.com/office/drawing/2014/main" id="{DB0C23F6-AF52-4203-A0A3-A13AE6FBC859}"/>
              </a:ext>
            </a:extLst>
          </p:cNvPr>
          <p:cNvSpPr>
            <a:spLocks noGrp="1"/>
          </p:cNvSpPr>
          <p:nvPr>
            <p:ph idx="1"/>
          </p:nvPr>
        </p:nvSpPr>
        <p:spPr/>
        <p:txBody>
          <a:bodyPr/>
          <a:lstStyle/>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PAPR is the ratio of peak power to the average power of a signal. The signal average power and peak power are measured over a window and the ratio is expressed in units of dB.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a:p>
            <a:endParaRPr lang="en-IN" dirty="0"/>
          </a:p>
          <a:p>
            <a:pPr marL="0" indent="0">
              <a:buNone/>
            </a:pPr>
            <a:endParaRPr lang="en-IN" dirty="0"/>
          </a:p>
          <a:p>
            <a:pPr marL="3657600" lvl="8"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Where E{|s|^2} denotes the mean value.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5" name="Rectangle 3">
            <a:extLst>
              <a:ext uri="{FF2B5EF4-FFF2-40B4-BE49-F238E27FC236}">
                <a16:creationId xmlns:a16="http://schemas.microsoft.com/office/drawing/2014/main" id="{A4B34DDA-DAC8-4F33-A082-1E2769DBBD58}"/>
              </a:ext>
            </a:extLst>
          </p:cNvPr>
          <p:cNvSpPr>
            <a:spLocks noChangeArrowheads="1"/>
          </p:cNvSpPr>
          <p:nvPr/>
        </p:nvSpPr>
        <p:spPr bwMode="auto">
          <a:xfrm>
            <a:off x="0" y="1347158"/>
            <a:ext cx="2519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descr="Text&#10;&#10;Description automatically generated with medium confidence">
            <a:extLst>
              <a:ext uri="{FF2B5EF4-FFF2-40B4-BE49-F238E27FC236}">
                <a16:creationId xmlns:a16="http://schemas.microsoft.com/office/drawing/2014/main" id="{B822C2C5-70CD-43CB-95D4-71F56FB318B3}"/>
              </a:ext>
            </a:extLst>
          </p:cNvPr>
          <p:cNvPicPr>
            <a:picLocks noChangeAspect="1"/>
          </p:cNvPicPr>
          <p:nvPr/>
        </p:nvPicPr>
        <p:blipFill>
          <a:blip r:embed="rId2"/>
          <a:stretch>
            <a:fillRect/>
          </a:stretch>
        </p:blipFill>
        <p:spPr>
          <a:xfrm>
            <a:off x="4746307" y="2918777"/>
            <a:ext cx="2699385" cy="1020445"/>
          </a:xfrm>
          <a:prstGeom prst="rect">
            <a:avLst/>
          </a:prstGeom>
        </p:spPr>
      </p:pic>
      <p:sp>
        <p:nvSpPr>
          <p:cNvPr id="4" name="Slide Number Placeholder 3">
            <a:extLst>
              <a:ext uri="{FF2B5EF4-FFF2-40B4-BE49-F238E27FC236}">
                <a16:creationId xmlns:a16="http://schemas.microsoft.com/office/drawing/2014/main" id="{A9FB353A-694E-4DCC-BB3B-402B4FC0E9D6}"/>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9343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AC0A-E7D7-4C8D-BA27-7B591858964F}"/>
              </a:ext>
            </a:extLst>
          </p:cNvPr>
          <p:cNvSpPr>
            <a:spLocks noGrp="1"/>
          </p:cNvSpPr>
          <p:nvPr>
            <p:ph type="title"/>
          </p:nvPr>
        </p:nvSpPr>
        <p:spPr>
          <a:xfrm>
            <a:off x="838200" y="365126"/>
            <a:ext cx="10515600" cy="276900"/>
          </a:xfrm>
        </p:spPr>
        <p:txBody>
          <a:bodyPr>
            <a:normAutofit fontScale="90000"/>
          </a:bodyPr>
          <a:lstStyle/>
          <a:p>
            <a:pPr algn="ctr"/>
            <a:r>
              <a:rPr lang="en-US" dirty="0"/>
              <a:t>PAPR Computation</a:t>
            </a:r>
          </a:p>
        </p:txBody>
      </p:sp>
      <p:sp>
        <p:nvSpPr>
          <p:cNvPr id="3" name="Content Placeholder 2">
            <a:extLst>
              <a:ext uri="{FF2B5EF4-FFF2-40B4-BE49-F238E27FC236}">
                <a16:creationId xmlns:a16="http://schemas.microsoft.com/office/drawing/2014/main" id="{DFD5390C-3CA9-4D40-8211-35F253B64E6D}"/>
              </a:ext>
            </a:extLst>
          </p:cNvPr>
          <p:cNvSpPr>
            <a:spLocks noGrp="1"/>
          </p:cNvSpPr>
          <p:nvPr>
            <p:ph idx="1"/>
          </p:nvPr>
        </p:nvSpPr>
        <p:spPr>
          <a:xfrm>
            <a:off x="233464" y="778214"/>
            <a:ext cx="11120336" cy="5899424"/>
          </a:xfrm>
        </p:spPr>
        <p:txBody>
          <a:bodyPr>
            <a:normAutofit fontScale="92500" lnSpcReduction="10000"/>
          </a:bodyPr>
          <a:lstStyle/>
          <a:p>
            <a:r>
              <a:rPr lang="en-US" dirty="0">
                <a:cs typeface="Calibri"/>
              </a:rPr>
              <a:t>Generate the time domain signal by populating the appropriate subcarriers, followed by IFFT(Inverse Fast Fourier Transform) and CP(Cyclic Prefix) addition for a total of 10 slots. 1 slot corresponds to 6 symbols for OFDM (as per ieee802.16s AMC 1X6) and 54 symbols for an alternative single carrier system.</a:t>
            </a:r>
          </a:p>
          <a:p>
            <a:r>
              <a:rPr lang="en-US" dirty="0">
                <a:cs typeface="Calibri"/>
              </a:rPr>
              <a:t>Obtain the PAPR of the above generated signal using the formula:</a:t>
            </a:r>
          </a:p>
          <a:p>
            <a:endParaRPr lang="en-US" dirty="0">
              <a:cs typeface="Calibri"/>
            </a:endParaRPr>
          </a:p>
          <a:p>
            <a:pPr marL="0" indent="0">
              <a:buNone/>
            </a:pPr>
            <a:endParaRPr lang="en-US" dirty="0">
              <a:cs typeface="Calibri"/>
            </a:endParaRPr>
          </a:p>
          <a:p>
            <a:r>
              <a:rPr lang="en-US" dirty="0">
                <a:cs typeface="Calibri"/>
              </a:rPr>
              <a:t>The above two steps are repeated for a total of 1000 iterations and the PAPR value corresponding to each iteration is stored.</a:t>
            </a:r>
          </a:p>
          <a:p>
            <a:r>
              <a:rPr lang="en-US" dirty="0">
                <a:cs typeface="Calibri"/>
              </a:rPr>
              <a:t>From the 1000 PAPR values, generate the Complementary Cumulative Distribution Function (CCDF) plot.</a:t>
            </a:r>
          </a:p>
          <a:p>
            <a:r>
              <a:rPr lang="en-US" dirty="0">
                <a:ea typeface="+mn-lt"/>
                <a:cs typeface="+mn-lt"/>
              </a:rPr>
              <a:t>Note the PAPR value (say x) at which the CCDF takes the value of 0.01. This means 1% of the time or 10 out of the 1000 obtained PAPR values (corresponding to each iteration) is greater than the value x.</a:t>
            </a:r>
          </a:p>
          <a:p>
            <a:r>
              <a:rPr lang="en-US" dirty="0">
                <a:ea typeface="+mn-lt"/>
                <a:cs typeface="+mn-lt"/>
              </a:rPr>
              <a:t>This probabilistic value x is considered as the final PAPR.</a:t>
            </a:r>
          </a:p>
          <a:p>
            <a:endParaRPr lang="en-US" dirty="0"/>
          </a:p>
        </p:txBody>
      </p:sp>
      <p:pic>
        <p:nvPicPr>
          <p:cNvPr id="4" name="Picture 8" descr="Text, letter&#10;&#10;Description automatically generated">
            <a:extLst>
              <a:ext uri="{FF2B5EF4-FFF2-40B4-BE49-F238E27FC236}">
                <a16:creationId xmlns:a16="http://schemas.microsoft.com/office/drawing/2014/main" id="{DD39064B-E041-46AB-8BF3-105FDB660379}"/>
              </a:ext>
            </a:extLst>
          </p:cNvPr>
          <p:cNvPicPr>
            <a:picLocks noChangeAspect="1"/>
          </p:cNvPicPr>
          <p:nvPr/>
        </p:nvPicPr>
        <p:blipFill>
          <a:blip r:embed="rId2"/>
          <a:stretch>
            <a:fillRect/>
          </a:stretch>
        </p:blipFill>
        <p:spPr>
          <a:xfrm>
            <a:off x="558299" y="2521992"/>
            <a:ext cx="2699888" cy="1020792"/>
          </a:xfrm>
          <a:prstGeom prst="rect">
            <a:avLst/>
          </a:prstGeom>
        </p:spPr>
      </p:pic>
      <p:sp>
        <p:nvSpPr>
          <p:cNvPr id="5" name="Slide Number Placeholder 4">
            <a:extLst>
              <a:ext uri="{FF2B5EF4-FFF2-40B4-BE49-F238E27FC236}">
                <a16:creationId xmlns:a16="http://schemas.microsoft.com/office/drawing/2014/main" id="{B3804966-9910-49A0-844D-9C32CE8AE175}"/>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303164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35C1-4086-4ECC-9C81-E8724CEDDEFF}"/>
              </a:ext>
            </a:extLst>
          </p:cNvPr>
          <p:cNvSpPr>
            <a:spLocks noGrp="1"/>
          </p:cNvSpPr>
          <p:nvPr>
            <p:ph type="title"/>
          </p:nvPr>
        </p:nvSpPr>
        <p:spPr/>
        <p:txBody>
          <a:bodyPr>
            <a:normAutofit/>
          </a:bodyPr>
          <a:lstStyle/>
          <a:p>
            <a:pPr algn="ctr"/>
            <a:r>
              <a:rPr lang="en-US" sz="3600" dirty="0">
                <a:effectLst/>
                <a:latin typeface="Calibri" panose="020F0502020204030204" pitchFamily="34" charset="0"/>
                <a:ea typeface="Calibri" panose="020F0502020204030204" pitchFamily="34" charset="0"/>
                <a:cs typeface="Times New Roman" panose="02020603050405020304" pitchFamily="18" charset="0"/>
              </a:rPr>
              <a:t>High PAPR Impact</a:t>
            </a:r>
            <a:endParaRPr lang="en-IN" sz="3600" dirty="0"/>
          </a:p>
        </p:txBody>
      </p:sp>
      <p:sp>
        <p:nvSpPr>
          <p:cNvPr id="3" name="Content Placeholder 2">
            <a:extLst>
              <a:ext uri="{FF2B5EF4-FFF2-40B4-BE49-F238E27FC236}">
                <a16:creationId xmlns:a16="http://schemas.microsoft.com/office/drawing/2014/main" id="{63228AE5-951D-4BB9-BEF4-BAFB23BCEB6C}"/>
              </a:ext>
            </a:extLst>
          </p:cNvPr>
          <p:cNvSpPr>
            <a:spLocks noGrp="1"/>
          </p:cNvSpPr>
          <p:nvPr>
            <p:ph idx="1"/>
          </p:nvPr>
        </p:nvSpPr>
        <p:spPr>
          <a:xfrm>
            <a:off x="838200" y="1566153"/>
            <a:ext cx="10515600" cy="4926722"/>
          </a:xfrm>
        </p:spPr>
        <p:txBody>
          <a:bodyPr>
            <a:normAutofit fontScale="92500" lnSpcReduction="10000"/>
          </a:bodyPr>
          <a:lstStyle/>
          <a:p>
            <a:pPr marL="342900" lvl="0" indent="-342900">
              <a:lnSpc>
                <a:spcPct val="107000"/>
              </a:lnSpc>
              <a:buFont typeface="Symbol" panose="05050102010706020507" pitchFamily="18" charset="2"/>
              <a:buChar char=""/>
            </a:pPr>
            <a:r>
              <a:rPr lang="en-US" sz="2600" dirty="0">
                <a:cs typeface="Calibri"/>
              </a:rPr>
              <a:t>The Power Amplifier (PA)  should maintain linearity at the peak power value, i.e., the PA is selected based on peak TX power. When the PAPR is high, the efficiency of the PA at the average power is low. </a:t>
            </a:r>
          </a:p>
          <a:p>
            <a:pPr marL="342900" lvl="0" indent="-342900">
              <a:lnSpc>
                <a:spcPct val="107000"/>
              </a:lnSpc>
              <a:buFont typeface="Symbol" panose="05050102010706020507" pitchFamily="18" charset="2"/>
              <a:buChar char=""/>
            </a:pPr>
            <a:r>
              <a:rPr lang="en-US" sz="2600" dirty="0">
                <a:cs typeface="Calibri"/>
              </a:rPr>
              <a:t>The maximum pathloss that can be accommodated by the link is determined by the average power. As such, the maximum pathloss/range is reduced by PAPR. The higher the PAPR, the lower the maximum pathloss.</a:t>
            </a:r>
          </a:p>
          <a:p>
            <a:pPr marL="342900" lvl="0" indent="-342900">
              <a:lnSpc>
                <a:spcPct val="107000"/>
              </a:lnSpc>
              <a:buFont typeface="Symbol" panose="05050102010706020507" pitchFamily="18" charset="2"/>
              <a:buChar char=""/>
            </a:pPr>
            <a:r>
              <a:rPr lang="en-US" sz="2600" dirty="0">
                <a:cs typeface="Calibri"/>
              </a:rPr>
              <a:t>In the received path, the received signal gain is adjusted to occupy the maximum range of the ADC. The ADC needs to accommodate the signal peaks and as a result, when the PAPR is high, the average bit resolution for a given ADC is lower. This results in higher quantization noise. </a:t>
            </a:r>
          </a:p>
          <a:p>
            <a:pPr marL="342900" lvl="0" indent="-342900">
              <a:lnSpc>
                <a:spcPct val="107000"/>
              </a:lnSpc>
              <a:buFont typeface="Symbol" panose="05050102010706020507" pitchFamily="18" charset="2"/>
              <a:buChar char=""/>
            </a:pPr>
            <a:r>
              <a:rPr lang="en-US" sz="2600" dirty="0">
                <a:cs typeface="Calibri"/>
              </a:rPr>
              <a:t>Similarly on the TX side, the DAC average bit resolution is lower and as a result, the ACLR performance is lower.</a:t>
            </a:r>
            <a:endParaRPr lang="en-IN" sz="2600" dirty="0">
              <a:cs typeface="Calibri"/>
            </a:endParaRPr>
          </a:p>
          <a:p>
            <a:endParaRPr lang="en-IN" dirty="0"/>
          </a:p>
        </p:txBody>
      </p:sp>
      <p:sp>
        <p:nvSpPr>
          <p:cNvPr id="4" name="Slide Number Placeholder 3">
            <a:extLst>
              <a:ext uri="{FF2B5EF4-FFF2-40B4-BE49-F238E27FC236}">
                <a16:creationId xmlns:a16="http://schemas.microsoft.com/office/drawing/2014/main" id="{EAF71414-4D6F-4583-A010-E953B4244FA1}"/>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1397666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1116</TotalTime>
  <Words>2581</Words>
  <Application>Microsoft Office PowerPoint</Application>
  <PresentationFormat>Widescreen</PresentationFormat>
  <Paragraphs>338</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Symbol</vt:lpstr>
      <vt:lpstr>office theme</vt:lpstr>
      <vt:lpstr>PHY Layer Design Considerations for ieee802.16t March 07-2022</vt:lpstr>
      <vt:lpstr>Key SRD PHY Layer Requirements </vt:lpstr>
      <vt:lpstr>Partitioning of a Non-Continuous Channel into Continuous Sub-Channel Groups</vt:lpstr>
      <vt:lpstr>Partitioning of a Non-Continuous Channel into Continuous and Non-Continuous Sub-Channel Groups</vt:lpstr>
      <vt:lpstr>Partitioning of a Continuous Channel</vt:lpstr>
      <vt:lpstr>Peak to Average Power Ratio (PAPR)  Analysis</vt:lpstr>
      <vt:lpstr>Peak to Average Power Ratio (PAPR) </vt:lpstr>
      <vt:lpstr>PAPR Computation</vt:lpstr>
      <vt:lpstr>High PAPR Impact</vt:lpstr>
      <vt:lpstr>PowerPoint Presentation</vt:lpstr>
      <vt:lpstr>PowerPoint Presentation</vt:lpstr>
      <vt:lpstr>PowerPoint Presentation</vt:lpstr>
      <vt:lpstr>In Band Rejection (IBR) Filter</vt:lpstr>
      <vt:lpstr>IBR Filter</vt:lpstr>
      <vt:lpstr>IBR Filter Example for 12 Subchannels (Alternate Active Sub-Channels</vt:lpstr>
      <vt:lpstr> In-Band Rejection Filter </vt:lpstr>
      <vt:lpstr>Non-Adjacent Channel Aggregation Schemes</vt:lpstr>
      <vt:lpstr>Degradation of Orthogonality when using Non-Equal Bandwidth Subchannels </vt:lpstr>
      <vt:lpstr>PowerPoint Presentation</vt:lpstr>
      <vt:lpstr>PowerPoint Presentation</vt:lpstr>
      <vt:lpstr>PowerPoint Presentation</vt:lpstr>
      <vt:lpstr>Matlab Simulation for Mixed 12.5 KHz and 25 KHz Channel bandwidth – Scenario #1</vt:lpstr>
      <vt:lpstr>PowerPoint Presentation</vt:lpstr>
      <vt:lpstr>PowerPoint Presentation</vt:lpstr>
      <vt:lpstr>PowerPoint Presentation</vt:lpstr>
      <vt:lpstr>PowerPoint Presentation</vt:lpstr>
      <vt:lpstr>PowerPoint Presentation</vt:lpstr>
      <vt:lpstr>PowerPoint Presentation</vt:lpstr>
      <vt:lpstr>Matlab Simulation for Mixed 12.5 KHz and 25 KHz Channel bandwidth – Scenario #2</vt:lpstr>
      <vt:lpstr>PowerPoint Presentation</vt:lpstr>
      <vt:lpstr>PowerPoint Presentation</vt:lpstr>
      <vt:lpstr>PowerPoint Presentation</vt:lpstr>
      <vt:lpstr>PowerPoint Presentation</vt:lpstr>
      <vt:lpstr>Matlab Simulation for Two Channel Bandwidths (12.5 KHz and 25 KHz) with IBR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Menashe Shahar</dc:creator>
  <cp:lastModifiedBy>Menashe Shahar</cp:lastModifiedBy>
  <cp:revision>1957</cp:revision>
  <dcterms:created xsi:type="dcterms:W3CDTF">2022-01-27T13:02:54Z</dcterms:created>
  <dcterms:modified xsi:type="dcterms:W3CDTF">2022-03-08T04:36:20Z</dcterms:modified>
</cp:coreProperties>
</file>