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363" r:id="rId2"/>
    <p:sldId id="322" r:id="rId3"/>
    <p:sldId id="365" r:id="rId4"/>
    <p:sldId id="304" r:id="rId5"/>
    <p:sldId id="317" r:id="rId6"/>
    <p:sldId id="302" r:id="rId7"/>
    <p:sldId id="312" r:id="rId8"/>
    <p:sldId id="2385" r:id="rId9"/>
    <p:sldId id="326" r:id="rId10"/>
    <p:sldId id="2389" r:id="rId11"/>
    <p:sldId id="2392" r:id="rId12"/>
    <p:sldId id="2394" r:id="rId13"/>
    <p:sldId id="2395" r:id="rId14"/>
    <p:sldId id="298" r:id="rId15"/>
    <p:sldId id="2396"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1" d="100"/>
          <a:sy n="111" d="100"/>
        </p:scale>
        <p:origin x="165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802.15-22-0119-00-04ab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February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22/15-22-0114-00-04ab-tg-4ab-agenda-march-2022.xls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Mach 1</a:t>
            </a:r>
            <a:r>
              <a:rPr lang="en-US" altLang="en-US" sz="1600" baseline="30000" dirty="0">
                <a:latin typeface="Times New Roman" panose="02020603050405020304" pitchFamily="18" charset="0"/>
              </a:rPr>
              <a:t>st</a:t>
            </a:r>
            <a:r>
              <a:rPr lang="en-US" altLang="en-US" sz="1600" dirty="0">
                <a:latin typeface="Times New Roman" panose="02020603050405020304" pitchFamily="18" charset="0"/>
              </a:rPr>
              <a:t>,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02321-31F1-4F92-8023-8A1067A147D0}"/>
              </a:ext>
            </a:extLst>
          </p:cNvPr>
          <p:cNvSpPr>
            <a:spLocks noGrp="1"/>
          </p:cNvSpPr>
          <p:nvPr>
            <p:ph type="title"/>
          </p:nvPr>
        </p:nvSpPr>
        <p:spPr/>
        <p:txBody>
          <a:bodyPr/>
          <a:lstStyle/>
          <a:p>
            <a:r>
              <a:rPr lang="en-US" dirty="0"/>
              <a:t>Collaboration Potential</a:t>
            </a:r>
          </a:p>
        </p:txBody>
      </p:sp>
      <p:sp>
        <p:nvSpPr>
          <p:cNvPr id="3" name="Content Placeholder 2">
            <a:extLst>
              <a:ext uri="{FF2B5EF4-FFF2-40B4-BE49-F238E27FC236}">
                <a16:creationId xmlns:a16="http://schemas.microsoft.com/office/drawing/2014/main" id="{3B9492DC-1334-4DFA-81C0-1F8966AD1622}"/>
              </a:ext>
            </a:extLst>
          </p:cNvPr>
          <p:cNvSpPr>
            <a:spLocks noGrp="1"/>
          </p:cNvSpPr>
          <p:nvPr>
            <p:ph idx="1"/>
          </p:nvPr>
        </p:nvSpPr>
        <p:spPr/>
        <p:txBody>
          <a:bodyPr>
            <a:normAutofit fontScale="77500" lnSpcReduction="20000"/>
          </a:bodyPr>
          <a:lstStyle/>
          <a:p>
            <a:r>
              <a:rPr lang="en-US" dirty="0"/>
              <a:t>Areas for collaboration and convergence based on discussions and presentations:</a:t>
            </a:r>
          </a:p>
          <a:p>
            <a:pPr marL="457200" indent="-457200">
              <a:buFont typeface="Arial" panose="020B0604020202020204" pitchFamily="34" charset="0"/>
              <a:buChar char="•"/>
            </a:pPr>
            <a:r>
              <a:rPr lang="en-US" dirty="0"/>
              <a:t>Enhanced location and navigation support </a:t>
            </a:r>
          </a:p>
          <a:p>
            <a:pPr marL="857250" lvl="1" indent="-457200">
              <a:buFont typeface="Arial" panose="020B0604020202020204" pitchFamily="34" charset="0"/>
              <a:buChar char="•"/>
            </a:pPr>
            <a:r>
              <a:rPr lang="en-US" dirty="0"/>
              <a:t>DL-TDOA</a:t>
            </a:r>
          </a:p>
          <a:p>
            <a:pPr marL="457200" indent="-457200">
              <a:buFont typeface="Arial" panose="020B0604020202020204" pitchFamily="34" charset="0"/>
              <a:buChar char="•"/>
            </a:pPr>
            <a:r>
              <a:rPr lang="en-US" dirty="0"/>
              <a:t>Sensing</a:t>
            </a:r>
          </a:p>
          <a:p>
            <a:pPr marL="457200" indent="-457200">
              <a:buFont typeface="Arial" panose="020B0604020202020204" pitchFamily="34" charset="0"/>
              <a:buChar char="•"/>
            </a:pPr>
            <a:r>
              <a:rPr lang="en-US" dirty="0"/>
              <a:t>NB-UWB hybrid</a:t>
            </a:r>
          </a:p>
          <a:p>
            <a:pPr marL="857250" lvl="1" indent="-457200">
              <a:buFont typeface="Arial" panose="020B0604020202020204" pitchFamily="34" charset="0"/>
              <a:buChar char="•"/>
            </a:pPr>
            <a:r>
              <a:rPr lang="en-US" dirty="0"/>
              <a:t>PHY </a:t>
            </a:r>
          </a:p>
          <a:p>
            <a:pPr marL="857250" lvl="1" indent="-457200">
              <a:buFont typeface="Arial" panose="020B0604020202020204" pitchFamily="34" charset="0"/>
              <a:buChar char="•"/>
            </a:pPr>
            <a:r>
              <a:rPr lang="en-US" dirty="0"/>
              <a:t>MAC support</a:t>
            </a:r>
          </a:p>
          <a:p>
            <a:pPr marL="457200" indent="-457200">
              <a:buFont typeface="Arial" panose="020B0604020202020204" pitchFamily="34" charset="0"/>
              <a:buChar char="•"/>
            </a:pPr>
            <a:r>
              <a:rPr lang="en-US" dirty="0"/>
              <a:t>UWB power saving</a:t>
            </a:r>
          </a:p>
          <a:p>
            <a:pPr marL="457200" indent="-457200">
              <a:buFont typeface="Arial" panose="020B0604020202020204" pitchFamily="34" charset="0"/>
              <a:buChar char="•"/>
            </a:pPr>
            <a:r>
              <a:rPr lang="en-US" dirty="0"/>
              <a:t>Improved integrity mechanisms</a:t>
            </a:r>
          </a:p>
          <a:p>
            <a:pPr marL="457200" indent="-457200">
              <a:buFont typeface="Arial" panose="020B0604020202020204" pitchFamily="34" charset="0"/>
              <a:buChar char="•"/>
            </a:pPr>
            <a:r>
              <a:rPr lang="en-US" dirty="0"/>
              <a:t>Enhanced data communications</a:t>
            </a:r>
          </a:p>
          <a:p>
            <a:pPr marL="457200" indent="-457200">
              <a:buFont typeface="Arial" panose="020B0604020202020204" pitchFamily="34" charset="0"/>
              <a:buChar char="•"/>
            </a:pPr>
            <a:r>
              <a:rPr lang="en-US" dirty="0"/>
              <a:t>Coexistence considerations and mechanisms</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FE115C2-C193-419E-94C9-C04EEF3F5B0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2368618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D5ADE-790E-4588-9AC8-09DF4A9CE290}"/>
              </a:ext>
            </a:extLst>
          </p:cNvPr>
          <p:cNvSpPr>
            <a:spLocks noGrp="1"/>
          </p:cNvSpPr>
          <p:nvPr>
            <p:ph type="title"/>
          </p:nvPr>
        </p:nvSpPr>
        <p:spPr>
          <a:xfrm>
            <a:off x="755576" y="685801"/>
            <a:ext cx="7764463" cy="582960"/>
          </a:xfrm>
        </p:spPr>
        <p:txBody>
          <a:bodyPr/>
          <a:lstStyle/>
          <a:p>
            <a:r>
              <a:rPr lang="en-US" dirty="0"/>
              <a:t>March Plenary</a:t>
            </a:r>
          </a:p>
        </p:txBody>
      </p:sp>
      <p:sp>
        <p:nvSpPr>
          <p:cNvPr id="3" name="Content Placeholder 2">
            <a:extLst>
              <a:ext uri="{FF2B5EF4-FFF2-40B4-BE49-F238E27FC236}">
                <a16:creationId xmlns:a16="http://schemas.microsoft.com/office/drawing/2014/main" id="{44085E72-72B2-4E1F-9F95-DFC7AC914F84}"/>
              </a:ext>
            </a:extLst>
          </p:cNvPr>
          <p:cNvSpPr>
            <a:spLocks noGrp="1"/>
          </p:cNvSpPr>
          <p:nvPr>
            <p:ph idx="1"/>
          </p:nvPr>
        </p:nvSpPr>
        <p:spPr>
          <a:xfrm>
            <a:off x="767977" y="5733256"/>
            <a:ext cx="7764463" cy="507207"/>
          </a:xfrm>
        </p:spPr>
        <p:txBody>
          <a:bodyPr>
            <a:normAutofit fontScale="92500" lnSpcReduction="10000"/>
          </a:bodyPr>
          <a:lstStyle/>
          <a:p>
            <a:r>
              <a:rPr lang="en-US" dirty="0"/>
              <a:t>Agenda: </a:t>
            </a:r>
            <a:r>
              <a:rPr lang="en-US" dirty="0">
                <a:hlinkClick r:id="rId2"/>
              </a:rPr>
              <a:t>Document 15-22-0114-00.xlsx</a:t>
            </a:r>
            <a:endParaRPr lang="en-US" dirty="0"/>
          </a:p>
          <a:p>
            <a:endParaRPr lang="en-US" dirty="0"/>
          </a:p>
        </p:txBody>
      </p:sp>
      <p:sp>
        <p:nvSpPr>
          <p:cNvPr id="4" name="Slide Number Placeholder 3">
            <a:extLst>
              <a:ext uri="{FF2B5EF4-FFF2-40B4-BE49-F238E27FC236}">
                <a16:creationId xmlns:a16="http://schemas.microsoft.com/office/drawing/2014/main" id="{AD12286C-1E4B-49D5-9D3F-F79250E4405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graphicFrame>
        <p:nvGraphicFramePr>
          <p:cNvPr id="6" name="Table 5">
            <a:extLst>
              <a:ext uri="{FF2B5EF4-FFF2-40B4-BE49-F238E27FC236}">
                <a16:creationId xmlns:a16="http://schemas.microsoft.com/office/drawing/2014/main" id="{247DD809-EBD8-4F84-AFA5-CB28EE1382A4}"/>
              </a:ext>
            </a:extLst>
          </p:cNvPr>
          <p:cNvGraphicFramePr>
            <a:graphicFrameLocks noGrp="1"/>
          </p:cNvGraphicFramePr>
          <p:nvPr>
            <p:extLst>
              <p:ext uri="{D42A27DB-BD31-4B8C-83A1-F6EECF244321}">
                <p14:modId xmlns:p14="http://schemas.microsoft.com/office/powerpoint/2010/main" val="136163691"/>
              </p:ext>
            </p:extLst>
          </p:nvPr>
        </p:nvGraphicFramePr>
        <p:xfrm>
          <a:off x="323528" y="1437305"/>
          <a:ext cx="8496949" cy="3981631"/>
        </p:xfrm>
        <a:graphic>
          <a:graphicData uri="http://schemas.openxmlformats.org/drawingml/2006/table">
            <a:tbl>
              <a:tblPr/>
              <a:tblGrid>
                <a:gridCol w="376307">
                  <a:extLst>
                    <a:ext uri="{9D8B030D-6E8A-4147-A177-3AD203B41FA5}">
                      <a16:colId xmlns:a16="http://schemas.microsoft.com/office/drawing/2014/main" val="1760680178"/>
                    </a:ext>
                  </a:extLst>
                </a:gridCol>
                <a:gridCol w="376307">
                  <a:extLst>
                    <a:ext uri="{9D8B030D-6E8A-4147-A177-3AD203B41FA5}">
                      <a16:colId xmlns:a16="http://schemas.microsoft.com/office/drawing/2014/main" val="330626445"/>
                    </a:ext>
                  </a:extLst>
                </a:gridCol>
                <a:gridCol w="376307">
                  <a:extLst>
                    <a:ext uri="{9D8B030D-6E8A-4147-A177-3AD203B41FA5}">
                      <a16:colId xmlns:a16="http://schemas.microsoft.com/office/drawing/2014/main" val="706709102"/>
                    </a:ext>
                  </a:extLst>
                </a:gridCol>
                <a:gridCol w="376307">
                  <a:extLst>
                    <a:ext uri="{9D8B030D-6E8A-4147-A177-3AD203B41FA5}">
                      <a16:colId xmlns:a16="http://schemas.microsoft.com/office/drawing/2014/main" val="3617408988"/>
                    </a:ext>
                  </a:extLst>
                </a:gridCol>
                <a:gridCol w="376307">
                  <a:extLst>
                    <a:ext uri="{9D8B030D-6E8A-4147-A177-3AD203B41FA5}">
                      <a16:colId xmlns:a16="http://schemas.microsoft.com/office/drawing/2014/main" val="453607382"/>
                    </a:ext>
                  </a:extLst>
                </a:gridCol>
                <a:gridCol w="376307">
                  <a:extLst>
                    <a:ext uri="{9D8B030D-6E8A-4147-A177-3AD203B41FA5}">
                      <a16:colId xmlns:a16="http://schemas.microsoft.com/office/drawing/2014/main" val="3903629858"/>
                    </a:ext>
                  </a:extLst>
                </a:gridCol>
                <a:gridCol w="376307">
                  <a:extLst>
                    <a:ext uri="{9D8B030D-6E8A-4147-A177-3AD203B41FA5}">
                      <a16:colId xmlns:a16="http://schemas.microsoft.com/office/drawing/2014/main" val="1892371249"/>
                    </a:ext>
                  </a:extLst>
                </a:gridCol>
                <a:gridCol w="376307">
                  <a:extLst>
                    <a:ext uri="{9D8B030D-6E8A-4147-A177-3AD203B41FA5}">
                      <a16:colId xmlns:a16="http://schemas.microsoft.com/office/drawing/2014/main" val="2132545069"/>
                    </a:ext>
                  </a:extLst>
                </a:gridCol>
                <a:gridCol w="376307">
                  <a:extLst>
                    <a:ext uri="{9D8B030D-6E8A-4147-A177-3AD203B41FA5}">
                      <a16:colId xmlns:a16="http://schemas.microsoft.com/office/drawing/2014/main" val="2801108493"/>
                    </a:ext>
                  </a:extLst>
                </a:gridCol>
                <a:gridCol w="376307">
                  <a:extLst>
                    <a:ext uri="{9D8B030D-6E8A-4147-A177-3AD203B41FA5}">
                      <a16:colId xmlns:a16="http://schemas.microsoft.com/office/drawing/2014/main" val="507922008"/>
                    </a:ext>
                  </a:extLst>
                </a:gridCol>
                <a:gridCol w="376307">
                  <a:extLst>
                    <a:ext uri="{9D8B030D-6E8A-4147-A177-3AD203B41FA5}">
                      <a16:colId xmlns:a16="http://schemas.microsoft.com/office/drawing/2014/main" val="2259268395"/>
                    </a:ext>
                  </a:extLst>
                </a:gridCol>
                <a:gridCol w="218195">
                  <a:extLst>
                    <a:ext uri="{9D8B030D-6E8A-4147-A177-3AD203B41FA5}">
                      <a16:colId xmlns:a16="http://schemas.microsoft.com/office/drawing/2014/main" val="2390466857"/>
                    </a:ext>
                  </a:extLst>
                </a:gridCol>
                <a:gridCol w="376307">
                  <a:extLst>
                    <a:ext uri="{9D8B030D-6E8A-4147-A177-3AD203B41FA5}">
                      <a16:colId xmlns:a16="http://schemas.microsoft.com/office/drawing/2014/main" val="148157389"/>
                    </a:ext>
                  </a:extLst>
                </a:gridCol>
                <a:gridCol w="376307">
                  <a:extLst>
                    <a:ext uri="{9D8B030D-6E8A-4147-A177-3AD203B41FA5}">
                      <a16:colId xmlns:a16="http://schemas.microsoft.com/office/drawing/2014/main" val="2993141966"/>
                    </a:ext>
                  </a:extLst>
                </a:gridCol>
                <a:gridCol w="376307">
                  <a:extLst>
                    <a:ext uri="{9D8B030D-6E8A-4147-A177-3AD203B41FA5}">
                      <a16:colId xmlns:a16="http://schemas.microsoft.com/office/drawing/2014/main" val="3600146678"/>
                    </a:ext>
                  </a:extLst>
                </a:gridCol>
                <a:gridCol w="376307">
                  <a:extLst>
                    <a:ext uri="{9D8B030D-6E8A-4147-A177-3AD203B41FA5}">
                      <a16:colId xmlns:a16="http://schemas.microsoft.com/office/drawing/2014/main" val="202098115"/>
                    </a:ext>
                  </a:extLst>
                </a:gridCol>
                <a:gridCol w="376307">
                  <a:extLst>
                    <a:ext uri="{9D8B030D-6E8A-4147-A177-3AD203B41FA5}">
                      <a16:colId xmlns:a16="http://schemas.microsoft.com/office/drawing/2014/main" val="1270531394"/>
                    </a:ext>
                  </a:extLst>
                </a:gridCol>
                <a:gridCol w="376307">
                  <a:extLst>
                    <a:ext uri="{9D8B030D-6E8A-4147-A177-3AD203B41FA5}">
                      <a16:colId xmlns:a16="http://schemas.microsoft.com/office/drawing/2014/main" val="1309587506"/>
                    </a:ext>
                  </a:extLst>
                </a:gridCol>
                <a:gridCol w="376307">
                  <a:extLst>
                    <a:ext uri="{9D8B030D-6E8A-4147-A177-3AD203B41FA5}">
                      <a16:colId xmlns:a16="http://schemas.microsoft.com/office/drawing/2014/main" val="4073486605"/>
                    </a:ext>
                  </a:extLst>
                </a:gridCol>
                <a:gridCol w="376307">
                  <a:extLst>
                    <a:ext uri="{9D8B030D-6E8A-4147-A177-3AD203B41FA5}">
                      <a16:colId xmlns:a16="http://schemas.microsoft.com/office/drawing/2014/main" val="2642496197"/>
                    </a:ext>
                  </a:extLst>
                </a:gridCol>
                <a:gridCol w="376307">
                  <a:extLst>
                    <a:ext uri="{9D8B030D-6E8A-4147-A177-3AD203B41FA5}">
                      <a16:colId xmlns:a16="http://schemas.microsoft.com/office/drawing/2014/main" val="1675688809"/>
                    </a:ext>
                  </a:extLst>
                </a:gridCol>
                <a:gridCol w="376307">
                  <a:extLst>
                    <a:ext uri="{9D8B030D-6E8A-4147-A177-3AD203B41FA5}">
                      <a16:colId xmlns:a16="http://schemas.microsoft.com/office/drawing/2014/main" val="123836682"/>
                    </a:ext>
                  </a:extLst>
                </a:gridCol>
                <a:gridCol w="376307">
                  <a:extLst>
                    <a:ext uri="{9D8B030D-6E8A-4147-A177-3AD203B41FA5}">
                      <a16:colId xmlns:a16="http://schemas.microsoft.com/office/drawing/2014/main" val="457131549"/>
                    </a:ext>
                  </a:extLst>
                </a:gridCol>
              </a:tblGrid>
              <a:tr h="317010">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1" i="0" u="none" strike="noStrike">
                          <a:effectLst/>
                          <a:latin typeface="Arial" panose="020B0604020202020204" pitchFamily="34" charset="0"/>
                        </a:rPr>
                        <a:t>Wednesday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1" i="0" u="none" strike="noStrike">
                          <a:effectLst/>
                          <a:latin typeface="Arial" panose="020B0604020202020204" pitchFamily="34" charset="0"/>
                        </a:rPr>
                        <a:t>Friday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900" b="1" i="0" u="none" strike="noStrike">
                          <a:effectLst/>
                          <a:latin typeface="Arial" panose="020B0604020202020204" pitchFamily="34" charset="0"/>
                        </a:rPr>
                        <a:t>Tuesday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Wednesday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Thursday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Friday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ctr" fontAlgn="b"/>
                      <a:r>
                        <a:rPr lang="en-US" sz="900" b="1" i="0" u="none" strike="noStrike">
                          <a:effectLst/>
                          <a:latin typeface="Arial" panose="020B0604020202020204" pitchFamily="34" charset="0"/>
                        </a:rPr>
                        <a:t>Sunday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900" b="1" i="0" u="none" strike="noStrike">
                          <a:effectLst/>
                          <a:latin typeface="Arial" panose="020B0604020202020204" pitchFamily="34" charset="0"/>
                        </a:rPr>
                        <a:t>Monday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Tuesday</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 Wednesday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extLst>
                  <a:ext uri="{0D108BD9-81ED-4DB2-BD59-A6C34878D82A}">
                    <a16:rowId xmlns:a16="http://schemas.microsoft.com/office/drawing/2014/main" val="1393412096"/>
                  </a:ext>
                </a:extLst>
              </a:tr>
              <a:tr h="317010">
                <a:tc>
                  <a:txBody>
                    <a:bodyPr/>
                    <a:lstStyle/>
                    <a:p>
                      <a:pPr algn="r" fontAlgn="b"/>
                      <a:r>
                        <a:rPr lang="en-US" sz="900" b="1" i="0" u="none" strike="noStrike">
                          <a:effectLst/>
                          <a:latin typeface="Arial" panose="020B0604020202020204" pitchFamily="34" charset="0"/>
                        </a:rPr>
                        <a:t>EST</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900" b="1" i="0" u="none" strike="noStrike">
                          <a:effectLst/>
                          <a:latin typeface="Arial" panose="020B0604020202020204" pitchFamily="34" charset="0"/>
                        </a:rPr>
                        <a:t>PST</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panose="020B0604020202020204" pitchFamily="34" charset="0"/>
                        </a:rPr>
                        <a:t>UTC</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panose="020B0604020202020204" pitchFamily="34" charset="0"/>
                        </a:rPr>
                        <a:t>JST</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panose="020B0604020202020204" pitchFamily="34" charset="0"/>
                        </a:rPr>
                        <a:t>2-Mar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panose="020B0604020202020204" pitchFamily="34" charset="0"/>
                        </a:rPr>
                        <a:t>4-Mar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US" sz="900" b="1" i="0" u="none" strike="noStrike">
                          <a:effectLst/>
                          <a:latin typeface="Arial" panose="020B0604020202020204" pitchFamily="34" charset="0"/>
                        </a:rPr>
                        <a:t>8-Mar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9-Mar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10-Mar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11-Mar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900" b="1" i="0" u="none" strike="noStrike">
                          <a:effectLst/>
                          <a:latin typeface="Arial" panose="020B0604020202020204" pitchFamily="34" charset="0"/>
                        </a:rPr>
                        <a:t>13-Mar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panose="020B0604020202020204" pitchFamily="34" charset="0"/>
                        </a:rPr>
                        <a:t>UTC</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900" b="1" i="0" u="none" strike="noStrike">
                          <a:effectLst/>
                          <a:latin typeface="Arial" panose="020B0604020202020204" pitchFamily="34" charset="0"/>
                        </a:rPr>
                        <a:t>JST</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algn="ctr" fontAlgn="b"/>
                      <a:r>
                        <a:rPr lang="en-US" sz="900" b="1" i="0" u="none" strike="noStrike">
                          <a:effectLst/>
                          <a:latin typeface="Arial" panose="020B0604020202020204" pitchFamily="34" charset="0"/>
                        </a:rPr>
                        <a:t>14-Mar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15-Mar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900" b="1" i="0" u="none" strike="noStrike">
                          <a:effectLst/>
                          <a:latin typeface="Arial" panose="020B0604020202020204" pitchFamily="34" charset="0"/>
                        </a:rPr>
                        <a:t>16-Mar</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920098398"/>
                  </a:ext>
                </a:extLst>
              </a:tr>
              <a:tr h="159967">
                <a:tc>
                  <a:txBody>
                    <a:bodyPr/>
                    <a:lstStyle/>
                    <a:p>
                      <a:pPr algn="r" fontAlgn="b"/>
                      <a:r>
                        <a:rPr lang="en-US" sz="900" b="1" i="0" u="none" strike="noStrike">
                          <a:effectLst/>
                          <a:latin typeface="Arial" panose="020B0604020202020204" pitchFamily="34" charset="0"/>
                        </a:rPr>
                        <a:t>5:00</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effectLst/>
                          <a:latin typeface="Arial" panose="020B0604020202020204" pitchFamily="34" charset="0"/>
                        </a:rPr>
                        <a:t>2:00</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effectLst/>
                          <a:latin typeface="Arial" panose="020B0604020202020204" pitchFamily="34" charset="0"/>
                        </a:rPr>
                        <a:t>10:00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effectLst/>
                          <a:latin typeface="Arial" panose="020B0604020202020204" pitchFamily="34" charset="0"/>
                        </a:rPr>
                        <a:t>19:00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rowSpan="4" gridSpan="2">
                  <a:txBody>
                    <a:bodyPr/>
                    <a:lstStyle/>
                    <a:p>
                      <a:pPr algn="ctr" fontAlgn="ctr"/>
                      <a:r>
                        <a:rPr lang="en-US" sz="900" b="0" i="0" u="none" strike="noStrike">
                          <a:effectLst/>
                          <a:latin typeface="Arial" panose="020B0604020202020204" pitchFamily="34" charset="0"/>
                        </a:rPr>
                        <a:t> </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rowSpan="4" h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r" fontAlgn="b"/>
                      <a:r>
                        <a:rPr lang="en-US" sz="900" b="1" i="0" u="none" strike="noStrike">
                          <a:effectLst/>
                          <a:latin typeface="Arial" panose="020B0604020202020204" pitchFamily="34" charset="0"/>
                        </a:rPr>
                        <a:t>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900" b="1" i="0" u="none" strike="noStrike">
                          <a:effectLst/>
                          <a:latin typeface="Arial" panose="020B0604020202020204" pitchFamily="34" charset="0"/>
                        </a:rPr>
                        <a:t>18:00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3699134688"/>
                  </a:ext>
                </a:extLst>
              </a:tr>
              <a:tr h="159967">
                <a:tc>
                  <a:txBody>
                    <a:bodyPr/>
                    <a:lstStyle/>
                    <a:p>
                      <a:pPr algn="r" fontAlgn="b"/>
                      <a:r>
                        <a:rPr lang="en-US" sz="900" b="1" i="0" u="none" strike="noStrike">
                          <a:effectLst/>
                          <a:latin typeface="Arial" panose="020B0604020202020204" pitchFamily="34" charset="0"/>
                        </a:rPr>
                        <a:t>6:00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3:00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dirty="0">
                          <a:effectLst/>
                          <a:latin typeface="Arial" panose="020B0604020202020204" pitchFamily="34" charset="0"/>
                        </a:rPr>
                        <a:t>20:00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ctr" fontAlgn="b"/>
                      <a:r>
                        <a:rPr lang="en-US" sz="900" b="1"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579700034"/>
                  </a:ext>
                </a:extLst>
              </a:tr>
              <a:tr h="159967">
                <a:tc>
                  <a:txBody>
                    <a:bodyPr/>
                    <a:lstStyle/>
                    <a:p>
                      <a:pPr algn="r" fontAlgn="b"/>
                      <a:r>
                        <a:rPr lang="en-US" sz="900" b="1" i="0" u="none" strike="noStrike">
                          <a:effectLst/>
                          <a:latin typeface="Arial" panose="020B0604020202020204" pitchFamily="34" charset="0"/>
                        </a:rPr>
                        <a:t>7:00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4:00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rowSpan="2">
                  <a:txBody>
                    <a:bodyPr/>
                    <a:lstStyle/>
                    <a:p>
                      <a:pPr algn="ctr" fontAlgn="ctr"/>
                      <a:r>
                        <a:rPr lang="en-US" sz="900" b="1" i="0" u="none" strike="noStrike">
                          <a:effectLst/>
                          <a:latin typeface="Arial" panose="020B0604020202020204" pitchFamily="34" charset="0"/>
                        </a:rPr>
                        <a:t>TG7a</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0" i="0" u="none" strike="noStrike">
                          <a:effectLst/>
                          <a:latin typeface="Arial" panose="020B0604020202020204" pitchFamily="34" charset="0"/>
                        </a:rPr>
                        <a:t>AM0</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TG7a</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0" i="0" u="none" strike="noStrike">
                          <a:effectLst/>
                          <a:latin typeface="Arial" panose="020B0604020202020204" pitchFamily="34" charset="0"/>
                        </a:rPr>
                        <a:t>AM0</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SC THz</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0" i="0" u="none" strike="noStrike">
                          <a:effectLst/>
                          <a:latin typeface="Arial" panose="020B0604020202020204" pitchFamily="34" charset="0"/>
                        </a:rPr>
                        <a:t>AM0</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900" b="1" i="0" u="none" strike="noStrike">
                          <a:effectLst/>
                          <a:latin typeface="Arial" panose="020B0604020202020204" pitchFamily="34" charset="0"/>
                        </a:rPr>
                        <a:t>TG7a</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1" i="0" u="none" strike="noStrike">
                          <a:effectLst/>
                          <a:latin typeface="Arial" panose="020B0604020202020204" pitchFamily="34" charset="0"/>
                        </a:rPr>
                        <a:t>TG13</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1" i="0" u="none" strike="noStrike">
                          <a:effectLst/>
                          <a:latin typeface="Arial" panose="020B0604020202020204" pitchFamily="34" charset="0"/>
                        </a:rPr>
                        <a:t>TG7a</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1" i="0" u="none" strike="noStrike">
                          <a:effectLst/>
                          <a:latin typeface="Arial" panose="020B0604020202020204" pitchFamily="34" charset="0"/>
                        </a:rPr>
                        <a:t>TG13</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456822458"/>
                  </a:ext>
                </a:extLst>
              </a:tr>
              <a:tr h="159967">
                <a:tc>
                  <a:txBody>
                    <a:bodyPr/>
                    <a:lstStyle/>
                    <a:p>
                      <a:pPr algn="r" fontAlgn="b"/>
                      <a:r>
                        <a:rPr lang="en-US" sz="900" b="1" i="0" u="none" strike="noStrike">
                          <a:effectLst/>
                          <a:latin typeface="Arial" panose="020B0604020202020204" pitchFamily="34" charset="0"/>
                        </a:rPr>
                        <a:t>8:00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5:00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715037591"/>
                  </a:ext>
                </a:extLst>
              </a:tr>
              <a:tr h="159967">
                <a:tc>
                  <a:txBody>
                    <a:bodyPr/>
                    <a:lstStyle/>
                    <a:p>
                      <a:pPr algn="r" fontAlgn="b"/>
                      <a:r>
                        <a:rPr lang="en-US" sz="900" b="1" i="0" u="none" strike="noStrike">
                          <a:effectLst/>
                          <a:latin typeface="Arial" panose="020B0604020202020204" pitchFamily="34" charset="0"/>
                        </a:rPr>
                        <a:t>9:00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6:00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14:00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900" b="1" i="0" u="sng" strike="noStrike">
                          <a:solidFill>
                            <a:srgbClr val="000000"/>
                          </a:solidFill>
                          <a:effectLst/>
                          <a:latin typeface="Arial" panose="020B0604020202020204" pitchFamily="34" charset="0"/>
                        </a:rPr>
                        <a:t>WG Opening</a:t>
                      </a:r>
                      <a:br>
                        <a:rPr lang="en-US" sz="900" b="1" i="0" u="sng" strike="noStrike">
                          <a:solidFill>
                            <a:srgbClr val="000000"/>
                          </a:solidFill>
                          <a:effectLst/>
                          <a:latin typeface="Arial" panose="020B0604020202020204" pitchFamily="34" charset="0"/>
                        </a:rPr>
                      </a:br>
                      <a:r>
                        <a:rPr lang="en-US" sz="900" b="1" i="0" u="sng" strike="noStrike">
                          <a:solidFill>
                            <a:srgbClr val="000000"/>
                          </a:solidFill>
                          <a:effectLst/>
                          <a:latin typeface="Arial" panose="020B0604020202020204" pitchFamily="34" charset="0"/>
                        </a:rPr>
                        <a:t>Meeting</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900" b="1" i="0" u="none" strike="noStrike">
                          <a:effectLst/>
                          <a:latin typeface="Arial" panose="020B0604020202020204" pitchFamily="34" charset="0"/>
                        </a:rPr>
                        <a:t>TG13</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1" i="0" u="none" strike="noStrike">
                          <a:effectLst/>
                          <a:latin typeface="Arial" panose="020B0604020202020204" pitchFamily="34" charset="0"/>
                        </a:rPr>
                        <a:t>TG6a</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1" i="0" u="none" strike="noStrike">
                          <a:effectLst/>
                          <a:latin typeface="Arial" panose="020B0604020202020204" pitchFamily="34" charset="0"/>
                        </a:rPr>
                        <a:t>TG13</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1" i="0" u="none" strike="noStrike">
                          <a:effectLst/>
                          <a:latin typeface="Arial" panose="020B0604020202020204" pitchFamily="34" charset="0"/>
                        </a:rPr>
                        <a:t>TG6a</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1" i="0" u="none" strike="noStrike">
                          <a:effectLst/>
                          <a:latin typeface="Arial" panose="020B0604020202020204" pitchFamily="34" charset="0"/>
                        </a:rPr>
                        <a:t>TG3ma</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1" i="0" u="none" strike="noStrike">
                          <a:effectLst/>
                          <a:latin typeface="Arial" panose="020B0604020202020204" pitchFamily="34" charset="0"/>
                        </a:rPr>
                        <a:t>Joint</a:t>
                      </a:r>
                      <a:br>
                        <a:rPr lang="en-US" sz="900" b="1" i="0" u="none" strike="noStrike">
                          <a:effectLst/>
                          <a:latin typeface="Arial" panose="020B0604020202020204" pitchFamily="34" charset="0"/>
                        </a:rPr>
                      </a:br>
                      <a:r>
                        <a:rPr lang="en-US" sz="900" b="1" i="0" u="none" strike="noStrike">
                          <a:effectLst/>
                          <a:latin typeface="Arial" panose="020B0604020202020204" pitchFamily="34" charset="0"/>
                        </a:rPr>
                        <a:t>6a/4ab/14</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fontAlgn="ctr"/>
                      <a:r>
                        <a:rPr lang="en-US" sz="900" b="1" i="0" u="none" strike="noStrike">
                          <a:effectLst/>
                          <a:latin typeface="Arial" panose="020B0604020202020204" pitchFamily="34" charset="0"/>
                        </a:rPr>
                        <a:t>TG3ma</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1" i="0" u="none" strike="noStrike">
                          <a:effectLst/>
                          <a:latin typeface="Arial" panose="020B0604020202020204" pitchFamily="34" charset="0"/>
                        </a:rPr>
                        <a:t>TG6a</a:t>
                      </a:r>
                    </a:p>
                  </a:txBody>
                  <a:tcPr marL="2837" marR="2837" marT="28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0" i="0" u="none" strike="noStrike">
                          <a:effectLst/>
                          <a:latin typeface="Arial" panose="020B0604020202020204" pitchFamily="34" charset="0"/>
                        </a:rPr>
                        <a:t>AM1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en-US" sz="900" b="1" i="0" u="sng" strike="noStrike">
                          <a:solidFill>
                            <a:srgbClr val="000000"/>
                          </a:solidFill>
                          <a:effectLst/>
                          <a:latin typeface="Arial" panose="020B0604020202020204" pitchFamily="34" charset="0"/>
                        </a:rPr>
                        <a:t>WG Closing</a:t>
                      </a:r>
                      <a:br>
                        <a:rPr lang="en-US" sz="900" b="1" i="0" u="sng" strike="noStrike">
                          <a:solidFill>
                            <a:srgbClr val="000000"/>
                          </a:solidFill>
                          <a:effectLst/>
                          <a:latin typeface="Arial" panose="020B0604020202020204" pitchFamily="34" charset="0"/>
                        </a:rPr>
                      </a:br>
                      <a:r>
                        <a:rPr lang="en-US" sz="900" b="1" i="0" u="sng" strike="noStrike">
                          <a:solidFill>
                            <a:srgbClr val="000000"/>
                          </a:solidFill>
                          <a:effectLst/>
                          <a:latin typeface="Arial" panose="020B0604020202020204" pitchFamily="34" charset="0"/>
                        </a:rPr>
                        <a:t>Meeting</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extLst>
                  <a:ext uri="{0D108BD9-81ED-4DB2-BD59-A6C34878D82A}">
                    <a16:rowId xmlns:a16="http://schemas.microsoft.com/office/drawing/2014/main" val="2714580381"/>
                  </a:ext>
                </a:extLst>
              </a:tr>
              <a:tr h="314086">
                <a:tc>
                  <a:txBody>
                    <a:bodyPr/>
                    <a:lstStyle/>
                    <a:p>
                      <a:pPr algn="r" fontAlgn="b"/>
                      <a:r>
                        <a:rPr lang="en-US" sz="900" b="1" i="0" u="none" strike="noStrike">
                          <a:effectLst/>
                          <a:latin typeface="Arial" panose="020B0604020202020204" pitchFamily="34" charset="0"/>
                        </a:rPr>
                        <a:t>10:00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7:00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15:00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900" b="1" i="0" u="none" strike="noStrike">
                          <a:solidFill>
                            <a:srgbClr val="0000FF"/>
                          </a:solidFill>
                          <a:effectLst/>
                          <a:latin typeface="Calibri" panose="020F0502020204030204" pitchFamily="34" charset="0"/>
                        </a:rPr>
                        <a:t>802.15 CAC</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14:00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70341735"/>
                  </a:ext>
                </a:extLst>
              </a:tr>
              <a:tr h="159967">
                <a:tc>
                  <a:txBody>
                    <a:bodyPr/>
                    <a:lstStyle/>
                    <a:p>
                      <a:pPr algn="r" fontAlgn="b"/>
                      <a:r>
                        <a:rPr lang="en-US" sz="900" b="1" i="0" u="none" strike="noStrike">
                          <a:effectLst/>
                          <a:latin typeface="Arial" panose="020B0604020202020204" pitchFamily="34" charset="0"/>
                        </a:rPr>
                        <a:t>11:00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8:00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16:00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gridSpan="2">
                  <a:txBody>
                    <a:bodyPr/>
                    <a:lstStyle/>
                    <a:p>
                      <a:pPr algn="ctr" fontAlgn="ctr"/>
                      <a:r>
                        <a:rPr lang="en-US" sz="900" b="1" i="0" u="none" strike="noStrike">
                          <a:effectLst/>
                          <a:latin typeface="Arial" panose="020B0604020202020204" pitchFamily="34" charset="0"/>
                        </a:rPr>
                        <a:t>SC Maint</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900" b="1" i="0" u="none" strike="noStrike">
                          <a:effectLst/>
                          <a:latin typeface="Arial" panose="020B0604020202020204" pitchFamily="34" charset="0"/>
                        </a:rPr>
                        <a:t>SC WNG</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900" b="1" i="0" u="none" strike="noStrike">
                          <a:effectLst/>
                          <a:latin typeface="Arial" panose="020B0604020202020204" pitchFamily="34" charset="0"/>
                        </a:rPr>
                        <a:t>SC IETF</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0" i="0" u="none" strike="noStrike">
                          <a:effectLst/>
                          <a:latin typeface="Arial" panose="020B0604020202020204" pitchFamily="34" charset="0"/>
                        </a:rPr>
                        <a:t>AM2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15:00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gridSpan="2">
                  <a:txBody>
                    <a:bodyPr/>
                    <a:lstStyle/>
                    <a:p>
                      <a:pPr algn="ctr" fontAlgn="ctr"/>
                      <a:r>
                        <a:rPr lang="en-US" sz="900" b="1" i="0" u="none" strike="noStrike">
                          <a:effectLst/>
                          <a:latin typeface="Arial" panose="020B0604020202020204" pitchFamily="34" charset="0"/>
                        </a:rPr>
                        <a:t>Joint 802.15/802.1</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rowSpan="2" gridSpan="2">
                  <a:txBody>
                    <a:bodyPr/>
                    <a:lstStyle/>
                    <a:p>
                      <a:pPr algn="ctr" fontAlgn="ctr"/>
                      <a:r>
                        <a:rPr lang="en-US" sz="900" b="1" i="0" u="none" strike="noStrike">
                          <a:effectLst/>
                          <a:latin typeface="Arial" panose="020B0604020202020204" pitchFamily="34" charset="0"/>
                        </a:rPr>
                        <a:t>SC Maint</a:t>
                      </a:r>
                    </a:p>
                  </a:txBody>
                  <a:tcPr marL="2837" marR="2837" marT="28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h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extLst>
                  <a:ext uri="{0D108BD9-81ED-4DB2-BD59-A6C34878D82A}">
                    <a16:rowId xmlns:a16="http://schemas.microsoft.com/office/drawing/2014/main" val="1082604536"/>
                  </a:ext>
                </a:extLst>
              </a:tr>
              <a:tr h="159967">
                <a:tc>
                  <a:txBody>
                    <a:bodyPr/>
                    <a:lstStyle/>
                    <a:p>
                      <a:pPr algn="r" fontAlgn="b"/>
                      <a:r>
                        <a:rPr lang="en-US" sz="900" b="1" i="0" u="none" strike="noStrike">
                          <a:effectLst/>
                          <a:latin typeface="Arial" panose="020B0604020202020204" pitchFamily="34" charset="0"/>
                        </a:rPr>
                        <a:t>12:00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9:00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17:00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16:00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45492645"/>
                  </a:ext>
                </a:extLst>
              </a:tr>
              <a:tr h="159967">
                <a:tc>
                  <a:txBody>
                    <a:bodyPr/>
                    <a:lstStyle/>
                    <a:p>
                      <a:pPr algn="r" fontAlgn="b"/>
                      <a:r>
                        <a:rPr lang="en-US" sz="900" b="1" i="0" u="none" strike="noStrike">
                          <a:effectLst/>
                          <a:latin typeface="Arial" panose="020B0604020202020204" pitchFamily="34" charset="0"/>
                        </a:rPr>
                        <a:t>13:00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10:00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18:00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900" b="1" i="0" u="none" strike="noStrike">
                          <a:effectLst/>
                          <a:latin typeface="Arial" panose="020B0604020202020204" pitchFamily="34" charset="0"/>
                        </a:rPr>
                        <a:t>TG16t</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0" i="0" u="none" strike="noStrike">
                          <a:effectLst/>
                          <a:latin typeface="Arial" panose="020B0604020202020204" pitchFamily="34" charset="0"/>
                        </a:rPr>
                        <a:t>PM1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TG15</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0" i="0" u="none" strike="noStrike">
                          <a:effectLst/>
                          <a:latin typeface="Arial" panose="020B0604020202020204" pitchFamily="34" charset="0"/>
                        </a:rPr>
                        <a:t>PM1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Joint</a:t>
                      </a:r>
                      <a:br>
                        <a:rPr lang="en-US" sz="900" b="1" i="0" u="none" strike="noStrike">
                          <a:effectLst/>
                          <a:latin typeface="Arial" panose="020B0604020202020204" pitchFamily="34" charset="0"/>
                        </a:rPr>
                      </a:br>
                      <a:r>
                        <a:rPr lang="en-US" sz="900" b="1" i="0" u="none" strike="noStrike">
                          <a:effectLst/>
                          <a:latin typeface="Arial" panose="020B0604020202020204" pitchFamily="34" charset="0"/>
                        </a:rPr>
                        <a:t>14/15/4ab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rowSpan="2">
                  <a:txBody>
                    <a:bodyPr/>
                    <a:lstStyle/>
                    <a:p>
                      <a:pPr algn="ctr" fontAlgn="ctr"/>
                      <a:r>
                        <a:rPr lang="en-US" sz="900" b="0" i="0" u="none" strike="noStrike">
                          <a:effectLst/>
                          <a:latin typeface="Arial" panose="020B0604020202020204" pitchFamily="34" charset="0"/>
                        </a:rPr>
                        <a:t>PM1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PM1</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17:00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900" b="1" i="0" u="none" strike="noStrike">
                          <a:effectLst/>
                          <a:latin typeface="Arial" panose="020B0604020202020204" pitchFamily="34" charset="0"/>
                        </a:rPr>
                        <a:t>TG15</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0" i="0" u="none" strike="noStrike">
                          <a:effectLst/>
                          <a:latin typeface="Arial" panose="020B0604020202020204" pitchFamily="34" charset="0"/>
                        </a:rPr>
                        <a:t>PM1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TG16t</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900" b="1" i="0" u="none" strike="noStrike">
                          <a:effectLst/>
                          <a:latin typeface="Arial" panose="020B0604020202020204" pitchFamily="34" charset="0"/>
                        </a:rPr>
                        <a:t>TG4ab</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279249067"/>
                  </a:ext>
                </a:extLst>
              </a:tr>
              <a:tr h="314086">
                <a:tc>
                  <a:txBody>
                    <a:bodyPr/>
                    <a:lstStyle/>
                    <a:p>
                      <a:pPr algn="r" fontAlgn="b"/>
                      <a:r>
                        <a:rPr lang="en-US" sz="900" b="1" i="0" u="none" strike="noStrike">
                          <a:effectLst/>
                          <a:latin typeface="Arial" panose="020B0604020202020204" pitchFamily="34" charset="0"/>
                        </a:rPr>
                        <a:t>14:00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11:00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4:00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18:00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768948853"/>
                  </a:ext>
                </a:extLst>
              </a:tr>
              <a:tr h="159967">
                <a:tc>
                  <a:txBody>
                    <a:bodyPr/>
                    <a:lstStyle/>
                    <a:p>
                      <a:pPr algn="r" fontAlgn="b"/>
                      <a:r>
                        <a:rPr lang="en-US" sz="900" b="1" i="0" u="none" strike="noStrike">
                          <a:effectLst/>
                          <a:latin typeface="Arial" panose="020B0604020202020204" pitchFamily="34" charset="0"/>
                        </a:rPr>
                        <a:t>15:00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12:00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5:00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TG4cor1</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effectLst/>
                          <a:latin typeface="Arial" panose="020B0604020202020204" pitchFamily="34" charset="0"/>
                        </a:rPr>
                        <a:t>TG14</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4:00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900" b="1" i="0" u="none" strike="noStrike">
                          <a:effectLst/>
                          <a:latin typeface="Arial" panose="020B0604020202020204" pitchFamily="34" charset="0"/>
                        </a:rPr>
                        <a:t>TG4cor1</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PM2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476889998"/>
                  </a:ext>
                </a:extLst>
              </a:tr>
              <a:tr h="159967">
                <a:tc>
                  <a:txBody>
                    <a:bodyPr/>
                    <a:lstStyle/>
                    <a:p>
                      <a:pPr algn="r" fontAlgn="b"/>
                      <a:r>
                        <a:rPr lang="en-US" sz="900" b="1" i="0" u="none" strike="noStrike">
                          <a:effectLst/>
                          <a:latin typeface="Arial" panose="020B0604020202020204" pitchFamily="34" charset="0"/>
                        </a:rPr>
                        <a:t>16:00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13:00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6:00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20:00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5:00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523619273"/>
                  </a:ext>
                </a:extLst>
              </a:tr>
              <a:tr h="159967">
                <a:tc>
                  <a:txBody>
                    <a:bodyPr/>
                    <a:lstStyle/>
                    <a:p>
                      <a:pPr algn="r" fontAlgn="b"/>
                      <a:r>
                        <a:rPr lang="en-US" sz="900" b="1" i="0" u="none" strike="noStrike">
                          <a:effectLst/>
                          <a:latin typeface="Arial" panose="020B0604020202020204" pitchFamily="34" charset="0"/>
                        </a:rPr>
                        <a:t>17:00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14:00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7:00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21:00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6:00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1" i="0" u="none" strike="noStrike">
                          <a:solidFill>
                            <a:srgbClr val="FFFFFF"/>
                          </a:solidFill>
                          <a:effectLst/>
                          <a:latin typeface="Arial" panose="020B0604020202020204" pitchFamily="34" charset="0"/>
                        </a:rPr>
                        <a:t>TG4ab</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3634"/>
                    </a:solidFill>
                  </a:tcPr>
                </a:tc>
                <a:tc rowSpan="2">
                  <a:txBody>
                    <a:bodyPr/>
                    <a:lstStyle/>
                    <a:p>
                      <a:pPr algn="ctr" fontAlgn="ctr"/>
                      <a:r>
                        <a:rPr lang="en-US" sz="900" b="0" i="0" u="none" strike="noStrike">
                          <a:effectLst/>
                          <a:latin typeface="Arial" panose="020B0604020202020204" pitchFamily="34" charset="0"/>
                        </a:rPr>
                        <a:t>EV1</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1503905588"/>
                  </a:ext>
                </a:extLst>
              </a:tr>
              <a:tr h="159967">
                <a:tc>
                  <a:txBody>
                    <a:bodyPr/>
                    <a:lstStyle/>
                    <a:p>
                      <a:pPr algn="r" fontAlgn="b"/>
                      <a:r>
                        <a:rPr lang="en-US" sz="900" b="1" i="0" u="none" strike="noStrike">
                          <a:effectLst/>
                          <a:latin typeface="Arial" panose="020B0604020202020204" pitchFamily="34" charset="0"/>
                        </a:rPr>
                        <a:t>18:00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15:00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8:00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22:00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7:00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778173811"/>
                  </a:ext>
                </a:extLst>
              </a:tr>
              <a:tr h="159967">
                <a:tc>
                  <a:txBody>
                    <a:bodyPr/>
                    <a:lstStyle/>
                    <a:p>
                      <a:pPr algn="r" fontAlgn="b"/>
                      <a:r>
                        <a:rPr lang="en-US" sz="900" b="1" i="0" u="none" strike="noStrike">
                          <a:effectLst/>
                          <a:latin typeface="Arial" panose="020B0604020202020204" pitchFamily="34" charset="0"/>
                        </a:rPr>
                        <a:t>19:00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16:00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23:00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8:00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900" b="0" i="0" u="none" strike="noStrike">
                          <a:effectLst/>
                          <a:latin typeface="Arial" panose="020B0604020202020204" pitchFamily="34" charset="0"/>
                        </a:rPr>
                        <a:t>EV2</a:t>
                      </a:r>
                    </a:p>
                  </a:txBody>
                  <a:tcPr marL="2837" marR="2837" marT="283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effectLst/>
                          <a:latin typeface="Courier"/>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Courier"/>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3265492771"/>
                  </a:ext>
                </a:extLst>
              </a:tr>
              <a:tr h="159967">
                <a:tc>
                  <a:txBody>
                    <a:bodyPr/>
                    <a:lstStyle/>
                    <a:p>
                      <a:pPr algn="r" fontAlgn="b"/>
                      <a:r>
                        <a:rPr lang="en-US" sz="900" b="1" i="0" u="none" strike="noStrike">
                          <a:effectLst/>
                          <a:latin typeface="Arial" panose="020B0604020202020204" pitchFamily="34" charset="0"/>
                        </a:rPr>
                        <a:t>20:00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17:00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10:00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9:00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2428604476"/>
                  </a:ext>
                </a:extLst>
              </a:tr>
              <a:tr h="159967">
                <a:tc>
                  <a:txBody>
                    <a:bodyPr/>
                    <a:lstStyle/>
                    <a:p>
                      <a:pPr algn="r" fontAlgn="b"/>
                      <a:r>
                        <a:rPr lang="en-US" sz="900" b="1" i="0" u="none" strike="noStrike">
                          <a:effectLst/>
                          <a:latin typeface="Arial" panose="020B0604020202020204" pitchFamily="34" charset="0"/>
                        </a:rPr>
                        <a:t>21:00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18:00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11:00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10:00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4191975454"/>
                  </a:ext>
                </a:extLst>
              </a:tr>
              <a:tr h="159967">
                <a:tc>
                  <a:txBody>
                    <a:bodyPr/>
                    <a:lstStyle/>
                    <a:p>
                      <a:pPr algn="r" fontAlgn="b"/>
                      <a:r>
                        <a:rPr lang="en-US" sz="900" b="1" i="0" u="none" strike="noStrike">
                          <a:effectLst/>
                          <a:latin typeface="Arial" panose="020B0604020202020204" pitchFamily="34" charset="0"/>
                        </a:rPr>
                        <a:t>22:00</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effectLst/>
                          <a:latin typeface="Arial" panose="020B0604020202020204" pitchFamily="34" charset="0"/>
                        </a:rPr>
                        <a:t>19:00</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effectLst/>
                          <a:latin typeface="Arial" panose="020B0604020202020204" pitchFamily="34" charset="0"/>
                        </a:rPr>
                        <a:t>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12:00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r" fontAlgn="b"/>
                      <a:r>
                        <a:rPr lang="en-US" sz="900" b="1" i="0" u="none" strike="noStrike">
                          <a:effectLst/>
                          <a:latin typeface="Arial" panose="020B0604020202020204" pitchFamily="34" charset="0"/>
                        </a:rPr>
                        <a:t>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r" fontAlgn="b"/>
                      <a:r>
                        <a:rPr lang="en-US" sz="900" b="1" i="0" u="none" strike="noStrike">
                          <a:effectLst/>
                          <a:latin typeface="Arial" panose="020B0604020202020204" pitchFamily="34" charset="0"/>
                        </a:rPr>
                        <a:t>11:00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C0DA"/>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a:noFill/>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a:noFill/>
                    </a:lnB>
                    <a:solidFill>
                      <a:srgbClr val="C5D9F1"/>
                    </a:solidFill>
                  </a:tcPr>
                </a:tc>
                <a:extLst>
                  <a:ext uri="{0D108BD9-81ED-4DB2-BD59-A6C34878D82A}">
                    <a16:rowId xmlns:a16="http://schemas.microsoft.com/office/drawing/2014/main" val="724965657"/>
                  </a:ext>
                </a:extLst>
              </a:tr>
              <a:tr h="159967">
                <a:tc>
                  <a:txBody>
                    <a:bodyPr/>
                    <a:lstStyle/>
                    <a:p>
                      <a:pPr algn="r" fontAlgn="b"/>
                      <a:r>
                        <a:rPr lang="en-US" sz="900" b="1" i="0" u="none" strike="noStrike">
                          <a:effectLst/>
                          <a:latin typeface="Arial" panose="020B0604020202020204" pitchFamily="34" charset="0"/>
                        </a:rPr>
                        <a:t>23:00</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US" sz="900" b="1" i="0" u="none" strike="noStrike">
                          <a:effectLst/>
                          <a:latin typeface="Arial" panose="020B0604020202020204" pitchFamily="34" charset="0"/>
                        </a:rPr>
                        <a:t>20:00</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US" sz="900" b="1" i="0" u="none" strike="noStrike">
                          <a:effectLst/>
                          <a:latin typeface="Arial" panose="020B0604020202020204" pitchFamily="34" charset="0"/>
                        </a:rPr>
                        <a:t>4:00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r" fontAlgn="b"/>
                      <a:r>
                        <a:rPr lang="en-US" sz="900" b="1" i="0" u="none" strike="noStrike">
                          <a:effectLst/>
                          <a:latin typeface="Arial" panose="020B0604020202020204" pitchFamily="34" charset="0"/>
                        </a:rPr>
                        <a:t>13:00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1"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r" fontAlgn="b"/>
                      <a:r>
                        <a:rPr lang="en-US" sz="900" b="1" i="0" u="none" strike="noStrike">
                          <a:effectLst/>
                          <a:latin typeface="Arial" panose="020B0604020202020204" pitchFamily="34" charset="0"/>
                        </a:rPr>
                        <a:t>3:00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r" fontAlgn="b"/>
                      <a:r>
                        <a:rPr lang="en-US" sz="900" b="1" i="0" u="none" strike="noStrike">
                          <a:effectLst/>
                          <a:latin typeface="Arial" panose="020B0604020202020204" pitchFamily="34" charset="0"/>
                        </a:rPr>
                        <a:t>12:00</a:t>
                      </a:r>
                    </a:p>
                  </a:txBody>
                  <a:tcPr marL="2837" marR="2837" marT="283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CC0DA"/>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a:effectLst/>
                          <a:latin typeface="Arial" panose="020B0604020202020204" pitchFamily="34" charset="0"/>
                        </a:rPr>
                        <a:t> </a:t>
                      </a:r>
                    </a:p>
                  </a:txBody>
                  <a:tcPr marL="2837" marR="2837" marT="283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900" b="0" i="0" u="none" strike="noStrike" dirty="0">
                          <a:effectLst/>
                          <a:latin typeface="Arial" panose="020B0604020202020204" pitchFamily="34" charset="0"/>
                        </a:rPr>
                        <a:t> </a:t>
                      </a:r>
                    </a:p>
                  </a:txBody>
                  <a:tcPr marL="2837" marR="2837" marT="283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836673974"/>
                  </a:ext>
                </a:extLst>
              </a:tr>
            </a:tbl>
          </a:graphicData>
        </a:graphic>
      </p:graphicFrame>
    </p:spTree>
    <p:extLst>
      <p:ext uri="{BB962C8B-B14F-4D97-AF65-F5344CB8AC3E}">
        <p14:creationId xmlns:p14="http://schemas.microsoft.com/office/powerpoint/2010/main" val="3173954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57586-7AAF-4172-9572-F875BCA31F16}"/>
              </a:ext>
            </a:extLst>
          </p:cNvPr>
          <p:cNvSpPr>
            <a:spLocks noGrp="1"/>
          </p:cNvSpPr>
          <p:nvPr>
            <p:ph type="title"/>
          </p:nvPr>
        </p:nvSpPr>
        <p:spPr/>
        <p:txBody>
          <a:bodyPr/>
          <a:lstStyle/>
          <a:p>
            <a:r>
              <a:rPr lang="en-US" dirty="0"/>
              <a:t>March Plenary Plan</a:t>
            </a:r>
          </a:p>
        </p:txBody>
      </p:sp>
      <p:sp>
        <p:nvSpPr>
          <p:cNvPr id="3" name="Content Placeholder 2">
            <a:extLst>
              <a:ext uri="{FF2B5EF4-FFF2-40B4-BE49-F238E27FC236}">
                <a16:creationId xmlns:a16="http://schemas.microsoft.com/office/drawing/2014/main" id="{6EE32A03-30E3-4C95-B02D-A6DC3D66B981}"/>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t>Registration is required!</a:t>
            </a:r>
          </a:p>
          <a:p>
            <a:pPr marL="857250" lvl="1" indent="-457200">
              <a:buFont typeface="Arial" panose="020B0604020202020204" pitchFamily="34" charset="0"/>
              <a:buChar char="•"/>
            </a:pPr>
            <a:r>
              <a:rPr lang="en-US" dirty="0"/>
              <a:t>Register NOW to get the “normal” rate</a:t>
            </a:r>
          </a:p>
          <a:p>
            <a:pPr marL="857250" lvl="1" indent="-457200">
              <a:buFont typeface="Arial" panose="020B0604020202020204" pitchFamily="34" charset="0"/>
              <a:buChar char="•"/>
            </a:pPr>
            <a:r>
              <a:rPr lang="en-US" dirty="0"/>
              <a:t>Wait a little longer and pay more!</a:t>
            </a:r>
          </a:p>
          <a:p>
            <a:pPr marL="457200" indent="-457200">
              <a:buFont typeface="Arial" panose="020B0604020202020204" pitchFamily="34" charset="0"/>
              <a:buChar char="•"/>
            </a:pPr>
            <a:r>
              <a:rPr lang="en-US" dirty="0"/>
              <a:t>Seven (7) TG4ab meeting slots</a:t>
            </a:r>
          </a:p>
          <a:p>
            <a:pPr marL="857250" lvl="1" indent="-457200">
              <a:buFont typeface="Arial" panose="020B0604020202020204" pitchFamily="34" charset="0"/>
              <a:buChar char="•"/>
            </a:pPr>
            <a:r>
              <a:rPr lang="en-US" dirty="0"/>
              <a:t>First slot EV1 8-Mar, last EV1 15-Mar</a:t>
            </a:r>
          </a:p>
          <a:p>
            <a:pPr marL="857250" lvl="1" indent="-457200">
              <a:buFont typeface="Arial" panose="020B0604020202020204" pitchFamily="34" charset="0"/>
              <a:buChar char="•"/>
            </a:pPr>
            <a:r>
              <a:rPr lang="en-US" dirty="0"/>
              <a:t>Still using EST</a:t>
            </a:r>
          </a:p>
          <a:p>
            <a:pPr marL="857250" lvl="1" indent="-457200">
              <a:buFont typeface="Arial" panose="020B0604020202020204" pitchFamily="34" charset="0"/>
              <a:buChar char="•"/>
            </a:pPr>
            <a:r>
              <a:rPr lang="en-US" dirty="0"/>
              <a:t>Lots of EV1 to be friendly to Asia</a:t>
            </a:r>
          </a:p>
          <a:p>
            <a:pPr marL="857250" lvl="1" indent="-457200">
              <a:buFont typeface="Arial" panose="020B0604020202020204" pitchFamily="34" charset="0"/>
              <a:buChar char="•"/>
            </a:pPr>
            <a:r>
              <a:rPr lang="en-US" dirty="0"/>
              <a:t>Sorry Europe and UK attendees</a:t>
            </a:r>
          </a:p>
          <a:p>
            <a:pPr marL="857250" lvl="1" indent="-457200">
              <a:buFont typeface="Arial" panose="020B0604020202020204" pitchFamily="34" charset="0"/>
              <a:buChar char="•"/>
            </a:pPr>
            <a:r>
              <a:rPr lang="en-US" dirty="0">
                <a:solidFill>
                  <a:schemeClr val="accent1">
                    <a:lumMod val="50000"/>
                  </a:schemeClr>
                </a:solidFill>
              </a:rPr>
              <a:t>Lots of agenda time available!</a:t>
            </a:r>
          </a:p>
          <a:p>
            <a:pPr marL="457200" indent="-457200">
              <a:buFont typeface="Arial" panose="020B0604020202020204" pitchFamily="34" charset="0"/>
              <a:buChar char="•"/>
            </a:pPr>
            <a:r>
              <a:rPr lang="en-US" dirty="0"/>
              <a:t>2 Joint TG meeting slots</a:t>
            </a:r>
          </a:p>
          <a:p>
            <a:pPr marL="857250" lvl="1" indent="-457200">
              <a:buFont typeface="Arial" panose="020B0604020202020204" pitchFamily="34" charset="0"/>
              <a:buChar char="•"/>
            </a:pPr>
            <a:r>
              <a:rPr lang="en-US" dirty="0"/>
              <a:t>Usual 4ab/14/15 and 4ab/14/6a</a:t>
            </a:r>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C2B58C5-9D84-40FE-A15D-3D1A136BFD2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415029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14</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5B23E-E1E4-4603-9E3C-4180AEF02E13}"/>
              </a:ext>
            </a:extLst>
          </p:cNvPr>
          <p:cNvSpPr>
            <a:spLocks noGrp="1"/>
          </p:cNvSpPr>
          <p:nvPr>
            <p:ph type="title"/>
          </p:nvPr>
        </p:nvSpPr>
        <p:spPr/>
        <p:txBody>
          <a:bodyPr/>
          <a:lstStyle/>
          <a:p>
            <a:r>
              <a:rPr lang="en-US" dirty="0"/>
              <a:t>Other Business</a:t>
            </a:r>
          </a:p>
        </p:txBody>
      </p:sp>
      <p:sp>
        <p:nvSpPr>
          <p:cNvPr id="3" name="Content Placeholder 2">
            <a:extLst>
              <a:ext uri="{FF2B5EF4-FFF2-40B4-BE49-F238E27FC236}">
                <a16:creationId xmlns:a16="http://schemas.microsoft.com/office/drawing/2014/main" id="{FB76BC0B-6504-4570-804B-6D0550CF6B69}"/>
              </a:ext>
            </a:extLst>
          </p:cNvPr>
          <p:cNvSpPr>
            <a:spLocks noGrp="1"/>
          </p:cNvSpPr>
          <p:nvPr>
            <p:ph idx="1"/>
          </p:nvPr>
        </p:nvSpPr>
        <p:spPr/>
        <p:txBody>
          <a:bodyPr/>
          <a:lstStyle/>
          <a:p>
            <a:r>
              <a:rPr lang="en-US" dirty="0"/>
              <a:t>Reminder: Working Group Elections coming up soon!</a:t>
            </a:r>
          </a:p>
          <a:p>
            <a:endParaRPr lang="en-US" dirty="0"/>
          </a:p>
        </p:txBody>
      </p:sp>
      <p:sp>
        <p:nvSpPr>
          <p:cNvPr id="4" name="Slide Number Placeholder 3">
            <a:extLst>
              <a:ext uri="{FF2B5EF4-FFF2-40B4-BE49-F238E27FC236}">
                <a16:creationId xmlns:a16="http://schemas.microsoft.com/office/drawing/2014/main" id="{6C37AC4B-5114-4442-94B2-D8DD8D6533F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Tree>
    <p:extLst>
      <p:ext uri="{BB962C8B-B14F-4D97-AF65-F5344CB8AC3E}">
        <p14:creationId xmlns:p14="http://schemas.microsoft.com/office/powerpoint/2010/main" val="2459316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16</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463031"/>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March 1</a:t>
            </a:r>
            <a:r>
              <a:rPr lang="en-US" baseline="30000" dirty="0"/>
              <a:t>st</a:t>
            </a:r>
            <a:r>
              <a:rPr lang="en-US" dirty="0"/>
              <a:t>, 2022</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fontScale="925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626071"/>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207933" y="6525344"/>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smtClean="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normAutofit/>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and Reminders </a:t>
            </a:r>
          </a:p>
          <a:p>
            <a:pPr marL="514350" indent="-514350">
              <a:buFont typeface="Arial" panose="020B0604020202020204" pitchFamily="34" charset="0"/>
              <a:buAutoNum type="arabicPeriod"/>
            </a:pPr>
            <a:r>
              <a:rPr lang="en-US" altLang="en-US" dirty="0"/>
              <a:t>Technical discussions</a:t>
            </a:r>
          </a:p>
          <a:p>
            <a:pPr marL="914400" lvl="1" indent="-514350">
              <a:buFont typeface="+mj-lt"/>
              <a:buAutoNum type="alphaLcPeriod"/>
            </a:pPr>
            <a:r>
              <a:rPr lang="en-US" altLang="en-US" dirty="0"/>
              <a:t>Pending discussions (TBD)</a:t>
            </a:r>
          </a:p>
          <a:p>
            <a:pPr marL="514350" indent="-514350">
              <a:buFont typeface="Arial" panose="020B0604020202020204" pitchFamily="34" charset="0"/>
              <a:buAutoNum type="arabicPeriod"/>
            </a:pPr>
            <a:r>
              <a:rPr lang="en-US" altLang="en-US" dirty="0"/>
              <a:t>Next steps</a:t>
            </a:r>
          </a:p>
          <a:p>
            <a:pPr marL="914400" lvl="1" indent="-514350">
              <a:buFont typeface="+mj-lt"/>
              <a:buAutoNum type="alphaLcPeriod"/>
            </a:pPr>
            <a:r>
              <a:rPr lang="en-US" altLang="en-US" dirty="0"/>
              <a:t>March Agenda Review</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6</a:t>
            </a:fld>
            <a:endParaRPr lang="en-US" altLang="en-US">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approved):</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8</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899592" y="6165304"/>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Discussion</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38706</TotalTime>
  <Words>1313</Words>
  <Application>Microsoft Office PowerPoint</Application>
  <PresentationFormat>On-screen Show (4:3)</PresentationFormat>
  <Paragraphs>490</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Courier</vt:lpstr>
      <vt:lpstr>Open Sans</vt:lpstr>
      <vt:lpstr>Times New Roman</vt:lpstr>
      <vt:lpstr>Verdana-Bold</vt:lpstr>
      <vt:lpstr>Office Theme</vt:lpstr>
      <vt:lpstr>PowerPoint Presentation</vt:lpstr>
      <vt:lpstr>Task Group 15.4ab Next Generation UWB Amendment</vt:lpstr>
      <vt:lpstr>Task Group Rules</vt:lpstr>
      <vt:lpstr>IEEE-SA Patent, Copyright, and Participation Policies</vt:lpstr>
      <vt:lpstr>IEEE 802 Ground Rules</vt:lpstr>
      <vt:lpstr>Proposed Agenda</vt:lpstr>
      <vt:lpstr>Recap</vt:lpstr>
      <vt:lpstr>5.2.b Scope of the project (As approved): </vt:lpstr>
      <vt:lpstr>Technical Discussion</vt:lpstr>
      <vt:lpstr>Next Steps</vt:lpstr>
      <vt:lpstr>Collaboration Potential</vt:lpstr>
      <vt:lpstr>March Plenary</vt:lpstr>
      <vt:lpstr>March Plenary Plan</vt:lpstr>
      <vt:lpstr>Other Business</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220</cp:revision>
  <cp:lastPrinted>2000-03-07T00:55:37Z</cp:lastPrinted>
  <dcterms:created xsi:type="dcterms:W3CDTF">2016-01-17T22:48:36Z</dcterms:created>
  <dcterms:modified xsi:type="dcterms:W3CDTF">2022-03-01T07:31:08Z</dcterms:modified>
  <cp:category/>
</cp:coreProperties>
</file>