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9" r:id="rId2"/>
    <p:sldId id="258" r:id="rId3"/>
    <p:sldId id="284" r:id="rId4"/>
    <p:sldId id="281" r:id="rId5"/>
    <p:sldId id="271" r:id="rId6"/>
    <p:sldId id="273" r:id="rId7"/>
    <p:sldId id="274" r:id="rId8"/>
    <p:sldId id="282" r:id="rId9"/>
    <p:sldId id="276" r:id="rId10"/>
    <p:sldId id="262" r:id="rId11"/>
    <p:sldId id="263" r:id="rId12"/>
    <p:sldId id="264" r:id="rId13"/>
    <p:sldId id="5082" r:id="rId14"/>
    <p:sldId id="4945" r:id="rId15"/>
    <p:sldId id="256" r:id="rId16"/>
    <p:sldId id="5080" r:id="rId17"/>
    <p:sldId id="5083" r:id="rId18"/>
    <p:sldId id="5081" r:id="rId19"/>
    <p:sldId id="283" r:id="rId20"/>
    <p:sldId id="494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showGuides="1">
      <p:cViewPr varScale="1">
        <p:scale>
          <a:sx n="72" d="100"/>
          <a:sy n="72" d="100"/>
        </p:scale>
        <p:origin x="99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4" d="100"/>
          <a:sy n="54" d="100"/>
        </p:scale>
        <p:origin x="2564" y="6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image" Target="../media/image3.png"/><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2022/3/9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19</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802.15-22-0106-02-06a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2.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Opening Information for March 2022]	</a:t>
            </a:r>
          </a:p>
          <a:p>
            <a:r>
              <a:rPr lang="en-US" altLang="ja-JP" sz="1600" b="1" dirty="0">
                <a:ea typeface="ＭＳ Ｐゴシック" charset="-128"/>
              </a:rPr>
              <a:t>Date Submitted: </a:t>
            </a:r>
            <a:r>
              <a:rPr lang="en-US" altLang="ja-JP" sz="1600" dirty="0">
                <a:ea typeface="ＭＳ Ｐゴシック" charset="-128"/>
              </a:rPr>
              <a:t>[8</a:t>
            </a:r>
            <a:r>
              <a:rPr lang="ja-JP" altLang="en-US" sz="1600" baseline="30000" dirty="0">
                <a:ea typeface="ＭＳ Ｐゴシック" charset="-128"/>
              </a:rPr>
              <a:t>ｔｈ</a:t>
            </a:r>
            <a:r>
              <a:rPr lang="en-US" altLang="ja-JP" sz="1600" dirty="0">
                <a:ea typeface="ＭＳ Ｐゴシック" charset="-128"/>
              </a:rPr>
              <a:t> March 2022]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TG15.6a meeting in March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March 2022</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10</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March 2022</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11</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2"/>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March 2022</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9280275-19D4-4F70-B74A-EB932602EF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
        <p:nvSpPr>
          <p:cNvPr id="3" name="日付プレースホルダー 2">
            <a:extLst>
              <a:ext uri="{FF2B5EF4-FFF2-40B4-BE49-F238E27FC236}">
                <a16:creationId xmlns:a16="http://schemas.microsoft.com/office/drawing/2014/main" id="{2D1C3900-1182-4976-8C7C-2372D1B06C42}"/>
              </a:ext>
            </a:extLst>
          </p:cNvPr>
          <p:cNvSpPr>
            <a:spLocks noGrp="1"/>
          </p:cNvSpPr>
          <p:nvPr>
            <p:ph type="dt" sz="half" idx="2"/>
          </p:nvPr>
        </p:nvSpPr>
        <p:spPr/>
        <p:txBody>
          <a:bodyPr/>
          <a:lstStyle/>
          <a:p>
            <a:r>
              <a:rPr lang="en-US" altLang="ja-JP"/>
              <a:t>March 2022</a:t>
            </a:r>
            <a:endParaRPr lang="en-US" altLang="ja-JP" dirty="0"/>
          </a:p>
        </p:txBody>
      </p:sp>
      <p:sp>
        <p:nvSpPr>
          <p:cNvPr id="5" name="テキスト ボックス 4">
            <a:extLst>
              <a:ext uri="{FF2B5EF4-FFF2-40B4-BE49-F238E27FC236}">
                <a16:creationId xmlns:a16="http://schemas.microsoft.com/office/drawing/2014/main" id="{BB5BEC9D-C36E-4606-90DA-B7E78378D506}"/>
              </a:ext>
            </a:extLst>
          </p:cNvPr>
          <p:cNvSpPr txBox="1"/>
          <p:nvPr/>
        </p:nvSpPr>
        <p:spPr>
          <a:xfrm>
            <a:off x="612560" y="933024"/>
            <a:ext cx="7910004" cy="461665"/>
          </a:xfrm>
          <a:prstGeom prst="rect">
            <a:avLst/>
          </a:prstGeom>
          <a:noFill/>
        </p:spPr>
        <p:txBody>
          <a:bodyPr wrap="square">
            <a:spAutoFit/>
          </a:bodyPr>
          <a:lstStyle/>
          <a:p>
            <a:r>
              <a:rPr lang="en-US" altLang="ja-JP" sz="2400" b="1" dirty="0"/>
              <a:t>Registration for the March 802.15 interim session</a:t>
            </a:r>
            <a:endParaRPr lang="ja-JP" altLang="en-US" sz="2400" b="1" dirty="0"/>
          </a:p>
        </p:txBody>
      </p:sp>
      <p:graphicFrame>
        <p:nvGraphicFramePr>
          <p:cNvPr id="6" name="表 5">
            <a:extLst>
              <a:ext uri="{FF2B5EF4-FFF2-40B4-BE49-F238E27FC236}">
                <a16:creationId xmlns:a16="http://schemas.microsoft.com/office/drawing/2014/main" id="{4117EDEC-426A-4133-8C06-7A760D0B3F01}"/>
              </a:ext>
            </a:extLst>
          </p:cNvPr>
          <p:cNvGraphicFramePr>
            <a:graphicFrameLocks noGrp="1"/>
          </p:cNvGraphicFramePr>
          <p:nvPr>
            <p:extLst>
              <p:ext uri="{D42A27DB-BD31-4B8C-83A1-F6EECF244321}">
                <p14:modId xmlns:p14="http://schemas.microsoft.com/office/powerpoint/2010/main" val="3187947824"/>
              </p:ext>
            </p:extLst>
          </p:nvPr>
        </p:nvGraphicFramePr>
        <p:xfrm>
          <a:off x="685800" y="1931498"/>
          <a:ext cx="7772400" cy="3758826"/>
        </p:xfrm>
        <a:graphic>
          <a:graphicData uri="http://schemas.openxmlformats.org/drawingml/2006/table">
            <a:tbl>
              <a:tblPr>
                <a:tableStyleId>{5C22544A-7EE6-4342-B048-85BDC9FD1C3A}</a:tableStyleId>
              </a:tblPr>
              <a:tblGrid>
                <a:gridCol w="7772400">
                  <a:extLst>
                    <a:ext uri="{9D8B030D-6E8A-4147-A177-3AD203B41FA5}">
                      <a16:colId xmlns:a16="http://schemas.microsoft.com/office/drawing/2014/main" val="4244184157"/>
                    </a:ext>
                  </a:extLst>
                </a:gridCol>
              </a:tblGrid>
              <a:tr h="469853">
                <a:tc>
                  <a:txBody>
                    <a:bodyPr/>
                    <a:lstStyle/>
                    <a:p>
                      <a:pPr algn="l" rtl="0" fontAlgn="ctr"/>
                      <a:r>
                        <a:rPr lang="en-US" sz="1600" u="none" strike="noStrike" dirty="0">
                          <a:effectLst/>
                        </a:rPr>
                        <a:t>This meeting is part of the March IEEE 802 wireless session</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842453719"/>
                  </a:ext>
                </a:extLst>
              </a:tr>
              <a:tr h="469853">
                <a:tc>
                  <a:txBody>
                    <a:bodyPr/>
                    <a:lstStyle/>
                    <a:p>
                      <a:pPr algn="l" rtl="0" fontAlgn="ctr"/>
                      <a:r>
                        <a:rPr lang="en-US" sz="1600" u="none" strike="noStrike">
                          <a:effectLst/>
                        </a:rPr>
                        <a:t>You must pay the registration fee in order to attend</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446269888"/>
                  </a:ext>
                </a:extLst>
              </a:tr>
              <a:tr h="1409560">
                <a:tc>
                  <a:txBody>
                    <a:bodyPr/>
                    <a:lstStyle/>
                    <a:p>
                      <a:pPr algn="l" rtl="0" fontAlgn="ctr"/>
                      <a:r>
                        <a:rPr lang="en-US" sz="1600" u="none" strike="noStrike">
                          <a:effectLst/>
                        </a:rPr>
                        <a:t>If you have not already done so, you can register here or follow the registration link -  https://touchpoint.eventsair.com/ieee-802-wireless-interim-session-jan-2022/registration/Site/Register</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50169520"/>
                  </a:ext>
                </a:extLst>
              </a:tr>
              <a:tr h="1409560">
                <a:tc>
                  <a:txBody>
                    <a:bodyPr/>
                    <a:lstStyle/>
                    <a:p>
                      <a:pPr algn="l" rtl="0" fontAlgn="ctr"/>
                      <a:r>
                        <a:rPr lang="en-US" sz="1600" u="none" strike="noStrike" dirty="0">
                          <a:effectLst/>
                        </a:rPr>
                        <a:t>If you do not intend to register for this session you must leave this meeting and, if you have logged attendance on IMAT, email the 802.11 chair or vice chairs to have your attendance cancelled</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2501595499"/>
                  </a:ext>
                </a:extLst>
              </a:tr>
            </a:tbl>
          </a:graphicData>
        </a:graphic>
      </p:graphicFrame>
    </p:spTree>
    <p:extLst>
      <p:ext uri="{BB962C8B-B14F-4D97-AF65-F5344CB8AC3E}">
        <p14:creationId xmlns:p14="http://schemas.microsoft.com/office/powerpoint/2010/main" val="1226870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40" y="1590330"/>
            <a:ext cx="8824450" cy="4765060"/>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a:buFont typeface="Arial" panose="020B0604020202020204" pitchFamily="34" charset="0"/>
              <a:buChar char="•"/>
            </a:pPr>
            <a:r>
              <a:rPr lang="en-US" altLang="ja-JP" sz="2000" dirty="0">
                <a:solidFill>
                  <a:srgbClr val="FF0000"/>
                </a:solidFill>
              </a:rPr>
              <a:t>Answer for Comments from EC and other 802 WGs for Revision PAR</a:t>
            </a:r>
          </a:p>
          <a:p>
            <a:pPr>
              <a:buFont typeface="Arial" panose="020B0604020202020204" pitchFamily="34" charset="0"/>
              <a:buChar char="•"/>
            </a:pPr>
            <a:r>
              <a:rPr lang="en-US" altLang="ja-JP" sz="2000" dirty="0">
                <a:solidFill>
                  <a:srgbClr val="FF0000"/>
                </a:solidFill>
              </a:rPr>
              <a:t>Update of CSD and TRD for the Revision 802.15.6ma</a:t>
            </a:r>
          </a:p>
          <a:p>
            <a:pPr>
              <a:buFont typeface="Arial" panose="020B0604020202020204" pitchFamily="34" charset="0"/>
              <a:buChar char="•"/>
            </a:pPr>
            <a:r>
              <a:rPr lang="en-US" altLang="ja-JP" sz="2000" dirty="0">
                <a:solidFill>
                  <a:srgbClr val="FF0000"/>
                </a:solidFill>
              </a:rPr>
              <a:t>Channel model,  PHY and MAC  documentation for revision</a:t>
            </a:r>
          </a:p>
          <a:p>
            <a:pPr>
              <a:buFont typeface="Arial" panose="020B0604020202020204" pitchFamily="34" charset="0"/>
              <a:buChar char="•"/>
            </a:pPr>
            <a:r>
              <a:rPr lang="en-US" altLang="ja-JP" sz="2000" dirty="0">
                <a:solidFill>
                  <a:srgbClr val="FF0000"/>
                </a:solidFill>
              </a:rPr>
              <a:t>Feasibility of TSN of 802.1 in MAC and interference mitigation in PHY and MAC</a:t>
            </a:r>
          </a:p>
          <a:p>
            <a:pPr>
              <a:buFont typeface="Arial" panose="020B0604020202020204" pitchFamily="34" charset="0"/>
              <a:buChar char="•"/>
            </a:pPr>
            <a:r>
              <a:rPr lang="en-US" altLang="ja-JP" sz="2000" dirty="0">
                <a:solidFill>
                  <a:srgbClr val="FF0000"/>
                </a:solidFill>
              </a:rPr>
              <a:t>Joint Meeting with other groups for harmonization to resolve common problems</a:t>
            </a:r>
          </a:p>
          <a:p>
            <a:pPr>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buNone/>
            </a:pPr>
            <a:r>
              <a:rPr lang="en-US" altLang="ja-JP" sz="2000" dirty="0">
                <a:solidFill>
                  <a:srgbClr val="FF0000"/>
                </a:solidFill>
              </a:rPr>
              <a:t>     Complete all documents for revision </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540774" y="1054407"/>
            <a:ext cx="8347587" cy="553065"/>
          </a:xfrm>
        </p:spPr>
        <p:txBody>
          <a:bodyPr/>
          <a:lstStyle/>
          <a:p>
            <a:r>
              <a:rPr kumimoji="1" lang="en-US" altLang="ja-JP" sz="3200" b="1" dirty="0"/>
              <a:t>Objectives of TG 6a – Enhanced Dependability Body Area Network (</a:t>
            </a:r>
            <a:r>
              <a:rPr kumimoji="1" lang="en-US" altLang="ja-JP" sz="3200" b="1" dirty="0">
                <a:solidFill>
                  <a:srgbClr val="FF0000"/>
                </a:solidFill>
              </a:rPr>
              <a:t>ED-BAN</a:t>
            </a:r>
            <a:r>
              <a:rPr kumimoji="1" lang="en-US" altLang="ja-JP" sz="3200" b="1" dirty="0"/>
              <a:t>)</a:t>
            </a:r>
            <a:br>
              <a:rPr kumimoji="1" lang="en-US" altLang="ja-JP" sz="3200" b="1" dirty="0"/>
            </a:b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March 2022</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6187" y="1313384"/>
            <a:ext cx="8928992" cy="5544616"/>
          </a:xfrm>
          <a:ln/>
        </p:spPr>
        <p:txBody>
          <a:bodyPr>
            <a:noAutofit/>
          </a:bodyPr>
          <a:lstStyle/>
          <a:p>
            <a:pPr>
              <a:lnSpc>
                <a:spcPts val="1100"/>
              </a:lnSpc>
            </a:pPr>
            <a:r>
              <a:rPr lang="en-US" altLang="ja-JP" sz="1300" dirty="0"/>
              <a:t>TG15.6a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TG 15.6a Meeting Minutes for January 2022                    doc.#15-22-0093-01-06a</a:t>
            </a:r>
          </a:p>
          <a:p>
            <a:pPr>
              <a:lnSpc>
                <a:spcPts val="1100"/>
              </a:lnSpc>
            </a:pPr>
            <a:r>
              <a:rPr lang="en-US" altLang="ja-JP" sz="1300" dirty="0"/>
              <a:t>Agenda of TG15.6a  March Meeting                                                                                   doc.#15-22-0107-04-06a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&amp; SG15.6a Activity for Amendment of IEEE802.15.6 Wireless BAN with Enhanced Dependability     doc.#15-21-0023-05-0dep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Revision PAR and CSD for IEEE802.15.6ma                                                                      doc.#15-22-0063-00-06a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doc.#15-22-0064-00-06a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Summary of Channel and Environment Model                                                                     doc.#15-22-0091-00-06a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Bridging for Time-Sensitive Networking of 802.15.6a                                                  doc.#15-22-0024-00-06a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Interference modeling in the Technical Requirements Document                                         doc.#15-22-0052-00-06a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Coordinator-to-coordinator communication for Body Area Networks                                     doc.#15-21-0582-02-06a               </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Analyzing the security aspects and list of security recommendation of the IEEE 802.15.6 standard</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Channel and Environmental Modeling Scheme for BANs on TG15.6a                 doc:#15-22-0023-00-06a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On-Body UWB Radio Channel Modeling</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std IEEE802.15.6                                   doc:#15-22-0025.00-06a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Pseudo-Cyclic Dynamic Channel Model of UWB-BAN                                                         doc.#15-22-0032-00-06a</a:t>
            </a: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5.    Harmonization among  TG 15.6a, TG 15.4ab, and TG15.14 using UWB PHY                     doc:#15-21-0497-02-06a</a:t>
            </a:r>
            <a:endParaRPr lang="en-US" altLang="ja-JP" sz="1200" dirty="0">
              <a:solidFill>
                <a:srgbClr val="000000"/>
              </a:solidFill>
              <a:latin typeface="Arial"/>
              <a:cs typeface="Times New Roman" pitchFamily="18" charset="0"/>
            </a:endParaRP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6.    MAC Solution for Coexisting BANs and Other Networks with MAC-Bridge and Integrated Terminal    21-0245-02-06a</a:t>
            </a:r>
          </a:p>
          <a:p>
            <a:pPr>
              <a:lnSpc>
                <a:spcPts val="1100"/>
              </a:lnSpc>
            </a:pPr>
            <a:r>
              <a:rPr lang="en-US" altLang="ja-JP" sz="1300" dirty="0"/>
              <a:t>Discussion</a:t>
            </a:r>
          </a:p>
          <a:p>
            <a:pPr marL="0" indent="0">
              <a:lnSpc>
                <a:spcPts val="1100"/>
              </a:lnSpc>
              <a:buNone/>
            </a:pPr>
            <a:r>
              <a:rPr lang="en-US" altLang="ja-JP" sz="1300" dirty="0"/>
              <a:t>           1.  Review and answer for comments for the Revision from EC and other 802 WGs</a:t>
            </a:r>
          </a:p>
          <a:p>
            <a:pPr marL="0" indent="0">
              <a:lnSpc>
                <a:spcPts val="1100"/>
              </a:lnSpc>
              <a:buNone/>
            </a:pPr>
            <a:r>
              <a:rPr lang="en-US" altLang="ja-JP" sz="1300" dirty="0"/>
              <a:t>           2.   Harmonization with TG 15.6a, 4ab, 5.14, and ETSI Smart BAN</a:t>
            </a:r>
          </a:p>
          <a:p>
            <a:pPr marL="0" indent="0">
              <a:lnSpc>
                <a:spcPts val="1100"/>
              </a:lnSpc>
              <a:buNone/>
            </a:pPr>
            <a:r>
              <a:rPr lang="en-US" altLang="ja-JP" sz="1300" dirty="0"/>
              <a:t>          :3.   Confirmation of PAR, CSD, TRD for Revision/Amendment of WBAN IEEE802.15.6-2012</a:t>
            </a:r>
          </a:p>
          <a:p>
            <a:pPr marL="0" indent="0">
              <a:lnSpc>
                <a:spcPts val="1100"/>
              </a:lnSpc>
              <a:buNone/>
            </a:pPr>
            <a:r>
              <a:rPr lang="en-US" altLang="ja-JP" sz="1300" dirty="0"/>
              <a:t>           4.   Feasible Technologies for Satisfying the Technical Requirement</a:t>
            </a:r>
          </a:p>
          <a:p>
            <a:pPr marL="0" indent="0">
              <a:lnSpc>
                <a:spcPts val="1100"/>
              </a:lnSpc>
              <a:buNone/>
            </a:pPr>
            <a:r>
              <a:rPr lang="en-US" altLang="ja-JP" sz="1300" dirty="0"/>
              <a:t>           5.   Timeline for next May and July meetings and later  </a:t>
            </a:r>
          </a:p>
          <a:p>
            <a:pPr marL="0" indent="0">
              <a:lnSpc>
                <a:spcPts val="1100"/>
              </a:lnSpc>
              <a:buNone/>
            </a:pPr>
            <a:r>
              <a:rPr lang="en-US" altLang="ja-JP" sz="1300" dirty="0"/>
              <a:t>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555416" y="1050595"/>
            <a:ext cx="85885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游ゴシック" panose="020F0502020204030204"/>
                <a:ea typeface="游ゴシック" panose="020B0400000000000000" pitchFamily="50" charset="-128"/>
              </a:rPr>
              <a:t>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March 9(WED),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-01:00 JST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9(WED) -</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10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March 1</a:t>
            </a:r>
            <a:r>
              <a:rPr kumimoji="1" lang="en-US" altLang="ja-JP" sz="1200" b="1" dirty="0">
                <a:solidFill>
                  <a:prstClr val="black"/>
                </a:solidFill>
                <a:latin typeface="游ゴシック" panose="020F0502020204030204"/>
                <a:ea typeface="游ゴシック" panose="020B0400000000000000" pitchFamily="50" charset="-128"/>
              </a:rPr>
              <a:t>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23:00-01:00 JST  </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M</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arch 10(THU) -11(FRI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TG6a,TG4ab,TG14:AM1 9:00-11:00 March 11(FRI) EST,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23:00-01:00 JST March 11(FRI) -12(SAT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March 15(TUE</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rPr>
              <a:t>22:00-24:00 JST  March 15(TUE)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8-16, March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March 2022</a:t>
            </a:r>
            <a:endParaRPr lang="en-US" altLang="ja-JP" dirty="0"/>
          </a:p>
        </p:txBody>
      </p:sp>
      <p:pic>
        <p:nvPicPr>
          <p:cNvPr id="9" name="図 8">
            <a:extLst>
              <a:ext uri="{FF2B5EF4-FFF2-40B4-BE49-F238E27FC236}">
                <a16:creationId xmlns:a16="http://schemas.microsoft.com/office/drawing/2014/main" id="{CBE3D074-81C6-49AC-803B-C2342D2813B0}"/>
              </a:ext>
            </a:extLst>
          </p:cNvPr>
          <p:cNvPicPr>
            <a:picLocks noChangeAspect="1"/>
          </p:cNvPicPr>
          <p:nvPr/>
        </p:nvPicPr>
        <p:blipFill>
          <a:blip r:embed="rId2"/>
          <a:stretch>
            <a:fillRect/>
          </a:stretch>
        </p:blipFill>
        <p:spPr>
          <a:xfrm>
            <a:off x="275208" y="4980373"/>
            <a:ext cx="8735626" cy="1455647"/>
          </a:xfrm>
          <a:prstGeom prst="rect">
            <a:avLst/>
          </a:prstGeom>
        </p:spPr>
      </p:pic>
      <p:pic>
        <p:nvPicPr>
          <p:cNvPr id="4" name="図 3">
            <a:extLst>
              <a:ext uri="{FF2B5EF4-FFF2-40B4-BE49-F238E27FC236}">
                <a16:creationId xmlns:a16="http://schemas.microsoft.com/office/drawing/2014/main" id="{4E0D7C3F-0269-4195-AC65-B9E4538BF371}"/>
              </a:ext>
            </a:extLst>
          </p:cNvPr>
          <p:cNvPicPr>
            <a:picLocks noChangeAspect="1"/>
          </p:cNvPicPr>
          <p:nvPr/>
        </p:nvPicPr>
        <p:blipFill>
          <a:blip r:embed="rId3"/>
          <a:stretch>
            <a:fillRect/>
          </a:stretch>
        </p:blipFill>
        <p:spPr>
          <a:xfrm>
            <a:off x="0" y="2038328"/>
            <a:ext cx="9144000" cy="2781344"/>
          </a:xfrm>
          <a:prstGeom prst="rect">
            <a:avLst/>
          </a:prstGeom>
        </p:spPr>
      </p:pic>
    </p:spTree>
    <p:extLst>
      <p:ext uri="{BB962C8B-B14F-4D97-AF65-F5344CB8AC3E}">
        <p14:creationId xmlns:p14="http://schemas.microsoft.com/office/powerpoint/2010/main" val="4204867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555416" y="1050595"/>
            <a:ext cx="85885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游ゴシック" panose="020F0502020204030204"/>
                <a:ea typeface="游ゴシック" panose="020B0400000000000000" pitchFamily="50" charset="-128"/>
              </a:rPr>
              <a:t>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March 9(WED),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-01:00 JST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9(WED) -</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10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March 1</a:t>
            </a:r>
            <a:r>
              <a:rPr kumimoji="1" lang="en-US" altLang="ja-JP" sz="1200" b="1" dirty="0">
                <a:solidFill>
                  <a:prstClr val="black"/>
                </a:solidFill>
                <a:latin typeface="游ゴシック" panose="020F0502020204030204"/>
                <a:ea typeface="游ゴシック" panose="020B0400000000000000" pitchFamily="50" charset="-128"/>
              </a:rPr>
              <a:t>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23:00-01:00 JST  </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M</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arch 10(THU) -11(FRI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TG6a,TG4ab,TG14:AM1 9:00-11:00 March 11(FRI) EST,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23:00-01:00 JST March 11(FRI) -12(SAT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March 15(TUE</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rPr>
              <a:t>22:00-24:00 JST  March 15(TUE)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8-16, March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March 2022</a:t>
            </a:r>
            <a:endParaRPr lang="en-US" altLang="ja-JP" dirty="0"/>
          </a:p>
        </p:txBody>
      </p:sp>
      <p:pic>
        <p:nvPicPr>
          <p:cNvPr id="9" name="図 8">
            <a:extLst>
              <a:ext uri="{FF2B5EF4-FFF2-40B4-BE49-F238E27FC236}">
                <a16:creationId xmlns:a16="http://schemas.microsoft.com/office/drawing/2014/main" id="{CBE3D074-81C6-49AC-803B-C2342D2813B0}"/>
              </a:ext>
            </a:extLst>
          </p:cNvPr>
          <p:cNvPicPr>
            <a:picLocks noChangeAspect="1"/>
          </p:cNvPicPr>
          <p:nvPr/>
        </p:nvPicPr>
        <p:blipFill>
          <a:blip r:embed="rId3"/>
          <a:stretch>
            <a:fillRect/>
          </a:stretch>
        </p:blipFill>
        <p:spPr>
          <a:xfrm>
            <a:off x="275208" y="4980373"/>
            <a:ext cx="8735626" cy="1455647"/>
          </a:xfrm>
          <a:prstGeom prst="rect">
            <a:avLst/>
          </a:prstGeom>
        </p:spPr>
      </p:pic>
      <p:pic>
        <p:nvPicPr>
          <p:cNvPr id="6" name="図 5">
            <a:extLst>
              <a:ext uri="{FF2B5EF4-FFF2-40B4-BE49-F238E27FC236}">
                <a16:creationId xmlns:a16="http://schemas.microsoft.com/office/drawing/2014/main" id="{CC7DC7AD-A87F-49AD-8575-8ADCC2D4EB99}"/>
              </a:ext>
            </a:extLst>
          </p:cNvPr>
          <p:cNvPicPr>
            <a:picLocks noChangeAspect="1"/>
          </p:cNvPicPr>
          <p:nvPr/>
        </p:nvPicPr>
        <p:blipFill>
          <a:blip r:embed="rId4"/>
          <a:stretch>
            <a:fillRect/>
          </a:stretch>
        </p:blipFill>
        <p:spPr>
          <a:xfrm>
            <a:off x="0" y="2083406"/>
            <a:ext cx="9144000" cy="2691188"/>
          </a:xfrm>
          <a:prstGeom prst="rect">
            <a:avLst/>
          </a:prstGeom>
        </p:spPr>
      </p:pic>
    </p:spTree>
    <p:extLst>
      <p:ext uri="{BB962C8B-B14F-4D97-AF65-F5344CB8AC3E}">
        <p14:creationId xmlns:p14="http://schemas.microsoft.com/office/powerpoint/2010/main" val="3111508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TG15.6a  Session Schedule for 8-15, March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March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extLst>
              <p:ext uri="{D42A27DB-BD31-4B8C-83A1-F6EECF244321}">
                <p14:modId xmlns:p14="http://schemas.microsoft.com/office/powerpoint/2010/main" val="4000333949"/>
              </p:ext>
            </p:extLst>
          </p:nvPr>
        </p:nvGraphicFramePr>
        <p:xfrm>
          <a:off x="134176" y="911456"/>
          <a:ext cx="9009823" cy="1295359"/>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March 8</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March  9</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March 10</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March 11</a:t>
                      </a:r>
                      <a:r>
                        <a:rPr kumimoji="1" lang="en-US" altLang="ja-JP" sz="1400" baseline="30000" dirty="0"/>
                        <a:t>yh</a:t>
                      </a:r>
                      <a:endParaRPr kumimoji="1" lang="en-US" altLang="ja-JP" sz="1400" dirty="0"/>
                    </a:p>
                    <a:p>
                      <a:pPr algn="ctr"/>
                      <a:r>
                        <a:rPr kumimoji="1" lang="en-US" altLang="ja-JP" sz="1400" dirty="0"/>
                        <a:t>Friday</a:t>
                      </a:r>
                      <a:endParaRPr kumimoji="1" lang="ja-JP" altLang="en-US" sz="1400" dirty="0"/>
                    </a:p>
                  </a:txBody>
                  <a:tcPr anchor="ctr">
                    <a:solidFill>
                      <a:srgbClr val="0070C0"/>
                    </a:solidFill>
                  </a:tcPr>
                </a:tc>
                <a:tc>
                  <a:txBody>
                    <a:bodyPr/>
                    <a:lstStyle/>
                    <a:p>
                      <a:pPr algn="ctr"/>
                      <a:r>
                        <a:rPr kumimoji="1" lang="en-US" altLang="ja-JP" sz="1400" dirty="0"/>
                        <a:t>March 15</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March 16</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11:00PM-1:00AM+1day</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Joint Session TG15.6a, 4ab, &amp;TG14</a:t>
                      </a:r>
                      <a:endParaRPr kumimoji="1" lang="ja-JP" altLang="en-US" sz="12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6" name="表 5">
            <a:extLst>
              <a:ext uri="{FF2B5EF4-FFF2-40B4-BE49-F238E27FC236}">
                <a16:creationId xmlns:a16="http://schemas.microsoft.com/office/drawing/2014/main" id="{8490B3CF-5F48-4741-AE14-8ED6B17F4196}"/>
              </a:ext>
            </a:extLst>
          </p:cNvPr>
          <p:cNvGraphicFramePr>
            <a:graphicFrameLocks noGrp="1"/>
          </p:cNvGraphicFramePr>
          <p:nvPr>
            <p:extLst>
              <p:ext uri="{D42A27DB-BD31-4B8C-83A1-F6EECF244321}">
                <p14:modId xmlns:p14="http://schemas.microsoft.com/office/powerpoint/2010/main" val="1974672922"/>
              </p:ext>
            </p:extLst>
          </p:nvPr>
        </p:nvGraphicFramePr>
        <p:xfrm>
          <a:off x="2023417" y="2196886"/>
          <a:ext cx="5639848" cy="4270328"/>
        </p:xfrm>
        <a:graphic>
          <a:graphicData uri="http://schemas.openxmlformats.org/drawingml/2006/table">
            <a:tbl>
              <a:tblPr/>
              <a:tblGrid>
                <a:gridCol w="337245">
                  <a:extLst>
                    <a:ext uri="{9D8B030D-6E8A-4147-A177-3AD203B41FA5}">
                      <a16:colId xmlns:a16="http://schemas.microsoft.com/office/drawing/2014/main" val="1982408458"/>
                    </a:ext>
                  </a:extLst>
                </a:gridCol>
                <a:gridCol w="364965">
                  <a:extLst>
                    <a:ext uri="{9D8B030D-6E8A-4147-A177-3AD203B41FA5}">
                      <a16:colId xmlns:a16="http://schemas.microsoft.com/office/drawing/2014/main" val="2061846485"/>
                    </a:ext>
                  </a:extLst>
                </a:gridCol>
                <a:gridCol w="337245">
                  <a:extLst>
                    <a:ext uri="{9D8B030D-6E8A-4147-A177-3AD203B41FA5}">
                      <a16:colId xmlns:a16="http://schemas.microsoft.com/office/drawing/2014/main" val="3670033031"/>
                    </a:ext>
                  </a:extLst>
                </a:gridCol>
                <a:gridCol w="671522">
                  <a:extLst>
                    <a:ext uri="{9D8B030D-6E8A-4147-A177-3AD203B41FA5}">
                      <a16:colId xmlns:a16="http://schemas.microsoft.com/office/drawing/2014/main" val="17867778"/>
                    </a:ext>
                  </a:extLst>
                </a:gridCol>
                <a:gridCol w="28457">
                  <a:extLst>
                    <a:ext uri="{9D8B030D-6E8A-4147-A177-3AD203B41FA5}">
                      <a16:colId xmlns:a16="http://schemas.microsoft.com/office/drawing/2014/main" val="1203488414"/>
                    </a:ext>
                  </a:extLst>
                </a:gridCol>
                <a:gridCol w="28457">
                  <a:extLst>
                    <a:ext uri="{9D8B030D-6E8A-4147-A177-3AD203B41FA5}">
                      <a16:colId xmlns:a16="http://schemas.microsoft.com/office/drawing/2014/main" val="2619573213"/>
                    </a:ext>
                  </a:extLst>
                </a:gridCol>
                <a:gridCol w="28457">
                  <a:extLst>
                    <a:ext uri="{9D8B030D-6E8A-4147-A177-3AD203B41FA5}">
                      <a16:colId xmlns:a16="http://schemas.microsoft.com/office/drawing/2014/main" val="2292575712"/>
                    </a:ext>
                  </a:extLst>
                </a:gridCol>
                <a:gridCol w="28457">
                  <a:extLst>
                    <a:ext uri="{9D8B030D-6E8A-4147-A177-3AD203B41FA5}">
                      <a16:colId xmlns:a16="http://schemas.microsoft.com/office/drawing/2014/main" val="1517966906"/>
                    </a:ext>
                  </a:extLst>
                </a:gridCol>
                <a:gridCol w="28457">
                  <a:extLst>
                    <a:ext uri="{9D8B030D-6E8A-4147-A177-3AD203B41FA5}">
                      <a16:colId xmlns:a16="http://schemas.microsoft.com/office/drawing/2014/main" val="350048882"/>
                    </a:ext>
                  </a:extLst>
                </a:gridCol>
                <a:gridCol w="31514">
                  <a:extLst>
                    <a:ext uri="{9D8B030D-6E8A-4147-A177-3AD203B41FA5}">
                      <a16:colId xmlns:a16="http://schemas.microsoft.com/office/drawing/2014/main" val="2800167723"/>
                    </a:ext>
                  </a:extLst>
                </a:gridCol>
                <a:gridCol w="31514">
                  <a:extLst>
                    <a:ext uri="{9D8B030D-6E8A-4147-A177-3AD203B41FA5}">
                      <a16:colId xmlns:a16="http://schemas.microsoft.com/office/drawing/2014/main" val="695328264"/>
                    </a:ext>
                  </a:extLst>
                </a:gridCol>
                <a:gridCol w="294941">
                  <a:extLst>
                    <a:ext uri="{9D8B030D-6E8A-4147-A177-3AD203B41FA5}">
                      <a16:colId xmlns:a16="http://schemas.microsoft.com/office/drawing/2014/main" val="3905013639"/>
                    </a:ext>
                  </a:extLst>
                </a:gridCol>
                <a:gridCol w="240955">
                  <a:extLst>
                    <a:ext uri="{9D8B030D-6E8A-4147-A177-3AD203B41FA5}">
                      <a16:colId xmlns:a16="http://schemas.microsoft.com/office/drawing/2014/main" val="3388372529"/>
                    </a:ext>
                  </a:extLst>
                </a:gridCol>
                <a:gridCol w="513622">
                  <a:extLst>
                    <a:ext uri="{9D8B030D-6E8A-4147-A177-3AD203B41FA5}">
                      <a16:colId xmlns:a16="http://schemas.microsoft.com/office/drawing/2014/main" val="2715155850"/>
                    </a:ext>
                  </a:extLst>
                </a:gridCol>
                <a:gridCol w="31514">
                  <a:extLst>
                    <a:ext uri="{9D8B030D-6E8A-4147-A177-3AD203B41FA5}">
                      <a16:colId xmlns:a16="http://schemas.microsoft.com/office/drawing/2014/main" val="651928590"/>
                    </a:ext>
                  </a:extLst>
                </a:gridCol>
                <a:gridCol w="526657">
                  <a:extLst>
                    <a:ext uri="{9D8B030D-6E8A-4147-A177-3AD203B41FA5}">
                      <a16:colId xmlns:a16="http://schemas.microsoft.com/office/drawing/2014/main" val="2276935190"/>
                    </a:ext>
                  </a:extLst>
                </a:gridCol>
                <a:gridCol w="609814">
                  <a:extLst>
                    <a:ext uri="{9D8B030D-6E8A-4147-A177-3AD203B41FA5}">
                      <a16:colId xmlns:a16="http://schemas.microsoft.com/office/drawing/2014/main" val="2745202356"/>
                    </a:ext>
                  </a:extLst>
                </a:gridCol>
                <a:gridCol w="443501">
                  <a:extLst>
                    <a:ext uri="{9D8B030D-6E8A-4147-A177-3AD203B41FA5}">
                      <a16:colId xmlns:a16="http://schemas.microsoft.com/office/drawing/2014/main" val="1569920087"/>
                    </a:ext>
                  </a:extLst>
                </a:gridCol>
                <a:gridCol w="563616">
                  <a:extLst>
                    <a:ext uri="{9D8B030D-6E8A-4147-A177-3AD203B41FA5}">
                      <a16:colId xmlns:a16="http://schemas.microsoft.com/office/drawing/2014/main" val="3602216402"/>
                    </a:ext>
                  </a:extLst>
                </a:gridCol>
                <a:gridCol w="498938">
                  <a:extLst>
                    <a:ext uri="{9D8B030D-6E8A-4147-A177-3AD203B41FA5}">
                      <a16:colId xmlns:a16="http://schemas.microsoft.com/office/drawing/2014/main" val="1346710108"/>
                    </a:ext>
                  </a:extLst>
                </a:gridCol>
              </a:tblGrid>
              <a:tr h="208460">
                <a:tc gridSpan="13">
                  <a:txBody>
                    <a:bodyPr/>
                    <a:lstStyle/>
                    <a:p>
                      <a:pPr algn="l" rtl="0" fontAlgn="ctr"/>
                      <a:r>
                        <a:rPr lang="en-US" sz="900" b="0" i="0" u="none" strike="noStrike" dirty="0">
                          <a:effectLst/>
                          <a:latin typeface="Arial" panose="020B0604020202020204" pitchFamily="34" charset="0"/>
                        </a:rPr>
                        <a:t>1.</a:t>
                      </a:r>
                      <a:r>
                        <a:rPr lang="en-US" sz="900" b="1" i="0" u="none" strike="noStrike" dirty="0">
                          <a:effectLst/>
                          <a:latin typeface="Arial" panose="020B0604020202020204" pitchFamily="34" charset="0"/>
                        </a:rPr>
                        <a:t>  T</a:t>
                      </a:r>
                      <a:r>
                        <a:rPr lang="en-US" sz="900" b="1" i="0" u="none" strike="noStrike" dirty="0">
                          <a:solidFill>
                            <a:srgbClr val="000000"/>
                          </a:solidFill>
                          <a:effectLst/>
                          <a:latin typeface="Arial" panose="020B0604020202020204" pitchFamily="34" charset="0"/>
                        </a:rPr>
                        <a:t>G 15.6a</a:t>
                      </a:r>
                      <a:r>
                        <a:rPr lang="en-US" sz="900" b="1"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dirty="0">
                          <a:solidFill>
                            <a:srgbClr val="000000"/>
                          </a:solidFill>
                          <a:effectLst/>
                          <a:latin typeface="Arial" panose="020B0604020202020204" pitchFamily="34" charset="0"/>
                        </a:rPr>
                        <a:t>  Session1,    Wed AM1</a:t>
                      </a: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91815967"/>
                  </a:ext>
                </a:extLst>
              </a:tr>
              <a:tr h="110038">
                <a:tc gridSpan="18">
                  <a:txBody>
                    <a:bodyPr/>
                    <a:lstStyle/>
                    <a:p>
                      <a:pPr algn="l" rtl="0" fontAlgn="ctr"/>
                      <a:r>
                        <a:rPr lang="en-US" sz="900" b="1" i="0" u="none" strike="noStrike">
                          <a:solidFill>
                            <a:srgbClr val="000000"/>
                          </a:solidFill>
                          <a:effectLst/>
                          <a:latin typeface="Arial" panose="020B0604020202020204" pitchFamily="34" charset="0"/>
                        </a:rPr>
                        <a:t>        9:00 AM - 11:00 AM Wednesday,March 9th,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686719492"/>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Wed March 9th- 01:00 AM Thu March 10</a:t>
                      </a:r>
                      <a:r>
                        <a:rPr lang="en-US" sz="900" b="1" i="0" u="none" strike="noStrike" baseline="30000">
                          <a:solidFill>
                            <a:srgbClr val="000000"/>
                          </a:solidFill>
                          <a:effectLst/>
                          <a:latin typeface="Arial" panose="020B0604020202020204" pitchFamily="34" charset="0"/>
                        </a:rPr>
                        <a:t>th,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17282168"/>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48776880"/>
                  </a:ext>
                </a:extLst>
              </a:tr>
              <a:tr h="190339">
                <a:tc gridSpan="6">
                  <a:txBody>
                    <a:bodyPr/>
                    <a:lstStyle/>
                    <a:p>
                      <a:pPr algn="l" rtl="0" fontAlgn="ctr"/>
                      <a:r>
                        <a:rPr lang="en-US" sz="900" b="1" i="0" u="none" strike="noStrike">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gridSpan="6">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26759541"/>
                  </a:ext>
                </a:extLst>
              </a:tr>
              <a:tr h="133165">
                <a:tc gridSpan="4">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6">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40311753"/>
                  </a:ext>
                </a:extLst>
              </a:tr>
              <a:tr h="110038">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6">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79546629"/>
                  </a:ext>
                </a:extLst>
              </a:tr>
              <a:tr h="208460">
                <a:tc gridSpan="12">
                  <a:txBody>
                    <a:bodyPr/>
                    <a:lstStyle/>
                    <a:p>
                      <a:pPr algn="l" rtl="0" fontAlgn="ctr"/>
                      <a:r>
                        <a:rPr lang="en-US" sz="900" b="1" i="0" u="none" strike="noStrike">
                          <a:solidFill>
                            <a:srgbClr val="000000"/>
                          </a:solidFill>
                          <a:effectLst/>
                          <a:latin typeface="Arial" panose="020B0604020202020204" pitchFamily="34" charset="0"/>
                        </a:rPr>
                        <a:t>2.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Session2    Thu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57200190"/>
                  </a:ext>
                </a:extLst>
              </a:tr>
              <a:tr h="110038">
                <a:tc gridSpan="17">
                  <a:txBody>
                    <a:bodyPr/>
                    <a:lstStyle/>
                    <a:p>
                      <a:pPr algn="l" rtl="0" fontAlgn="ctr"/>
                      <a:r>
                        <a:rPr lang="en-US" sz="900" b="1" i="0" u="none" strike="noStrike">
                          <a:solidFill>
                            <a:srgbClr val="000000"/>
                          </a:solidFill>
                          <a:effectLst/>
                          <a:latin typeface="Arial" panose="020B0604020202020204" pitchFamily="34" charset="0"/>
                        </a:rPr>
                        <a:t>        9:00 AM - 11:00 AM Thu, March 10th,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09253629"/>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Thu March 10th- 01:00 AM Fri March 11th</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86861244"/>
                  </a:ext>
                </a:extLst>
              </a:tr>
              <a:tr h="142615">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604451678"/>
                  </a:ext>
                </a:extLst>
              </a:tr>
              <a:tr h="149484">
                <a:tc gridSpan="7">
                  <a:txBody>
                    <a:bodyPr/>
                    <a:lstStyle/>
                    <a:p>
                      <a:pPr algn="l" rtl="0" fontAlgn="ctr"/>
                      <a:r>
                        <a:rPr lang="en-US" sz="900" b="1" i="0" u="none" strike="noStrike" dirty="0">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94876848"/>
                  </a:ext>
                </a:extLst>
              </a:tr>
              <a:tr h="0">
                <a:tc gridSpan="5">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gridSpan="2">
                  <a:txBody>
                    <a:bodyPr/>
                    <a:lstStyle/>
                    <a:p>
                      <a:endParaRPr kumimoji="1" lang="ja-JP" altLang="en-US" sz="2000"/>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175494970"/>
                  </a:ext>
                </a:extLst>
              </a:tr>
              <a:tr h="110038">
                <a:tc gridSpan="16">
                  <a:txBody>
                    <a:bodyPr/>
                    <a:lstStyle/>
                    <a:p>
                      <a:pPr algn="l" rtl="0" fontAlgn="ctr"/>
                      <a:r>
                        <a:rPr lang="en-US" sz="900" b="1" i="0" u="none" strike="noStrike">
                          <a:solidFill>
                            <a:srgbClr val="000000"/>
                          </a:solidFill>
                          <a:effectLst/>
                          <a:latin typeface="Arial" panose="020B0604020202020204" pitchFamily="34" charset="0"/>
                        </a:rPr>
                        <a:t>3.    Joint Session among TG 15.6a, 4ab and TG15.14.    Fri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42821949"/>
                  </a:ext>
                </a:extLst>
              </a:tr>
              <a:tr h="110038">
                <a:tc gridSpan="17">
                  <a:txBody>
                    <a:bodyPr/>
                    <a:lstStyle/>
                    <a:p>
                      <a:pPr algn="l" rtl="0" fontAlgn="ctr"/>
                      <a:r>
                        <a:rPr lang="en-US" sz="900" b="1" i="0" u="none" strike="noStrike">
                          <a:solidFill>
                            <a:srgbClr val="000000"/>
                          </a:solidFill>
                          <a:effectLst/>
                          <a:latin typeface="Arial" panose="020B0604020202020204" pitchFamily="34" charset="0"/>
                        </a:rPr>
                        <a:t>        9:00 AM - 11:00 AM Fri, March 11th,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100421593"/>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Fri March 11th- 01:00 AM Sat March 22</a:t>
                      </a:r>
                      <a:r>
                        <a:rPr lang="en-US" sz="900" b="1" i="0" u="none" strike="noStrike" baseline="30000">
                          <a:solidFill>
                            <a:srgbClr val="000000"/>
                          </a:solidFill>
                          <a:effectLst/>
                          <a:latin typeface="Arial" panose="020B0604020202020204" pitchFamily="34" charset="0"/>
                        </a:rPr>
                        <a:t>nd,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5910085"/>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https://ieeesa.webex.com/ieeesa/j.php?MTID=ma97cf1a99f2c4db508689ed5398908db</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883791059"/>
                  </a:ext>
                </a:extLst>
              </a:tr>
              <a:tr h="195859">
                <a:tc gridSpan="8">
                  <a:txBody>
                    <a:bodyPr/>
                    <a:lstStyle/>
                    <a:p>
                      <a:pPr algn="l" rtl="0" fontAlgn="ctr"/>
                      <a:r>
                        <a:rPr lang="en-US" sz="900" b="1" i="0" u="none" strike="noStrike" dirty="0">
                          <a:solidFill>
                            <a:srgbClr val="000000"/>
                          </a:solidFill>
                          <a:effectLst/>
                          <a:latin typeface="Arial" panose="020B0604020202020204" pitchFamily="34" charset="0"/>
                        </a:rPr>
                        <a:t>Meeting number: 2336 469 6959</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64098005"/>
                  </a:ext>
                </a:extLst>
              </a:tr>
              <a:tr h="182708">
                <a:tc gridSpan="8">
                  <a:txBody>
                    <a:bodyPr/>
                    <a:lstStyle/>
                    <a:p>
                      <a:pPr algn="l" rtl="0" fontAlgn="ctr"/>
                      <a:r>
                        <a:rPr lang="en-US" sz="900" b="1" i="0" u="none" strike="noStrike" dirty="0">
                          <a:solidFill>
                            <a:srgbClr val="000000"/>
                          </a:solidFill>
                          <a:effectLst/>
                          <a:latin typeface="Arial" panose="020B0604020202020204" pitchFamily="34" charset="0"/>
                        </a:rPr>
                        <a:t>Password: 80215JNT6a4ab14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973360611"/>
                  </a:ext>
                </a:extLst>
              </a:tr>
              <a:tr h="0">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5">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765217338"/>
                  </a:ext>
                </a:extLst>
              </a:tr>
              <a:tr h="208460">
                <a:tc gridSpan="12">
                  <a:txBody>
                    <a:bodyPr/>
                    <a:lstStyle/>
                    <a:p>
                      <a:pPr algn="l" rtl="0" fontAlgn="ctr"/>
                      <a:r>
                        <a:rPr lang="en-US" sz="900" b="1" i="0" u="none" strike="noStrike">
                          <a:solidFill>
                            <a:srgbClr val="000000"/>
                          </a:solidFill>
                          <a:effectLst/>
                          <a:latin typeface="Arial" panose="020B0604020202020204" pitchFamily="34" charset="0"/>
                        </a:rPr>
                        <a:t>4.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Session3    Tue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804611662"/>
                  </a:ext>
                </a:extLst>
              </a:tr>
              <a:tr h="128377">
                <a:tc gridSpan="17">
                  <a:txBody>
                    <a:bodyPr/>
                    <a:lstStyle/>
                    <a:p>
                      <a:pPr algn="l" rtl="0" fontAlgn="ctr"/>
                      <a:r>
                        <a:rPr lang="en-US" sz="900" b="1" i="0" u="none" strike="noStrike">
                          <a:solidFill>
                            <a:srgbClr val="000000"/>
                          </a:solidFill>
                          <a:effectLst/>
                          <a:latin typeface="Arial" panose="020B0604020202020204" pitchFamily="34" charset="0"/>
                        </a:rPr>
                        <a:t>        9:00 AM - 11:00 AM Tue, March 15th,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56169001"/>
                  </a:ext>
                </a:extLst>
              </a:tr>
              <a:tr h="110038">
                <a:tc gridSpan="18">
                  <a:txBody>
                    <a:bodyPr/>
                    <a:lstStyle/>
                    <a:p>
                      <a:pPr algn="l" rtl="0" fontAlgn="ctr"/>
                      <a:r>
                        <a:rPr lang="en-US" sz="900" b="1" i="0" u="none" strike="noStrike">
                          <a:solidFill>
                            <a:srgbClr val="000000"/>
                          </a:solidFill>
                          <a:effectLst/>
                          <a:latin typeface="Arial" panose="020B0604020202020204" pitchFamily="34" charset="0"/>
                        </a:rPr>
                        <a:t>      10:00 PM - 12:00 PM Tue, March 15th,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31639643"/>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073976046"/>
                  </a:ext>
                </a:extLst>
              </a:tr>
              <a:tr h="164371">
                <a:tc gridSpan="10">
                  <a:txBody>
                    <a:bodyPr/>
                    <a:lstStyle/>
                    <a:p>
                      <a:pPr algn="l" rtl="0" fontAlgn="ctr"/>
                      <a:r>
                        <a:rPr lang="en-US" sz="900" b="1" i="0" u="none" strike="noStrike">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93282833"/>
                  </a:ext>
                </a:extLst>
              </a:tr>
              <a:tr h="208460">
                <a:tc gridSpan="9">
                  <a:txBody>
                    <a:bodyPr/>
                    <a:lstStyle/>
                    <a:p>
                      <a:pPr algn="l" fontAlgn="b"/>
                      <a:r>
                        <a:rPr lang="en-US" sz="900" b="0" i="0" u="none" strike="noStrike">
                          <a:effectLst/>
                          <a:latin typeface="Arial" panose="020B0604020202020204" pitchFamily="34" charset="0"/>
                        </a:rPr>
                        <a:t>Password: 80215TG6a</a:t>
                      </a: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36198545"/>
                  </a:ext>
                </a:extLst>
              </a:tr>
            </a:tbl>
          </a:graphicData>
        </a:graphic>
      </p:graphicFrame>
    </p:spTree>
    <p:extLst>
      <p:ext uri="{BB962C8B-B14F-4D97-AF65-F5344CB8AC3E}">
        <p14:creationId xmlns:p14="http://schemas.microsoft.com/office/powerpoint/2010/main" val="2154604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19</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TG15.6a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March 8</a:t>
            </a:r>
            <a:r>
              <a:rPr lang="en-US" altLang="ja-JP" baseline="30000" dirty="0">
                <a:ea typeface="ＭＳ Ｐゴシック" pitchFamily="50" charset="-128"/>
              </a:rPr>
              <a:t>th</a:t>
            </a:r>
            <a:r>
              <a:rPr lang="en-US" altLang="ja-JP" dirty="0">
                <a:ea typeface="ＭＳ Ｐゴシック" pitchFamily="50" charset="-128"/>
              </a:rPr>
              <a:t>, 2022</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20</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March 2022</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March 2022</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January 2022. Doc.# 15-22-0093-01-06a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a:t>
            </a:r>
            <a:r>
              <a:rPr lang="en-US" sz="2400">
                <a:solidFill>
                  <a:srgbClr val="000000"/>
                </a:solidFill>
              </a:rPr>
              <a:t>.# </a:t>
            </a:r>
            <a:r>
              <a:rPr lang="en-US" sz="2400">
                <a:solidFill>
                  <a:srgbClr val="000000"/>
                </a:solidFill>
                <a:highlight>
                  <a:srgbClr val="FFFF00"/>
                </a:highlight>
              </a:rPr>
              <a:t>15-22-0107-05-06a</a:t>
            </a:r>
            <a:endPar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54513</TotalTime>
  <Words>2973</Words>
  <Application>Microsoft Office PowerPoint</Application>
  <PresentationFormat>画面に合わせる (4:3)</PresentationFormat>
  <Paragraphs>294</Paragraphs>
  <Slides>20</Slides>
  <Notes>10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20</vt:i4>
      </vt:variant>
    </vt:vector>
  </HeadingPairs>
  <TitlesOfParts>
    <vt:vector size="30" baseType="lpstr">
      <vt:lpstr>Monotype Sorts</vt:lpstr>
      <vt:lpstr>ＭＳ Ｐゴシック</vt:lpstr>
      <vt:lpstr>ＭＳ ゴシック</vt:lpstr>
      <vt:lpstr>游ゴシック</vt:lpstr>
      <vt:lpstr>Arial</vt:lpstr>
      <vt:lpstr>Calibri</vt:lpstr>
      <vt:lpstr>Montserrat</vt:lpstr>
      <vt:lpstr>Times New Roman</vt:lpstr>
      <vt:lpstr>Wingdings</vt:lpstr>
      <vt:lpstr>IEEE-P802_15</vt:lpstr>
      <vt:lpstr>PowerPoint プレゼンテーション</vt:lpstr>
      <vt:lpstr>IEEE 802.15 TG15.6a   Opening Information  Virtual Plenary Meeting March 8th, 2022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Objectives of TG 6a – Enhanced Dependability Body Area Network (ED-BAN) </vt:lpstr>
      <vt:lpstr>Agenda items for the week</vt:lpstr>
      <vt:lpstr>TG15.6a  Session Schedule for 8-16, March 2022</vt:lpstr>
      <vt:lpstr>TG15.6a  Session Schedule for 8-16, March 2022</vt:lpstr>
      <vt:lpstr>TG15.6a  Session Schedule for 8-15, March  2022</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81</cp:revision>
  <dcterms:created xsi:type="dcterms:W3CDTF">2020-12-17T10:56:09Z</dcterms:created>
  <dcterms:modified xsi:type="dcterms:W3CDTF">2022-03-09T17:12:31Z</dcterms:modified>
</cp:coreProperties>
</file>