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258" r:id="rId3"/>
    <p:sldId id="284" r:id="rId4"/>
    <p:sldId id="281" r:id="rId5"/>
    <p:sldId id="271" r:id="rId6"/>
    <p:sldId id="273" r:id="rId7"/>
    <p:sldId id="274" r:id="rId8"/>
    <p:sldId id="282" r:id="rId9"/>
    <p:sldId id="276" r:id="rId10"/>
    <p:sldId id="262" r:id="rId11"/>
    <p:sldId id="263" r:id="rId12"/>
    <p:sldId id="264" r:id="rId13"/>
    <p:sldId id="5082" r:id="rId14"/>
    <p:sldId id="4945" r:id="rId15"/>
    <p:sldId id="256" r:id="rId16"/>
    <p:sldId id="5080" r:id="rId17"/>
    <p:sldId id="5081" r:id="rId18"/>
    <p:sldId id="283" r:id="rId19"/>
    <p:sldId id="494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showGuides="1">
      <p:cViewPr varScale="1">
        <p:scale>
          <a:sx n="72" d="100"/>
          <a:sy n="72" d="100"/>
        </p:scale>
        <p:origin x="996" y="48"/>
      </p:cViewPr>
      <p:guideLst>
        <p:guide orient="horz" pos="2160"/>
        <p:guide pos="2880"/>
      </p:guideLst>
    </p:cSldViewPr>
  </p:slideViewPr>
  <p:notesTextViewPr>
    <p:cViewPr>
      <p:scale>
        <a:sx n="1" d="1"/>
        <a:sy n="1" d="1"/>
      </p:scale>
      <p:origin x="0" y="0"/>
    </p:cViewPr>
  </p:notesTextViewPr>
  <p:sorterViewPr>
    <p:cViewPr>
      <p:scale>
        <a:sx n="100" d="100"/>
        <a:sy n="100" d="100"/>
      </p:scale>
      <p:origin x="0" y="-8220"/>
    </p:cViewPr>
  </p:sorterViewPr>
  <p:notesViewPr>
    <p:cSldViewPr snapToGrid="0" showGuides="1">
      <p:cViewPr varScale="1">
        <p:scale>
          <a:sx n="54" d="100"/>
          <a:sy n="54" d="100"/>
        </p:scale>
        <p:origin x="256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2022/3/8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802.15-22-0106-01-06a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Opening Information for March 2022]	</a:t>
            </a:r>
          </a:p>
          <a:p>
            <a:r>
              <a:rPr lang="en-US" altLang="ja-JP" sz="1600" b="1" dirty="0">
                <a:ea typeface="ＭＳ Ｐゴシック" charset="-128"/>
              </a:rPr>
              <a:t>Date Submitted: </a:t>
            </a:r>
            <a:r>
              <a:rPr lang="en-US" altLang="ja-JP" sz="1600" dirty="0">
                <a:ea typeface="ＭＳ Ｐゴシック" charset="-128"/>
              </a:rPr>
              <a:t>[8</a:t>
            </a:r>
            <a:r>
              <a:rPr lang="ja-JP" altLang="en-US" sz="1600" baseline="30000" dirty="0">
                <a:ea typeface="ＭＳ Ｐゴシック" charset="-128"/>
              </a:rPr>
              <a:t>ｔｈ</a:t>
            </a:r>
            <a:r>
              <a:rPr lang="en-US" altLang="ja-JP" sz="1600" dirty="0">
                <a:ea typeface="ＭＳ Ｐゴシック" charset="-128"/>
              </a:rPr>
              <a:t> March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TG15.6a meeting in March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March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10</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March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11</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2"/>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March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March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12560" y="933024"/>
            <a:ext cx="7910004" cy="461665"/>
          </a:xfrm>
          <a:prstGeom prst="rect">
            <a:avLst/>
          </a:prstGeom>
          <a:noFill/>
        </p:spPr>
        <p:txBody>
          <a:bodyPr wrap="square">
            <a:spAutoFit/>
          </a:bodyPr>
          <a:lstStyle/>
          <a:p>
            <a:r>
              <a:rPr lang="en-US" altLang="ja-JP" sz="2400" b="1" dirty="0"/>
              <a:t>Registration for the March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187947824"/>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March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802.11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40" y="1590330"/>
            <a:ext cx="8824450"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solidFill>
                  <a:srgbClr val="FF0000"/>
                </a:solidFill>
              </a:rPr>
              <a:t>Answer for Comments from EC and other 802 WGs for Revision PAR</a:t>
            </a:r>
          </a:p>
          <a:p>
            <a:pPr>
              <a:buFont typeface="Arial" panose="020B0604020202020204" pitchFamily="34" charset="0"/>
              <a:buChar char="•"/>
            </a:pPr>
            <a:r>
              <a:rPr lang="en-US" altLang="ja-JP" sz="2000" dirty="0">
                <a:solidFill>
                  <a:srgbClr val="FF0000"/>
                </a:solidFill>
              </a:rPr>
              <a:t>Update of CSD and TRD for the Revision 802.15.6ma</a:t>
            </a:r>
          </a:p>
          <a:p>
            <a:pPr>
              <a:buFont typeface="Arial" panose="020B0604020202020204" pitchFamily="34" charset="0"/>
              <a:buChar char="•"/>
            </a:pPr>
            <a:r>
              <a:rPr lang="en-US" altLang="ja-JP" sz="2000" dirty="0">
                <a:solidFill>
                  <a:srgbClr val="FF0000"/>
                </a:solidFill>
              </a:rPr>
              <a:t>Channel model,  PHY and MAC  documentation for revision</a:t>
            </a:r>
          </a:p>
          <a:p>
            <a:pPr>
              <a:buFont typeface="Arial" panose="020B0604020202020204" pitchFamily="34" charset="0"/>
              <a:buChar char="•"/>
            </a:pPr>
            <a:r>
              <a:rPr lang="en-US" altLang="ja-JP" sz="2000" dirty="0">
                <a:solidFill>
                  <a:srgbClr val="FF0000"/>
                </a:solidFill>
              </a:rPr>
              <a:t>Feasibility of TSN of 802.1 in MAC and interference mitigation in PHY and MAC</a:t>
            </a:r>
          </a:p>
          <a:p>
            <a:pPr>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Complete all documents for revision </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6187" y="1313384"/>
            <a:ext cx="8928992" cy="5544616"/>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January 2022                    doc.#15-22-0093-01-06a</a:t>
            </a:r>
          </a:p>
          <a:p>
            <a:pPr>
              <a:lnSpc>
                <a:spcPts val="1100"/>
              </a:lnSpc>
            </a:pPr>
            <a:r>
              <a:rPr lang="en-US" altLang="ja-JP" sz="1300" dirty="0"/>
              <a:t>Agenda of TG15.6a  March Meeting                                                                                   doc.#15-22-0107-01-06a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doc.#15-21-0023-05-0dep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Revision PAR and CSD for IEEE802.15.6ma                                                                      doc.#15-22-0063-00-06a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doc.#15-22-0064-00-06a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Summary of Channel and Environment Model                                                                     doc.#15-22-0091-00-06a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Bridging for Time-Sensitive Networking of 802.15.6a                                                  doc.#15-22-0024-00-06a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Interference modeling in the Technical Requirements Document                                         doc.#15-22-0052-00-06a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 communication for Body Area Networks                                     doc.#15-21-0582-02-06a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Analyzing the security aspects and list of security recommendation of the IEEE 802.15.6 standard</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Channel and Environmental Modeling Scheme for BANs on TG15.6a                 doc:#15-22-0023-00-06a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On-Body UWB Radio Channel Modeling</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std IEEE802.15.6                                   doc:#15-22-0025.00-06a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Pseudo-Cyclic Dynamic Channel Model of UWB-BAN                                                         doc.#15-22-0032-00-06a</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5.    Harmonization among  TG 15.6a, TG 15.4ab, and TG15.14 using UWB PHY                     doc:#15-21-0497-02-06a</a:t>
            </a:r>
            <a:endParaRPr lang="en-US" altLang="ja-JP" sz="1200" dirty="0">
              <a:solidFill>
                <a:srgbClr val="000000"/>
              </a:solidFill>
              <a:latin typeface="Arial"/>
              <a:cs typeface="Times New Roman" pitchFamily="18" charset="0"/>
            </a:endParaRP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6.    MAC Solution for Coexisting BANs and Other Networks with MAC-Bridge and Integrated Terminal    21-0245-02-06a</a:t>
            </a:r>
          </a:p>
          <a:p>
            <a:pPr>
              <a:lnSpc>
                <a:spcPts val="1100"/>
              </a:lnSpc>
            </a:pPr>
            <a:r>
              <a:rPr lang="en-US" altLang="ja-JP" sz="1300" dirty="0"/>
              <a:t>Discussion</a:t>
            </a:r>
          </a:p>
          <a:p>
            <a:pPr marL="0" indent="0">
              <a:lnSpc>
                <a:spcPts val="1100"/>
              </a:lnSpc>
              <a:buNone/>
            </a:pPr>
            <a:r>
              <a:rPr lang="en-US" altLang="ja-JP" sz="1300" dirty="0"/>
              <a:t>           1.  Review and answer for comments for the Revision from EC and other 802 WGs</a:t>
            </a:r>
          </a:p>
          <a:p>
            <a:pPr marL="0" indent="0">
              <a:lnSpc>
                <a:spcPts val="1100"/>
              </a:lnSpc>
              <a:buNone/>
            </a:pPr>
            <a:r>
              <a:rPr lang="en-US" altLang="ja-JP" sz="1300" dirty="0"/>
              <a:t>           2.   Harmonization with TG 15.6a, 4ab, 5.14, and ETSI Smart BAN</a:t>
            </a:r>
          </a:p>
          <a:p>
            <a:pPr marL="0" indent="0">
              <a:lnSpc>
                <a:spcPts val="1100"/>
              </a:lnSpc>
              <a:buNone/>
            </a:pPr>
            <a:r>
              <a:rPr lang="en-US" altLang="ja-JP" sz="1300" dirty="0"/>
              <a:t>          :3.   Confirmation of PAR, CSD, TRD for Revision/Amendment of WBAN IEEE802.15.6-2012</a:t>
            </a:r>
          </a:p>
          <a:p>
            <a:pPr marL="0" indent="0">
              <a:lnSpc>
                <a:spcPts val="1100"/>
              </a:lnSpc>
              <a:buNone/>
            </a:pPr>
            <a:r>
              <a:rPr lang="en-US" altLang="ja-JP" sz="1300" dirty="0"/>
              <a:t>           4.   Feasible Technologies for Satisfying the Technical Requirement</a:t>
            </a:r>
          </a:p>
          <a:p>
            <a:pPr marL="0" indent="0">
              <a:lnSpc>
                <a:spcPts val="1100"/>
              </a:lnSpc>
              <a:buNone/>
            </a:pPr>
            <a:r>
              <a:rPr lang="en-US" altLang="ja-JP" sz="1300" dirty="0"/>
              <a:t>           5.   Timeline for next May and July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555416" y="1050595"/>
            <a:ext cx="85885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March 9(WED),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-01:00 JST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9(WED) -</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March 1</a:t>
            </a:r>
            <a:r>
              <a:rPr kumimoji="1" lang="en-US" altLang="ja-JP" sz="1200" b="1" dirty="0">
                <a:solidFill>
                  <a:prstClr val="black"/>
                </a:solidFill>
                <a:latin typeface="游ゴシック" panose="020F0502020204030204"/>
                <a:ea typeface="游ゴシック" panose="020B0400000000000000" pitchFamily="50" charset="-128"/>
              </a:rPr>
              <a:t>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M</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arch 10(THU) -11(FRI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March 11(FRI) EST,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March 11(FRI) -12(SAT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March 15(TUE</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22:00-24:00 JST  March 15(TUE)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8-16,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March 2022</a:t>
            </a:r>
            <a:endParaRPr lang="en-US" altLang="ja-JP" dirty="0"/>
          </a:p>
        </p:txBody>
      </p:sp>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2"/>
          <a:stretch>
            <a:fillRect/>
          </a:stretch>
        </p:blipFill>
        <p:spPr>
          <a:xfrm>
            <a:off x="275208" y="4980373"/>
            <a:ext cx="8735626" cy="1455647"/>
          </a:xfrm>
          <a:prstGeom prst="rect">
            <a:avLst/>
          </a:prstGeom>
        </p:spPr>
      </p:pic>
      <p:pic>
        <p:nvPicPr>
          <p:cNvPr id="4" name="図 3">
            <a:extLst>
              <a:ext uri="{FF2B5EF4-FFF2-40B4-BE49-F238E27FC236}">
                <a16:creationId xmlns:a16="http://schemas.microsoft.com/office/drawing/2014/main" id="{4E0D7C3F-0269-4195-AC65-B9E4538BF371}"/>
              </a:ext>
            </a:extLst>
          </p:cNvPr>
          <p:cNvPicPr>
            <a:picLocks noChangeAspect="1"/>
          </p:cNvPicPr>
          <p:nvPr/>
        </p:nvPicPr>
        <p:blipFill>
          <a:blip r:embed="rId3"/>
          <a:stretch>
            <a:fillRect/>
          </a:stretch>
        </p:blipFill>
        <p:spPr>
          <a:xfrm>
            <a:off x="0" y="2038328"/>
            <a:ext cx="9144000" cy="2781344"/>
          </a:xfrm>
          <a:prstGeom prst="rect">
            <a:avLst/>
          </a:prstGeom>
        </p:spPr>
      </p:pic>
    </p:spTree>
    <p:extLst>
      <p:ext uri="{BB962C8B-B14F-4D97-AF65-F5344CB8AC3E}">
        <p14:creationId xmlns:p14="http://schemas.microsoft.com/office/powerpoint/2010/main" val="4204867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8-15,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March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4000333949"/>
              </p:ext>
            </p:extLst>
          </p:nvPr>
        </p:nvGraphicFramePr>
        <p:xfrm>
          <a:off x="134176" y="911456"/>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March 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March 10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March 11</a:t>
                      </a:r>
                      <a:r>
                        <a:rPr kumimoji="1" lang="en-US" altLang="ja-JP" sz="1400" baseline="30000" dirty="0"/>
                        <a:t>yh</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March 15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16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 name="表 5">
            <a:extLst>
              <a:ext uri="{FF2B5EF4-FFF2-40B4-BE49-F238E27FC236}">
                <a16:creationId xmlns:a16="http://schemas.microsoft.com/office/drawing/2014/main" id="{8490B3CF-5F48-4741-AE14-8ED6B17F4196}"/>
              </a:ext>
            </a:extLst>
          </p:cNvPr>
          <p:cNvGraphicFramePr>
            <a:graphicFrameLocks noGrp="1"/>
          </p:cNvGraphicFramePr>
          <p:nvPr>
            <p:extLst>
              <p:ext uri="{D42A27DB-BD31-4B8C-83A1-F6EECF244321}">
                <p14:modId xmlns:p14="http://schemas.microsoft.com/office/powerpoint/2010/main" val="1974672922"/>
              </p:ext>
            </p:extLst>
          </p:nvPr>
        </p:nvGraphicFramePr>
        <p:xfrm>
          <a:off x="2023417" y="2196886"/>
          <a:ext cx="5639848" cy="4270328"/>
        </p:xfrm>
        <a:graphic>
          <a:graphicData uri="http://schemas.openxmlformats.org/drawingml/2006/table">
            <a:tbl>
              <a:tblPr/>
              <a:tblGrid>
                <a:gridCol w="337245">
                  <a:extLst>
                    <a:ext uri="{9D8B030D-6E8A-4147-A177-3AD203B41FA5}">
                      <a16:colId xmlns:a16="http://schemas.microsoft.com/office/drawing/2014/main" val="1982408458"/>
                    </a:ext>
                  </a:extLst>
                </a:gridCol>
                <a:gridCol w="364965">
                  <a:extLst>
                    <a:ext uri="{9D8B030D-6E8A-4147-A177-3AD203B41FA5}">
                      <a16:colId xmlns:a16="http://schemas.microsoft.com/office/drawing/2014/main" val="2061846485"/>
                    </a:ext>
                  </a:extLst>
                </a:gridCol>
                <a:gridCol w="337245">
                  <a:extLst>
                    <a:ext uri="{9D8B030D-6E8A-4147-A177-3AD203B41FA5}">
                      <a16:colId xmlns:a16="http://schemas.microsoft.com/office/drawing/2014/main" val="3670033031"/>
                    </a:ext>
                  </a:extLst>
                </a:gridCol>
                <a:gridCol w="671522">
                  <a:extLst>
                    <a:ext uri="{9D8B030D-6E8A-4147-A177-3AD203B41FA5}">
                      <a16:colId xmlns:a16="http://schemas.microsoft.com/office/drawing/2014/main" val="17867778"/>
                    </a:ext>
                  </a:extLst>
                </a:gridCol>
                <a:gridCol w="28457">
                  <a:extLst>
                    <a:ext uri="{9D8B030D-6E8A-4147-A177-3AD203B41FA5}">
                      <a16:colId xmlns:a16="http://schemas.microsoft.com/office/drawing/2014/main" val="1203488414"/>
                    </a:ext>
                  </a:extLst>
                </a:gridCol>
                <a:gridCol w="28457">
                  <a:extLst>
                    <a:ext uri="{9D8B030D-6E8A-4147-A177-3AD203B41FA5}">
                      <a16:colId xmlns:a16="http://schemas.microsoft.com/office/drawing/2014/main" val="2619573213"/>
                    </a:ext>
                  </a:extLst>
                </a:gridCol>
                <a:gridCol w="28457">
                  <a:extLst>
                    <a:ext uri="{9D8B030D-6E8A-4147-A177-3AD203B41FA5}">
                      <a16:colId xmlns:a16="http://schemas.microsoft.com/office/drawing/2014/main" val="2292575712"/>
                    </a:ext>
                  </a:extLst>
                </a:gridCol>
                <a:gridCol w="28457">
                  <a:extLst>
                    <a:ext uri="{9D8B030D-6E8A-4147-A177-3AD203B41FA5}">
                      <a16:colId xmlns:a16="http://schemas.microsoft.com/office/drawing/2014/main" val="1517966906"/>
                    </a:ext>
                  </a:extLst>
                </a:gridCol>
                <a:gridCol w="28457">
                  <a:extLst>
                    <a:ext uri="{9D8B030D-6E8A-4147-A177-3AD203B41FA5}">
                      <a16:colId xmlns:a16="http://schemas.microsoft.com/office/drawing/2014/main" val="350048882"/>
                    </a:ext>
                  </a:extLst>
                </a:gridCol>
                <a:gridCol w="31514">
                  <a:extLst>
                    <a:ext uri="{9D8B030D-6E8A-4147-A177-3AD203B41FA5}">
                      <a16:colId xmlns:a16="http://schemas.microsoft.com/office/drawing/2014/main" val="2800167723"/>
                    </a:ext>
                  </a:extLst>
                </a:gridCol>
                <a:gridCol w="31514">
                  <a:extLst>
                    <a:ext uri="{9D8B030D-6E8A-4147-A177-3AD203B41FA5}">
                      <a16:colId xmlns:a16="http://schemas.microsoft.com/office/drawing/2014/main" val="695328264"/>
                    </a:ext>
                  </a:extLst>
                </a:gridCol>
                <a:gridCol w="294941">
                  <a:extLst>
                    <a:ext uri="{9D8B030D-6E8A-4147-A177-3AD203B41FA5}">
                      <a16:colId xmlns:a16="http://schemas.microsoft.com/office/drawing/2014/main" val="3905013639"/>
                    </a:ext>
                  </a:extLst>
                </a:gridCol>
                <a:gridCol w="240955">
                  <a:extLst>
                    <a:ext uri="{9D8B030D-6E8A-4147-A177-3AD203B41FA5}">
                      <a16:colId xmlns:a16="http://schemas.microsoft.com/office/drawing/2014/main" val="3388372529"/>
                    </a:ext>
                  </a:extLst>
                </a:gridCol>
                <a:gridCol w="513622">
                  <a:extLst>
                    <a:ext uri="{9D8B030D-6E8A-4147-A177-3AD203B41FA5}">
                      <a16:colId xmlns:a16="http://schemas.microsoft.com/office/drawing/2014/main" val="2715155850"/>
                    </a:ext>
                  </a:extLst>
                </a:gridCol>
                <a:gridCol w="31514">
                  <a:extLst>
                    <a:ext uri="{9D8B030D-6E8A-4147-A177-3AD203B41FA5}">
                      <a16:colId xmlns:a16="http://schemas.microsoft.com/office/drawing/2014/main" val="651928590"/>
                    </a:ext>
                  </a:extLst>
                </a:gridCol>
                <a:gridCol w="526657">
                  <a:extLst>
                    <a:ext uri="{9D8B030D-6E8A-4147-A177-3AD203B41FA5}">
                      <a16:colId xmlns:a16="http://schemas.microsoft.com/office/drawing/2014/main" val="2276935190"/>
                    </a:ext>
                  </a:extLst>
                </a:gridCol>
                <a:gridCol w="609814">
                  <a:extLst>
                    <a:ext uri="{9D8B030D-6E8A-4147-A177-3AD203B41FA5}">
                      <a16:colId xmlns:a16="http://schemas.microsoft.com/office/drawing/2014/main" val="2745202356"/>
                    </a:ext>
                  </a:extLst>
                </a:gridCol>
                <a:gridCol w="443501">
                  <a:extLst>
                    <a:ext uri="{9D8B030D-6E8A-4147-A177-3AD203B41FA5}">
                      <a16:colId xmlns:a16="http://schemas.microsoft.com/office/drawing/2014/main" val="1569920087"/>
                    </a:ext>
                  </a:extLst>
                </a:gridCol>
                <a:gridCol w="563616">
                  <a:extLst>
                    <a:ext uri="{9D8B030D-6E8A-4147-A177-3AD203B41FA5}">
                      <a16:colId xmlns:a16="http://schemas.microsoft.com/office/drawing/2014/main" val="3602216402"/>
                    </a:ext>
                  </a:extLst>
                </a:gridCol>
                <a:gridCol w="498938">
                  <a:extLst>
                    <a:ext uri="{9D8B030D-6E8A-4147-A177-3AD203B41FA5}">
                      <a16:colId xmlns:a16="http://schemas.microsoft.com/office/drawing/2014/main" val="1346710108"/>
                    </a:ext>
                  </a:extLst>
                </a:gridCol>
              </a:tblGrid>
              <a:tr h="208460">
                <a:tc gridSpan="13">
                  <a:txBody>
                    <a:bodyPr/>
                    <a:lstStyle/>
                    <a:p>
                      <a:pPr algn="l" rtl="0" fontAlgn="ctr"/>
                      <a:r>
                        <a:rPr lang="en-US" sz="900" b="0" i="0" u="none" strike="noStrike" dirty="0">
                          <a:effectLst/>
                          <a:latin typeface="Arial" panose="020B0604020202020204" pitchFamily="34" charset="0"/>
                        </a:rPr>
                        <a:t>1.</a:t>
                      </a:r>
                      <a:r>
                        <a:rPr lang="en-US" sz="900" b="1" i="0" u="none" strike="noStrike" dirty="0">
                          <a:effectLst/>
                          <a:latin typeface="Arial" panose="020B0604020202020204" pitchFamily="34" charset="0"/>
                        </a:rPr>
                        <a:t>  T</a:t>
                      </a:r>
                      <a:r>
                        <a:rPr lang="en-US" sz="900" b="1" i="0" u="none" strike="noStrike" dirty="0">
                          <a:solidFill>
                            <a:srgbClr val="000000"/>
                          </a:solidFill>
                          <a:effectLst/>
                          <a:latin typeface="Arial" panose="020B0604020202020204" pitchFamily="34" charset="0"/>
                        </a:rPr>
                        <a: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  Session1,    Wed AM1</a:t>
                      </a: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91815967"/>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9:00 AM - 11:00 AM Wednesday,March 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686719492"/>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Wed March 9th- 01:00 AM Thu March 10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17282168"/>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48776880"/>
                  </a:ext>
                </a:extLst>
              </a:tr>
              <a:tr h="190339">
                <a:tc gridSpan="6">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26759541"/>
                  </a:ext>
                </a:extLst>
              </a:tr>
              <a:tr h="133165">
                <a:tc gridSpan="4">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40311753"/>
                  </a:ext>
                </a:extLst>
              </a:tr>
              <a:tr h="110038">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9546629"/>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57200190"/>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Thu, March 10th,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09253629"/>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Thu March 10th- 01:00 AM Fri March 11th</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6861244"/>
                  </a:ext>
                </a:extLst>
              </a:tr>
              <a:tr h="142615">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604451678"/>
                  </a:ext>
                </a:extLst>
              </a:tr>
              <a:tr h="149484">
                <a:tc gridSpan="7">
                  <a:txBody>
                    <a:bodyPr/>
                    <a:lstStyle/>
                    <a:p>
                      <a:pPr algn="l" rtl="0" fontAlgn="ctr"/>
                      <a:r>
                        <a:rPr lang="en-US" sz="900" b="1" i="0" u="none" strike="noStrike" dirty="0">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94876848"/>
                  </a:ext>
                </a:extLst>
              </a:tr>
              <a:tr h="0">
                <a:tc gridSpan="5">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gridSpan="2">
                  <a:txBody>
                    <a:bodyPr/>
                    <a:lstStyle/>
                    <a:p>
                      <a:endParaRPr kumimoji="1" lang="ja-JP" altLang="en-US" sz="2000"/>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175494970"/>
                  </a:ext>
                </a:extLst>
              </a:tr>
              <a:tr h="110038">
                <a:tc gridSpan="16">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42821949"/>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Fri, March 11th,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00421593"/>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Fri March 11th- 01:00 AM Sat March 22</a:t>
                      </a:r>
                      <a:r>
                        <a:rPr lang="en-US" sz="900" b="1" i="0" u="none" strike="noStrike" baseline="30000">
                          <a:solidFill>
                            <a:srgbClr val="000000"/>
                          </a:solidFill>
                          <a:effectLst/>
                          <a:latin typeface="Arial" panose="020B0604020202020204" pitchFamily="34" charset="0"/>
                        </a:rPr>
                        <a:t>nd,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910085"/>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https://ieeesa.webex.com/ieeesa/j.php?MTID=ma97cf1a99f2c4db508689ed5398908db</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883791059"/>
                  </a:ext>
                </a:extLst>
              </a:tr>
              <a:tr h="195859">
                <a:tc gridSpan="8">
                  <a:txBody>
                    <a:bodyPr/>
                    <a:lstStyle/>
                    <a:p>
                      <a:pPr algn="l" rtl="0" fontAlgn="ctr"/>
                      <a:r>
                        <a:rPr lang="en-US" sz="900" b="1" i="0" u="none" strike="noStrike" dirty="0">
                          <a:solidFill>
                            <a:srgbClr val="000000"/>
                          </a:solidFill>
                          <a:effectLst/>
                          <a:latin typeface="Arial" panose="020B0604020202020204" pitchFamily="34" charset="0"/>
                        </a:rPr>
                        <a:t>Meeting number: 2336 469 6959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64098005"/>
                  </a:ext>
                </a:extLst>
              </a:tr>
              <a:tr h="182708">
                <a:tc gridSpan="8">
                  <a:txBody>
                    <a:bodyPr/>
                    <a:lstStyle/>
                    <a:p>
                      <a:pPr algn="l" rtl="0" fontAlgn="ctr"/>
                      <a:r>
                        <a:rPr lang="en-US" sz="900" b="1" i="0" u="none" strike="noStrike" dirty="0">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73360611"/>
                  </a:ext>
                </a:extLst>
              </a:tr>
              <a:tr h="0">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765217338"/>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804611662"/>
                  </a:ext>
                </a:extLst>
              </a:tr>
              <a:tr h="128377">
                <a:tc gridSpan="17">
                  <a:txBody>
                    <a:bodyPr/>
                    <a:lstStyle/>
                    <a:p>
                      <a:pPr algn="l" rtl="0" fontAlgn="ctr"/>
                      <a:r>
                        <a:rPr lang="en-US" sz="900" b="1" i="0" u="none" strike="noStrike">
                          <a:solidFill>
                            <a:srgbClr val="000000"/>
                          </a:solidFill>
                          <a:effectLst/>
                          <a:latin typeface="Arial" panose="020B0604020202020204" pitchFamily="34" charset="0"/>
                        </a:rPr>
                        <a:t>        9:00 AM - 11:00 AM Tue, March 15th,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56169001"/>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10:00 PM - 12:00 PM Tue, March 15th,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31639643"/>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073976046"/>
                  </a:ext>
                </a:extLst>
              </a:tr>
              <a:tr h="164371">
                <a:tc gridSpan="10">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93282833"/>
                  </a:ext>
                </a:extLst>
              </a:tr>
              <a:tr h="208460">
                <a:tc gridSpan="9">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36198545"/>
                  </a:ext>
                </a:extLst>
              </a:tr>
            </a:tbl>
          </a:graphicData>
        </a:graphic>
      </p:graphicFrame>
    </p:spTree>
    <p:extLst>
      <p:ext uri="{BB962C8B-B14F-4D97-AF65-F5344CB8AC3E}">
        <p14:creationId xmlns:p14="http://schemas.microsoft.com/office/powerpoint/2010/main" val="2154604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March 8</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March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January 2022. Doc.# 15-22-0093-01-06a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15-22-0107-01-06a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53858</TotalTime>
  <Words>2859</Words>
  <Application>Microsoft Office PowerPoint</Application>
  <PresentationFormat>画面に合わせる (4:3)</PresentationFormat>
  <Paragraphs>286</Paragraphs>
  <Slides>19</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19</vt:i4>
      </vt:variant>
    </vt:vector>
  </HeadingPairs>
  <TitlesOfParts>
    <vt:vector size="29"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TG15.6a   Opening Information  Virtual Plenary Meeting March 8th, 2022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6a – Enhanced Dependability Body Area Network (ED-BAN) </vt:lpstr>
      <vt:lpstr>Agenda items for the week</vt:lpstr>
      <vt:lpstr>TG15.6a  Session Schedule for 8-16, March 2022</vt:lpstr>
      <vt:lpstr>TG15.6a  Session Schedule for 8-15, March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79</cp:revision>
  <dcterms:created xsi:type="dcterms:W3CDTF">2020-12-17T10:56:09Z</dcterms:created>
  <dcterms:modified xsi:type="dcterms:W3CDTF">2022-03-08T09:44:12Z</dcterms:modified>
</cp:coreProperties>
</file>