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9"/>
  </p:notesMasterIdLst>
  <p:sldIdLst>
    <p:sldId id="363" r:id="rId2"/>
    <p:sldId id="322" r:id="rId3"/>
    <p:sldId id="365" r:id="rId4"/>
    <p:sldId id="304" r:id="rId5"/>
    <p:sldId id="317" r:id="rId6"/>
    <p:sldId id="302" r:id="rId7"/>
    <p:sldId id="312" r:id="rId8"/>
    <p:sldId id="2385" r:id="rId9"/>
    <p:sldId id="361" r:id="rId10"/>
    <p:sldId id="364" r:id="rId11"/>
    <p:sldId id="2391" r:id="rId12"/>
    <p:sldId id="326" r:id="rId13"/>
    <p:sldId id="2389" r:id="rId14"/>
    <p:sldId id="2392" r:id="rId15"/>
    <p:sldId id="2384" r:id="rId16"/>
    <p:sldId id="298" r:id="rId17"/>
    <p:sldId id="296" r:id="rId18"/>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133" d="100"/>
          <a:sy n="133" d="100"/>
        </p:scale>
        <p:origin x="987" y="8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802.15-22-0101-00-04ab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February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5/dcn/22/15-22-0061-00-04ab-sensing-continued.pptx" TargetMode="External"/><Relationship Id="rId13" Type="http://schemas.openxmlformats.org/officeDocument/2006/relationships/hyperlink" Target="https://mentor.ieee.org/802.15/dcn/22/15-22-0076-00-04ab-proposal-for-extending-nb-uwb-for-secure-ranging.ppt" TargetMode="External"/><Relationship Id="rId18" Type="http://schemas.openxmlformats.org/officeDocument/2006/relationships/hyperlink" Target="https://mentor.ieee.org/802.15/dcn/22/15-22-0073-00-04ab-a-method-to-evaluate-the-quality-of-tof-measurement-for-ir-uwb.pptx" TargetMode="External"/><Relationship Id="rId3" Type="http://schemas.openxmlformats.org/officeDocument/2006/relationships/hyperlink" Target="https://mentor.ieee.org/802.15/dcn/22/15-22-0047-01-04ab-mac-layer-considerations-for-uwb-data-streaming.pdf" TargetMode="External"/><Relationship Id="rId7" Type="http://schemas.openxmlformats.org/officeDocument/2006/relationships/hyperlink" Target="https://mentor.ieee.org/802.15/dcn/22/15-22-0051-01-04ab-uwb-and-nb-link-budget-comparison.pptx" TargetMode="External"/><Relationship Id="rId12" Type="http://schemas.openxmlformats.org/officeDocument/2006/relationships/hyperlink" Target="https://mentor.ieee.org/802.15/dcn/22/15-22-0070-00-04ab-the-capacity-and-accuracy-optimization-for-dl-tdoa-of-uwb.pptx" TargetMode="External"/><Relationship Id="rId17" Type="http://schemas.openxmlformats.org/officeDocument/2006/relationships/hyperlink" Target="https://mentor.ieee.org/802.15/dcn/22/15-22-0072-00-04ab-integrity-protection-to-support-secure-ranging-in-ir-uwb.pptx" TargetMode="External"/><Relationship Id="rId2" Type="http://schemas.openxmlformats.org/officeDocument/2006/relationships/hyperlink" Target="https://mentor.ieee.org/802.15/dcn/21/15-21-0638-00-04ab-tg4ab-presentations-by-tgd-categories.xlsx" TargetMode="External"/><Relationship Id="rId16" Type="http://schemas.openxmlformats.org/officeDocument/2006/relationships/hyperlink" Target="https://mentor.ieee.org/802.15/dcn/22/15-22-0083-01-04ab-uwb-sensing-concepts.pptx" TargetMode="External"/><Relationship Id="rId20" Type="http://schemas.openxmlformats.org/officeDocument/2006/relationships/hyperlink" Target="https://mentor.ieee.org/802.15/dcn/22/15-22-0094-01-04ab-link-budget-uwb-vs-nb.pptx" TargetMode="External"/><Relationship Id="rId1" Type="http://schemas.openxmlformats.org/officeDocument/2006/relationships/slideLayout" Target="../slideLayouts/slideLayout2.xml"/><Relationship Id="rId6" Type="http://schemas.openxmlformats.org/officeDocument/2006/relationships/hyperlink" Target="https://mentor.ieee.org/802.15/dcn/22/15-22-0050-00-04ab-channel-coding-considerations-for-802-15-4ab.pptx" TargetMode="External"/><Relationship Id="rId11" Type="http://schemas.openxmlformats.org/officeDocument/2006/relationships/hyperlink" Target="https://mentor.ieee.org/802.15/dcn/22/15-22-0064-00-04ab-potentials-of-narrowband-assisted-uwb.pptx" TargetMode="External"/><Relationship Id="rId5" Type="http://schemas.openxmlformats.org/officeDocument/2006/relationships/hyperlink" Target="https://mentor.ieee.org/802.15/dcn/22/15-22-0012-01-04ab-uwb-sensing-scenarios-for-802-15-4ab.pptx" TargetMode="External"/><Relationship Id="rId15" Type="http://schemas.openxmlformats.org/officeDocument/2006/relationships/hyperlink" Target="https://mentor.ieee.org/802.15/dcn/22/15-22-0077-00-04ab-tdma-scheme-enabling-industrial-dl-tdoa-and-ul-tdoa-scenarios.pdf" TargetMode="External"/><Relationship Id="rId10" Type="http://schemas.openxmlformats.org/officeDocument/2006/relationships/hyperlink" Target="https://mentor.ieee.org/802.15/dcn/22/15-22-0066-00-04ab-link-budget-analysis-and-cir-reporting-for-uwb-rf-sensing.pptx" TargetMode="External"/><Relationship Id="rId19" Type="http://schemas.openxmlformats.org/officeDocument/2006/relationships/hyperlink" Target="https://mentor.ieee.org/802.15/dcn/22/15-22-0080-00-04ab-nba-mms-uwb-mac-followup.pptx" TargetMode="External"/><Relationship Id="rId4" Type="http://schemas.openxmlformats.org/officeDocument/2006/relationships/hyperlink" Target="https://mentor.ieee.org/802.15/dcn/22/15-22-0040-04-04ab-waveform-design-for-uwb-sensing.pptx" TargetMode="External"/><Relationship Id="rId9" Type="http://schemas.openxmlformats.org/officeDocument/2006/relationships/hyperlink" Target="https://mentor.ieee.org/802.15/dcn/22/15-22-0065-00-04ab-pilot-nb-radio-for-assisting-uwb-channel-access.pptx" TargetMode="External"/><Relationship Id="rId14" Type="http://schemas.openxmlformats.org/officeDocument/2006/relationships/hyperlink" Target="https://mentor.ieee.org/802.15/dcn/22/15-22-0074-00-04ab-link-budget-analysis-for-nba-mms.ppt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22/15-22-0023-00-006a-dynamic-channel-and-environmental-modeling-scheme-for-bans-on-tg15-6a.pptx" TargetMode="External"/><Relationship Id="rId2" Type="http://schemas.openxmlformats.org/officeDocument/2006/relationships/hyperlink" Target="https://mentor.ieee.org/802.15/dcn/21/15-21-0596-00-0000-joint-6a-4ab-14-meeting-slides-plenary-nov-2021.pptx" TargetMode="External"/><Relationship Id="rId1" Type="http://schemas.openxmlformats.org/officeDocument/2006/relationships/slideLayout" Target="../slideLayouts/slideLayout2.xml"/><Relationship Id="rId6" Type="http://schemas.openxmlformats.org/officeDocument/2006/relationships/hyperlink" Target="https://mentor.ieee.org/802.15/dcn/22/15-22-0024-01-006a-mac-bridging-for-time-sensitive-networking-of-802-15-6a.pptx" TargetMode="External"/><Relationship Id="rId5" Type="http://schemas.openxmlformats.org/officeDocument/2006/relationships/hyperlink" Target="https://mentor.ieee.org/802.15/dcn/22/15-22-0038-01-04ab-snapshot-of-tg4ab-phy-topics-jan-2022.pptx" TargetMode="External"/><Relationship Id="rId4" Type="http://schemas.openxmlformats.org/officeDocument/2006/relationships/hyperlink" Target="https://mentor.ieee.org/802.15/dcn/22/15-22-0062-01-04ab-measurement-based-ban-channel-model-for-xr-applications-part-i.pptx"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51520" y="762000"/>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February 8</a:t>
            </a:r>
            <a:r>
              <a:rPr lang="en-US" altLang="en-US" sz="1600" baseline="30000" dirty="0">
                <a:latin typeface="Times New Roman" panose="02020603050405020304" pitchFamily="18" charset="0"/>
              </a:rPr>
              <a:t>th</a:t>
            </a:r>
            <a:r>
              <a:rPr lang="en-US" altLang="en-US" sz="1600" dirty="0">
                <a:latin typeface="Times New Roman" panose="02020603050405020304" pitchFamily="18" charset="0"/>
              </a:rPr>
              <a:t>,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Teleconference (WebEx)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Emulate organization, encourage participation and make further progress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FD150-4928-4FF6-B0CD-E3CB4A06F262}"/>
              </a:ext>
            </a:extLst>
          </p:cNvPr>
          <p:cNvSpPr>
            <a:spLocks noGrp="1"/>
          </p:cNvSpPr>
          <p:nvPr>
            <p:ph type="title"/>
          </p:nvPr>
        </p:nvSpPr>
        <p:spPr/>
        <p:txBody>
          <a:bodyPr>
            <a:normAutofit/>
          </a:bodyPr>
          <a:lstStyle/>
          <a:p>
            <a:r>
              <a:rPr lang="en-US" sz="3200" dirty="0"/>
              <a:t>List of Technical Presentations, TG41b</a:t>
            </a:r>
          </a:p>
        </p:txBody>
      </p:sp>
      <p:sp>
        <p:nvSpPr>
          <p:cNvPr id="4" name="Slide Number Placeholder 3">
            <a:extLst>
              <a:ext uri="{FF2B5EF4-FFF2-40B4-BE49-F238E27FC236}">
                <a16:creationId xmlns:a16="http://schemas.microsoft.com/office/drawing/2014/main" id="{0120D4C5-4B9D-408D-8814-A95113D77DB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graphicFrame>
        <p:nvGraphicFramePr>
          <p:cNvPr id="5" name="Table 4">
            <a:extLst>
              <a:ext uri="{FF2B5EF4-FFF2-40B4-BE49-F238E27FC236}">
                <a16:creationId xmlns:a16="http://schemas.microsoft.com/office/drawing/2014/main" id="{D2DDBCA3-0CF5-4A12-B693-AEC710DDC086}"/>
              </a:ext>
            </a:extLst>
          </p:cNvPr>
          <p:cNvGraphicFramePr>
            <a:graphicFrameLocks noGrp="1"/>
          </p:cNvGraphicFramePr>
          <p:nvPr/>
        </p:nvGraphicFramePr>
        <p:xfrm>
          <a:off x="1421606" y="1624171"/>
          <a:ext cx="6457950" cy="4363720"/>
        </p:xfrm>
        <a:graphic>
          <a:graphicData uri="http://schemas.openxmlformats.org/drawingml/2006/table">
            <a:tbl>
              <a:tblPr firstRow="1" firstCol="1" bandRow="1"/>
              <a:tblGrid>
                <a:gridCol w="5143500">
                  <a:extLst>
                    <a:ext uri="{9D8B030D-6E8A-4147-A177-3AD203B41FA5}">
                      <a16:colId xmlns:a16="http://schemas.microsoft.com/office/drawing/2014/main" val="312642315"/>
                    </a:ext>
                  </a:extLst>
                </a:gridCol>
                <a:gridCol w="1314450">
                  <a:extLst>
                    <a:ext uri="{9D8B030D-6E8A-4147-A177-3AD203B41FA5}">
                      <a16:colId xmlns:a16="http://schemas.microsoft.com/office/drawing/2014/main" val="3912988404"/>
                    </a:ext>
                  </a:extLst>
                </a:gridCol>
              </a:tblGrid>
              <a:tr h="0">
                <a:tc>
                  <a:txBody>
                    <a:bodyPr/>
                    <a:lstStyle/>
                    <a:p>
                      <a:pPr marL="0" marR="0">
                        <a:lnSpc>
                          <a:spcPct val="107000"/>
                        </a:lnSpc>
                        <a:spcBef>
                          <a:spcPts val="0"/>
                        </a:spcBef>
                        <a:spcAft>
                          <a:spcPts val="0"/>
                        </a:spcAft>
                      </a:pP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Title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nSpc>
                          <a:spcPct val="107000"/>
                        </a:lnSpc>
                        <a:spcBef>
                          <a:spcPts val="0"/>
                        </a:spcBef>
                        <a:spcAft>
                          <a:spcPts val="0"/>
                        </a:spcAft>
                      </a:pP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Doc # and Link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extLst>
                  <a:ext uri="{0D108BD9-81ED-4DB2-BD59-A6C34878D82A}">
                    <a16:rowId xmlns:a16="http://schemas.microsoft.com/office/drawing/2014/main" val="151088452"/>
                  </a:ext>
                </a:extLst>
              </a:tr>
              <a:tr h="0">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TG4ab Presentations by TGD Categories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400" u="sng"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15-21-0638-00</a:t>
                      </a:r>
                      <a:endParaRPr lang="en-US"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3645785572"/>
                  </a:ext>
                </a:extLst>
              </a:tr>
              <a:tr h="0">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Mac Layer Considerations for UWB Data Streaming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u="sng">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15-22-0047-01</a:t>
                      </a:r>
                      <a:endParaRPr lang="en-US" sz="11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3551483402"/>
                  </a:ext>
                </a:extLst>
              </a:tr>
              <a:tr h="0">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Waveform Design for UWB Sensing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400" u="sng">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15-22-0040-04</a:t>
                      </a:r>
                      <a:endParaRPr lang="en-US" sz="11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2989126636"/>
                  </a:ext>
                </a:extLst>
              </a:tr>
              <a:tr h="0">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UWB Sensing Scenarios for 802 15 4ab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u="sng">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15-22-0012-01</a:t>
                      </a:r>
                      <a:endParaRPr lang="en-US" sz="11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2920282346"/>
                  </a:ext>
                </a:extLst>
              </a:tr>
              <a:tr h="0">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Channel Coding Considerations for 802 15 4ab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400" u="sng">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15-22-0050-00</a:t>
                      </a:r>
                      <a:endParaRPr lang="en-US" sz="11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539363560"/>
                  </a:ext>
                </a:extLst>
              </a:tr>
              <a:tr h="0">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UWB And NB Link Budget Comparison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u="sng">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15-22-0051-01</a:t>
                      </a:r>
                      <a:endParaRPr lang="en-US" sz="11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572274885"/>
                  </a:ext>
                </a:extLst>
              </a:tr>
              <a:tr h="0">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Sensing Continued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400" u="sng">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15-22-0061-00</a:t>
                      </a:r>
                      <a:endParaRPr lang="en-US" sz="11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1638832821"/>
                  </a:ext>
                </a:extLst>
              </a:tr>
              <a:tr h="0">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Pilot NB Radio for Assisting UWB Channel Access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u="sng">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15-22-0065-00</a:t>
                      </a:r>
                      <a:endParaRPr lang="en-US" sz="11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1579261471"/>
                  </a:ext>
                </a:extLst>
              </a:tr>
              <a:tr h="0">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Link Budget Analysis and CIR Reporting for UWB RF Sensing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400" u="sng">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10">
                            <a:extLst>
                              <a:ext uri="{A12FA001-AC4F-418D-AE19-62706E023703}">
                                <ahyp:hlinkClr xmlns:ahyp="http://schemas.microsoft.com/office/drawing/2018/hyperlinkcolor" val="tx"/>
                              </a:ext>
                            </a:extLst>
                          </a:hlinkClick>
                        </a:rPr>
                        <a:t>15-22-0066-00</a:t>
                      </a:r>
                      <a:endParaRPr lang="en-US" sz="11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4012747906"/>
                  </a:ext>
                </a:extLst>
              </a:tr>
              <a:tr h="0">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Potentials of Narrowband Assisted UWB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u="sng">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11">
                            <a:extLst>
                              <a:ext uri="{A12FA001-AC4F-418D-AE19-62706E023703}">
                                <ahyp:hlinkClr xmlns:ahyp="http://schemas.microsoft.com/office/drawing/2018/hyperlinkcolor" val="tx"/>
                              </a:ext>
                            </a:extLst>
                          </a:hlinkClick>
                        </a:rPr>
                        <a:t>15-22-0064-00</a:t>
                      </a:r>
                      <a:endParaRPr lang="en-US" sz="11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2015830994"/>
                  </a:ext>
                </a:extLst>
              </a:tr>
              <a:tr h="0">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Capacity and Accuracy Optimization for DL-TDoA of UWB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400" u="sng">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12">
                            <a:extLst>
                              <a:ext uri="{A12FA001-AC4F-418D-AE19-62706E023703}">
                                <ahyp:hlinkClr xmlns:ahyp="http://schemas.microsoft.com/office/drawing/2018/hyperlinkcolor" val="tx"/>
                              </a:ext>
                            </a:extLst>
                          </a:hlinkClick>
                        </a:rPr>
                        <a:t>15-22-0070-00</a:t>
                      </a:r>
                      <a:endParaRPr lang="en-US" sz="11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2525267462"/>
                  </a:ext>
                </a:extLst>
              </a:tr>
              <a:tr h="0">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Proposal For Extending Nb UWB for Secure Ranging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u="sng">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13">
                            <a:extLst>
                              <a:ext uri="{A12FA001-AC4F-418D-AE19-62706E023703}">
                                <ahyp:hlinkClr xmlns:ahyp="http://schemas.microsoft.com/office/drawing/2018/hyperlinkcolor" val="tx"/>
                              </a:ext>
                            </a:extLst>
                          </a:hlinkClick>
                        </a:rPr>
                        <a:t>15-22-0076-00</a:t>
                      </a:r>
                      <a:endParaRPr lang="en-US" sz="11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2398850750"/>
                  </a:ext>
                </a:extLst>
              </a:tr>
              <a:tr h="0">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Link budget analysis for NBA-MMS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400" u="sng">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14">
                            <a:extLst>
                              <a:ext uri="{A12FA001-AC4F-418D-AE19-62706E023703}">
                                <ahyp:hlinkClr xmlns:ahyp="http://schemas.microsoft.com/office/drawing/2018/hyperlinkcolor" val="tx"/>
                              </a:ext>
                            </a:extLst>
                          </a:hlinkClick>
                        </a:rPr>
                        <a:t>15-22-0074-00</a:t>
                      </a:r>
                      <a:endParaRPr lang="en-US" sz="11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2363570185"/>
                  </a:ext>
                </a:extLst>
              </a:tr>
              <a:tr h="0">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TDMA scheme enabling industrial DL-TDoA and UL-TDoA scenarios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u="sng">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15">
                            <a:extLst>
                              <a:ext uri="{A12FA001-AC4F-418D-AE19-62706E023703}">
                                <ahyp:hlinkClr xmlns:ahyp="http://schemas.microsoft.com/office/drawing/2018/hyperlinkcolor" val="tx"/>
                              </a:ext>
                            </a:extLst>
                          </a:hlinkClick>
                        </a:rPr>
                        <a:t>15-22-0077-00</a:t>
                      </a:r>
                      <a:endParaRPr lang="en-US" sz="11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1176029960"/>
                  </a:ext>
                </a:extLst>
              </a:tr>
              <a:tr h="0">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UWB Sensing Concepts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400" u="sng">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16">
                            <a:extLst>
                              <a:ext uri="{A12FA001-AC4F-418D-AE19-62706E023703}">
                                <ahyp:hlinkClr xmlns:ahyp="http://schemas.microsoft.com/office/drawing/2018/hyperlinkcolor" val="tx"/>
                              </a:ext>
                            </a:extLst>
                          </a:hlinkClick>
                        </a:rPr>
                        <a:t>15-22-0083-01</a:t>
                      </a:r>
                      <a:endParaRPr lang="en-US" sz="11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3570477110"/>
                  </a:ext>
                </a:extLst>
              </a:tr>
              <a:tr h="0">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Integrity Protection to Support Secure Ranging n IR-UWB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u="sng">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17">
                            <a:extLst>
                              <a:ext uri="{A12FA001-AC4F-418D-AE19-62706E023703}">
                                <ahyp:hlinkClr xmlns:ahyp="http://schemas.microsoft.com/office/drawing/2018/hyperlinkcolor" val="tx"/>
                              </a:ext>
                            </a:extLst>
                          </a:hlinkClick>
                        </a:rPr>
                        <a:t>15-22-0072-00</a:t>
                      </a:r>
                      <a:endParaRPr lang="en-US" sz="11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1323347379"/>
                  </a:ext>
                </a:extLst>
              </a:tr>
              <a:tr h="0">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 method to evaluate the quality of ToF measurement for IR-UWB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400" u="sng">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18">
                            <a:extLst>
                              <a:ext uri="{A12FA001-AC4F-418D-AE19-62706E023703}">
                                <ahyp:hlinkClr xmlns:ahyp="http://schemas.microsoft.com/office/drawing/2018/hyperlinkcolor" val="tx"/>
                              </a:ext>
                            </a:extLst>
                          </a:hlinkClick>
                        </a:rPr>
                        <a:t>15-22-0073-00</a:t>
                      </a:r>
                      <a:endParaRPr lang="en-US" sz="11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3777000267"/>
                  </a:ext>
                </a:extLst>
              </a:tr>
              <a:tr h="0">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NBA-MMS-UWB MAC Follow-up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u="sng">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19">
                            <a:extLst>
                              <a:ext uri="{A12FA001-AC4F-418D-AE19-62706E023703}">
                                <ahyp:hlinkClr xmlns:ahyp="http://schemas.microsoft.com/office/drawing/2018/hyperlinkcolor" val="tx"/>
                              </a:ext>
                            </a:extLst>
                          </a:hlinkClick>
                        </a:rPr>
                        <a:t>15-22-0080-00</a:t>
                      </a:r>
                      <a:endParaRPr lang="en-US" sz="11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3794096322"/>
                  </a:ext>
                </a:extLst>
              </a:tr>
              <a:tr h="0">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Link budget UWB vs NB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400" u="sng"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20">
                            <a:extLst>
                              <a:ext uri="{A12FA001-AC4F-418D-AE19-62706E023703}">
                                <ahyp:hlinkClr xmlns:ahyp="http://schemas.microsoft.com/office/drawing/2018/hyperlinkcolor" val="tx"/>
                              </a:ext>
                            </a:extLst>
                          </a:hlinkClick>
                        </a:rPr>
                        <a:t>15-22-0094-01</a:t>
                      </a:r>
                      <a:endParaRPr lang="en-US"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1970698437"/>
                  </a:ext>
                </a:extLst>
              </a:tr>
            </a:tbl>
          </a:graphicData>
        </a:graphic>
      </p:graphicFrame>
    </p:spTree>
    <p:extLst>
      <p:ext uri="{BB962C8B-B14F-4D97-AF65-F5344CB8AC3E}">
        <p14:creationId xmlns:p14="http://schemas.microsoft.com/office/powerpoint/2010/main" val="389210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9F719-0FC3-4758-BA63-B9262A15E637}"/>
              </a:ext>
            </a:extLst>
          </p:cNvPr>
          <p:cNvSpPr>
            <a:spLocks noGrp="1"/>
          </p:cNvSpPr>
          <p:nvPr>
            <p:ph type="title"/>
          </p:nvPr>
        </p:nvSpPr>
        <p:spPr>
          <a:xfrm>
            <a:off x="755576" y="685801"/>
            <a:ext cx="7764463" cy="582960"/>
          </a:xfrm>
        </p:spPr>
        <p:txBody>
          <a:bodyPr/>
          <a:lstStyle/>
          <a:p>
            <a:r>
              <a:rPr lang="en-US" dirty="0"/>
              <a:t>Joint Meeting Links</a:t>
            </a:r>
          </a:p>
        </p:txBody>
      </p:sp>
      <p:sp>
        <p:nvSpPr>
          <p:cNvPr id="3" name="Content Placeholder 2">
            <a:extLst>
              <a:ext uri="{FF2B5EF4-FFF2-40B4-BE49-F238E27FC236}">
                <a16:creationId xmlns:a16="http://schemas.microsoft.com/office/drawing/2014/main" id="{992AEA20-E0C5-412D-B1D7-5F94F2C43D66}"/>
              </a:ext>
            </a:extLst>
          </p:cNvPr>
          <p:cNvSpPr>
            <a:spLocks noGrp="1"/>
          </p:cNvSpPr>
          <p:nvPr>
            <p:ph idx="1"/>
          </p:nvPr>
        </p:nvSpPr>
        <p:spPr>
          <a:xfrm>
            <a:off x="689768" y="3583562"/>
            <a:ext cx="7764463" cy="349494"/>
          </a:xfrm>
        </p:spPr>
        <p:txBody>
          <a:bodyPr>
            <a:normAutofit fontScale="62500" lnSpcReduction="20000"/>
          </a:bodyPr>
          <a:lstStyle/>
          <a:p>
            <a:pPr algn="ctr"/>
            <a:r>
              <a:rPr lang="en-US" b="1" dirty="0">
                <a:latin typeface="Arial" panose="020B0604020202020204" pitchFamily="34" charset="0"/>
              </a:rPr>
              <a:t>Joint Meeting with TG6a, TG4ab and TG14 </a:t>
            </a:r>
          </a:p>
          <a:p>
            <a:pPr algn="ctr"/>
            <a:endParaRPr lang="en-US" sz="2900" dirty="0"/>
          </a:p>
          <a:p>
            <a:pPr algn="ctr"/>
            <a:endParaRPr lang="en-US" dirty="0"/>
          </a:p>
          <a:p>
            <a:pPr algn="ctr"/>
            <a:endParaRPr lang="en-US" dirty="0"/>
          </a:p>
        </p:txBody>
      </p:sp>
      <p:sp>
        <p:nvSpPr>
          <p:cNvPr id="4" name="Slide Number Placeholder 3">
            <a:extLst>
              <a:ext uri="{FF2B5EF4-FFF2-40B4-BE49-F238E27FC236}">
                <a16:creationId xmlns:a16="http://schemas.microsoft.com/office/drawing/2014/main" id="{956EE971-2357-42E0-AE2C-4E481E0A4F2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graphicFrame>
        <p:nvGraphicFramePr>
          <p:cNvPr id="6" name="Table 5">
            <a:extLst>
              <a:ext uri="{FF2B5EF4-FFF2-40B4-BE49-F238E27FC236}">
                <a16:creationId xmlns:a16="http://schemas.microsoft.com/office/drawing/2014/main" id="{9F0FA004-699A-4228-B844-604DBBA2A1FB}"/>
              </a:ext>
            </a:extLst>
          </p:cNvPr>
          <p:cNvGraphicFramePr>
            <a:graphicFrameLocks noGrp="1"/>
          </p:cNvGraphicFramePr>
          <p:nvPr/>
        </p:nvGraphicFramePr>
        <p:xfrm>
          <a:off x="982663" y="2315545"/>
          <a:ext cx="6457950" cy="436372"/>
        </p:xfrm>
        <a:graphic>
          <a:graphicData uri="http://schemas.openxmlformats.org/drawingml/2006/table">
            <a:tbl>
              <a:tblPr firstRow="1" firstCol="1" bandRow="1"/>
              <a:tblGrid>
                <a:gridCol w="5143500">
                  <a:extLst>
                    <a:ext uri="{9D8B030D-6E8A-4147-A177-3AD203B41FA5}">
                      <a16:colId xmlns:a16="http://schemas.microsoft.com/office/drawing/2014/main" val="3660476553"/>
                    </a:ext>
                  </a:extLst>
                </a:gridCol>
                <a:gridCol w="1314450">
                  <a:extLst>
                    <a:ext uri="{9D8B030D-6E8A-4147-A177-3AD203B41FA5}">
                      <a16:colId xmlns:a16="http://schemas.microsoft.com/office/drawing/2014/main" val="2606272584"/>
                    </a:ext>
                  </a:extLst>
                </a:gridCol>
              </a:tblGrid>
              <a:tr h="0">
                <a:tc>
                  <a:txBody>
                    <a:bodyPr/>
                    <a:lstStyle/>
                    <a:p>
                      <a:pPr marL="0" marR="0">
                        <a:lnSpc>
                          <a:spcPct val="107000"/>
                        </a:lnSpc>
                        <a:spcBef>
                          <a:spcPts val="0"/>
                        </a:spcBef>
                        <a:spcAft>
                          <a:spcPts val="0"/>
                        </a:spcAft>
                      </a:pPr>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Title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nSpc>
                          <a:spcPct val="107000"/>
                        </a:lnSpc>
                        <a:spcBef>
                          <a:spcPts val="0"/>
                        </a:spcBef>
                        <a:spcAft>
                          <a:spcPts val="0"/>
                        </a:spcAft>
                      </a:pP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Doc # and Link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extLst>
                  <a:ext uri="{0D108BD9-81ED-4DB2-BD59-A6C34878D82A}">
                    <a16:rowId xmlns:a16="http://schemas.microsoft.com/office/drawing/2014/main" val="1912470388"/>
                  </a:ext>
                </a:extLst>
              </a:tr>
              <a:tr h="0">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Joint .6a .4ab .14 Meeting Slides Plenary Nov 2021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400" u="sng"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15-21-0596-00</a:t>
                      </a:r>
                      <a:endParaRPr lang="en-US"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165359940"/>
                  </a:ext>
                </a:extLst>
              </a:tr>
            </a:tbl>
          </a:graphicData>
        </a:graphic>
      </p:graphicFrame>
      <p:sp>
        <p:nvSpPr>
          <p:cNvPr id="8" name="Content Placeholder 2">
            <a:extLst>
              <a:ext uri="{FF2B5EF4-FFF2-40B4-BE49-F238E27FC236}">
                <a16:creationId xmlns:a16="http://schemas.microsoft.com/office/drawing/2014/main" id="{9B28BB88-B8FB-432D-8B0E-33E7104BDC43}"/>
              </a:ext>
            </a:extLst>
          </p:cNvPr>
          <p:cNvSpPr txBox="1">
            <a:spLocks/>
          </p:cNvSpPr>
          <p:nvPr/>
        </p:nvSpPr>
        <p:spPr bwMode="auto">
          <a:xfrm>
            <a:off x="689768" y="1607783"/>
            <a:ext cx="7764463" cy="349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62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lgn="ctr"/>
            <a:r>
              <a:rPr lang="en-US" b="1" kern="0" dirty="0">
                <a:latin typeface="Arial" panose="020B0604020202020204" pitchFamily="34" charset="0"/>
              </a:rPr>
              <a:t>Joint Meeting with TG14, TG15 and TG4ab</a:t>
            </a:r>
            <a:r>
              <a:rPr lang="en-US" kern="0" dirty="0"/>
              <a:t> </a:t>
            </a:r>
          </a:p>
          <a:p>
            <a:pPr algn="ctr"/>
            <a:endParaRPr lang="en-US" kern="0" dirty="0"/>
          </a:p>
          <a:p>
            <a:pPr algn="ctr"/>
            <a:endParaRPr lang="en-US" b="1" kern="0" dirty="0">
              <a:latin typeface="Arial" panose="020B0604020202020204" pitchFamily="34" charset="0"/>
            </a:endParaRPr>
          </a:p>
          <a:p>
            <a:pPr algn="ctr"/>
            <a:endParaRPr lang="en-US" sz="2900" kern="0" dirty="0">
              <a:solidFill>
                <a:schemeClr val="accent2">
                  <a:lumMod val="50000"/>
                </a:schemeClr>
              </a:solidFill>
            </a:endParaRPr>
          </a:p>
          <a:p>
            <a:pPr algn="ctr"/>
            <a:endParaRPr lang="en-US" kern="0" dirty="0"/>
          </a:p>
          <a:p>
            <a:pPr algn="ctr"/>
            <a:endParaRPr lang="en-US" kern="0" dirty="0"/>
          </a:p>
        </p:txBody>
      </p:sp>
      <p:graphicFrame>
        <p:nvGraphicFramePr>
          <p:cNvPr id="9" name="Table 8">
            <a:extLst>
              <a:ext uri="{FF2B5EF4-FFF2-40B4-BE49-F238E27FC236}">
                <a16:creationId xmlns:a16="http://schemas.microsoft.com/office/drawing/2014/main" id="{78CD8740-AA86-46FC-8199-459BEB06B37F}"/>
              </a:ext>
            </a:extLst>
          </p:cNvPr>
          <p:cNvGraphicFramePr>
            <a:graphicFrameLocks noGrp="1"/>
          </p:cNvGraphicFramePr>
          <p:nvPr/>
        </p:nvGraphicFramePr>
        <p:xfrm>
          <a:off x="982663" y="4189071"/>
          <a:ext cx="6457950" cy="1319213"/>
        </p:xfrm>
        <a:graphic>
          <a:graphicData uri="http://schemas.openxmlformats.org/drawingml/2006/table">
            <a:tbl>
              <a:tblPr firstRow="1" firstCol="1" bandRow="1"/>
              <a:tblGrid>
                <a:gridCol w="5143500">
                  <a:extLst>
                    <a:ext uri="{9D8B030D-6E8A-4147-A177-3AD203B41FA5}">
                      <a16:colId xmlns:a16="http://schemas.microsoft.com/office/drawing/2014/main" val="3382975633"/>
                    </a:ext>
                  </a:extLst>
                </a:gridCol>
                <a:gridCol w="1314450">
                  <a:extLst>
                    <a:ext uri="{9D8B030D-6E8A-4147-A177-3AD203B41FA5}">
                      <a16:colId xmlns:a16="http://schemas.microsoft.com/office/drawing/2014/main" val="2470289456"/>
                    </a:ext>
                  </a:extLst>
                </a:gridCol>
              </a:tblGrid>
              <a:tr h="0">
                <a:tc>
                  <a:txBody>
                    <a:bodyPr/>
                    <a:lstStyle/>
                    <a:p>
                      <a:pPr marL="0" marR="0">
                        <a:lnSpc>
                          <a:spcPct val="107000"/>
                        </a:lnSpc>
                        <a:spcBef>
                          <a:spcPts val="0"/>
                        </a:spcBef>
                        <a:spcAft>
                          <a:spcPts val="0"/>
                        </a:spcAft>
                      </a:pP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Title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nSpc>
                          <a:spcPct val="107000"/>
                        </a:lnSpc>
                        <a:spcBef>
                          <a:spcPts val="0"/>
                        </a:spcBef>
                        <a:spcAft>
                          <a:spcPts val="0"/>
                        </a:spcAft>
                      </a:pP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Doc # and Link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extLst>
                  <a:ext uri="{0D108BD9-81ED-4DB2-BD59-A6C34878D82A}">
                    <a16:rowId xmlns:a16="http://schemas.microsoft.com/office/drawing/2014/main" val="2733761084"/>
                  </a:ext>
                </a:extLst>
              </a:tr>
              <a:tr h="0">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Dynamic Channel and Environmental Modeling Scheme for BANs on TG15.6a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400" u="sng"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15-22-0023-00</a:t>
                      </a:r>
                      <a:endParaRPr lang="en-US"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850504088"/>
                  </a:ext>
                </a:extLst>
              </a:tr>
              <a:tr h="0">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Measurement based BAN channel model for XR applications : Part 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u="sng"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15-22-0062-01</a:t>
                      </a:r>
                      <a:endParaRPr lang="en-US"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40387118"/>
                  </a:ext>
                </a:extLst>
              </a:tr>
              <a:tr h="0">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Snapshot of TG4ab PHY topics Jan 2022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400" u="sng"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15-22-0038-01</a:t>
                      </a:r>
                      <a:endParaRPr lang="en-US"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406592239"/>
                  </a:ext>
                </a:extLst>
              </a:tr>
              <a:tr h="0">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MAC Bridging for Time-Sensitive Networking of 802.15.6a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u="sng"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15-22-0024-01</a:t>
                      </a:r>
                      <a:endParaRPr lang="en-US"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518846099"/>
                  </a:ext>
                </a:extLst>
              </a:tr>
            </a:tbl>
          </a:graphicData>
        </a:graphic>
      </p:graphicFrame>
    </p:spTree>
    <p:extLst>
      <p:ext uri="{BB962C8B-B14F-4D97-AF65-F5344CB8AC3E}">
        <p14:creationId xmlns:p14="http://schemas.microsoft.com/office/powerpoint/2010/main" val="654289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Discussion</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594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spTree>
    <p:extLst>
      <p:ext uri="{BB962C8B-B14F-4D97-AF65-F5344CB8AC3E}">
        <p14:creationId xmlns:p14="http://schemas.microsoft.com/office/powerpoint/2010/main" val="3754970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02321-31F1-4F92-8023-8A1067A147D0}"/>
              </a:ext>
            </a:extLst>
          </p:cNvPr>
          <p:cNvSpPr>
            <a:spLocks noGrp="1"/>
          </p:cNvSpPr>
          <p:nvPr>
            <p:ph type="title"/>
          </p:nvPr>
        </p:nvSpPr>
        <p:spPr/>
        <p:txBody>
          <a:bodyPr/>
          <a:lstStyle/>
          <a:p>
            <a:r>
              <a:rPr lang="en-US" dirty="0"/>
              <a:t>Collaboration Potential</a:t>
            </a:r>
          </a:p>
        </p:txBody>
      </p:sp>
      <p:sp>
        <p:nvSpPr>
          <p:cNvPr id="3" name="Content Placeholder 2">
            <a:extLst>
              <a:ext uri="{FF2B5EF4-FFF2-40B4-BE49-F238E27FC236}">
                <a16:creationId xmlns:a16="http://schemas.microsoft.com/office/drawing/2014/main" id="{3B9492DC-1334-4DFA-81C0-1F8966AD1622}"/>
              </a:ext>
            </a:extLst>
          </p:cNvPr>
          <p:cNvSpPr>
            <a:spLocks noGrp="1"/>
          </p:cNvSpPr>
          <p:nvPr>
            <p:ph idx="1"/>
          </p:nvPr>
        </p:nvSpPr>
        <p:spPr/>
        <p:txBody>
          <a:bodyPr>
            <a:normAutofit fontScale="85000" lnSpcReduction="20000"/>
          </a:bodyPr>
          <a:lstStyle/>
          <a:p>
            <a:r>
              <a:rPr lang="en-US" dirty="0"/>
              <a:t>Areas for collaboration and convergence based on discussions and presentations:</a:t>
            </a:r>
          </a:p>
          <a:p>
            <a:pPr marL="457200" indent="-457200">
              <a:buFont typeface="Arial" panose="020B0604020202020204" pitchFamily="34" charset="0"/>
              <a:buChar char="•"/>
            </a:pPr>
            <a:r>
              <a:rPr lang="en-US" dirty="0"/>
              <a:t>Sensing</a:t>
            </a:r>
          </a:p>
          <a:p>
            <a:pPr marL="857250" lvl="1" indent="-457200">
              <a:buFont typeface="Arial" panose="020B0604020202020204" pitchFamily="34" charset="0"/>
              <a:buChar char="•"/>
            </a:pPr>
            <a:r>
              <a:rPr lang="en-US" dirty="0"/>
              <a:t>Monostatic and multi-static techniques</a:t>
            </a:r>
          </a:p>
          <a:p>
            <a:pPr marL="857250" lvl="1" indent="-457200">
              <a:buFont typeface="Arial" panose="020B0604020202020204" pitchFamily="34" charset="0"/>
              <a:buChar char="•"/>
            </a:pPr>
            <a:r>
              <a:rPr lang="en-US" dirty="0"/>
              <a:t>Control and Communication </a:t>
            </a:r>
          </a:p>
          <a:p>
            <a:pPr marL="457200" indent="-457200">
              <a:buFont typeface="Arial" panose="020B0604020202020204" pitchFamily="34" charset="0"/>
              <a:buChar char="•"/>
            </a:pPr>
            <a:r>
              <a:rPr lang="en-US" dirty="0"/>
              <a:t>NB-UWB hybrid</a:t>
            </a:r>
          </a:p>
          <a:p>
            <a:pPr marL="857250" lvl="1" indent="-457200">
              <a:buFont typeface="Arial" panose="020B0604020202020204" pitchFamily="34" charset="0"/>
              <a:buChar char="•"/>
            </a:pPr>
            <a:r>
              <a:rPr lang="en-US" dirty="0"/>
              <a:t>PHY selection criteria</a:t>
            </a:r>
          </a:p>
          <a:p>
            <a:pPr marL="857250" lvl="1" indent="-457200">
              <a:buFont typeface="Arial" panose="020B0604020202020204" pitchFamily="34" charset="0"/>
              <a:buChar char="•"/>
            </a:pPr>
            <a:r>
              <a:rPr lang="en-US" dirty="0"/>
              <a:t>Channel plans</a:t>
            </a:r>
          </a:p>
          <a:p>
            <a:pPr marL="857250" lvl="1" indent="-457200">
              <a:buFont typeface="Arial" panose="020B0604020202020204" pitchFamily="34" charset="0"/>
              <a:buChar char="•"/>
            </a:pPr>
            <a:r>
              <a:rPr lang="en-US" dirty="0"/>
              <a:t>MAC support</a:t>
            </a:r>
          </a:p>
          <a:p>
            <a:pPr marL="457200" indent="-457200">
              <a:buFont typeface="Arial" panose="020B0604020202020204" pitchFamily="34" charset="0"/>
              <a:buChar char="•"/>
            </a:pPr>
            <a:r>
              <a:rPr lang="en-US" dirty="0"/>
              <a:t>UWB power saving</a:t>
            </a:r>
          </a:p>
          <a:p>
            <a:pPr marL="457200" indent="-457200">
              <a:buFont typeface="Arial" panose="020B0604020202020204" pitchFamily="34" charset="0"/>
              <a:buChar char="•"/>
            </a:pPr>
            <a:r>
              <a:rPr lang="en-US" dirty="0"/>
              <a:t>Improved integrity mechanisms</a:t>
            </a:r>
          </a:p>
          <a:p>
            <a:pPr marL="457200" indent="-457200">
              <a:buFont typeface="Arial" panose="020B0604020202020204" pitchFamily="34" charset="0"/>
              <a:buChar char="•"/>
            </a:pPr>
            <a:r>
              <a:rPr lang="en-US" dirty="0"/>
              <a:t>Coexistence considerations and mechanisms</a:t>
            </a:r>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FE115C2-C193-419E-94C9-C04EEF3F5B0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14</a:t>
            </a:fld>
            <a:endParaRPr lang="en-US" altLang="en-US"/>
          </a:p>
        </p:txBody>
      </p:sp>
    </p:spTree>
    <p:extLst>
      <p:ext uri="{BB962C8B-B14F-4D97-AF65-F5344CB8AC3E}">
        <p14:creationId xmlns:p14="http://schemas.microsoft.com/office/powerpoint/2010/main" val="2368618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2C59C-D110-425E-995A-8D3B69A10060}"/>
              </a:ext>
            </a:extLst>
          </p:cNvPr>
          <p:cNvSpPr>
            <a:spLocks noGrp="1"/>
          </p:cNvSpPr>
          <p:nvPr>
            <p:ph type="title"/>
          </p:nvPr>
        </p:nvSpPr>
        <p:spPr>
          <a:xfrm>
            <a:off x="755576" y="685801"/>
            <a:ext cx="7764463" cy="510952"/>
          </a:xfrm>
        </p:spPr>
        <p:txBody>
          <a:bodyPr/>
          <a:lstStyle/>
          <a:p>
            <a:r>
              <a:rPr lang="en-US" altLang="en-US" dirty="0"/>
              <a:t>Teleconference Schedule</a:t>
            </a:r>
            <a:endParaRPr lang="en-US" dirty="0"/>
          </a:p>
        </p:txBody>
      </p:sp>
      <p:sp>
        <p:nvSpPr>
          <p:cNvPr id="4" name="Slide Number Placeholder 3">
            <a:extLst>
              <a:ext uri="{FF2B5EF4-FFF2-40B4-BE49-F238E27FC236}">
                <a16:creationId xmlns:a16="http://schemas.microsoft.com/office/drawing/2014/main" id="{BCF80C0C-2FF3-48B1-BCED-69E0ECE21E08}"/>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15</a:t>
            </a:fld>
            <a:endParaRPr lang="en-US" altLang="en-US"/>
          </a:p>
        </p:txBody>
      </p:sp>
      <p:sp>
        <p:nvSpPr>
          <p:cNvPr id="10" name="Content Placeholder 2">
            <a:extLst>
              <a:ext uri="{FF2B5EF4-FFF2-40B4-BE49-F238E27FC236}">
                <a16:creationId xmlns:a16="http://schemas.microsoft.com/office/drawing/2014/main" id="{F241F66D-1F9D-4500-AB91-3640CE3DF46E}"/>
              </a:ext>
            </a:extLst>
          </p:cNvPr>
          <p:cNvSpPr>
            <a:spLocks noGrp="1"/>
          </p:cNvSpPr>
          <p:nvPr>
            <p:ph idx="1"/>
          </p:nvPr>
        </p:nvSpPr>
        <p:spPr>
          <a:xfrm>
            <a:off x="391290" y="2302013"/>
            <a:ext cx="3316614" cy="2495139"/>
          </a:xfrm>
        </p:spPr>
        <p:txBody>
          <a:bodyPr>
            <a:normAutofit fontScale="55000" lnSpcReduction="20000"/>
          </a:bodyPr>
          <a:lstStyle/>
          <a:p>
            <a:pPr marL="0" indent="0">
              <a:defRPr/>
            </a:pPr>
            <a:r>
              <a:rPr lang="en-US" dirty="0"/>
              <a:t>Usual pattern:</a:t>
            </a:r>
          </a:p>
          <a:p>
            <a:pPr marL="0" indent="0">
              <a:defRPr/>
            </a:pPr>
            <a:r>
              <a:rPr lang="en-US" dirty="0"/>
              <a:t>Frequency: Bi-weekly </a:t>
            </a:r>
          </a:p>
          <a:p>
            <a:pPr marL="0" indent="0">
              <a:defRPr/>
            </a:pPr>
            <a:r>
              <a:rPr lang="en-US" dirty="0"/>
              <a:t>Phase: Tuesday  </a:t>
            </a:r>
          </a:p>
          <a:p>
            <a:pPr marL="0" indent="0">
              <a:defRPr/>
            </a:pPr>
            <a:r>
              <a:rPr lang="en-US" dirty="0">
                <a:highlight>
                  <a:srgbClr val="FFFF00"/>
                </a:highlight>
              </a:rPr>
              <a:t>Time: 09:00 ET (06:00 PT)</a:t>
            </a:r>
          </a:p>
          <a:p>
            <a:pPr marL="0" indent="0">
              <a:defRPr/>
            </a:pPr>
            <a:r>
              <a:rPr lang="en-US" dirty="0"/>
              <a:t>Offset: First call Feb 8th</a:t>
            </a:r>
            <a:r>
              <a:rPr lang="en-US" baseline="30000" dirty="0"/>
              <a:t>th</a:t>
            </a:r>
            <a:r>
              <a:rPr lang="en-US" dirty="0"/>
              <a:t> </a:t>
            </a:r>
          </a:p>
          <a:p>
            <a:pPr marL="400050" lvl="1" indent="0">
              <a:defRPr/>
            </a:pPr>
            <a:r>
              <a:rPr lang="en-US" dirty="0"/>
              <a:t>[skip week following the plenary]</a:t>
            </a:r>
          </a:p>
          <a:p>
            <a:pPr marL="0" indent="0">
              <a:defRPr/>
            </a:pPr>
            <a:r>
              <a:rPr lang="en-US" dirty="0"/>
              <a:t>Duration: 	1 hour.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graphicFrame>
        <p:nvGraphicFramePr>
          <p:cNvPr id="15" name="Table 14">
            <a:extLst>
              <a:ext uri="{FF2B5EF4-FFF2-40B4-BE49-F238E27FC236}">
                <a16:creationId xmlns:a16="http://schemas.microsoft.com/office/drawing/2014/main" id="{D04669CE-EDF1-4689-8F4F-A3C05CD514F4}"/>
              </a:ext>
            </a:extLst>
          </p:cNvPr>
          <p:cNvGraphicFramePr>
            <a:graphicFrameLocks noGrp="1"/>
          </p:cNvGraphicFramePr>
          <p:nvPr/>
        </p:nvGraphicFramePr>
        <p:xfrm>
          <a:off x="3965539" y="2102675"/>
          <a:ext cx="4533900" cy="1314450"/>
        </p:xfrm>
        <a:graphic>
          <a:graphicData uri="http://schemas.openxmlformats.org/drawingml/2006/table">
            <a:tbl>
              <a:tblPr/>
              <a:tblGrid>
                <a:gridCol w="647700">
                  <a:extLst>
                    <a:ext uri="{9D8B030D-6E8A-4147-A177-3AD203B41FA5}">
                      <a16:colId xmlns:a16="http://schemas.microsoft.com/office/drawing/2014/main" val="2367047217"/>
                    </a:ext>
                  </a:extLst>
                </a:gridCol>
                <a:gridCol w="647700">
                  <a:extLst>
                    <a:ext uri="{9D8B030D-6E8A-4147-A177-3AD203B41FA5}">
                      <a16:colId xmlns:a16="http://schemas.microsoft.com/office/drawing/2014/main" val="3781247499"/>
                    </a:ext>
                  </a:extLst>
                </a:gridCol>
                <a:gridCol w="647700">
                  <a:extLst>
                    <a:ext uri="{9D8B030D-6E8A-4147-A177-3AD203B41FA5}">
                      <a16:colId xmlns:a16="http://schemas.microsoft.com/office/drawing/2014/main" val="2913509767"/>
                    </a:ext>
                  </a:extLst>
                </a:gridCol>
                <a:gridCol w="647700">
                  <a:extLst>
                    <a:ext uri="{9D8B030D-6E8A-4147-A177-3AD203B41FA5}">
                      <a16:colId xmlns:a16="http://schemas.microsoft.com/office/drawing/2014/main" val="133124974"/>
                    </a:ext>
                  </a:extLst>
                </a:gridCol>
                <a:gridCol w="647700">
                  <a:extLst>
                    <a:ext uri="{9D8B030D-6E8A-4147-A177-3AD203B41FA5}">
                      <a16:colId xmlns:a16="http://schemas.microsoft.com/office/drawing/2014/main" val="468811635"/>
                    </a:ext>
                  </a:extLst>
                </a:gridCol>
                <a:gridCol w="647700">
                  <a:extLst>
                    <a:ext uri="{9D8B030D-6E8A-4147-A177-3AD203B41FA5}">
                      <a16:colId xmlns:a16="http://schemas.microsoft.com/office/drawing/2014/main" val="802700674"/>
                    </a:ext>
                  </a:extLst>
                </a:gridCol>
                <a:gridCol w="647700">
                  <a:extLst>
                    <a:ext uri="{9D8B030D-6E8A-4147-A177-3AD203B41FA5}">
                      <a16:colId xmlns:a16="http://schemas.microsoft.com/office/drawing/2014/main" val="3356666164"/>
                    </a:ext>
                  </a:extLst>
                </a:gridCol>
              </a:tblGrid>
              <a:tr h="201930">
                <a:tc>
                  <a:txBody>
                    <a:bodyPr/>
                    <a:lstStyle/>
                    <a:p>
                      <a:pPr algn="ctr" fontAlgn="b"/>
                      <a:endParaRPr lang="en-US" sz="1100" b="0" i="0" u="none" strike="noStrike">
                        <a:solidFill>
                          <a:srgbClr val="000000"/>
                        </a:solidFill>
                        <a:effectLst/>
                        <a:latin typeface="Calibri" panose="020F0502020204030204" pitchFamily="34" charset="0"/>
                      </a:endParaRPr>
                    </a:p>
                  </a:txBody>
                  <a:tcPr marL="5443" marR="5443" marT="54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5443" marR="5443" marT="54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5443" marR="5443" marT="544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Feb-22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5443" marR="5443" marT="544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5443" marR="5443" marT="54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5443" marR="5443" marT="5443"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2354297"/>
                  </a:ext>
                </a:extLst>
              </a:tr>
              <a:tr h="185420">
                <a:tc>
                  <a:txBody>
                    <a:bodyPr/>
                    <a:lstStyle/>
                    <a:p>
                      <a:pPr algn="ctr" fontAlgn="b"/>
                      <a:r>
                        <a:rPr lang="en-US" sz="1100" b="0" i="0" u="none" strike="noStrike">
                          <a:solidFill>
                            <a:srgbClr val="000000"/>
                          </a:solidFill>
                          <a:effectLst/>
                          <a:latin typeface="Calibri" panose="020F0502020204030204" pitchFamily="34" charset="0"/>
                        </a:rPr>
                        <a:t>Sun</a:t>
                      </a:r>
                    </a:p>
                  </a:txBody>
                  <a:tcPr marL="5443" marR="5443" marT="544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Mon</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Tue</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Wed</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Thr</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Fri</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Sat</a:t>
                      </a:r>
                    </a:p>
                  </a:txBody>
                  <a:tcPr marL="5443" marR="5443" marT="544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983155243"/>
                  </a:ext>
                </a:extLst>
              </a:tr>
              <a:tr h="185420">
                <a:tc>
                  <a:txBody>
                    <a:bodyPr/>
                    <a:lstStyle/>
                    <a:p>
                      <a:pPr algn="ctr" fontAlgn="b"/>
                      <a:r>
                        <a:rPr lang="en-US" sz="1100" b="0" i="0" u="none" strike="noStrike">
                          <a:solidFill>
                            <a:srgbClr val="000000"/>
                          </a:solidFill>
                          <a:effectLst/>
                          <a:latin typeface="Calibri" panose="020F0502020204030204" pitchFamily="34" charset="0"/>
                        </a:rPr>
                        <a:t> </a:t>
                      </a:r>
                    </a:p>
                  </a:txBody>
                  <a:tcPr marL="5443" marR="5443" marT="544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234609201"/>
                  </a:ext>
                </a:extLst>
              </a:tr>
              <a:tr h="185420">
                <a:tc>
                  <a:txBody>
                    <a:bodyPr/>
                    <a:lstStyle/>
                    <a:p>
                      <a:pPr algn="ctr" fontAlgn="b"/>
                      <a:r>
                        <a:rPr lang="en-US" sz="1100" b="0" i="0" u="none" strike="noStrike">
                          <a:solidFill>
                            <a:srgbClr val="000000"/>
                          </a:solidFill>
                          <a:effectLst/>
                          <a:latin typeface="Calibri" panose="020F0502020204030204" pitchFamily="34" charset="0"/>
                        </a:rPr>
                        <a:t>6</a:t>
                      </a:r>
                    </a:p>
                  </a:txBody>
                  <a:tcPr marL="5443" marR="5443" marT="544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10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11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12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504745469"/>
                  </a:ext>
                </a:extLst>
              </a:tr>
              <a:tr h="185420">
                <a:tc>
                  <a:txBody>
                    <a:bodyPr/>
                    <a:lstStyle/>
                    <a:p>
                      <a:pPr algn="ctr" fontAlgn="b"/>
                      <a:r>
                        <a:rPr lang="en-US" sz="1100" b="0" i="0" u="none" strike="noStrike">
                          <a:solidFill>
                            <a:srgbClr val="000000"/>
                          </a:solidFill>
                          <a:effectLst/>
                          <a:latin typeface="Calibri" panose="020F0502020204030204" pitchFamily="34" charset="0"/>
                        </a:rPr>
                        <a:t>13</a:t>
                      </a:r>
                    </a:p>
                  </a:txBody>
                  <a:tcPr marL="5443" marR="5443" marT="544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14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15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16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17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18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19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94461014"/>
                  </a:ext>
                </a:extLst>
              </a:tr>
              <a:tr h="185420">
                <a:tc>
                  <a:txBody>
                    <a:bodyPr/>
                    <a:lstStyle/>
                    <a:p>
                      <a:pPr algn="ctr" fontAlgn="b"/>
                      <a:r>
                        <a:rPr lang="en-US" sz="1100" b="0" i="0" u="none" strike="noStrike">
                          <a:solidFill>
                            <a:srgbClr val="000000"/>
                          </a:solidFill>
                          <a:effectLst/>
                          <a:latin typeface="Calibri" panose="020F0502020204030204" pitchFamily="34" charset="0"/>
                        </a:rPr>
                        <a:t>20</a:t>
                      </a:r>
                    </a:p>
                  </a:txBody>
                  <a:tcPr marL="5443" marR="5443" marT="544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21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22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23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24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25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26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58680606"/>
                  </a:ext>
                </a:extLst>
              </a:tr>
              <a:tr h="185420">
                <a:tc>
                  <a:txBody>
                    <a:bodyPr/>
                    <a:lstStyle/>
                    <a:p>
                      <a:pPr algn="ctr" fontAlgn="b"/>
                      <a:r>
                        <a:rPr lang="en-US" sz="1100" b="0" i="0" u="none" strike="noStrike">
                          <a:solidFill>
                            <a:srgbClr val="000000"/>
                          </a:solidFill>
                          <a:effectLst/>
                          <a:latin typeface="Calibri" panose="020F0502020204030204" pitchFamily="34" charset="0"/>
                        </a:rPr>
                        <a:t>27</a:t>
                      </a:r>
                    </a:p>
                  </a:txBody>
                  <a:tcPr marL="5443" marR="5443" marT="544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28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248874389"/>
                  </a:ext>
                </a:extLst>
              </a:tr>
            </a:tbl>
          </a:graphicData>
        </a:graphic>
      </p:graphicFrame>
      <p:graphicFrame>
        <p:nvGraphicFramePr>
          <p:cNvPr id="17" name="Table 16">
            <a:extLst>
              <a:ext uri="{FF2B5EF4-FFF2-40B4-BE49-F238E27FC236}">
                <a16:creationId xmlns:a16="http://schemas.microsoft.com/office/drawing/2014/main" id="{5DAA6A17-3DE8-444E-AB46-DFDAAAEB46B7}"/>
              </a:ext>
            </a:extLst>
          </p:cNvPr>
          <p:cNvGraphicFramePr>
            <a:graphicFrameLocks noGrp="1"/>
          </p:cNvGraphicFramePr>
          <p:nvPr/>
        </p:nvGraphicFramePr>
        <p:xfrm>
          <a:off x="3965539" y="3554710"/>
          <a:ext cx="4533900" cy="1314450"/>
        </p:xfrm>
        <a:graphic>
          <a:graphicData uri="http://schemas.openxmlformats.org/drawingml/2006/table">
            <a:tbl>
              <a:tblPr/>
              <a:tblGrid>
                <a:gridCol w="647700">
                  <a:extLst>
                    <a:ext uri="{9D8B030D-6E8A-4147-A177-3AD203B41FA5}">
                      <a16:colId xmlns:a16="http://schemas.microsoft.com/office/drawing/2014/main" val="3934154458"/>
                    </a:ext>
                  </a:extLst>
                </a:gridCol>
                <a:gridCol w="647700">
                  <a:extLst>
                    <a:ext uri="{9D8B030D-6E8A-4147-A177-3AD203B41FA5}">
                      <a16:colId xmlns:a16="http://schemas.microsoft.com/office/drawing/2014/main" val="643884135"/>
                    </a:ext>
                  </a:extLst>
                </a:gridCol>
                <a:gridCol w="647700">
                  <a:extLst>
                    <a:ext uri="{9D8B030D-6E8A-4147-A177-3AD203B41FA5}">
                      <a16:colId xmlns:a16="http://schemas.microsoft.com/office/drawing/2014/main" val="1496570989"/>
                    </a:ext>
                  </a:extLst>
                </a:gridCol>
                <a:gridCol w="647700">
                  <a:extLst>
                    <a:ext uri="{9D8B030D-6E8A-4147-A177-3AD203B41FA5}">
                      <a16:colId xmlns:a16="http://schemas.microsoft.com/office/drawing/2014/main" val="2175550003"/>
                    </a:ext>
                  </a:extLst>
                </a:gridCol>
                <a:gridCol w="647700">
                  <a:extLst>
                    <a:ext uri="{9D8B030D-6E8A-4147-A177-3AD203B41FA5}">
                      <a16:colId xmlns:a16="http://schemas.microsoft.com/office/drawing/2014/main" val="2050009053"/>
                    </a:ext>
                  </a:extLst>
                </a:gridCol>
                <a:gridCol w="647700">
                  <a:extLst>
                    <a:ext uri="{9D8B030D-6E8A-4147-A177-3AD203B41FA5}">
                      <a16:colId xmlns:a16="http://schemas.microsoft.com/office/drawing/2014/main" val="3979496600"/>
                    </a:ext>
                  </a:extLst>
                </a:gridCol>
                <a:gridCol w="647700">
                  <a:extLst>
                    <a:ext uri="{9D8B030D-6E8A-4147-A177-3AD203B41FA5}">
                      <a16:colId xmlns:a16="http://schemas.microsoft.com/office/drawing/2014/main" val="3961043248"/>
                    </a:ext>
                  </a:extLst>
                </a:gridCol>
              </a:tblGrid>
              <a:tr h="201930">
                <a:tc>
                  <a:txBody>
                    <a:bodyPr/>
                    <a:lstStyle/>
                    <a:p>
                      <a:pPr algn="ctr" fontAlgn="b"/>
                      <a:endParaRPr lang="en-US" sz="1100" b="0" i="0" u="none" strike="noStrike">
                        <a:solidFill>
                          <a:srgbClr val="000000"/>
                        </a:solidFill>
                        <a:effectLst/>
                        <a:latin typeface="Calibri" panose="020F0502020204030204" pitchFamily="34" charset="0"/>
                      </a:endParaRPr>
                    </a:p>
                  </a:txBody>
                  <a:tcPr marL="5443" marR="5443" marT="54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5443" marR="5443" marT="54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5443" marR="5443" marT="544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Mar-22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5443" marR="5443" marT="544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5443" marR="5443" marT="54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5443" marR="5443" marT="5443"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6069526"/>
                  </a:ext>
                </a:extLst>
              </a:tr>
              <a:tr h="185420">
                <a:tc>
                  <a:txBody>
                    <a:bodyPr/>
                    <a:lstStyle/>
                    <a:p>
                      <a:pPr algn="ctr" fontAlgn="b"/>
                      <a:r>
                        <a:rPr lang="en-US" sz="1100" b="0" i="0" u="none" strike="noStrike">
                          <a:solidFill>
                            <a:srgbClr val="000000"/>
                          </a:solidFill>
                          <a:effectLst/>
                          <a:latin typeface="Calibri" panose="020F0502020204030204" pitchFamily="34" charset="0"/>
                        </a:rPr>
                        <a:t>Sun</a:t>
                      </a:r>
                    </a:p>
                  </a:txBody>
                  <a:tcPr marL="5443" marR="5443" marT="544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Mon</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Tue</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Wed</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Thr</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Fri</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Sat</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extLst>
                  <a:ext uri="{0D108BD9-81ED-4DB2-BD59-A6C34878D82A}">
                    <a16:rowId xmlns:a16="http://schemas.microsoft.com/office/drawing/2014/main" val="941597714"/>
                  </a:ext>
                </a:extLst>
              </a:tr>
              <a:tr h="185420">
                <a:tc>
                  <a:txBody>
                    <a:bodyPr/>
                    <a:lstStyle/>
                    <a:p>
                      <a:pPr algn="ctr" fontAlgn="b"/>
                      <a:r>
                        <a:rPr lang="en-US" sz="1100" b="0" i="0" u="none" strike="noStrike">
                          <a:solidFill>
                            <a:srgbClr val="000000"/>
                          </a:solidFill>
                          <a:effectLst/>
                          <a:latin typeface="Calibri" panose="020F0502020204030204" pitchFamily="34" charset="0"/>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3F3F76"/>
                          </a:solidFill>
                          <a:effectLst/>
                          <a:latin typeface="Calibri" panose="020F0502020204030204" pitchFamily="34" charset="0"/>
                        </a:rPr>
                        <a:t>4</a:t>
                      </a:r>
                    </a:p>
                  </a:txBody>
                  <a:tcPr marL="5443" marR="5443" marT="5443"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5</a:t>
                      </a:r>
                    </a:p>
                  </a:txBody>
                  <a:tcPr marL="5443" marR="5443" marT="5443"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extLst>
                  <a:ext uri="{0D108BD9-81ED-4DB2-BD59-A6C34878D82A}">
                    <a16:rowId xmlns:a16="http://schemas.microsoft.com/office/drawing/2014/main" val="2010702742"/>
                  </a:ext>
                </a:extLst>
              </a:tr>
              <a:tr h="185420">
                <a:tc>
                  <a:txBody>
                    <a:bodyPr/>
                    <a:lstStyle/>
                    <a:p>
                      <a:pPr algn="ctr" fontAlgn="b"/>
                      <a:r>
                        <a:rPr lang="en-US" sz="1100" b="0" i="0" u="none" strike="noStrike">
                          <a:solidFill>
                            <a:srgbClr val="3F3F76"/>
                          </a:solidFill>
                          <a:effectLst/>
                          <a:latin typeface="Calibri" panose="020F0502020204030204" pitchFamily="34" charset="0"/>
                        </a:rPr>
                        <a:t>6</a:t>
                      </a:r>
                    </a:p>
                  </a:txBody>
                  <a:tcPr marL="5443" marR="5443" marT="5443"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7</a:t>
                      </a:r>
                    </a:p>
                  </a:txBody>
                  <a:tcPr marL="5443" marR="5443" marT="5443"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8</a:t>
                      </a:r>
                    </a:p>
                  </a:txBody>
                  <a:tcPr marL="5443" marR="5443" marT="5443"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9</a:t>
                      </a:r>
                    </a:p>
                  </a:txBody>
                  <a:tcPr marL="5443" marR="5443" marT="5443"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10</a:t>
                      </a:r>
                    </a:p>
                  </a:txBody>
                  <a:tcPr marL="5443" marR="5443" marT="5443"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11</a:t>
                      </a:r>
                    </a:p>
                  </a:txBody>
                  <a:tcPr marL="5443" marR="5443" marT="5443"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12</a:t>
                      </a:r>
                    </a:p>
                  </a:txBody>
                  <a:tcPr marL="5443" marR="5443" marT="5443"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3036302077"/>
                  </a:ext>
                </a:extLst>
              </a:tr>
              <a:tr h="185420">
                <a:tc>
                  <a:txBody>
                    <a:bodyPr/>
                    <a:lstStyle/>
                    <a:p>
                      <a:pPr algn="ctr" fontAlgn="b"/>
                      <a:r>
                        <a:rPr lang="en-US" sz="1100" b="0" i="0" u="none" strike="noStrike">
                          <a:solidFill>
                            <a:srgbClr val="3F3F76"/>
                          </a:solidFill>
                          <a:effectLst/>
                          <a:latin typeface="Calibri" panose="020F0502020204030204" pitchFamily="34" charset="0"/>
                        </a:rPr>
                        <a:t>13</a:t>
                      </a:r>
                    </a:p>
                  </a:txBody>
                  <a:tcPr marL="5443" marR="5443" marT="5443"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14</a:t>
                      </a:r>
                    </a:p>
                  </a:txBody>
                  <a:tcPr marL="5443" marR="5443" marT="5443"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15</a:t>
                      </a:r>
                    </a:p>
                  </a:txBody>
                  <a:tcPr marL="5443" marR="5443" marT="5443"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16</a:t>
                      </a:r>
                    </a:p>
                  </a:txBody>
                  <a:tcPr marL="5443" marR="5443" marT="5443"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17</a:t>
                      </a:r>
                    </a:p>
                  </a:txBody>
                  <a:tcPr marL="5443" marR="5443" marT="5443"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18</a:t>
                      </a:r>
                    </a:p>
                  </a:txBody>
                  <a:tcPr marL="5443" marR="5443" marT="5443" marB="0" anchor="b">
                    <a:lnL w="6350" cap="flat" cmpd="sng" algn="ctr">
                      <a:solidFill>
                        <a:srgbClr val="7F7F7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000000"/>
                          </a:solidFill>
                          <a:effectLst/>
                          <a:latin typeface="Calibri" panose="020F0502020204030204" pitchFamily="34" charset="0"/>
                        </a:rPr>
                        <a:t>19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200408344"/>
                  </a:ext>
                </a:extLst>
              </a:tr>
              <a:tr h="185420">
                <a:tc>
                  <a:txBody>
                    <a:bodyPr/>
                    <a:lstStyle/>
                    <a:p>
                      <a:pPr algn="ctr" fontAlgn="b"/>
                      <a:r>
                        <a:rPr lang="en-US" sz="1100" b="0" i="0" u="none" strike="noStrike">
                          <a:solidFill>
                            <a:srgbClr val="000000"/>
                          </a:solidFill>
                          <a:effectLst/>
                          <a:latin typeface="Calibri" panose="020F0502020204030204" pitchFamily="34" charset="0"/>
                        </a:rPr>
                        <a:t>20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21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22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23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24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25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26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535650352"/>
                  </a:ext>
                </a:extLst>
              </a:tr>
              <a:tr h="185420">
                <a:tc>
                  <a:txBody>
                    <a:bodyPr/>
                    <a:lstStyle/>
                    <a:p>
                      <a:pPr algn="ctr" fontAlgn="b"/>
                      <a:r>
                        <a:rPr lang="en-US" sz="1100" b="0" i="0" u="none" strike="noStrike">
                          <a:solidFill>
                            <a:srgbClr val="000000"/>
                          </a:solidFill>
                          <a:effectLst/>
                          <a:latin typeface="Calibri" panose="020F0502020204030204" pitchFamily="34" charset="0"/>
                        </a:rPr>
                        <a:t>27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28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29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30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31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43211954"/>
                  </a:ext>
                </a:extLst>
              </a:tr>
            </a:tbl>
          </a:graphicData>
        </a:graphic>
      </p:graphicFrame>
      <p:sp>
        <p:nvSpPr>
          <p:cNvPr id="3" name="Arrow: Right 2">
            <a:extLst>
              <a:ext uri="{FF2B5EF4-FFF2-40B4-BE49-F238E27FC236}">
                <a16:creationId xmlns:a16="http://schemas.microsoft.com/office/drawing/2014/main" id="{1C90B063-882F-4852-A8F7-001FF2998DB2}"/>
              </a:ext>
            </a:extLst>
          </p:cNvPr>
          <p:cNvSpPr/>
          <p:nvPr/>
        </p:nvSpPr>
        <p:spPr bwMode="auto">
          <a:xfrm rot="19128259">
            <a:off x="4744414" y="3235846"/>
            <a:ext cx="648072" cy="375990"/>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1" i="0" u="none" strike="noStrike" normalizeH="0" baseline="0" dirty="0">
                <a:ln w="0"/>
                <a:effectLst>
                  <a:outerShdw blurRad="38100" dist="25400" dir="5400000" algn="ctr" rotWithShape="0">
                    <a:srgbClr val="6E747A">
                      <a:alpha val="43000"/>
                    </a:srgbClr>
                  </a:outerShdw>
                </a:effectLst>
                <a:latin typeface="Arial" panose="020B0604020202020204" pitchFamily="34" charset="0"/>
                <a:ea typeface="ＭＳ Ｐゴシック" charset="0"/>
                <a:cs typeface="Arial" panose="020B0604020202020204" pitchFamily="34" charset="0"/>
              </a:rPr>
              <a:t>Next</a:t>
            </a:r>
            <a:endParaRPr kumimoji="0" lang="en-US" sz="1200" b="1" i="0" u="none" strike="noStrike" normalizeH="0" baseline="0" dirty="0">
              <a:ln w="0"/>
              <a:solidFill>
                <a:schemeClr val="accent1"/>
              </a:solidFill>
              <a:effectLst>
                <a:outerShdw blurRad="38100" dist="25400" dir="5400000" algn="ctr" rotWithShape="0">
                  <a:srgbClr val="6E747A">
                    <a:alpha val="43000"/>
                  </a:srgbClr>
                </a:outerShdw>
              </a:effectLst>
              <a:latin typeface="Arial" panose="020B0604020202020204" pitchFamily="34" charset="0"/>
              <a:ea typeface="ＭＳ Ｐゴシック" charset="0"/>
              <a:cs typeface="Arial" panose="020B0604020202020204" pitchFamily="34" charset="0"/>
            </a:endParaRPr>
          </a:p>
        </p:txBody>
      </p:sp>
      <p:sp>
        <p:nvSpPr>
          <p:cNvPr id="8" name="Arrow: Right 7">
            <a:extLst>
              <a:ext uri="{FF2B5EF4-FFF2-40B4-BE49-F238E27FC236}">
                <a16:creationId xmlns:a16="http://schemas.microsoft.com/office/drawing/2014/main" id="{6175703A-470E-40D4-B32A-2DFD395A6971}"/>
              </a:ext>
            </a:extLst>
          </p:cNvPr>
          <p:cNvSpPr/>
          <p:nvPr/>
        </p:nvSpPr>
        <p:spPr bwMode="auto">
          <a:xfrm rot="19328328">
            <a:off x="2780562" y="4536169"/>
            <a:ext cx="1390340" cy="375990"/>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1" i="0" u="none" strike="noStrike" normalizeH="0" baseline="0" dirty="0">
                <a:ln w="0"/>
                <a:effectLst>
                  <a:outerShdw blurRad="38100" dist="25400" dir="5400000" algn="ctr" rotWithShape="0">
                    <a:srgbClr val="6E747A">
                      <a:alpha val="43000"/>
                    </a:srgbClr>
                  </a:outerShdw>
                </a:effectLst>
                <a:latin typeface="Arial" panose="020B0604020202020204" pitchFamily="34" charset="0"/>
                <a:ea typeface="ＭＳ Ｐゴシック" charset="0"/>
                <a:cs typeface="Arial" panose="020B0604020202020204" pitchFamily="34" charset="0"/>
              </a:rPr>
              <a:t>March Plenary</a:t>
            </a:r>
            <a:endParaRPr kumimoji="0" lang="en-US" sz="1200" b="1" i="0" u="none" strike="noStrike" normalizeH="0" baseline="0" dirty="0">
              <a:ln w="0"/>
              <a:solidFill>
                <a:schemeClr val="accent1"/>
              </a:solidFill>
              <a:effectLst>
                <a:outerShdw blurRad="38100" dist="25400" dir="5400000" algn="ctr" rotWithShape="0">
                  <a:srgbClr val="6E747A">
                    <a:alpha val="43000"/>
                  </a:srgbClr>
                </a:outerShdw>
              </a:effectLst>
              <a:latin typeface="Arial" panose="020B0604020202020204" pitchFamily="34" charset="0"/>
              <a:ea typeface="ＭＳ Ｐゴシック" charset="0"/>
              <a:cs typeface="Arial" panose="020B0604020202020204" pitchFamily="34" charset="0"/>
            </a:endParaRPr>
          </a:p>
        </p:txBody>
      </p:sp>
    </p:spTree>
    <p:extLst>
      <p:ext uri="{BB962C8B-B14F-4D97-AF65-F5344CB8AC3E}">
        <p14:creationId xmlns:p14="http://schemas.microsoft.com/office/powerpoint/2010/main" val="2878716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16</a:t>
            </a:fld>
            <a:endParaRPr lang="en-US" altLang="en-US">
              <a:solidFill>
                <a:schemeClr val="tx1"/>
              </a:solidFill>
            </a:endParaRPr>
          </a:p>
        </p:txBody>
      </p:sp>
      <p:pic>
        <p:nvPicPr>
          <p:cNvPr id="5" name="Picture 4">
            <a:extLst>
              <a:ext uri="{FF2B5EF4-FFF2-40B4-BE49-F238E27FC236}">
                <a16:creationId xmlns:a16="http://schemas.microsoft.com/office/drawing/2014/main" id="{E79358EE-C794-41AD-9D7D-E8BC91C56A33}"/>
              </a:ext>
            </a:extLst>
          </p:cNvPr>
          <p:cNvPicPr>
            <a:picLocks noChangeAspect="1"/>
          </p:cNvPicPr>
          <p:nvPr/>
        </p:nvPicPr>
        <p:blipFill>
          <a:blip r:embed="rId2"/>
          <a:stretch>
            <a:fillRect/>
          </a:stretch>
        </p:blipFill>
        <p:spPr>
          <a:xfrm>
            <a:off x="1619250" y="1766887"/>
            <a:ext cx="5905500" cy="332422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17</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463031"/>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Teleconference / Virtual Meeting</a:t>
            </a:r>
          </a:p>
          <a:p>
            <a:r>
              <a:rPr lang="en-US" dirty="0"/>
              <a:t>February 8th, 2022</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dirty="0"/>
              <a:t>Slide </a:t>
            </a:r>
            <a:fld id="{0F04E8E9-279B-42CA-B6E8-61A287E0027B}" type="slidenum">
              <a:rPr lang="en-US" altLang="en-US" smtClean="0"/>
              <a:pPr>
                <a:defRPr/>
              </a:pPr>
              <a:t>2</a:t>
            </a:fld>
            <a:endParaRPr lang="en-US" altLang="en-US" dirty="0"/>
          </a:p>
        </p:txBody>
      </p:sp>
    </p:spTree>
    <p:extLst>
      <p:ext uri="{BB962C8B-B14F-4D97-AF65-F5344CB8AC3E}">
        <p14:creationId xmlns:p14="http://schemas.microsoft.com/office/powerpoint/2010/main" val="119055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t>Formal motions: WG voters</a:t>
            </a:r>
          </a:p>
          <a:p>
            <a:pPr marL="857250" lvl="1" indent="-457200">
              <a:buFont typeface="Arial" panose="020B0604020202020204" pitchFamily="34" charset="0"/>
              <a:buChar char="•"/>
            </a:pPr>
            <a:r>
              <a:rPr lang="en-US" dirty="0"/>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0" indent="0" algn="ctr"/>
            <a:endParaRPr lang="en-US" dirty="0">
              <a:solidFill>
                <a:schemeClr val="accent1">
                  <a:lumMod val="50000"/>
                </a:schemeClr>
              </a:solidFill>
            </a:endParaRP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normAutofit lnSpcReduction="10000"/>
          </a:bodyPr>
          <a:lstStyle/>
          <a:p>
            <a:pPr marL="514350" indent="-514350">
              <a:buFont typeface="Arial" panose="020B0604020202020204" pitchFamily="34" charset="0"/>
              <a:buAutoNum type="arabicPeriod"/>
            </a:pPr>
            <a:r>
              <a:rPr lang="en-US" altLang="en-US" dirty="0"/>
              <a:t>Opening and meet	</a:t>
            </a:r>
            <a:r>
              <a:rPr lang="en-US" altLang="en-US" dirty="0" err="1"/>
              <a:t>ing</a:t>
            </a:r>
            <a:r>
              <a:rPr lang="en-US" altLang="en-US" dirty="0"/>
              <a:t> preamble</a:t>
            </a:r>
          </a:p>
          <a:p>
            <a:pPr marL="514350" indent="-514350">
              <a:buFont typeface="Arial" panose="020B0604020202020204" pitchFamily="34" charset="0"/>
              <a:buAutoNum type="arabicPeriod"/>
            </a:pPr>
            <a:r>
              <a:rPr lang="en-US" altLang="en-US" dirty="0"/>
              <a:t>Recap and Reminders </a:t>
            </a:r>
          </a:p>
          <a:p>
            <a:pPr marL="514350" indent="-514350">
              <a:buFont typeface="Arial" panose="020B0604020202020204" pitchFamily="34" charset="0"/>
              <a:buAutoNum type="arabicPeriod"/>
            </a:pPr>
            <a:r>
              <a:rPr lang="en-US" altLang="en-US" dirty="0"/>
              <a:t>TGD Presentation Table</a:t>
            </a:r>
          </a:p>
          <a:p>
            <a:pPr marL="514350" indent="-514350">
              <a:buFont typeface="Arial" panose="020B0604020202020204" pitchFamily="34" charset="0"/>
              <a:buAutoNum type="arabicPeriod"/>
            </a:pPr>
            <a:r>
              <a:rPr lang="en-US" altLang="en-US" dirty="0"/>
              <a:t>Technical discussions from January</a:t>
            </a:r>
          </a:p>
          <a:p>
            <a:pPr marL="914400" lvl="1" indent="-514350">
              <a:buFont typeface="Arial" panose="020B0604020202020204" pitchFamily="34" charset="0"/>
              <a:buAutoNum type="arabicPeriod"/>
            </a:pPr>
            <a:r>
              <a:rPr lang="en-US" altLang="en-US" dirty="0"/>
              <a:t>Discussion on link budgets</a:t>
            </a:r>
          </a:p>
          <a:p>
            <a:pPr marL="914400" lvl="1" indent="-514350">
              <a:buFont typeface="Arial" panose="020B0604020202020204" pitchFamily="34" charset="0"/>
              <a:buAutoNum type="arabicPeriod"/>
            </a:pPr>
            <a:r>
              <a:rPr lang="en-US" altLang="en-US" dirty="0"/>
              <a:t>Sensing discussion </a:t>
            </a:r>
          </a:p>
          <a:p>
            <a:pPr marL="914400" lvl="1" indent="-514350">
              <a:buFont typeface="Arial" panose="020B0604020202020204" pitchFamily="34" charset="0"/>
              <a:buAutoNum type="arabicPeriod"/>
            </a:pPr>
            <a:r>
              <a:rPr lang="en-US" altLang="en-US" dirty="0"/>
              <a:t>Other deferred discussions</a:t>
            </a:r>
          </a:p>
          <a:p>
            <a:pPr marL="514350" indent="-514350">
              <a:buFont typeface="Arial" panose="020B0604020202020204" pitchFamily="34" charset="0"/>
              <a:buAutoNum type="arabicPeriod"/>
            </a:pPr>
            <a:r>
              <a:rPr lang="en-US" altLang="en-US" dirty="0"/>
              <a:t>Next steps</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6</a:t>
            </a:fld>
            <a:endParaRPr lang="en-US" altLang="en-US">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722313" y="1772816"/>
            <a:ext cx="7772400" cy="1362075"/>
          </a:xfrm>
        </p:spPr>
        <p:txBody>
          <a:bodyPr/>
          <a:lstStyle/>
          <a:p>
            <a:pPr algn="ctr"/>
            <a:r>
              <a:rPr lang="en-US" dirty="0"/>
              <a:t>Recap</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3850218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DEC2C8-AE1F-4ACD-A9E1-167666D186EF}"/>
              </a:ext>
            </a:extLst>
          </p:cNvPr>
          <p:cNvSpPr>
            <a:spLocks noGrp="1"/>
          </p:cNvSpPr>
          <p:nvPr>
            <p:ph type="title"/>
          </p:nvPr>
        </p:nvSpPr>
        <p:spPr/>
        <p:txBody>
          <a:bodyPr>
            <a:noAutofit/>
          </a:bodyPr>
          <a:lstStyle/>
          <a:p>
            <a:r>
              <a:rPr lang="en-US" sz="1800" b="1" i="0" u="none" strike="noStrike" baseline="0" dirty="0">
                <a:latin typeface="Verdana-Bold"/>
              </a:rPr>
              <a:t>5.2.b Scope of the project (As approved):</a:t>
            </a:r>
            <a:br>
              <a:rPr lang="en-US" sz="1800" b="1" i="0" u="none" strike="noStrike" baseline="0" dirty="0">
                <a:latin typeface="Verdana-Bold"/>
              </a:rPr>
            </a:br>
            <a:endParaRPr lang="en-US" sz="1800" dirty="0"/>
          </a:p>
        </p:txBody>
      </p:sp>
      <p:sp>
        <p:nvSpPr>
          <p:cNvPr id="6" name="Content Placeholder 5">
            <a:extLst>
              <a:ext uri="{FF2B5EF4-FFF2-40B4-BE49-F238E27FC236}">
                <a16:creationId xmlns:a16="http://schemas.microsoft.com/office/drawing/2014/main" id="{CD4A1A27-E529-4E42-AE00-A342ED4ACEAA}"/>
              </a:ext>
            </a:extLst>
          </p:cNvPr>
          <p:cNvSpPr>
            <a:spLocks noGrp="1"/>
          </p:cNvSpPr>
          <p:nvPr>
            <p:ph idx="1"/>
          </p:nvPr>
        </p:nvSpPr>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endParaRPr lang="en-US" dirty="0"/>
          </a:p>
        </p:txBody>
      </p:sp>
      <p:sp>
        <p:nvSpPr>
          <p:cNvPr id="4" name="Slide Number Placeholder 3">
            <a:extLst>
              <a:ext uri="{FF2B5EF4-FFF2-40B4-BE49-F238E27FC236}">
                <a16:creationId xmlns:a16="http://schemas.microsoft.com/office/drawing/2014/main" id="{579E62A7-BDD7-4576-9A22-B561BFC83710}"/>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8</a:t>
            </a:fld>
            <a:endParaRPr lang="en-US" altLang="en-US"/>
          </a:p>
        </p:txBody>
      </p:sp>
      <p:sp>
        <p:nvSpPr>
          <p:cNvPr id="2" name="TextBox 1">
            <a:extLst>
              <a:ext uri="{FF2B5EF4-FFF2-40B4-BE49-F238E27FC236}">
                <a16:creationId xmlns:a16="http://schemas.microsoft.com/office/drawing/2014/main" id="{5A9992AB-5999-4630-A14F-C65F495945D2}"/>
              </a:ext>
            </a:extLst>
          </p:cNvPr>
          <p:cNvSpPr txBox="1"/>
          <p:nvPr/>
        </p:nvSpPr>
        <p:spPr>
          <a:xfrm>
            <a:off x="899592" y="6165304"/>
            <a:ext cx="7476431" cy="276999"/>
          </a:xfrm>
          <a:prstGeom prst="rect">
            <a:avLst/>
          </a:prstGeom>
          <a:solidFill>
            <a:schemeClr val="accent6">
              <a:lumMod val="50000"/>
            </a:schemeClr>
          </a:solidFill>
        </p:spPr>
        <p:txBody>
          <a:bodyPr wrap="square" rtlCol="0">
            <a:spAutoFit/>
          </a:bodyPr>
          <a:lstStyle/>
          <a:p>
            <a:pPr algn="ctr"/>
            <a:r>
              <a:rPr lang="en-US" dirty="0">
                <a:solidFill>
                  <a:schemeClr val="tx1"/>
                </a:solidFill>
                <a:hlinkClick r:id="rId2"/>
              </a:rPr>
              <a:t>https://development.standards.ieee.org/myproject-web/app#viewpar/9081</a:t>
            </a:r>
            <a:endParaRPr lang="en-US" dirty="0">
              <a:solidFill>
                <a:schemeClr val="tx1"/>
              </a:solidFill>
            </a:endParaRPr>
          </a:p>
        </p:txBody>
      </p:sp>
    </p:spTree>
    <p:extLst>
      <p:ext uri="{BB962C8B-B14F-4D97-AF65-F5344CB8AC3E}">
        <p14:creationId xmlns:p14="http://schemas.microsoft.com/office/powerpoint/2010/main" val="3267948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D6A2-422B-4623-A880-7F4548ECEBF8}"/>
              </a:ext>
            </a:extLst>
          </p:cNvPr>
          <p:cNvSpPr>
            <a:spLocks noGrp="1"/>
          </p:cNvSpPr>
          <p:nvPr>
            <p:ph type="title"/>
          </p:nvPr>
        </p:nvSpPr>
        <p:spPr>
          <a:xfrm>
            <a:off x="755576" y="685800"/>
            <a:ext cx="7764463" cy="844699"/>
          </a:xfrm>
        </p:spPr>
        <p:txBody>
          <a:bodyPr/>
          <a:lstStyle/>
          <a:p>
            <a:r>
              <a:rPr lang="en-US" dirty="0"/>
              <a:t>Session Summary</a:t>
            </a:r>
          </a:p>
        </p:txBody>
      </p:sp>
      <p:sp>
        <p:nvSpPr>
          <p:cNvPr id="3" name="Content Placeholder 2">
            <a:extLst>
              <a:ext uri="{FF2B5EF4-FFF2-40B4-BE49-F238E27FC236}">
                <a16:creationId xmlns:a16="http://schemas.microsoft.com/office/drawing/2014/main" id="{3A23C805-42AA-4D7E-9FD4-AB810E14C6A7}"/>
              </a:ext>
            </a:extLst>
          </p:cNvPr>
          <p:cNvSpPr>
            <a:spLocks noGrp="1"/>
          </p:cNvSpPr>
          <p:nvPr>
            <p:ph idx="1"/>
          </p:nvPr>
        </p:nvSpPr>
        <p:spPr>
          <a:xfrm>
            <a:off x="767977" y="1844824"/>
            <a:ext cx="7764463" cy="4395639"/>
          </a:xfrm>
        </p:spPr>
        <p:txBody>
          <a:bodyPr>
            <a:normAutofit fontScale="92500" lnSpcReduction="10000"/>
          </a:bodyPr>
          <a:lstStyle/>
          <a:p>
            <a:pPr marL="0" indent="0">
              <a:buClr>
                <a:schemeClr val="accent5">
                  <a:lumMod val="50000"/>
                </a:schemeClr>
              </a:buClr>
            </a:pPr>
            <a:r>
              <a:rPr lang="en-US" dirty="0">
                <a:solidFill>
                  <a:schemeClr val="accent1">
                    <a:lumMod val="50000"/>
                  </a:schemeClr>
                </a:solidFill>
              </a:rPr>
              <a:t>Objectives:</a:t>
            </a:r>
          </a:p>
          <a:p>
            <a:pPr marL="457200" indent="-457200">
              <a:buClr>
                <a:schemeClr val="accent5">
                  <a:lumMod val="50000"/>
                </a:schemeClr>
              </a:buClr>
              <a:buFont typeface="Wingdings" panose="05000000000000000000" pitchFamily="2" charset="2"/>
              <a:buChar char="ü"/>
            </a:pPr>
            <a:r>
              <a:rPr lang="en-US" dirty="0">
                <a:solidFill>
                  <a:schemeClr val="accent1">
                    <a:lumMod val="50000"/>
                  </a:schemeClr>
                </a:solidFill>
              </a:rPr>
              <a:t>Hear technical contributions and develop technical content for TFD</a:t>
            </a:r>
          </a:p>
          <a:p>
            <a:pPr marL="457200" indent="-457200">
              <a:buClr>
                <a:schemeClr val="accent5">
                  <a:lumMod val="50000"/>
                </a:schemeClr>
              </a:buClr>
              <a:buFont typeface="Wingdings" panose="05000000000000000000" pitchFamily="2" charset="2"/>
              <a:buChar char="ü"/>
            </a:pPr>
            <a:endParaRPr lang="en-US" dirty="0">
              <a:solidFill>
                <a:schemeClr val="accent1">
                  <a:lumMod val="50000"/>
                </a:schemeClr>
              </a:solidFill>
            </a:endParaRPr>
          </a:p>
          <a:p>
            <a:pPr marL="0" indent="0">
              <a:buClr>
                <a:schemeClr val="accent5">
                  <a:lumMod val="50000"/>
                </a:schemeClr>
              </a:buClr>
            </a:pPr>
            <a:r>
              <a:rPr lang="en-US" dirty="0">
                <a:solidFill>
                  <a:schemeClr val="accent1">
                    <a:lumMod val="50000"/>
                  </a:schemeClr>
                </a:solidFill>
              </a:rPr>
              <a:t>Accomplished via:</a:t>
            </a:r>
          </a:p>
          <a:p>
            <a:pPr marL="457200" indent="-457200">
              <a:buClr>
                <a:schemeClr val="accent5">
                  <a:lumMod val="50000"/>
                </a:schemeClr>
              </a:buClr>
              <a:buFont typeface="Wingdings" panose="05000000000000000000" pitchFamily="2" charset="2"/>
              <a:buChar char="ü"/>
            </a:pPr>
            <a:r>
              <a:rPr lang="en-US" dirty="0">
                <a:solidFill>
                  <a:schemeClr val="accent1">
                    <a:lumMod val="50000"/>
                  </a:schemeClr>
                </a:solidFill>
              </a:rPr>
              <a:t>Seven (7) Task Group meetings </a:t>
            </a:r>
          </a:p>
          <a:p>
            <a:pPr marL="457200" indent="-457200">
              <a:buClr>
                <a:schemeClr val="accent5">
                  <a:lumMod val="50000"/>
                </a:schemeClr>
              </a:buClr>
              <a:buFont typeface="Wingdings" panose="05000000000000000000" pitchFamily="2" charset="2"/>
              <a:buChar char="ü"/>
            </a:pPr>
            <a:r>
              <a:rPr lang="en-US" dirty="0">
                <a:solidFill>
                  <a:schemeClr val="accent1">
                    <a:lumMod val="50000"/>
                  </a:schemeClr>
                </a:solidFill>
              </a:rPr>
              <a:t>Two (2) Joint Task Group meetings</a:t>
            </a:r>
          </a:p>
          <a:p>
            <a:pPr marL="857250" lvl="1" indent="-457200">
              <a:buClr>
                <a:schemeClr val="accent5">
                  <a:lumMod val="50000"/>
                </a:schemeClr>
              </a:buClr>
              <a:buFont typeface="Wingdings" panose="05000000000000000000" pitchFamily="2" charset="2"/>
              <a:buChar char="§"/>
            </a:pPr>
            <a:r>
              <a:rPr lang="en-US" dirty="0">
                <a:solidFill>
                  <a:schemeClr val="accent1">
                    <a:lumMod val="50000"/>
                  </a:schemeClr>
                </a:solidFill>
              </a:rPr>
              <a:t>TG 4ab+TG14+TG15</a:t>
            </a:r>
          </a:p>
          <a:p>
            <a:pPr marL="857250" lvl="1" indent="-457200">
              <a:buClr>
                <a:schemeClr val="accent5">
                  <a:lumMod val="50000"/>
                </a:schemeClr>
              </a:buClr>
              <a:buFont typeface="Wingdings" panose="05000000000000000000" pitchFamily="2" charset="2"/>
              <a:buChar char="§"/>
            </a:pPr>
            <a:r>
              <a:rPr lang="en-US" dirty="0">
                <a:solidFill>
                  <a:schemeClr val="accent1">
                    <a:lumMod val="50000"/>
                  </a:schemeClr>
                </a:solidFill>
              </a:rPr>
              <a:t>TG 4ab+TG14+TG6a</a:t>
            </a:r>
          </a:p>
          <a:p>
            <a:pPr marL="0" indent="0"/>
            <a:endParaRPr lang="en-US" dirty="0"/>
          </a:p>
        </p:txBody>
      </p:sp>
      <p:sp>
        <p:nvSpPr>
          <p:cNvPr id="4" name="Slide Number Placeholder 3">
            <a:extLst>
              <a:ext uri="{FF2B5EF4-FFF2-40B4-BE49-F238E27FC236}">
                <a16:creationId xmlns:a16="http://schemas.microsoft.com/office/drawing/2014/main" id="{82D64BE4-B6F3-46DD-A825-8B94E7F3097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spTree>
    <p:extLst>
      <p:ext uri="{BB962C8B-B14F-4D97-AF65-F5344CB8AC3E}">
        <p14:creationId xmlns:p14="http://schemas.microsoft.com/office/powerpoint/2010/main" val="256392382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35171</TotalTime>
  <Words>1245</Words>
  <Application>Microsoft Office PowerPoint</Application>
  <PresentationFormat>On-screen Show (4:3)</PresentationFormat>
  <Paragraphs>275</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Open Sans</vt:lpstr>
      <vt:lpstr>Times New Roman</vt:lpstr>
      <vt:lpstr>Verdana-Bold</vt:lpstr>
      <vt:lpstr>Wingdings</vt:lpstr>
      <vt:lpstr>Office Theme</vt:lpstr>
      <vt:lpstr>PowerPoint Presentation</vt:lpstr>
      <vt:lpstr>Task Group 15.4ab Next Generation UWB Amendment</vt:lpstr>
      <vt:lpstr>Task Group Rules</vt:lpstr>
      <vt:lpstr>IEEE-SA Patent, Copyright, and Participation Policies</vt:lpstr>
      <vt:lpstr>IEEE 802 Ground Rules</vt:lpstr>
      <vt:lpstr>Proposed Agenda</vt:lpstr>
      <vt:lpstr>Recap</vt:lpstr>
      <vt:lpstr>5.2.b Scope of the project (As approved): </vt:lpstr>
      <vt:lpstr>Session Summary</vt:lpstr>
      <vt:lpstr>List of Technical Presentations, TG41b</vt:lpstr>
      <vt:lpstr>Joint Meeting Links</vt:lpstr>
      <vt:lpstr>Technical Discussion</vt:lpstr>
      <vt:lpstr>Next Steps</vt:lpstr>
      <vt:lpstr>Collaboration Potential</vt:lpstr>
      <vt:lpstr>Teleconference Schedule</vt:lpstr>
      <vt:lpstr>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211</cp:revision>
  <cp:lastPrinted>2000-03-07T00:55:37Z</cp:lastPrinted>
  <dcterms:created xsi:type="dcterms:W3CDTF">2016-01-17T22:48:36Z</dcterms:created>
  <dcterms:modified xsi:type="dcterms:W3CDTF">2022-02-08T01:43:32Z</dcterms:modified>
  <cp:category/>
</cp:coreProperties>
</file>