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87" r:id="rId2"/>
    <p:sldId id="363" r:id="rId3"/>
    <p:sldId id="322" r:id="rId4"/>
    <p:sldId id="2385" r:id="rId5"/>
    <p:sldId id="361" r:id="rId6"/>
    <p:sldId id="2388" r:id="rId7"/>
    <p:sldId id="326" r:id="rId8"/>
    <p:sldId id="364" r:id="rId9"/>
    <p:sldId id="2391" r:id="rId10"/>
    <p:sldId id="330" r:id="rId11"/>
    <p:sldId id="2375" r:id="rId12"/>
    <p:sldId id="2377" r:id="rId13"/>
    <p:sldId id="2384" r:id="rId14"/>
    <p:sldId id="2389" r:id="rId1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11" d="100"/>
          <a:sy n="111" d="100"/>
        </p:scale>
        <p:origin x="159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15-22-0097-01-04ab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mentor.ieee.org/802.15/dcn/22/15-22-0061-00-04ab-sensing-continued.pptx" TargetMode="External"/><Relationship Id="rId13" Type="http://schemas.openxmlformats.org/officeDocument/2006/relationships/hyperlink" Target="https://mentor.ieee.org/802.15/dcn/22/15-22-0076-00-04ab-proposal-for-extending-nb-uwb-for-secure-ranging.ppt" TargetMode="External"/><Relationship Id="rId18" Type="http://schemas.openxmlformats.org/officeDocument/2006/relationships/hyperlink" Target="https://mentor.ieee.org/802.15/dcn/22/15-22-0073-00-04ab-a-method-to-evaluate-the-quality-of-tof-measurement-for-ir-uwb.pptx" TargetMode="External"/><Relationship Id="rId3" Type="http://schemas.openxmlformats.org/officeDocument/2006/relationships/hyperlink" Target="https://mentor.ieee.org/802.15/dcn/22/15-22-0047-01-04ab-mac-layer-considerations-for-uwb-data-streaming.pdf" TargetMode="External"/><Relationship Id="rId7" Type="http://schemas.openxmlformats.org/officeDocument/2006/relationships/hyperlink" Target="https://mentor.ieee.org/802.15/dcn/22/15-22-0051-01-04ab-uwb-and-nb-link-budget-comparison.pptx" TargetMode="External"/><Relationship Id="rId12" Type="http://schemas.openxmlformats.org/officeDocument/2006/relationships/hyperlink" Target="https://mentor.ieee.org/802.15/dcn/22/15-22-0070-00-04ab-the-capacity-and-accuracy-optimization-for-dl-tdoa-of-uwb.pptx" TargetMode="External"/><Relationship Id="rId17" Type="http://schemas.openxmlformats.org/officeDocument/2006/relationships/hyperlink" Target="https://mentor.ieee.org/802.15/dcn/22/15-22-0072-00-04ab-integrity-protection-to-support-secure-ranging-in-ir-uwb.pptx" TargetMode="External"/><Relationship Id="rId2" Type="http://schemas.openxmlformats.org/officeDocument/2006/relationships/hyperlink" Target="https://mentor.ieee.org/802.15/dcn/21/15-21-0638-00-04ab-tg4ab-presentations-by-tgd-categories.xlsx" TargetMode="External"/><Relationship Id="rId16" Type="http://schemas.openxmlformats.org/officeDocument/2006/relationships/hyperlink" Target="https://mentor.ieee.org/802.15/dcn/22/15-22-0083-01-04ab-uwb-sensing-concept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050-00-04ab-channel-coding-considerations-for-802-15-4ab.pptx" TargetMode="External"/><Relationship Id="rId11" Type="http://schemas.openxmlformats.org/officeDocument/2006/relationships/hyperlink" Target="https://mentor.ieee.org/802.15/dcn/22/15-22-0064-00-04ab-potentials-of-narrowband-assisted-uwb.pptx" TargetMode="External"/><Relationship Id="rId5" Type="http://schemas.openxmlformats.org/officeDocument/2006/relationships/hyperlink" Target="https://mentor.ieee.org/802.15/dcn/22/15-22-0012-01-04ab-uwb-sensing-scenarios-for-802-15-4ab.pptx" TargetMode="External"/><Relationship Id="rId15" Type="http://schemas.openxmlformats.org/officeDocument/2006/relationships/hyperlink" Target="https://mentor.ieee.org/802.15/dcn/22/15-22-0077-00-04ab-tdma-scheme-enabling-industrial-dl-tdoa-and-ul-tdoa-scenarios.pdf" TargetMode="External"/><Relationship Id="rId10" Type="http://schemas.openxmlformats.org/officeDocument/2006/relationships/hyperlink" Target="https://mentor.ieee.org/802.15/dcn/22/15-22-0066-00-04ab-link-budget-analysis-and-cir-reporting-for-uwb-rf-sensing.pptx" TargetMode="External"/><Relationship Id="rId19" Type="http://schemas.openxmlformats.org/officeDocument/2006/relationships/hyperlink" Target="https://mentor.ieee.org/802.15/dcn/22/15-22-0080-00-04ab-nba-mms-uwb-mac-followup.pptx" TargetMode="External"/><Relationship Id="rId4" Type="http://schemas.openxmlformats.org/officeDocument/2006/relationships/hyperlink" Target="https://mentor.ieee.org/802.15/dcn/22/15-22-0040-04-04ab-waveform-design-for-uwb-sensing.pptx" TargetMode="External"/><Relationship Id="rId9" Type="http://schemas.openxmlformats.org/officeDocument/2006/relationships/hyperlink" Target="https://mentor.ieee.org/802.15/dcn/22/15-22-0065-00-04ab-pilot-nb-radio-for-assisting-uwb-channel-access.pptx" TargetMode="External"/><Relationship Id="rId14" Type="http://schemas.openxmlformats.org/officeDocument/2006/relationships/hyperlink" Target="https://mentor.ieee.org/802.15/dcn/22/15-22-0074-00-04ab-link-budget-analysis-for-nba-mms.ppt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2/15-22-0023-00-006a-dynamic-channel-and-environmental-modeling-scheme-for-bans-on-tg15-6a.pptx" TargetMode="External"/><Relationship Id="rId2" Type="http://schemas.openxmlformats.org/officeDocument/2006/relationships/hyperlink" Target="https://mentor.ieee.org/802.15/dcn/21/15-21-0596-00-0000-joint-6a-4ab-14-meeting-slides-plenary-nov-2021.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024-01-006a-mac-bridging-for-time-sensitive-networking-of-802-15-6a.pptx" TargetMode="External"/><Relationship Id="rId5" Type="http://schemas.openxmlformats.org/officeDocument/2006/relationships/hyperlink" Target="https://mentor.ieee.org/802.15/dcn/22/15-22-0038-01-04ab-snapshot-of-tg4ab-phy-topics-jan-2022.pptx" TargetMode="External"/><Relationship Id="rId4" Type="http://schemas.openxmlformats.org/officeDocument/2006/relationships/hyperlink" Target="https://mentor.ieee.org/802.15/dcn/22/15-22-0062-01-04ab-measurement-based-ban-channel-model-for-xr-applications-part-i.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Task Group 15.4ab January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January 25,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Task Group 15.4ab January Interim Session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project progress to the working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23719515"/>
              </p:ext>
            </p:extLst>
          </p:nvPr>
        </p:nvGraphicFramePr>
        <p:xfrm>
          <a:off x="395536" y="81413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Jan-22</a:t>
                      </a:r>
                    </a:p>
                  </a:txBody>
                  <a:tcPr marL="2232" marR="2232" marT="2232" marB="0" anchor="b">
                    <a:lnL>
                      <a:noFill/>
                    </a:lnL>
                    <a:lnR>
                      <a:noFill/>
                    </a:lnR>
                    <a:lnT>
                      <a:noFill/>
                    </a:lnT>
                    <a:lnB>
                      <a:noFill/>
                    </a:lnB>
                    <a:solidFill>
                      <a:schemeClr val="bg1">
                        <a:lumMod val="95000"/>
                      </a:schemeClr>
                    </a:solidFill>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solidFill>
                      <a:schemeClr val="bg1">
                        <a:lumMod val="95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solidFill>
                      <a:schemeClr val="bg1">
                        <a:lumMod val="95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solidFill>
                      <a:schemeClr val="bg1">
                        <a:lumMod val="95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11" name="TextBox 10">
            <a:extLst>
              <a:ext uri="{FF2B5EF4-FFF2-40B4-BE49-F238E27FC236}">
                <a16:creationId xmlns:a16="http://schemas.microsoft.com/office/drawing/2014/main" id="{C8F4366F-7AF3-41F9-9BA9-F35BF065D26E}"/>
              </a:ext>
            </a:extLst>
          </p:cNvPr>
          <p:cNvSpPr txBox="1"/>
          <p:nvPr/>
        </p:nvSpPr>
        <p:spPr>
          <a:xfrm>
            <a:off x="4932040" y="1124744"/>
            <a:ext cx="3865161"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As Presented in November</a:t>
            </a:r>
          </a:p>
        </p:txBody>
      </p:sp>
      <p:sp>
        <p:nvSpPr>
          <p:cNvPr id="3" name="Arrow: Right 2">
            <a:extLst>
              <a:ext uri="{FF2B5EF4-FFF2-40B4-BE49-F238E27FC236}">
                <a16:creationId xmlns:a16="http://schemas.microsoft.com/office/drawing/2014/main" id="{7392C916-CF8A-4EE2-8FEA-3B59B3742859}"/>
              </a:ext>
            </a:extLst>
          </p:cNvPr>
          <p:cNvSpPr/>
          <p:nvPr/>
        </p:nvSpPr>
        <p:spPr bwMode="auto">
          <a:xfrm rot="16200000">
            <a:off x="1367643" y="2816932"/>
            <a:ext cx="1296144"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chemeClr val="accent2">
                    <a:lumMod val="50000"/>
                  </a:schemeClr>
                </a:solidFill>
                <a:effectLst/>
                <a:latin typeface="+mj-lt"/>
                <a:ea typeface="ＭＳ Ｐゴシック" charset="0"/>
                <a:cs typeface="ＭＳ Ｐゴシック" charset="0"/>
              </a:rPr>
              <a:t>We are here</a:t>
            </a:r>
          </a:p>
        </p:txBody>
      </p:sp>
    </p:spTree>
    <p:extLst>
      <p:ext uri="{BB962C8B-B14F-4D97-AF65-F5344CB8AC3E}">
        <p14:creationId xmlns:p14="http://schemas.microsoft.com/office/powerpoint/2010/main" val="143523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 [questionable]</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 (post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June/July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dirty="0">
                          <a:effectLst/>
                        </a:rPr>
                        <a:t>Conditional or unconditional approval to </a:t>
                      </a:r>
                      <a:r>
                        <a:rPr lang="en-US" sz="1400" u="none" strike="noStrike" dirty="0" err="1">
                          <a:effectLst/>
                        </a:rPr>
                        <a:t>RevCom</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03137776"/>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52715" y="1887215"/>
            <a:ext cx="2867323"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Working Milestones</a:t>
            </a:r>
          </a:p>
        </p:txBody>
      </p:sp>
      <p:sp>
        <p:nvSpPr>
          <p:cNvPr id="10" name="TextBox 9">
            <a:extLst>
              <a:ext uri="{FF2B5EF4-FFF2-40B4-BE49-F238E27FC236}">
                <a16:creationId xmlns:a16="http://schemas.microsoft.com/office/drawing/2014/main" id="{D2DA29CD-2868-4D15-957B-70F8C66268CC}"/>
              </a:ext>
            </a:extLst>
          </p:cNvPr>
          <p:cNvSpPr txBox="1"/>
          <p:nvPr/>
        </p:nvSpPr>
        <p:spPr>
          <a:xfrm>
            <a:off x="7380312" y="2636912"/>
            <a:ext cx="288032" cy="400110"/>
          </a:xfrm>
          <a:prstGeom prst="rect">
            <a:avLst/>
          </a:prstGeom>
          <a:noFill/>
        </p:spPr>
        <p:txBody>
          <a:bodyPr wrap="square">
            <a:spAutoFit/>
          </a:bodyPr>
          <a:lstStyle/>
          <a:p>
            <a:pPr algn="ctr"/>
            <a:r>
              <a:rPr lang="en-US" sz="2000" b="1" i="0" u="none" strike="noStrike" dirty="0">
                <a:solidFill>
                  <a:schemeClr val="accent5">
                    <a:lumMod val="50000"/>
                  </a:schemeClr>
                </a:solidFill>
                <a:effectLst/>
                <a:latin typeface="Calibri" panose="020F0502020204030204" pitchFamily="34" charset="0"/>
              </a:rPr>
              <a:t>√</a:t>
            </a:r>
            <a:endParaRPr lang="en-US" sz="2000" b="1" dirty="0">
              <a:solidFill>
                <a:schemeClr val="accent5">
                  <a:lumMod val="50000"/>
                </a:schemeClr>
              </a:solidFill>
            </a:endParaRPr>
          </a:p>
        </p:txBody>
      </p:sp>
    </p:spTree>
    <p:extLst>
      <p:ext uri="{BB962C8B-B14F-4D97-AF65-F5344CB8AC3E}">
        <p14:creationId xmlns:p14="http://schemas.microsoft.com/office/powerpoint/2010/main" val="11343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C59C-D110-425E-995A-8D3B69A10060}"/>
              </a:ext>
            </a:extLst>
          </p:cNvPr>
          <p:cNvSpPr>
            <a:spLocks noGrp="1"/>
          </p:cNvSpPr>
          <p:nvPr>
            <p:ph type="title"/>
          </p:nvPr>
        </p:nvSpPr>
        <p:spPr>
          <a:xfrm>
            <a:off x="755576" y="685801"/>
            <a:ext cx="7764463" cy="510952"/>
          </a:xfrm>
        </p:spPr>
        <p:txBody>
          <a:bodyPr/>
          <a:lstStyle/>
          <a:p>
            <a:r>
              <a:rPr lang="en-US" altLang="en-US" dirty="0"/>
              <a:t>Teleconference Schedule</a:t>
            </a:r>
            <a:endParaRPr lang="en-US" dirty="0"/>
          </a:p>
        </p:txBody>
      </p:sp>
      <p:sp>
        <p:nvSpPr>
          <p:cNvPr id="4" name="Slide Number Placeholder 3">
            <a:extLst>
              <a:ext uri="{FF2B5EF4-FFF2-40B4-BE49-F238E27FC236}">
                <a16:creationId xmlns:a16="http://schemas.microsoft.com/office/drawing/2014/main" id="{BCF80C0C-2FF3-48B1-BCED-69E0ECE21E0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
        <p:nvSpPr>
          <p:cNvPr id="10" name="Content Placeholder 2">
            <a:extLst>
              <a:ext uri="{FF2B5EF4-FFF2-40B4-BE49-F238E27FC236}">
                <a16:creationId xmlns:a16="http://schemas.microsoft.com/office/drawing/2014/main" id="{F241F66D-1F9D-4500-AB91-3640CE3DF46E}"/>
              </a:ext>
            </a:extLst>
          </p:cNvPr>
          <p:cNvSpPr>
            <a:spLocks noGrp="1"/>
          </p:cNvSpPr>
          <p:nvPr>
            <p:ph idx="1"/>
          </p:nvPr>
        </p:nvSpPr>
        <p:spPr>
          <a:xfrm>
            <a:off x="391290" y="2302013"/>
            <a:ext cx="3316614" cy="2495139"/>
          </a:xfrm>
        </p:spPr>
        <p:txBody>
          <a:bodyPr>
            <a:normAutofit fontScale="55000" lnSpcReduction="20000"/>
          </a:bodyPr>
          <a:lstStyle/>
          <a:p>
            <a:pPr marL="0" indent="0">
              <a:defRPr/>
            </a:pPr>
            <a:r>
              <a:rPr lang="en-US" dirty="0"/>
              <a:t>Usual pattern:</a:t>
            </a:r>
          </a:p>
          <a:p>
            <a:pPr marL="0" indent="0">
              <a:defRPr/>
            </a:pPr>
            <a:r>
              <a:rPr lang="en-US" dirty="0"/>
              <a:t>Frequency: Bi-weekly </a:t>
            </a:r>
          </a:p>
          <a:p>
            <a:pPr marL="0" indent="0">
              <a:defRPr/>
            </a:pPr>
            <a:r>
              <a:rPr lang="en-US" dirty="0"/>
              <a:t>Phase: Tuesday  </a:t>
            </a:r>
          </a:p>
          <a:p>
            <a:pPr marL="0" indent="0">
              <a:defRPr/>
            </a:pPr>
            <a:r>
              <a:rPr lang="en-US" dirty="0">
                <a:highlight>
                  <a:srgbClr val="FFFF00"/>
                </a:highlight>
              </a:rPr>
              <a:t>Time: 09:00 ET (06:00 PT)</a:t>
            </a:r>
          </a:p>
          <a:p>
            <a:pPr marL="0" indent="0">
              <a:defRPr/>
            </a:pPr>
            <a:r>
              <a:rPr lang="en-US" dirty="0"/>
              <a:t>Offset: First call Feb 8th</a:t>
            </a:r>
            <a:r>
              <a:rPr lang="en-US" baseline="30000" dirty="0"/>
              <a:t>th</a:t>
            </a:r>
            <a:r>
              <a:rPr lang="en-US" dirty="0"/>
              <a:t> </a:t>
            </a:r>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graphicFrame>
        <p:nvGraphicFramePr>
          <p:cNvPr id="15" name="Table 14">
            <a:extLst>
              <a:ext uri="{FF2B5EF4-FFF2-40B4-BE49-F238E27FC236}">
                <a16:creationId xmlns:a16="http://schemas.microsoft.com/office/drawing/2014/main" id="{D04669CE-EDF1-4689-8F4F-A3C05CD514F4}"/>
              </a:ext>
            </a:extLst>
          </p:cNvPr>
          <p:cNvGraphicFramePr>
            <a:graphicFrameLocks noGrp="1"/>
          </p:cNvGraphicFramePr>
          <p:nvPr>
            <p:extLst>
              <p:ext uri="{D42A27DB-BD31-4B8C-83A1-F6EECF244321}">
                <p14:modId xmlns:p14="http://schemas.microsoft.com/office/powerpoint/2010/main" val="4274473973"/>
              </p:ext>
            </p:extLst>
          </p:nvPr>
        </p:nvGraphicFramePr>
        <p:xfrm>
          <a:off x="3965539" y="2102675"/>
          <a:ext cx="4533900" cy="1314450"/>
        </p:xfrm>
        <a:graphic>
          <a:graphicData uri="http://schemas.openxmlformats.org/drawingml/2006/table">
            <a:tbl>
              <a:tblPr/>
              <a:tblGrid>
                <a:gridCol w="647700">
                  <a:extLst>
                    <a:ext uri="{9D8B030D-6E8A-4147-A177-3AD203B41FA5}">
                      <a16:colId xmlns:a16="http://schemas.microsoft.com/office/drawing/2014/main" val="2367047217"/>
                    </a:ext>
                  </a:extLst>
                </a:gridCol>
                <a:gridCol w="647700">
                  <a:extLst>
                    <a:ext uri="{9D8B030D-6E8A-4147-A177-3AD203B41FA5}">
                      <a16:colId xmlns:a16="http://schemas.microsoft.com/office/drawing/2014/main" val="3781247499"/>
                    </a:ext>
                  </a:extLst>
                </a:gridCol>
                <a:gridCol w="647700">
                  <a:extLst>
                    <a:ext uri="{9D8B030D-6E8A-4147-A177-3AD203B41FA5}">
                      <a16:colId xmlns:a16="http://schemas.microsoft.com/office/drawing/2014/main" val="2913509767"/>
                    </a:ext>
                  </a:extLst>
                </a:gridCol>
                <a:gridCol w="647700">
                  <a:extLst>
                    <a:ext uri="{9D8B030D-6E8A-4147-A177-3AD203B41FA5}">
                      <a16:colId xmlns:a16="http://schemas.microsoft.com/office/drawing/2014/main" val="133124974"/>
                    </a:ext>
                  </a:extLst>
                </a:gridCol>
                <a:gridCol w="647700">
                  <a:extLst>
                    <a:ext uri="{9D8B030D-6E8A-4147-A177-3AD203B41FA5}">
                      <a16:colId xmlns:a16="http://schemas.microsoft.com/office/drawing/2014/main" val="468811635"/>
                    </a:ext>
                  </a:extLst>
                </a:gridCol>
                <a:gridCol w="647700">
                  <a:extLst>
                    <a:ext uri="{9D8B030D-6E8A-4147-A177-3AD203B41FA5}">
                      <a16:colId xmlns:a16="http://schemas.microsoft.com/office/drawing/2014/main" val="802700674"/>
                    </a:ext>
                  </a:extLst>
                </a:gridCol>
                <a:gridCol w="647700">
                  <a:extLst>
                    <a:ext uri="{9D8B030D-6E8A-4147-A177-3AD203B41FA5}">
                      <a16:colId xmlns:a16="http://schemas.microsoft.com/office/drawing/2014/main" val="3356666164"/>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Feb-22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354297"/>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83155243"/>
                  </a:ext>
                </a:extLst>
              </a:tr>
              <a:tr h="185420">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4609201"/>
                  </a:ext>
                </a:extLst>
              </a:tr>
              <a:tr h="185420">
                <a:tc>
                  <a:txBody>
                    <a:bodyPr/>
                    <a:lstStyle/>
                    <a:p>
                      <a:pPr algn="ctr" fontAlgn="b"/>
                      <a:r>
                        <a:rPr lang="en-US" sz="1100" b="0" i="0" u="none" strike="noStrike">
                          <a:solidFill>
                            <a:srgbClr val="000000"/>
                          </a:solidFill>
                          <a:effectLst/>
                          <a:latin typeface="Calibri" panose="020F0502020204030204" pitchFamily="34" charset="0"/>
                        </a:rPr>
                        <a:t>6</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04745469"/>
                  </a:ext>
                </a:extLst>
              </a:tr>
              <a:tr h="185420">
                <a:tc>
                  <a:txBody>
                    <a:bodyPr/>
                    <a:lstStyle/>
                    <a:p>
                      <a:pPr algn="ctr" fontAlgn="b"/>
                      <a:r>
                        <a:rPr lang="en-US" sz="1100" b="0" i="0" u="none" strike="noStrike">
                          <a:solidFill>
                            <a:srgbClr val="000000"/>
                          </a:solidFill>
                          <a:effectLst/>
                          <a:latin typeface="Calibri" panose="020F0502020204030204" pitchFamily="34" charset="0"/>
                        </a:rPr>
                        <a:t>13</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4461014"/>
                  </a:ext>
                </a:extLst>
              </a:tr>
              <a:tr h="185420">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8680606"/>
                  </a:ext>
                </a:extLst>
              </a:tr>
              <a:tr h="185420">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48874389"/>
                  </a:ext>
                </a:extLst>
              </a:tr>
            </a:tbl>
          </a:graphicData>
        </a:graphic>
      </p:graphicFrame>
      <p:graphicFrame>
        <p:nvGraphicFramePr>
          <p:cNvPr id="17" name="Table 16">
            <a:extLst>
              <a:ext uri="{FF2B5EF4-FFF2-40B4-BE49-F238E27FC236}">
                <a16:creationId xmlns:a16="http://schemas.microsoft.com/office/drawing/2014/main" id="{5DAA6A17-3DE8-444E-AB46-DFDAAAEB46B7}"/>
              </a:ext>
            </a:extLst>
          </p:cNvPr>
          <p:cNvGraphicFramePr>
            <a:graphicFrameLocks noGrp="1"/>
          </p:cNvGraphicFramePr>
          <p:nvPr>
            <p:extLst>
              <p:ext uri="{D42A27DB-BD31-4B8C-83A1-F6EECF244321}">
                <p14:modId xmlns:p14="http://schemas.microsoft.com/office/powerpoint/2010/main" val="355876327"/>
              </p:ext>
            </p:extLst>
          </p:nvPr>
        </p:nvGraphicFramePr>
        <p:xfrm>
          <a:off x="3965539" y="3554710"/>
          <a:ext cx="4533900" cy="1314450"/>
        </p:xfrm>
        <a:graphic>
          <a:graphicData uri="http://schemas.openxmlformats.org/drawingml/2006/table">
            <a:tbl>
              <a:tblPr/>
              <a:tblGrid>
                <a:gridCol w="647700">
                  <a:extLst>
                    <a:ext uri="{9D8B030D-6E8A-4147-A177-3AD203B41FA5}">
                      <a16:colId xmlns:a16="http://schemas.microsoft.com/office/drawing/2014/main" val="3934154458"/>
                    </a:ext>
                  </a:extLst>
                </a:gridCol>
                <a:gridCol w="647700">
                  <a:extLst>
                    <a:ext uri="{9D8B030D-6E8A-4147-A177-3AD203B41FA5}">
                      <a16:colId xmlns:a16="http://schemas.microsoft.com/office/drawing/2014/main" val="643884135"/>
                    </a:ext>
                  </a:extLst>
                </a:gridCol>
                <a:gridCol w="647700">
                  <a:extLst>
                    <a:ext uri="{9D8B030D-6E8A-4147-A177-3AD203B41FA5}">
                      <a16:colId xmlns:a16="http://schemas.microsoft.com/office/drawing/2014/main" val="1496570989"/>
                    </a:ext>
                  </a:extLst>
                </a:gridCol>
                <a:gridCol w="647700">
                  <a:extLst>
                    <a:ext uri="{9D8B030D-6E8A-4147-A177-3AD203B41FA5}">
                      <a16:colId xmlns:a16="http://schemas.microsoft.com/office/drawing/2014/main" val="2175550003"/>
                    </a:ext>
                  </a:extLst>
                </a:gridCol>
                <a:gridCol w="647700">
                  <a:extLst>
                    <a:ext uri="{9D8B030D-6E8A-4147-A177-3AD203B41FA5}">
                      <a16:colId xmlns:a16="http://schemas.microsoft.com/office/drawing/2014/main" val="2050009053"/>
                    </a:ext>
                  </a:extLst>
                </a:gridCol>
                <a:gridCol w="647700">
                  <a:extLst>
                    <a:ext uri="{9D8B030D-6E8A-4147-A177-3AD203B41FA5}">
                      <a16:colId xmlns:a16="http://schemas.microsoft.com/office/drawing/2014/main" val="3979496600"/>
                    </a:ext>
                  </a:extLst>
                </a:gridCol>
                <a:gridCol w="647700">
                  <a:extLst>
                    <a:ext uri="{9D8B030D-6E8A-4147-A177-3AD203B41FA5}">
                      <a16:colId xmlns:a16="http://schemas.microsoft.com/office/drawing/2014/main" val="3961043248"/>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Mar-22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069526"/>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extLst>
                  <a:ext uri="{0D108BD9-81ED-4DB2-BD59-A6C34878D82A}">
                    <a16:rowId xmlns:a16="http://schemas.microsoft.com/office/drawing/2014/main" val="941597714"/>
                  </a:ext>
                </a:extLst>
              </a:tr>
              <a:tr h="185420">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3F3F76"/>
                          </a:solidFill>
                          <a:effectLst/>
                          <a:latin typeface="Calibri" panose="020F0502020204030204" pitchFamily="34" charset="0"/>
                        </a:rPr>
                        <a:t>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010702742"/>
                  </a:ext>
                </a:extLst>
              </a:tr>
              <a:tr h="185420">
                <a:tc>
                  <a:txBody>
                    <a:bodyPr/>
                    <a:lstStyle/>
                    <a:p>
                      <a:pPr algn="ctr" fontAlgn="b"/>
                      <a:r>
                        <a:rPr lang="en-US" sz="1100" b="0" i="0" u="none" strike="noStrike">
                          <a:solidFill>
                            <a:srgbClr val="3F3F76"/>
                          </a:solidFill>
                          <a:effectLst/>
                          <a:latin typeface="Calibri" panose="020F0502020204030204" pitchFamily="34" charset="0"/>
                        </a:rPr>
                        <a:t>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9</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10</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11</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12</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036302077"/>
                  </a:ext>
                </a:extLst>
              </a:tr>
              <a:tr h="185420">
                <a:tc>
                  <a:txBody>
                    <a:bodyPr/>
                    <a:lstStyle/>
                    <a:p>
                      <a:pPr algn="ctr" fontAlgn="b"/>
                      <a:r>
                        <a:rPr lang="en-US" sz="1100" b="0" i="0" u="none" strike="noStrike">
                          <a:solidFill>
                            <a:srgbClr val="3F3F76"/>
                          </a:solidFill>
                          <a:effectLst/>
                          <a:latin typeface="Calibri" panose="020F0502020204030204" pitchFamily="34" charset="0"/>
                        </a:rPr>
                        <a:t>13</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0408344"/>
                  </a:ext>
                </a:extLst>
              </a:tr>
              <a:tr h="185420">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35650352"/>
                  </a:ext>
                </a:extLst>
              </a:tr>
              <a:tr h="185420">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211954"/>
                  </a:ext>
                </a:extLst>
              </a:tr>
            </a:tbl>
          </a:graphicData>
        </a:graphic>
      </p:graphicFrame>
    </p:spTree>
    <p:extLst>
      <p:ext uri="{BB962C8B-B14F-4D97-AF65-F5344CB8AC3E}">
        <p14:creationId xmlns:p14="http://schemas.microsoft.com/office/powerpoint/2010/main" val="287871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Thanks!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14</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4799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br>
              <a:rPr lang="en-US" sz="3600" dirty="0"/>
            </a:br>
            <a:endParaRPr lang="en-US" sz="3600" dirty="0"/>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5">
            <a:extLst>
              <a:ext uri="{FF2B5EF4-FFF2-40B4-BE49-F238E27FC236}">
                <a16:creationId xmlns:a16="http://schemas.microsoft.com/office/drawing/2014/main" id="{C33FF824-0464-4E15-8097-3AC1C96450D9}"/>
              </a:ext>
            </a:extLst>
          </p:cNvPr>
          <p:cNvSpPr>
            <a:spLocks noGrp="1"/>
          </p:cNvSpPr>
          <p:nvPr>
            <p:ph type="subTitle" idx="1"/>
          </p:nvPr>
        </p:nvSpPr>
        <p:spPr/>
        <p:txBody>
          <a:bodyPr/>
          <a:lstStyle/>
          <a:p>
            <a:r>
              <a:rPr lang="en-US" sz="3200" dirty="0"/>
              <a:t>Closing Report</a:t>
            </a:r>
            <a:endParaRPr lang="en-US" dirty="0"/>
          </a:p>
        </p:txBody>
      </p:sp>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Interim January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January 18</a:t>
            </a:r>
            <a:r>
              <a:rPr lang="en-US" sz="1600" baseline="30000" dirty="0"/>
              <a:t>th</a:t>
            </a:r>
            <a:r>
              <a:rPr lang="en-US" sz="1600" dirty="0"/>
              <a:t> through January 26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a:xfrm>
            <a:off x="755576" y="685800"/>
            <a:ext cx="7764463" cy="844699"/>
          </a:xfrm>
        </p:spPr>
        <p:txBody>
          <a:bodyPr/>
          <a:lstStyle/>
          <a:p>
            <a:r>
              <a:rPr lang="en-US" dirty="0"/>
              <a:t>Session Summary</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fontScale="92500" lnSpcReduction="10000"/>
          </a:bodyPr>
          <a:lstStyle/>
          <a:p>
            <a:pPr marL="0" indent="0">
              <a:buClr>
                <a:schemeClr val="accent5">
                  <a:lumMod val="50000"/>
                </a:schemeClr>
              </a:buClr>
            </a:pPr>
            <a:r>
              <a:rPr lang="en-US" dirty="0">
                <a:solidFill>
                  <a:schemeClr val="accent1">
                    <a:lumMod val="50000"/>
                  </a:schemeClr>
                </a:solidFill>
              </a:rPr>
              <a:t>Objectives:</a:t>
            </a:r>
          </a:p>
          <a:p>
            <a:pPr marL="457200" indent="-457200">
              <a:buClr>
                <a:schemeClr val="accent5">
                  <a:lumMod val="50000"/>
                </a:schemeClr>
              </a:buClr>
              <a:buFont typeface="Wingdings" panose="05000000000000000000" pitchFamily="2" charset="2"/>
              <a:buChar char="ü"/>
            </a:pPr>
            <a:r>
              <a:rPr lang="en-US" dirty="0">
                <a:solidFill>
                  <a:schemeClr val="accent1">
                    <a:lumMod val="50000"/>
                  </a:schemeClr>
                </a:solidFill>
              </a:rPr>
              <a:t>Hear technical contributions and develop technical content for TFD</a:t>
            </a:r>
          </a:p>
          <a:p>
            <a:pPr marL="457200" indent="-457200">
              <a:buClr>
                <a:schemeClr val="accent5">
                  <a:lumMod val="50000"/>
                </a:schemeClr>
              </a:buClr>
              <a:buFont typeface="Wingdings" panose="05000000000000000000" pitchFamily="2" charset="2"/>
              <a:buChar char="ü"/>
            </a:pPr>
            <a:endParaRPr lang="en-US" dirty="0">
              <a:solidFill>
                <a:schemeClr val="accent1">
                  <a:lumMod val="50000"/>
                </a:schemeClr>
              </a:solidFill>
            </a:endParaRPr>
          </a:p>
          <a:p>
            <a:pPr marL="0" indent="0">
              <a:buClr>
                <a:schemeClr val="accent5">
                  <a:lumMod val="50000"/>
                </a:schemeClr>
              </a:buClr>
            </a:pPr>
            <a:r>
              <a:rPr lang="en-US" dirty="0">
                <a:solidFill>
                  <a:schemeClr val="accent1">
                    <a:lumMod val="50000"/>
                  </a:schemeClr>
                </a:solidFill>
              </a:rPr>
              <a:t>Accomplished via:</a:t>
            </a:r>
          </a:p>
          <a:p>
            <a:pPr marL="457200" indent="-457200">
              <a:buClr>
                <a:schemeClr val="accent5">
                  <a:lumMod val="50000"/>
                </a:schemeClr>
              </a:buClr>
              <a:buFont typeface="Wingdings" panose="05000000000000000000" pitchFamily="2" charset="2"/>
              <a:buChar char="ü"/>
            </a:pPr>
            <a:r>
              <a:rPr lang="en-US" dirty="0">
                <a:solidFill>
                  <a:schemeClr val="accent1">
                    <a:lumMod val="50000"/>
                  </a:schemeClr>
                </a:solidFill>
              </a:rPr>
              <a:t>Seven (7) Task Group meetings </a:t>
            </a:r>
          </a:p>
          <a:p>
            <a:pPr marL="457200" indent="-457200">
              <a:buClr>
                <a:schemeClr val="accent5">
                  <a:lumMod val="50000"/>
                </a:schemeClr>
              </a:buClr>
              <a:buFont typeface="Wingdings" panose="05000000000000000000" pitchFamily="2" charset="2"/>
              <a:buChar char="ü"/>
            </a:pPr>
            <a:r>
              <a:rPr lang="en-US" dirty="0">
                <a:solidFill>
                  <a:schemeClr val="accent1">
                    <a:lumMod val="50000"/>
                  </a:schemeClr>
                </a:solidFill>
              </a:rPr>
              <a:t>Two (2) Joint Task Group meetings</a:t>
            </a:r>
          </a:p>
          <a:p>
            <a:pPr marL="857250" lvl="1" indent="-457200">
              <a:buClr>
                <a:schemeClr val="accent5">
                  <a:lumMod val="50000"/>
                </a:schemeClr>
              </a:buClr>
              <a:buFont typeface="Wingdings" panose="05000000000000000000" pitchFamily="2" charset="2"/>
              <a:buChar char="§"/>
            </a:pPr>
            <a:r>
              <a:rPr lang="en-US" dirty="0">
                <a:solidFill>
                  <a:schemeClr val="accent1">
                    <a:lumMod val="50000"/>
                  </a:schemeClr>
                </a:solidFill>
              </a:rPr>
              <a:t>TG 4ab+TG14+TG15</a:t>
            </a:r>
          </a:p>
          <a:p>
            <a:pPr marL="857250" lvl="1" indent="-457200">
              <a:buClr>
                <a:schemeClr val="accent5">
                  <a:lumMod val="50000"/>
                </a:schemeClr>
              </a:buClr>
              <a:buFont typeface="Wingdings" panose="05000000000000000000" pitchFamily="2" charset="2"/>
              <a:buChar char="§"/>
            </a:pPr>
            <a:r>
              <a:rPr lang="en-US" dirty="0">
                <a:solidFill>
                  <a:schemeClr val="accent1">
                    <a:lumMod val="50000"/>
                  </a:schemeClr>
                </a:solidFill>
              </a:rPr>
              <a:t>TG 4ab+TG14+TG6a</a:t>
            </a:r>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January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755575" y="2339237"/>
            <a:ext cx="7764455" cy="307777"/>
          </a:xfrm>
          <a:prstGeom prst="rect">
            <a:avLst/>
          </a:prstGeom>
          <a:noFill/>
        </p:spPr>
        <p:txBody>
          <a:bodyPr wrap="square">
            <a:spAutoFit/>
          </a:bodyPr>
          <a:lstStyle/>
          <a:p>
            <a:pPr algn="ctr"/>
            <a:r>
              <a:rPr lang="en-US" sz="1400" dirty="0">
                <a:solidFill>
                  <a:schemeClr val="accent2">
                    <a:lumMod val="75000"/>
                  </a:schemeClr>
                </a:solidFill>
                <a:latin typeface="+mj-lt"/>
              </a:rPr>
              <a:t>https://mentor.ieee.org/802.15/dcn/21/15-21-0644-09-04ab-tg-4ab-agenda-jan-2022.xlsx</a:t>
            </a:r>
          </a:p>
        </p:txBody>
      </p:sp>
      <p:graphicFrame>
        <p:nvGraphicFramePr>
          <p:cNvPr id="3" name="Table 2">
            <a:extLst>
              <a:ext uri="{FF2B5EF4-FFF2-40B4-BE49-F238E27FC236}">
                <a16:creationId xmlns:a16="http://schemas.microsoft.com/office/drawing/2014/main" id="{61FB3E81-AC70-432B-B344-E7DDC2669E28}"/>
              </a:ext>
            </a:extLst>
          </p:cNvPr>
          <p:cNvGraphicFramePr>
            <a:graphicFrameLocks noGrp="1"/>
          </p:cNvGraphicFramePr>
          <p:nvPr>
            <p:extLst>
              <p:ext uri="{D42A27DB-BD31-4B8C-83A1-F6EECF244321}">
                <p14:modId xmlns:p14="http://schemas.microsoft.com/office/powerpoint/2010/main" val="2269880393"/>
              </p:ext>
            </p:extLst>
          </p:nvPr>
        </p:nvGraphicFramePr>
        <p:xfrm>
          <a:off x="755575" y="2924944"/>
          <a:ext cx="7764456" cy="2870695"/>
        </p:xfrm>
        <a:graphic>
          <a:graphicData uri="http://schemas.openxmlformats.org/drawingml/2006/table">
            <a:tbl>
              <a:tblPr/>
              <a:tblGrid>
                <a:gridCol w="369736">
                  <a:extLst>
                    <a:ext uri="{9D8B030D-6E8A-4147-A177-3AD203B41FA5}">
                      <a16:colId xmlns:a16="http://schemas.microsoft.com/office/drawing/2014/main" val="1743278293"/>
                    </a:ext>
                  </a:extLst>
                </a:gridCol>
                <a:gridCol w="369736">
                  <a:extLst>
                    <a:ext uri="{9D8B030D-6E8A-4147-A177-3AD203B41FA5}">
                      <a16:colId xmlns:a16="http://schemas.microsoft.com/office/drawing/2014/main" val="3940074348"/>
                    </a:ext>
                  </a:extLst>
                </a:gridCol>
                <a:gridCol w="369736">
                  <a:extLst>
                    <a:ext uri="{9D8B030D-6E8A-4147-A177-3AD203B41FA5}">
                      <a16:colId xmlns:a16="http://schemas.microsoft.com/office/drawing/2014/main" val="2692691332"/>
                    </a:ext>
                  </a:extLst>
                </a:gridCol>
                <a:gridCol w="369736">
                  <a:extLst>
                    <a:ext uri="{9D8B030D-6E8A-4147-A177-3AD203B41FA5}">
                      <a16:colId xmlns:a16="http://schemas.microsoft.com/office/drawing/2014/main" val="1591419293"/>
                    </a:ext>
                  </a:extLst>
                </a:gridCol>
                <a:gridCol w="369736">
                  <a:extLst>
                    <a:ext uri="{9D8B030D-6E8A-4147-A177-3AD203B41FA5}">
                      <a16:colId xmlns:a16="http://schemas.microsoft.com/office/drawing/2014/main" val="114912047"/>
                    </a:ext>
                  </a:extLst>
                </a:gridCol>
                <a:gridCol w="369736">
                  <a:extLst>
                    <a:ext uri="{9D8B030D-6E8A-4147-A177-3AD203B41FA5}">
                      <a16:colId xmlns:a16="http://schemas.microsoft.com/office/drawing/2014/main" val="827406705"/>
                    </a:ext>
                  </a:extLst>
                </a:gridCol>
                <a:gridCol w="369736">
                  <a:extLst>
                    <a:ext uri="{9D8B030D-6E8A-4147-A177-3AD203B41FA5}">
                      <a16:colId xmlns:a16="http://schemas.microsoft.com/office/drawing/2014/main" val="620507303"/>
                    </a:ext>
                  </a:extLst>
                </a:gridCol>
                <a:gridCol w="369736">
                  <a:extLst>
                    <a:ext uri="{9D8B030D-6E8A-4147-A177-3AD203B41FA5}">
                      <a16:colId xmlns:a16="http://schemas.microsoft.com/office/drawing/2014/main" val="2982860372"/>
                    </a:ext>
                  </a:extLst>
                </a:gridCol>
                <a:gridCol w="369736">
                  <a:extLst>
                    <a:ext uri="{9D8B030D-6E8A-4147-A177-3AD203B41FA5}">
                      <a16:colId xmlns:a16="http://schemas.microsoft.com/office/drawing/2014/main" val="925603807"/>
                    </a:ext>
                  </a:extLst>
                </a:gridCol>
                <a:gridCol w="369736">
                  <a:extLst>
                    <a:ext uri="{9D8B030D-6E8A-4147-A177-3AD203B41FA5}">
                      <a16:colId xmlns:a16="http://schemas.microsoft.com/office/drawing/2014/main" val="3269662063"/>
                    </a:ext>
                  </a:extLst>
                </a:gridCol>
                <a:gridCol w="369736">
                  <a:extLst>
                    <a:ext uri="{9D8B030D-6E8A-4147-A177-3AD203B41FA5}">
                      <a16:colId xmlns:a16="http://schemas.microsoft.com/office/drawing/2014/main" val="1898894954"/>
                    </a:ext>
                  </a:extLst>
                </a:gridCol>
                <a:gridCol w="369736">
                  <a:extLst>
                    <a:ext uri="{9D8B030D-6E8A-4147-A177-3AD203B41FA5}">
                      <a16:colId xmlns:a16="http://schemas.microsoft.com/office/drawing/2014/main" val="854298722"/>
                    </a:ext>
                  </a:extLst>
                </a:gridCol>
                <a:gridCol w="369736">
                  <a:extLst>
                    <a:ext uri="{9D8B030D-6E8A-4147-A177-3AD203B41FA5}">
                      <a16:colId xmlns:a16="http://schemas.microsoft.com/office/drawing/2014/main" val="1546607736"/>
                    </a:ext>
                  </a:extLst>
                </a:gridCol>
                <a:gridCol w="369736">
                  <a:extLst>
                    <a:ext uri="{9D8B030D-6E8A-4147-A177-3AD203B41FA5}">
                      <a16:colId xmlns:a16="http://schemas.microsoft.com/office/drawing/2014/main" val="3479624101"/>
                    </a:ext>
                  </a:extLst>
                </a:gridCol>
                <a:gridCol w="369736">
                  <a:extLst>
                    <a:ext uri="{9D8B030D-6E8A-4147-A177-3AD203B41FA5}">
                      <a16:colId xmlns:a16="http://schemas.microsoft.com/office/drawing/2014/main" val="437587183"/>
                    </a:ext>
                  </a:extLst>
                </a:gridCol>
                <a:gridCol w="369736">
                  <a:extLst>
                    <a:ext uri="{9D8B030D-6E8A-4147-A177-3AD203B41FA5}">
                      <a16:colId xmlns:a16="http://schemas.microsoft.com/office/drawing/2014/main" val="3597872667"/>
                    </a:ext>
                  </a:extLst>
                </a:gridCol>
                <a:gridCol w="369736">
                  <a:extLst>
                    <a:ext uri="{9D8B030D-6E8A-4147-A177-3AD203B41FA5}">
                      <a16:colId xmlns:a16="http://schemas.microsoft.com/office/drawing/2014/main" val="4046674552"/>
                    </a:ext>
                  </a:extLst>
                </a:gridCol>
                <a:gridCol w="369736">
                  <a:extLst>
                    <a:ext uri="{9D8B030D-6E8A-4147-A177-3AD203B41FA5}">
                      <a16:colId xmlns:a16="http://schemas.microsoft.com/office/drawing/2014/main" val="1099470618"/>
                    </a:ext>
                  </a:extLst>
                </a:gridCol>
                <a:gridCol w="369736">
                  <a:extLst>
                    <a:ext uri="{9D8B030D-6E8A-4147-A177-3AD203B41FA5}">
                      <a16:colId xmlns:a16="http://schemas.microsoft.com/office/drawing/2014/main" val="4032749695"/>
                    </a:ext>
                  </a:extLst>
                </a:gridCol>
                <a:gridCol w="369736">
                  <a:extLst>
                    <a:ext uri="{9D8B030D-6E8A-4147-A177-3AD203B41FA5}">
                      <a16:colId xmlns:a16="http://schemas.microsoft.com/office/drawing/2014/main" val="3577013282"/>
                    </a:ext>
                  </a:extLst>
                </a:gridCol>
                <a:gridCol w="369736">
                  <a:extLst>
                    <a:ext uri="{9D8B030D-6E8A-4147-A177-3AD203B41FA5}">
                      <a16:colId xmlns:a16="http://schemas.microsoft.com/office/drawing/2014/main" val="1635457832"/>
                    </a:ext>
                  </a:extLst>
                </a:gridCol>
              </a:tblGrid>
              <a:tr h="211899">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dirty="0">
                          <a:effectLst/>
                          <a:latin typeface="Arial" panose="020B0604020202020204" pitchFamily="34" charset="0"/>
                        </a:rPr>
                        <a:t>Thursday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2842801"/>
                  </a:ext>
                </a:extLst>
              </a:tr>
              <a:tr h="112008">
                <a:tc>
                  <a:txBody>
                    <a:bodyPr/>
                    <a:lstStyle/>
                    <a:p>
                      <a:pPr algn="r" fontAlgn="b"/>
                      <a:r>
                        <a:rPr lang="en-US" sz="700" b="1" i="0" u="none" strike="noStrike">
                          <a:effectLst/>
                          <a:latin typeface="Arial" panose="020B0604020202020204" pitchFamily="34" charset="0"/>
                        </a:rPr>
                        <a:t>EST</a:t>
                      </a:r>
                    </a:p>
                  </a:txBody>
                  <a:tcPr marL="3107" marR="3107" marT="3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3107" marR="3107" marT="3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18-Jan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19-Jan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20-Jan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21-Jan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24-Jan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25-Jan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26-Jan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960099"/>
                  </a:ext>
                </a:extLst>
              </a:tr>
              <a:tr h="112008">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374328"/>
                  </a:ext>
                </a:extLst>
              </a:tr>
              <a:tr h="112008">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9990859"/>
                  </a:ext>
                </a:extLst>
              </a:tr>
              <a:tr h="112008">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6789089"/>
                  </a:ext>
                </a:extLst>
              </a:tr>
              <a:tr h="112008">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6940018"/>
                  </a:ext>
                </a:extLst>
              </a:tr>
              <a:tr h="113458">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Joint 6a/4ab/14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Joint 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6871779"/>
                  </a:ext>
                </a:extLst>
              </a:tr>
              <a:tr h="202837">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005423363"/>
                  </a:ext>
                </a:extLst>
              </a:tr>
              <a:tr h="114183">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Joint 802.15/802.1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700" b="1" i="0" u="none" strike="noStrike">
                          <a:effectLst/>
                          <a:latin typeface="Arial" panose="020B0604020202020204" pitchFamily="34" charset="0"/>
                        </a:rPr>
                        <a:t>SC IETF</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593774014"/>
                  </a:ext>
                </a:extLst>
              </a:tr>
              <a:tr h="112008">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020987806"/>
                  </a:ext>
                </a:extLst>
              </a:tr>
              <a:tr h="113458">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76281445"/>
                  </a:ext>
                </a:extLst>
              </a:tr>
              <a:tr h="202837">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7389991"/>
                  </a:ext>
                </a:extLst>
              </a:tr>
              <a:tr h="113458">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58316611"/>
                  </a:ext>
                </a:extLst>
              </a:tr>
              <a:tr h="112008">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8619735"/>
                  </a:ext>
                </a:extLst>
              </a:tr>
              <a:tr h="112008">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198057171"/>
                  </a:ext>
                </a:extLst>
              </a:tr>
              <a:tr h="112008">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48594787"/>
                  </a:ext>
                </a:extLst>
              </a:tr>
              <a:tr h="112008">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777019219"/>
                  </a:ext>
                </a:extLst>
              </a:tr>
              <a:tr h="112008">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784368932"/>
                  </a:ext>
                </a:extLst>
              </a:tr>
              <a:tr h="112008">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045746615"/>
                  </a:ext>
                </a:extLst>
              </a:tr>
              <a:tr h="112008">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972893229"/>
                  </a:ext>
                </a:extLst>
              </a:tr>
              <a:tr h="115271">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105260688"/>
                  </a:ext>
                </a:extLst>
              </a:tr>
              <a:tr h="108746">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8092978"/>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normAutofit/>
          </a:bodyPr>
          <a:lstStyle/>
          <a:p>
            <a:r>
              <a:rPr lang="en-US" sz="3200" dirty="0"/>
              <a:t>List of Technical Presentations, TG41b</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graphicFrame>
        <p:nvGraphicFramePr>
          <p:cNvPr id="8" name="Table 7">
            <a:extLst>
              <a:ext uri="{FF2B5EF4-FFF2-40B4-BE49-F238E27FC236}">
                <a16:creationId xmlns:a16="http://schemas.microsoft.com/office/drawing/2014/main" id="{75135DB5-A2DD-4A4E-B655-786FAC7E948E}"/>
              </a:ext>
            </a:extLst>
          </p:cNvPr>
          <p:cNvGraphicFramePr>
            <a:graphicFrameLocks noGrp="1"/>
          </p:cNvGraphicFramePr>
          <p:nvPr>
            <p:extLst>
              <p:ext uri="{D42A27DB-BD31-4B8C-83A1-F6EECF244321}">
                <p14:modId xmlns:p14="http://schemas.microsoft.com/office/powerpoint/2010/main" val="2491079597"/>
              </p:ext>
            </p:extLst>
          </p:nvPr>
        </p:nvGraphicFramePr>
        <p:xfrm>
          <a:off x="1421606" y="1733264"/>
          <a:ext cx="6457950" cy="4145534"/>
        </p:xfrm>
        <a:graphic>
          <a:graphicData uri="http://schemas.openxmlformats.org/drawingml/2006/table">
            <a:tbl>
              <a:tblPr firstRow="1" firstCol="1" bandRow="1"/>
              <a:tblGrid>
                <a:gridCol w="5143500">
                  <a:extLst>
                    <a:ext uri="{9D8B030D-6E8A-4147-A177-3AD203B41FA5}">
                      <a16:colId xmlns:a16="http://schemas.microsoft.com/office/drawing/2014/main" val="2001548585"/>
                    </a:ext>
                  </a:extLst>
                </a:gridCol>
                <a:gridCol w="1314450">
                  <a:extLst>
                    <a:ext uri="{9D8B030D-6E8A-4147-A177-3AD203B41FA5}">
                      <a16:colId xmlns:a16="http://schemas.microsoft.com/office/drawing/2014/main" val="1891071220"/>
                    </a:ext>
                  </a:extLst>
                </a:gridCol>
              </a:tblGrid>
              <a:tr h="0">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 and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629614939"/>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TG4ab Presentations by TGD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15-21-0638-00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680302500"/>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Mac Layer Considerations for UWB Data Streaming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15-22-0047-01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92195810"/>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Waveform Design for UWB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15-22-0040-04</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38827234"/>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UWB Sensing Scenarios for 802 15 4ab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15-22-0012-01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726631572"/>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Channel Coding Considerations for 802 15 4ab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15-22-0050-00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954893338"/>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UWB And NB Link Budget Comparison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15-22-0051-01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010140743"/>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Sensing Continued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15-22-0061-00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715039376"/>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Pilot NB Radio for Assisting UWB Channel Access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15-22-0065-00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31124386"/>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15-22-0066-00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212748124"/>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Potentials of Narrowband Assisted 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15-22-0064-00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162857133"/>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Capacity and Accuracy Optimization for DL-TDoA of 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15-22-0070-00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9504164"/>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Proposal For Extending Nb UWB for Secure Ranging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15-22-0076-00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67098597"/>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Link budget analysis for NBA-MMS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15-22-0074-00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882469773"/>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TDMA scheme enabling industrial DL-TDoA and UL-TDoA scenarios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15-22-0077-00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93835820"/>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UWB Sensing Concepts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15-22-0083-01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5069503"/>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Integrity Protection to Support Secure Ranging n IR-UWB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15-22-0072-00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324444188"/>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method to evaluate the quality of ToF measurement for IR-UWB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15-22-0073-00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295357287"/>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NBA-MMS-UWB MAC Follow-up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15-22-0080-00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878784999"/>
                  </a:ext>
                </a:extLst>
              </a:tr>
            </a:tbl>
          </a:graphicData>
        </a:graphic>
      </p:graphicFrame>
    </p:spTree>
    <p:extLst>
      <p:ext uri="{BB962C8B-B14F-4D97-AF65-F5344CB8AC3E}">
        <p14:creationId xmlns:p14="http://schemas.microsoft.com/office/powerpoint/2010/main" val="38921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F719-0FC3-4758-BA63-B9262A15E637}"/>
              </a:ext>
            </a:extLst>
          </p:cNvPr>
          <p:cNvSpPr>
            <a:spLocks noGrp="1"/>
          </p:cNvSpPr>
          <p:nvPr>
            <p:ph type="title"/>
          </p:nvPr>
        </p:nvSpPr>
        <p:spPr>
          <a:xfrm>
            <a:off x="755576" y="685801"/>
            <a:ext cx="7764463" cy="582960"/>
          </a:xfrm>
        </p:spPr>
        <p:txBody>
          <a:bodyPr/>
          <a:lstStyle/>
          <a:p>
            <a:r>
              <a:rPr lang="en-US" dirty="0"/>
              <a:t>Joint Meeting Links</a:t>
            </a:r>
          </a:p>
        </p:txBody>
      </p:sp>
      <p:sp>
        <p:nvSpPr>
          <p:cNvPr id="3" name="Content Placeholder 2">
            <a:extLst>
              <a:ext uri="{FF2B5EF4-FFF2-40B4-BE49-F238E27FC236}">
                <a16:creationId xmlns:a16="http://schemas.microsoft.com/office/drawing/2014/main" id="{992AEA20-E0C5-412D-B1D7-5F94F2C43D66}"/>
              </a:ext>
            </a:extLst>
          </p:cNvPr>
          <p:cNvSpPr>
            <a:spLocks noGrp="1"/>
          </p:cNvSpPr>
          <p:nvPr>
            <p:ph idx="1"/>
          </p:nvPr>
        </p:nvSpPr>
        <p:spPr>
          <a:xfrm>
            <a:off x="689768" y="3583562"/>
            <a:ext cx="7764463" cy="349494"/>
          </a:xfrm>
        </p:spPr>
        <p:txBody>
          <a:bodyPr>
            <a:normAutofit fontScale="62500" lnSpcReduction="20000"/>
          </a:bodyPr>
          <a:lstStyle/>
          <a:p>
            <a:pPr algn="ctr"/>
            <a:r>
              <a:rPr lang="en-US" b="1" dirty="0">
                <a:latin typeface="Arial" panose="020B0604020202020204" pitchFamily="34" charset="0"/>
              </a:rPr>
              <a:t>Joint Meeting with TG6a, TG4ab and TG14 </a:t>
            </a:r>
          </a:p>
          <a:p>
            <a:pPr algn="ctr"/>
            <a:endParaRPr lang="en-US" sz="2900"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956EE971-2357-42E0-AE2C-4E481E0A4F2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graphicFrame>
        <p:nvGraphicFramePr>
          <p:cNvPr id="6" name="Table 5">
            <a:extLst>
              <a:ext uri="{FF2B5EF4-FFF2-40B4-BE49-F238E27FC236}">
                <a16:creationId xmlns:a16="http://schemas.microsoft.com/office/drawing/2014/main" id="{9F0FA004-699A-4228-B844-604DBBA2A1FB}"/>
              </a:ext>
            </a:extLst>
          </p:cNvPr>
          <p:cNvGraphicFramePr>
            <a:graphicFrameLocks noGrp="1"/>
          </p:cNvGraphicFramePr>
          <p:nvPr>
            <p:extLst>
              <p:ext uri="{D42A27DB-BD31-4B8C-83A1-F6EECF244321}">
                <p14:modId xmlns:p14="http://schemas.microsoft.com/office/powerpoint/2010/main" val="4026710040"/>
              </p:ext>
            </p:extLst>
          </p:nvPr>
        </p:nvGraphicFramePr>
        <p:xfrm>
          <a:off x="982663" y="2315545"/>
          <a:ext cx="6457950" cy="436372"/>
        </p:xfrm>
        <a:graphic>
          <a:graphicData uri="http://schemas.openxmlformats.org/drawingml/2006/table">
            <a:tbl>
              <a:tblPr firstRow="1" firstCol="1" bandRow="1"/>
              <a:tblGrid>
                <a:gridCol w="5143500">
                  <a:extLst>
                    <a:ext uri="{9D8B030D-6E8A-4147-A177-3AD203B41FA5}">
                      <a16:colId xmlns:a16="http://schemas.microsoft.com/office/drawing/2014/main" val="3660476553"/>
                    </a:ext>
                  </a:extLst>
                </a:gridCol>
                <a:gridCol w="1314450">
                  <a:extLst>
                    <a:ext uri="{9D8B030D-6E8A-4147-A177-3AD203B41FA5}">
                      <a16:colId xmlns:a16="http://schemas.microsoft.com/office/drawing/2014/main" val="2606272584"/>
                    </a:ext>
                  </a:extLst>
                </a:gridCol>
              </a:tblGrid>
              <a:tr h="0">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 and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912470388"/>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 .6a .4ab .14 Meeting Slides Plenary Nov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15-21-0596-00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65359940"/>
                  </a:ext>
                </a:extLst>
              </a:tr>
            </a:tbl>
          </a:graphicData>
        </a:graphic>
      </p:graphicFrame>
      <p:sp>
        <p:nvSpPr>
          <p:cNvPr id="8" name="Content Placeholder 2">
            <a:extLst>
              <a:ext uri="{FF2B5EF4-FFF2-40B4-BE49-F238E27FC236}">
                <a16:creationId xmlns:a16="http://schemas.microsoft.com/office/drawing/2014/main" id="{9B28BB88-B8FB-432D-8B0E-33E7104BDC43}"/>
              </a:ext>
            </a:extLst>
          </p:cNvPr>
          <p:cNvSpPr txBox="1">
            <a:spLocks/>
          </p:cNvSpPr>
          <p:nvPr/>
        </p:nvSpPr>
        <p:spPr bwMode="auto">
          <a:xfrm>
            <a:off x="689768" y="1607783"/>
            <a:ext cx="7764463" cy="34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62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lgn="ctr"/>
            <a:r>
              <a:rPr lang="en-US" b="1" kern="0" dirty="0">
                <a:latin typeface="Arial" panose="020B0604020202020204" pitchFamily="34" charset="0"/>
              </a:rPr>
              <a:t>Joint Meeting with TG14, TG15 and TG4ab</a:t>
            </a:r>
            <a:r>
              <a:rPr lang="en-US" kern="0" dirty="0"/>
              <a:t> </a:t>
            </a:r>
          </a:p>
          <a:p>
            <a:pPr algn="ctr"/>
            <a:endParaRPr lang="en-US" kern="0" dirty="0"/>
          </a:p>
          <a:p>
            <a:pPr algn="ctr"/>
            <a:endParaRPr lang="en-US" b="1" kern="0" dirty="0">
              <a:latin typeface="Arial" panose="020B0604020202020204" pitchFamily="34" charset="0"/>
            </a:endParaRPr>
          </a:p>
          <a:p>
            <a:pPr algn="ctr"/>
            <a:endParaRPr lang="en-US" sz="2900" kern="0" dirty="0">
              <a:solidFill>
                <a:schemeClr val="accent2">
                  <a:lumMod val="50000"/>
                </a:schemeClr>
              </a:solidFill>
            </a:endParaRPr>
          </a:p>
          <a:p>
            <a:pPr algn="ctr"/>
            <a:endParaRPr lang="en-US" kern="0" dirty="0"/>
          </a:p>
          <a:p>
            <a:pPr algn="ctr"/>
            <a:endParaRPr lang="en-US" kern="0" dirty="0"/>
          </a:p>
        </p:txBody>
      </p:sp>
      <p:graphicFrame>
        <p:nvGraphicFramePr>
          <p:cNvPr id="9" name="Table 8">
            <a:extLst>
              <a:ext uri="{FF2B5EF4-FFF2-40B4-BE49-F238E27FC236}">
                <a16:creationId xmlns:a16="http://schemas.microsoft.com/office/drawing/2014/main" id="{78CD8740-AA86-46FC-8199-459BEB06B37F}"/>
              </a:ext>
            </a:extLst>
          </p:cNvPr>
          <p:cNvGraphicFramePr>
            <a:graphicFrameLocks noGrp="1"/>
          </p:cNvGraphicFramePr>
          <p:nvPr>
            <p:extLst>
              <p:ext uri="{D42A27DB-BD31-4B8C-83A1-F6EECF244321}">
                <p14:modId xmlns:p14="http://schemas.microsoft.com/office/powerpoint/2010/main" val="1019938695"/>
              </p:ext>
            </p:extLst>
          </p:nvPr>
        </p:nvGraphicFramePr>
        <p:xfrm>
          <a:off x="982663" y="4189071"/>
          <a:ext cx="6457950" cy="1319213"/>
        </p:xfrm>
        <a:graphic>
          <a:graphicData uri="http://schemas.openxmlformats.org/drawingml/2006/table">
            <a:tbl>
              <a:tblPr firstRow="1" firstCol="1" bandRow="1"/>
              <a:tblGrid>
                <a:gridCol w="5143500">
                  <a:extLst>
                    <a:ext uri="{9D8B030D-6E8A-4147-A177-3AD203B41FA5}">
                      <a16:colId xmlns:a16="http://schemas.microsoft.com/office/drawing/2014/main" val="3382975633"/>
                    </a:ext>
                  </a:extLst>
                </a:gridCol>
                <a:gridCol w="1314450">
                  <a:extLst>
                    <a:ext uri="{9D8B030D-6E8A-4147-A177-3AD203B41FA5}">
                      <a16:colId xmlns:a16="http://schemas.microsoft.com/office/drawing/2014/main" val="2470289456"/>
                    </a:ext>
                  </a:extLst>
                </a:gridCol>
              </a:tblGrid>
              <a:tr h="0">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 and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733761084"/>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Dynamic Channel and Environmental Modeling Scheme for BANs on TG15.6a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15-22-0023-00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850504088"/>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Measurement based BAN channel model for XR applications : Part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15-22-0062-01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387118"/>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Snapshot of TG4ab PHY topics Jan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15-22-0038-01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06592239"/>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MAC Bridging for Time-Sensitive Networking of 802.15.6a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15-22-0024-01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18846099"/>
                  </a:ext>
                </a:extLst>
              </a:tr>
            </a:tbl>
          </a:graphicData>
        </a:graphic>
      </p:graphicFrame>
    </p:spTree>
    <p:extLst>
      <p:ext uri="{BB962C8B-B14F-4D97-AF65-F5344CB8AC3E}">
        <p14:creationId xmlns:p14="http://schemas.microsoft.com/office/powerpoint/2010/main" val="65428925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43215</TotalTime>
  <Words>1623</Words>
  <Application>Microsoft Office PowerPoint</Application>
  <PresentationFormat>On-screen Show (4:3)</PresentationFormat>
  <Paragraphs>698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Open Sans</vt:lpstr>
      <vt:lpstr>Times New Roman</vt:lpstr>
      <vt:lpstr>Verdana-Bold</vt:lpstr>
      <vt:lpstr>Wingdings</vt:lpstr>
      <vt:lpstr>Office Theme</vt:lpstr>
      <vt:lpstr>PowerPoint Presentation</vt:lpstr>
      <vt:lpstr>Task Group 15.4ab Next Generation UWB Amendment </vt:lpstr>
      <vt:lpstr>Task Group 15.4ab Virtual Interim January 2022</vt:lpstr>
      <vt:lpstr>5.2.b Scope of the project (As approved): </vt:lpstr>
      <vt:lpstr>Session Summary</vt:lpstr>
      <vt:lpstr>January Agenda</vt:lpstr>
      <vt:lpstr>Technical Contributions</vt:lpstr>
      <vt:lpstr>List of Technical Presentations, TG41b</vt:lpstr>
      <vt:lpstr>Joint Meeting Links</vt:lpstr>
      <vt:lpstr>Next Steps</vt:lpstr>
      <vt:lpstr>Proposed Project Schedule (baseline)</vt:lpstr>
      <vt:lpstr>Schedule Major Milestones</vt:lpstr>
      <vt:lpstr>Teleconference Schedule</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221</cp:revision>
  <cp:lastPrinted>2000-03-07T00:55:37Z</cp:lastPrinted>
  <dcterms:created xsi:type="dcterms:W3CDTF">2016-01-17T22:48:36Z</dcterms:created>
  <dcterms:modified xsi:type="dcterms:W3CDTF">2022-01-26T04:20:54Z</dcterms:modified>
  <cp:category/>
</cp:coreProperties>
</file>