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8"/>
  </p:notesMasterIdLst>
  <p:sldIdLst>
    <p:sldId id="264" r:id="rId2"/>
    <p:sldId id="256" r:id="rId3"/>
    <p:sldId id="375" r:id="rId4"/>
    <p:sldId id="380" r:id="rId5"/>
    <p:sldId id="377" r:id="rId6"/>
    <p:sldId id="266" r:id="rId7"/>
    <p:sldId id="275" r:id="rId8"/>
    <p:sldId id="397" r:id="rId9"/>
    <p:sldId id="398" r:id="rId10"/>
    <p:sldId id="401" r:id="rId11"/>
    <p:sldId id="403" r:id="rId12"/>
    <p:sldId id="402" r:id="rId13"/>
    <p:sldId id="379" r:id="rId14"/>
    <p:sldId id="404" r:id="rId15"/>
    <p:sldId id="382" r:id="rId16"/>
    <p:sldId id="258" r:id="rId17"/>
    <p:sldId id="263" r:id="rId18"/>
    <p:sldId id="371" r:id="rId19"/>
    <p:sldId id="323" r:id="rId20"/>
    <p:sldId id="412" r:id="rId21"/>
    <p:sldId id="378" r:id="rId22"/>
    <p:sldId id="370" r:id="rId23"/>
    <p:sldId id="410" r:id="rId24"/>
    <p:sldId id="344" r:id="rId25"/>
    <p:sldId id="350" r:id="rId26"/>
    <p:sldId id="381" r:id="rId27"/>
    <p:sldId id="331" r:id="rId28"/>
    <p:sldId id="354" r:id="rId29"/>
    <p:sldId id="411" r:id="rId30"/>
    <p:sldId id="356" r:id="rId31"/>
    <p:sldId id="416" r:id="rId32"/>
    <p:sldId id="415" r:id="rId33"/>
    <p:sldId id="357" r:id="rId34"/>
    <p:sldId id="359" r:id="rId35"/>
    <p:sldId id="376" r:id="rId36"/>
    <p:sldId id="368" r:id="rId37"/>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00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13C765-7D07-4B5D-9A5D-21925267E723}" v="2" dt="2023-03-13T17:45:16.25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bayashi Takumi" userId="6ec8770888b2809e" providerId="LiveId" clId="{DD13C765-7D07-4B5D-9A5D-21925267E723}"/>
    <pc:docChg chg="undo custSel modSld modMainMaster">
      <pc:chgData name="Kobayashi Takumi" userId="6ec8770888b2809e" providerId="LiveId" clId="{DD13C765-7D07-4B5D-9A5D-21925267E723}" dt="2023-03-13T17:47:43.022" v="93" actId="14100"/>
      <pc:docMkLst>
        <pc:docMk/>
      </pc:docMkLst>
      <pc:sldChg chg="modSp mod">
        <pc:chgData name="Kobayashi Takumi" userId="6ec8770888b2809e" providerId="LiveId" clId="{DD13C765-7D07-4B5D-9A5D-21925267E723}" dt="2023-03-13T17:43:55.666" v="31" actId="20577"/>
        <pc:sldMkLst>
          <pc:docMk/>
          <pc:sldMk cId="0" sldId="264"/>
        </pc:sldMkLst>
        <pc:spChg chg="mod">
          <ac:chgData name="Kobayashi Takumi" userId="6ec8770888b2809e" providerId="LiveId" clId="{DD13C765-7D07-4B5D-9A5D-21925267E723}" dt="2023-03-13T17:43:55.666" v="31" actId="20577"/>
          <ac:spMkLst>
            <pc:docMk/>
            <pc:sldMk cId="0" sldId="264"/>
            <ac:spMk id="177" creationId="{00000000-0000-0000-0000-000000000000}"/>
          </ac:spMkLst>
        </pc:spChg>
      </pc:sldChg>
      <pc:sldChg chg="addSp delSp modSp mod">
        <pc:chgData name="Kobayashi Takumi" userId="6ec8770888b2809e" providerId="LiveId" clId="{DD13C765-7D07-4B5D-9A5D-21925267E723}" dt="2023-03-13T17:47:43.022" v="93" actId="14100"/>
        <pc:sldMkLst>
          <pc:docMk/>
          <pc:sldMk cId="2081774637" sldId="377"/>
        </pc:sldMkLst>
        <pc:spChg chg="add mod">
          <ac:chgData name="Kobayashi Takumi" userId="6ec8770888b2809e" providerId="LiveId" clId="{DD13C765-7D07-4B5D-9A5D-21925267E723}" dt="2023-03-13T17:45:54.630" v="50" actId="207"/>
          <ac:spMkLst>
            <pc:docMk/>
            <pc:sldMk cId="2081774637" sldId="377"/>
            <ac:spMk id="8" creationId="{8C883DEA-2183-F2A6-6E09-79547A46A89B}"/>
          </ac:spMkLst>
        </pc:spChg>
        <pc:spChg chg="add mod ord">
          <ac:chgData name="Kobayashi Takumi" userId="6ec8770888b2809e" providerId="LiveId" clId="{DD13C765-7D07-4B5D-9A5D-21925267E723}" dt="2023-03-13T17:47:38.497" v="91" actId="14100"/>
          <ac:spMkLst>
            <pc:docMk/>
            <pc:sldMk cId="2081774637" sldId="377"/>
            <ac:spMk id="10" creationId="{34CB02C0-F7C1-594B-2718-33CC43DE970B}"/>
          </ac:spMkLst>
        </pc:spChg>
        <pc:spChg chg="mod">
          <ac:chgData name="Kobayashi Takumi" userId="6ec8770888b2809e" providerId="LiveId" clId="{DD13C765-7D07-4B5D-9A5D-21925267E723}" dt="2023-03-13T17:45:59.534" v="52"/>
          <ac:spMkLst>
            <pc:docMk/>
            <pc:sldMk cId="2081774637" sldId="377"/>
            <ac:spMk id="17" creationId="{DB1D1A05-E827-4FA0-920A-F622D87BC91B}"/>
          </ac:spMkLst>
        </pc:spChg>
        <pc:spChg chg="mod">
          <ac:chgData name="Kobayashi Takumi" userId="6ec8770888b2809e" providerId="LiveId" clId="{DD13C765-7D07-4B5D-9A5D-21925267E723}" dt="2023-03-13T17:46:01.606" v="54"/>
          <ac:spMkLst>
            <pc:docMk/>
            <pc:sldMk cId="2081774637" sldId="377"/>
            <ac:spMk id="55" creationId="{9CB2311A-F53A-4EF1-9AE4-5C230E963C90}"/>
          </ac:spMkLst>
        </pc:spChg>
        <pc:spChg chg="mod">
          <ac:chgData name="Kobayashi Takumi" userId="6ec8770888b2809e" providerId="LiveId" clId="{DD13C765-7D07-4B5D-9A5D-21925267E723}" dt="2023-03-13T17:46:03.015" v="56"/>
          <ac:spMkLst>
            <pc:docMk/>
            <pc:sldMk cId="2081774637" sldId="377"/>
            <ac:spMk id="57" creationId="{422AE49F-BC55-4BBA-9EC0-39CD0904F5CB}"/>
          </ac:spMkLst>
        </pc:spChg>
        <pc:spChg chg="mod">
          <ac:chgData name="Kobayashi Takumi" userId="6ec8770888b2809e" providerId="LiveId" clId="{DD13C765-7D07-4B5D-9A5D-21925267E723}" dt="2023-03-13T17:46:04.502" v="58"/>
          <ac:spMkLst>
            <pc:docMk/>
            <pc:sldMk cId="2081774637" sldId="377"/>
            <ac:spMk id="58" creationId="{501F0020-4549-430E-A81A-C647885EA1B4}"/>
          </ac:spMkLst>
        </pc:spChg>
        <pc:spChg chg="mod">
          <ac:chgData name="Kobayashi Takumi" userId="6ec8770888b2809e" providerId="LiveId" clId="{DD13C765-7D07-4B5D-9A5D-21925267E723}" dt="2023-03-13T17:46:16.258" v="61" actId="207"/>
          <ac:spMkLst>
            <pc:docMk/>
            <pc:sldMk cId="2081774637" sldId="377"/>
            <ac:spMk id="70" creationId="{48CDA0A4-F054-4F0E-889A-529F058B564A}"/>
          </ac:spMkLst>
        </pc:spChg>
        <pc:spChg chg="del">
          <ac:chgData name="Kobayashi Takumi" userId="6ec8770888b2809e" providerId="LiveId" clId="{DD13C765-7D07-4B5D-9A5D-21925267E723}" dt="2023-03-13T17:46:09.461" v="60" actId="478"/>
          <ac:spMkLst>
            <pc:docMk/>
            <pc:sldMk cId="2081774637" sldId="377"/>
            <ac:spMk id="119" creationId="{717DF2AE-66A7-4909-8ECA-72DA734CAD95}"/>
          </ac:spMkLst>
        </pc:spChg>
        <pc:spChg chg="del">
          <ac:chgData name="Kobayashi Takumi" userId="6ec8770888b2809e" providerId="LiveId" clId="{DD13C765-7D07-4B5D-9A5D-21925267E723}" dt="2023-03-13T17:46:06.584" v="59" actId="478"/>
          <ac:spMkLst>
            <pc:docMk/>
            <pc:sldMk cId="2081774637" sldId="377"/>
            <ac:spMk id="120" creationId="{1D2C9865-6C15-4EA6-9E2F-EA048AFE36B6}"/>
          </ac:spMkLst>
        </pc:spChg>
        <pc:spChg chg="mod">
          <ac:chgData name="Kobayashi Takumi" userId="6ec8770888b2809e" providerId="LiveId" clId="{DD13C765-7D07-4B5D-9A5D-21925267E723}" dt="2023-03-13T17:47:43.022" v="93" actId="14100"/>
          <ac:spMkLst>
            <pc:docMk/>
            <pc:sldMk cId="2081774637" sldId="377"/>
            <ac:spMk id="134" creationId="{022D34D2-6969-4073-A19C-3BD78AAC90E3}"/>
          </ac:spMkLst>
        </pc:spChg>
      </pc:sldChg>
      <pc:sldMasterChg chg="modSp mod modSldLayout">
        <pc:chgData name="Kobayashi Takumi" userId="6ec8770888b2809e" providerId="LiveId" clId="{DD13C765-7D07-4B5D-9A5D-21925267E723}" dt="2023-03-13T17:43:20.365" v="18" actId="20577"/>
        <pc:sldMasterMkLst>
          <pc:docMk/>
          <pc:sldMasterMk cId="3930973884" sldId="2147483693"/>
        </pc:sldMasterMkLst>
        <pc:spChg chg="mod">
          <ac:chgData name="Kobayashi Takumi" userId="6ec8770888b2809e" providerId="LiveId" clId="{DD13C765-7D07-4B5D-9A5D-21925267E723}" dt="2023-03-13T17:43:15.355" v="14" actId="20577"/>
          <ac:spMkLst>
            <pc:docMk/>
            <pc:sldMasterMk cId="3930973884" sldId="2147483693"/>
            <ac:spMk id="15" creationId="{00000000-0000-0000-0000-000000000000}"/>
          </ac:spMkLst>
        </pc:spChg>
        <pc:spChg chg="mod">
          <ac:chgData name="Kobayashi Takumi" userId="6ec8770888b2809e" providerId="LiveId" clId="{DD13C765-7D07-4B5D-9A5D-21925267E723}" dt="2023-03-13T17:43:20.365" v="18" actId="20577"/>
          <ac:spMkLst>
            <pc:docMk/>
            <pc:sldMasterMk cId="3930973884" sldId="2147483693"/>
            <ac:spMk id="18" creationId="{00000000-0000-0000-0000-000000000000}"/>
          </ac:spMkLst>
        </pc:spChg>
        <pc:sldLayoutChg chg="modSp mod">
          <pc:chgData name="Kobayashi Takumi" userId="6ec8770888b2809e" providerId="LiveId" clId="{DD13C765-7D07-4B5D-9A5D-21925267E723}" dt="2023-03-13T17:43:09.938" v="8" actId="20577"/>
          <pc:sldLayoutMkLst>
            <pc:docMk/>
            <pc:sldMasterMk cId="3930973884" sldId="2147483693"/>
            <pc:sldLayoutMk cId="3054415964" sldId="2147483694"/>
          </pc:sldLayoutMkLst>
          <pc:spChg chg="mod">
            <ac:chgData name="Kobayashi Takumi" userId="6ec8770888b2809e" providerId="LiveId" clId="{DD13C765-7D07-4B5D-9A5D-21925267E723}" dt="2023-03-13T17:43:09.938" v="8" actId="20577"/>
            <ac:spMkLst>
              <pc:docMk/>
              <pc:sldMasterMk cId="3930973884" sldId="2147483693"/>
              <pc:sldLayoutMk cId="3054415964" sldId="2147483694"/>
              <ac:spMk id="2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2023/3/14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March 2023</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D. Anzai, M.Kim, M. Hernandez, R.Kohno</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March 2023</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D. Anzai, M.Kim, M. Hernandez, R.Kohno</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March 2023</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D. </a:t>
            </a:r>
            <a:r>
              <a:rPr lang="en-US" dirty="0" err="1"/>
              <a:t>Anzai</a:t>
            </a:r>
            <a:r>
              <a:rPr lang="en-US" dirty="0"/>
              <a:t>, </a:t>
            </a:r>
            <a:r>
              <a:rPr lang="en-US" dirty="0" err="1"/>
              <a:t>M.Kim</a:t>
            </a:r>
            <a:r>
              <a:rPr lang="en-US" dirty="0"/>
              <a:t>, M. Hernandez, </a:t>
            </a:r>
            <a:r>
              <a:rPr lang="en-US" dirty="0" err="1"/>
              <a:t>R.Kohno</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15-22-0091-06-006ma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zai@nitech.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ohno@ynu.ac.j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Summary of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hannel and Environmental Model</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ing Activities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for BANs</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G15.6ma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March 13</a:t>
            </a:r>
            <a:r>
              <a:rPr kumimoji="0" lang="en-US" sz="1600" b="0" kern="0" baseline="30000" dirty="0">
                <a:latin typeface="Times New Roman"/>
                <a:ea typeface="Times New Roman"/>
                <a:cs typeface="Times New Roman"/>
                <a:sym typeface="Times New Roman"/>
              </a:rPr>
              <a:t>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2023</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Daisuke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 (3) Nagoya Institute of Technology, (4) CWC Oulu Univ. Finland</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E-Mail:[kobayashi-takumi-ch@ynu.ac.jp,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Anzai@nitech.ac.jp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minsoo@minsookim.com,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4"/>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March 2023</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D. Anzai, M.Kim, M. Hernandez, R.Kohno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March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S2.2 implant(head) to on-body</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5008610" y="203630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1" strike="noStrike" dirty="0">
                          <a:solidFill>
                            <a:srgbClr val="0000FF"/>
                          </a:solidFill>
                        </a:rPr>
                        <a:t>Implant(head) to on-body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pic>
        <p:nvPicPr>
          <p:cNvPr id="11" name="図 10">
            <a:extLst>
              <a:ext uri="{FF2B5EF4-FFF2-40B4-BE49-F238E27FC236}">
                <a16:creationId xmlns:a16="http://schemas.microsoft.com/office/drawing/2014/main" id="{30B20030-0539-0D1E-E77B-1B6B8DEA0171}"/>
              </a:ext>
            </a:extLst>
          </p:cNvPr>
          <p:cNvPicPr>
            <a:picLocks noChangeAspect="1"/>
          </p:cNvPicPr>
          <p:nvPr/>
        </p:nvPicPr>
        <p:blipFill rotWithShape="1">
          <a:blip r:embed="rId2"/>
          <a:srcRect r="68019"/>
          <a:stretch/>
        </p:blipFill>
        <p:spPr>
          <a:xfrm>
            <a:off x="111538" y="1644798"/>
            <a:ext cx="2497905" cy="2714625"/>
          </a:xfrm>
          <a:prstGeom prst="rect">
            <a:avLst/>
          </a:prstGeom>
        </p:spPr>
      </p:pic>
      <p:pic>
        <p:nvPicPr>
          <p:cNvPr id="22" name="図 21">
            <a:extLst>
              <a:ext uri="{FF2B5EF4-FFF2-40B4-BE49-F238E27FC236}">
                <a16:creationId xmlns:a16="http://schemas.microsoft.com/office/drawing/2014/main" id="{F73F0CD6-714B-49B7-9602-BF0451AD9731}"/>
              </a:ext>
            </a:extLst>
          </p:cNvPr>
          <p:cNvPicPr>
            <a:picLocks noChangeAspect="1"/>
          </p:cNvPicPr>
          <p:nvPr/>
        </p:nvPicPr>
        <p:blipFill>
          <a:blip r:embed="rId3"/>
          <a:stretch>
            <a:fillRect/>
          </a:stretch>
        </p:blipFill>
        <p:spPr>
          <a:xfrm>
            <a:off x="2150198" y="4256422"/>
            <a:ext cx="5824425" cy="2422960"/>
          </a:xfrm>
          <a:prstGeom prst="rect">
            <a:avLst/>
          </a:prstGeom>
        </p:spPr>
      </p:pic>
      <p:pic>
        <p:nvPicPr>
          <p:cNvPr id="24" name="Picture 57">
            <a:extLst>
              <a:ext uri="{FF2B5EF4-FFF2-40B4-BE49-F238E27FC236}">
                <a16:creationId xmlns:a16="http://schemas.microsoft.com/office/drawing/2014/main" id="{2C005F16-8E21-E26E-7098-D3EEDD16E6AB}"/>
              </a:ext>
            </a:extLst>
          </p:cNvPr>
          <p:cNvPicPr>
            <a:picLocks noChangeAspect="1"/>
          </p:cNvPicPr>
          <p:nvPr/>
        </p:nvPicPr>
        <p:blipFill>
          <a:blip r:embed="rId4"/>
          <a:stretch>
            <a:fillRect/>
          </a:stretch>
        </p:blipFill>
        <p:spPr>
          <a:xfrm>
            <a:off x="2966028" y="1799001"/>
            <a:ext cx="1470170" cy="2318961"/>
          </a:xfrm>
          <a:prstGeom prst="rect">
            <a:avLst/>
          </a:prstGeom>
        </p:spPr>
      </p:pic>
    </p:spTree>
    <p:extLst>
      <p:ext uri="{BB962C8B-B14F-4D97-AF65-F5344CB8AC3E}">
        <p14:creationId xmlns:p14="http://schemas.microsoft.com/office/powerpoint/2010/main" val="351681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March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S2.3 implant(head) to external</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5008610" y="203630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1" strike="noStrike" dirty="0">
                          <a:solidFill>
                            <a:schemeClr val="accent2"/>
                          </a:solidFill>
                        </a:rPr>
                        <a:t>Implant to External for BCI</a:t>
                      </a:r>
                      <a:endParaRPr kumimoji="1" lang="ja-JP" altLang="en-US" sz="1100" b="1" strike="noStrike" dirty="0">
                        <a:solidFill>
                          <a:schemeClr val="accent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pic>
        <p:nvPicPr>
          <p:cNvPr id="22" name="図 21">
            <a:extLst>
              <a:ext uri="{FF2B5EF4-FFF2-40B4-BE49-F238E27FC236}">
                <a16:creationId xmlns:a16="http://schemas.microsoft.com/office/drawing/2014/main" id="{F73F0CD6-714B-49B7-9602-BF0451AD9731}"/>
              </a:ext>
            </a:extLst>
          </p:cNvPr>
          <p:cNvPicPr>
            <a:picLocks noChangeAspect="1"/>
          </p:cNvPicPr>
          <p:nvPr/>
        </p:nvPicPr>
        <p:blipFill rotWithShape="1">
          <a:blip r:embed="rId2"/>
          <a:srcRect t="22648"/>
          <a:stretch/>
        </p:blipFill>
        <p:spPr>
          <a:xfrm>
            <a:off x="1282105" y="4630192"/>
            <a:ext cx="5734331" cy="1845221"/>
          </a:xfrm>
          <a:prstGeom prst="rect">
            <a:avLst/>
          </a:prstGeom>
        </p:spPr>
      </p:pic>
      <p:pic>
        <p:nvPicPr>
          <p:cNvPr id="3" name="図 2">
            <a:extLst>
              <a:ext uri="{FF2B5EF4-FFF2-40B4-BE49-F238E27FC236}">
                <a16:creationId xmlns:a16="http://schemas.microsoft.com/office/drawing/2014/main" id="{891DB470-DFD2-A2F4-2B38-A2EB8A1911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105" y="1778719"/>
            <a:ext cx="2466030" cy="2739814"/>
          </a:xfrm>
          <a:prstGeom prst="rect">
            <a:avLst/>
          </a:prstGeom>
          <a:noFill/>
          <a:ln>
            <a:noFill/>
          </a:ln>
        </p:spPr>
      </p:pic>
    </p:spTree>
    <p:extLst>
      <p:ext uri="{BB962C8B-B14F-4D97-AF65-F5344CB8AC3E}">
        <p14:creationId xmlns:p14="http://schemas.microsoft.com/office/powerpoint/2010/main" val="390530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March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S6.1 ― on-body(head) to external</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4915080" y="1906006"/>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1" strike="noStrike" dirty="0">
                          <a:solidFill>
                            <a:srgbClr val="0000FF"/>
                          </a:solidFill>
                        </a:rPr>
                        <a:t>Body Surface to External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36" name="グループ化 35">
            <a:extLst>
              <a:ext uri="{FF2B5EF4-FFF2-40B4-BE49-F238E27FC236}">
                <a16:creationId xmlns:a16="http://schemas.microsoft.com/office/drawing/2014/main" id="{3278B7A0-D8C4-21E9-7516-232C9847F9E7}"/>
              </a:ext>
            </a:extLst>
          </p:cNvPr>
          <p:cNvGrpSpPr/>
          <p:nvPr/>
        </p:nvGrpSpPr>
        <p:grpSpPr>
          <a:xfrm>
            <a:off x="-68400" y="1954533"/>
            <a:ext cx="4854556" cy="4422196"/>
            <a:chOff x="2040232" y="1857705"/>
            <a:chExt cx="4854556" cy="4422196"/>
          </a:xfrm>
        </p:grpSpPr>
        <p:sp>
          <p:nvSpPr>
            <p:cNvPr id="8" name="楕円 7">
              <a:extLst>
                <a:ext uri="{FF2B5EF4-FFF2-40B4-BE49-F238E27FC236}">
                  <a16:creationId xmlns:a16="http://schemas.microsoft.com/office/drawing/2014/main" id="{31D4079C-9292-35A1-B116-5482CB2F2A6B}"/>
                </a:ext>
              </a:extLst>
            </p:cNvPr>
            <p:cNvSpPr/>
            <p:nvPr/>
          </p:nvSpPr>
          <p:spPr>
            <a:xfrm>
              <a:off x="5000513" y="2568886"/>
              <a:ext cx="695704" cy="717001"/>
            </a:xfrm>
            <a:prstGeom prst="ellipse">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1" name="四角形: 角を丸くする 10">
              <a:extLst>
                <a:ext uri="{FF2B5EF4-FFF2-40B4-BE49-F238E27FC236}">
                  <a16:creationId xmlns:a16="http://schemas.microsoft.com/office/drawing/2014/main" id="{A2EC4C70-D377-E08E-9017-D97D99147D43}"/>
                </a:ext>
              </a:extLst>
            </p:cNvPr>
            <p:cNvSpPr/>
            <p:nvPr/>
          </p:nvSpPr>
          <p:spPr>
            <a:xfrm>
              <a:off x="4936621" y="3285887"/>
              <a:ext cx="879097"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4" name="四角形: 角を丸くする 13">
              <a:extLst>
                <a:ext uri="{FF2B5EF4-FFF2-40B4-BE49-F238E27FC236}">
                  <a16:creationId xmlns:a16="http://schemas.microsoft.com/office/drawing/2014/main" id="{5A44DF3E-F693-708A-AE36-540B8A3C2FDA}"/>
                </a:ext>
              </a:extLst>
            </p:cNvPr>
            <p:cNvSpPr/>
            <p:nvPr/>
          </p:nvSpPr>
          <p:spPr>
            <a:xfrm>
              <a:off x="4929522" y="4761893"/>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5" name="四角形: 角を丸くする 24">
              <a:extLst>
                <a:ext uri="{FF2B5EF4-FFF2-40B4-BE49-F238E27FC236}">
                  <a16:creationId xmlns:a16="http://schemas.microsoft.com/office/drawing/2014/main" id="{368CCE7B-50A5-AFC7-08C9-9FB35A7F1017}"/>
                </a:ext>
              </a:extLst>
            </p:cNvPr>
            <p:cNvSpPr/>
            <p:nvPr/>
          </p:nvSpPr>
          <p:spPr>
            <a:xfrm>
              <a:off x="5403975" y="4761892"/>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6" name="四角形: 角を丸くする 25">
              <a:extLst>
                <a:ext uri="{FF2B5EF4-FFF2-40B4-BE49-F238E27FC236}">
                  <a16:creationId xmlns:a16="http://schemas.microsoft.com/office/drawing/2014/main" id="{34F9315F-CC75-B03C-9DA8-B10F0BC0C665}"/>
                </a:ext>
              </a:extLst>
            </p:cNvPr>
            <p:cNvSpPr/>
            <p:nvPr/>
          </p:nvSpPr>
          <p:spPr>
            <a:xfrm rot="1329632">
              <a:off x="4613426" y="3308661"/>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7" name="四角形: 角を丸くする 26">
              <a:extLst>
                <a:ext uri="{FF2B5EF4-FFF2-40B4-BE49-F238E27FC236}">
                  <a16:creationId xmlns:a16="http://schemas.microsoft.com/office/drawing/2014/main" id="{78CB61C7-21BC-661A-979E-9527A2F801A0}"/>
                </a:ext>
              </a:extLst>
            </p:cNvPr>
            <p:cNvSpPr/>
            <p:nvPr/>
          </p:nvSpPr>
          <p:spPr>
            <a:xfrm rot="19800000">
              <a:off x="5956553" y="3285887"/>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8" name="フリーフォーム: 図形 27">
              <a:extLst>
                <a:ext uri="{FF2B5EF4-FFF2-40B4-BE49-F238E27FC236}">
                  <a16:creationId xmlns:a16="http://schemas.microsoft.com/office/drawing/2014/main" id="{EA0A5606-B371-6EDD-7C32-B78C39269475}"/>
                </a:ext>
              </a:extLst>
            </p:cNvPr>
            <p:cNvSpPr/>
            <p:nvPr/>
          </p:nvSpPr>
          <p:spPr>
            <a:xfrm>
              <a:off x="5049615" y="2629060"/>
              <a:ext cx="551174" cy="279396"/>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9" name="楕円 28">
              <a:extLst>
                <a:ext uri="{FF2B5EF4-FFF2-40B4-BE49-F238E27FC236}">
                  <a16:creationId xmlns:a16="http://schemas.microsoft.com/office/drawing/2014/main" id="{436B94D7-BC30-CB61-0937-C081C1795FFA}"/>
                </a:ext>
              </a:extLst>
            </p:cNvPr>
            <p:cNvSpPr/>
            <p:nvPr/>
          </p:nvSpPr>
          <p:spPr>
            <a:xfrm>
              <a:off x="5209031" y="2492806"/>
              <a:ext cx="278667" cy="760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0" name="楕円 29">
              <a:extLst>
                <a:ext uri="{FF2B5EF4-FFF2-40B4-BE49-F238E27FC236}">
                  <a16:creationId xmlns:a16="http://schemas.microsoft.com/office/drawing/2014/main" id="{AAD3F2BE-6CC0-A713-278F-121E6088067B}"/>
                </a:ext>
              </a:extLst>
            </p:cNvPr>
            <p:cNvSpPr/>
            <p:nvPr/>
          </p:nvSpPr>
          <p:spPr>
            <a:xfrm>
              <a:off x="2922708" y="3346953"/>
              <a:ext cx="286540" cy="27204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1" name="テキスト ボックス 30">
              <a:extLst>
                <a:ext uri="{FF2B5EF4-FFF2-40B4-BE49-F238E27FC236}">
                  <a16:creationId xmlns:a16="http://schemas.microsoft.com/office/drawing/2014/main" id="{45C096DC-0435-EC3B-83A8-B29C22E92E84}"/>
                </a:ext>
              </a:extLst>
            </p:cNvPr>
            <p:cNvSpPr txBox="1"/>
            <p:nvPr/>
          </p:nvSpPr>
          <p:spPr>
            <a:xfrm>
              <a:off x="2040232" y="3278474"/>
              <a:ext cx="962888" cy="461665"/>
            </a:xfrm>
            <a:prstGeom prst="rect">
              <a:avLst/>
            </a:prstGeom>
            <a:noFill/>
          </p:spPr>
          <p:txBody>
            <a:bodyPr wrap="square">
              <a:spAutoFit/>
            </a:bodyPr>
            <a:lstStyle/>
            <a:p>
              <a:pPr algn="ctr"/>
              <a:r>
                <a:rPr kumimoji="1" lang="en-US" altLang="ja-JP" sz="1200" dirty="0"/>
                <a:t>Receiver</a:t>
              </a:r>
            </a:p>
            <a:p>
              <a:pPr algn="ctr"/>
              <a:r>
                <a:rPr kumimoji="1" lang="en-US" altLang="ja-JP" sz="1200" dirty="0"/>
                <a:t>Device</a:t>
              </a:r>
              <a:endParaRPr kumimoji="1" lang="ja-JP" altLang="en-US" sz="1200" dirty="0"/>
            </a:p>
          </p:txBody>
        </p:sp>
        <p:cxnSp>
          <p:nvCxnSpPr>
            <p:cNvPr id="32" name="直線コネクタ 31">
              <a:extLst>
                <a:ext uri="{FF2B5EF4-FFF2-40B4-BE49-F238E27FC236}">
                  <a16:creationId xmlns:a16="http://schemas.microsoft.com/office/drawing/2014/main" id="{9ED314EC-A953-4A49-7FBC-4AB29B5F1CAB}"/>
                </a:ext>
              </a:extLst>
            </p:cNvPr>
            <p:cNvCxnSpPr>
              <a:cxnSpLocks/>
            </p:cNvCxnSpPr>
            <p:nvPr/>
          </p:nvCxnSpPr>
          <p:spPr>
            <a:xfrm flipV="1">
              <a:off x="5658146" y="2321828"/>
              <a:ext cx="370965" cy="148389"/>
            </a:xfrm>
            <a:prstGeom prst="line">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正方形/長方形 32">
              <a:extLst>
                <a:ext uri="{FF2B5EF4-FFF2-40B4-BE49-F238E27FC236}">
                  <a16:creationId xmlns:a16="http://schemas.microsoft.com/office/drawing/2014/main" id="{FA64B9AC-EA00-ECB1-6E7B-EFD02128C553}"/>
                </a:ext>
              </a:extLst>
            </p:cNvPr>
            <p:cNvSpPr/>
            <p:nvPr/>
          </p:nvSpPr>
          <p:spPr>
            <a:xfrm>
              <a:off x="5103014" y="2421360"/>
              <a:ext cx="546310" cy="267830"/>
            </a:xfrm>
            <a:prstGeom prst="rect">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4" name="テキスト ボックス 33">
              <a:extLst>
                <a:ext uri="{FF2B5EF4-FFF2-40B4-BE49-F238E27FC236}">
                  <a16:creationId xmlns:a16="http://schemas.microsoft.com/office/drawing/2014/main" id="{CA8043D3-29E8-993D-73FA-46BEADE4AA53}"/>
                </a:ext>
              </a:extLst>
            </p:cNvPr>
            <p:cNvSpPr txBox="1"/>
            <p:nvPr/>
          </p:nvSpPr>
          <p:spPr>
            <a:xfrm>
              <a:off x="5376169" y="1857705"/>
              <a:ext cx="1518619" cy="461665"/>
            </a:xfrm>
            <a:prstGeom prst="rect">
              <a:avLst/>
            </a:prstGeom>
            <a:noFill/>
          </p:spPr>
          <p:txBody>
            <a:bodyPr wrap="square">
              <a:spAutoFit/>
            </a:bodyPr>
            <a:lstStyle/>
            <a:p>
              <a:pPr algn="ctr"/>
              <a:r>
                <a:rPr kumimoji="1" lang="en-US" altLang="ja-JP" sz="1200" dirty="0"/>
                <a:t>On-body (head) transmitter device</a:t>
              </a:r>
              <a:endParaRPr kumimoji="1" lang="ja-JP" altLang="en-US" sz="1200" dirty="0"/>
            </a:p>
          </p:txBody>
        </p:sp>
        <p:cxnSp>
          <p:nvCxnSpPr>
            <p:cNvPr id="35" name="直線矢印コネクタ 34">
              <a:extLst>
                <a:ext uri="{FF2B5EF4-FFF2-40B4-BE49-F238E27FC236}">
                  <a16:creationId xmlns:a16="http://schemas.microsoft.com/office/drawing/2014/main" id="{EDAB2C40-D168-3083-EB73-B40E0A2B7125}"/>
                </a:ext>
              </a:extLst>
            </p:cNvPr>
            <p:cNvCxnSpPr>
              <a:cxnSpLocks/>
              <a:stCxn id="29" idx="2"/>
              <a:endCxn id="30" idx="7"/>
            </p:cNvCxnSpPr>
            <p:nvPr/>
          </p:nvCxnSpPr>
          <p:spPr>
            <a:xfrm flipH="1">
              <a:off x="3167285" y="2530846"/>
              <a:ext cx="2041746" cy="85594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5256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2CBA5E-63D0-4ADF-A463-2E49CA7478A9}"/>
              </a:ext>
            </a:extLst>
          </p:cNvPr>
          <p:cNvSpPr>
            <a:spLocks noGrp="1"/>
          </p:cNvSpPr>
          <p:nvPr>
            <p:ph type="dt" idx="10"/>
          </p:nvPr>
        </p:nvSpPr>
        <p:spPr/>
        <p:txBody>
          <a:bodyPr/>
          <a:lstStyle/>
          <a:p>
            <a:r>
              <a:rPr lang="en-US" altLang="ja-JP"/>
              <a:t>March 2023</a:t>
            </a:r>
            <a:endParaRPr lang="en-US" dirty="0"/>
          </a:p>
        </p:txBody>
      </p:sp>
      <p:sp>
        <p:nvSpPr>
          <p:cNvPr id="3" name="フッター プレースホルダー 2">
            <a:extLst>
              <a:ext uri="{FF2B5EF4-FFF2-40B4-BE49-F238E27FC236}">
                <a16:creationId xmlns:a16="http://schemas.microsoft.com/office/drawing/2014/main" id="{6882CB29-5FE3-41EE-941B-A1F3738426EF}"/>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E82A8FF5-5435-4EFD-B730-B3EDA1E87B4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grpSp>
        <p:nvGrpSpPr>
          <p:cNvPr id="6" name="グループ化 5">
            <a:extLst>
              <a:ext uri="{FF2B5EF4-FFF2-40B4-BE49-F238E27FC236}">
                <a16:creationId xmlns:a16="http://schemas.microsoft.com/office/drawing/2014/main" id="{19DD8C9D-A908-48B7-920A-93E8306771FA}"/>
              </a:ext>
            </a:extLst>
          </p:cNvPr>
          <p:cNvGrpSpPr/>
          <p:nvPr/>
        </p:nvGrpSpPr>
        <p:grpSpPr>
          <a:xfrm>
            <a:off x="1518002" y="816101"/>
            <a:ext cx="1186793" cy="2412171"/>
            <a:chOff x="876191" y="1890944"/>
            <a:chExt cx="1186793" cy="2412171"/>
          </a:xfrm>
        </p:grpSpPr>
        <p:sp>
          <p:nvSpPr>
            <p:cNvPr id="7" name="楕円 6">
              <a:extLst>
                <a:ext uri="{FF2B5EF4-FFF2-40B4-BE49-F238E27FC236}">
                  <a16:creationId xmlns:a16="http://schemas.microsoft.com/office/drawing/2014/main" id="{5D2A9D4D-4CF4-4113-B7AA-864FE6724233}"/>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FDA26E8-EE06-4714-8FE4-3B4FB7EFE675}"/>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CAFAAD19-B513-461F-BA39-7467096E5A02}"/>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C3AADC7C-D6B6-4DCF-8FBE-873D638A58B9}"/>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9448EE1C-8D11-470B-B586-46EA49A8C496}"/>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F1AFF9D6-691F-4890-82D2-B47A53BC6670}"/>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 name="楕円 12">
            <a:extLst>
              <a:ext uri="{FF2B5EF4-FFF2-40B4-BE49-F238E27FC236}">
                <a16:creationId xmlns:a16="http://schemas.microsoft.com/office/drawing/2014/main" id="{4A9EA977-175D-4917-B0D0-961FAC169FF7}"/>
              </a:ext>
            </a:extLst>
          </p:cNvPr>
          <p:cNvSpPr/>
          <p:nvPr/>
        </p:nvSpPr>
        <p:spPr>
          <a:xfrm>
            <a:off x="2518879" y="1417812"/>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 name="直線矢印コネクタ 14">
            <a:extLst>
              <a:ext uri="{FF2B5EF4-FFF2-40B4-BE49-F238E27FC236}">
                <a16:creationId xmlns:a16="http://schemas.microsoft.com/office/drawing/2014/main" id="{B52E6ED3-AC1B-48D1-A367-3E84EFADBC8D}"/>
              </a:ext>
            </a:extLst>
          </p:cNvPr>
          <p:cNvCxnSpPr>
            <a:cxnSpLocks/>
            <a:stCxn id="23" idx="6"/>
          </p:cNvCxnSpPr>
          <p:nvPr/>
        </p:nvCxnSpPr>
        <p:spPr>
          <a:xfrm flipH="1">
            <a:off x="2732309" y="1509887"/>
            <a:ext cx="3299992"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6CDA6BC7-8867-44A4-A78D-A3EE95F1F400}"/>
              </a:ext>
            </a:extLst>
          </p:cNvPr>
          <p:cNvGrpSpPr/>
          <p:nvPr/>
        </p:nvGrpSpPr>
        <p:grpSpPr>
          <a:xfrm flipH="1">
            <a:off x="6070830" y="816101"/>
            <a:ext cx="1269239" cy="2412171"/>
            <a:chOff x="876191" y="1890944"/>
            <a:chExt cx="1186793" cy="2412171"/>
          </a:xfrm>
        </p:grpSpPr>
        <p:sp>
          <p:nvSpPr>
            <p:cNvPr id="17" name="楕円 16">
              <a:extLst>
                <a:ext uri="{FF2B5EF4-FFF2-40B4-BE49-F238E27FC236}">
                  <a16:creationId xmlns:a16="http://schemas.microsoft.com/office/drawing/2014/main" id="{4D0194B6-8546-41A9-9582-478601E45F40}"/>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2DAE2E64-2DA6-4B2E-A30B-DC8E3E9E401B}"/>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86CD6252-1183-46DC-AE11-99BA65DC93B3}"/>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6DDA46FA-4FE7-425E-8961-A5C4BC14D97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41B44027-8001-423E-8413-8D0628DD3060}"/>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233188E1-7412-47C5-B2EF-A903A58AA66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3" name="楕円 22">
            <a:extLst>
              <a:ext uri="{FF2B5EF4-FFF2-40B4-BE49-F238E27FC236}">
                <a16:creationId xmlns:a16="http://schemas.microsoft.com/office/drawing/2014/main" id="{3D62E566-4A23-4EE2-81B2-A4276EF889D4}"/>
              </a:ext>
            </a:extLst>
          </p:cNvPr>
          <p:cNvSpPr/>
          <p:nvPr/>
        </p:nvSpPr>
        <p:spPr>
          <a:xfrm flipH="1">
            <a:off x="6032301" y="1417812"/>
            <a:ext cx="237360"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408FFD20-26F9-41F1-8E70-0A297680634B}"/>
              </a:ext>
            </a:extLst>
          </p:cNvPr>
          <p:cNvSpPr txBox="1"/>
          <p:nvPr/>
        </p:nvSpPr>
        <p:spPr>
          <a:xfrm>
            <a:off x="2935656" y="847369"/>
            <a:ext cx="2570379" cy="646331"/>
          </a:xfrm>
          <a:prstGeom prst="rect">
            <a:avLst/>
          </a:prstGeom>
          <a:noFill/>
        </p:spPr>
        <p:txBody>
          <a:bodyPr wrap="square" rtlCol="0">
            <a:spAutoFit/>
          </a:bodyPr>
          <a:lstStyle/>
          <a:p>
            <a:r>
              <a:rPr kumimoji="1" lang="en-US" altLang="ja-JP" dirty="0">
                <a:solidFill>
                  <a:srgbClr val="0000FF"/>
                </a:solidFill>
              </a:rPr>
              <a:t>HBAN coordinator to HBAN coordinator</a:t>
            </a:r>
            <a:endParaRPr kumimoji="1" lang="ja-JP" altLang="en-US" dirty="0">
              <a:solidFill>
                <a:srgbClr val="0000FF"/>
              </a:solidFill>
            </a:endParaRPr>
          </a:p>
        </p:txBody>
      </p:sp>
      <p:grpSp>
        <p:nvGrpSpPr>
          <p:cNvPr id="31" name="グループ化 30">
            <a:extLst>
              <a:ext uri="{FF2B5EF4-FFF2-40B4-BE49-F238E27FC236}">
                <a16:creationId xmlns:a16="http://schemas.microsoft.com/office/drawing/2014/main" id="{B5D98122-4E32-4E94-9EB1-516475C3F085}"/>
              </a:ext>
            </a:extLst>
          </p:cNvPr>
          <p:cNvGrpSpPr/>
          <p:nvPr/>
        </p:nvGrpSpPr>
        <p:grpSpPr>
          <a:xfrm>
            <a:off x="3691595" y="4128431"/>
            <a:ext cx="1186793" cy="2412171"/>
            <a:chOff x="876191" y="1890944"/>
            <a:chExt cx="1186793" cy="2412171"/>
          </a:xfrm>
        </p:grpSpPr>
        <p:sp>
          <p:nvSpPr>
            <p:cNvPr id="32" name="楕円 31">
              <a:extLst>
                <a:ext uri="{FF2B5EF4-FFF2-40B4-BE49-F238E27FC236}">
                  <a16:creationId xmlns:a16="http://schemas.microsoft.com/office/drawing/2014/main" id="{42559E53-7702-4A68-8852-9B2DAF7F2C17}"/>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F680203-57BD-455D-8C75-8DA9AF373E3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63229182-BC1B-41D7-86D9-122F78A314D5}"/>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EE076ACD-A855-4586-BD1E-43A43C53FE1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200C4A9-DB87-4DED-AF12-AEBC7FFC2515}"/>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77F6036-D194-46F7-998B-065E431F2A27}"/>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8" name="楕円 37">
            <a:extLst>
              <a:ext uri="{FF2B5EF4-FFF2-40B4-BE49-F238E27FC236}">
                <a16:creationId xmlns:a16="http://schemas.microsoft.com/office/drawing/2014/main" id="{3FEA8621-3C7A-4AE4-A7EB-8A7CFDE1A5A0}"/>
              </a:ext>
            </a:extLst>
          </p:cNvPr>
          <p:cNvSpPr/>
          <p:nvPr/>
        </p:nvSpPr>
        <p:spPr>
          <a:xfrm>
            <a:off x="4601551"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F477DC18-9D72-4214-940E-C9D848F9036B}"/>
              </a:ext>
            </a:extLst>
          </p:cNvPr>
          <p:cNvSpPr txBox="1"/>
          <p:nvPr/>
        </p:nvSpPr>
        <p:spPr>
          <a:xfrm>
            <a:off x="2579588" y="3848917"/>
            <a:ext cx="3783435" cy="369332"/>
          </a:xfrm>
          <a:prstGeom prst="rect">
            <a:avLst/>
          </a:prstGeom>
          <a:noFill/>
        </p:spPr>
        <p:txBody>
          <a:bodyPr wrap="square" rtlCol="0">
            <a:spAutoFit/>
          </a:bodyPr>
          <a:lstStyle/>
          <a:p>
            <a:r>
              <a:rPr kumimoji="1" lang="en-US" altLang="ja-JP" dirty="0">
                <a:solidFill>
                  <a:srgbClr val="0000FF"/>
                </a:solidFill>
              </a:rPr>
              <a:t>Body surface to body surface</a:t>
            </a:r>
            <a:endParaRPr kumimoji="1" lang="ja-JP" altLang="en-US" dirty="0">
              <a:solidFill>
                <a:srgbClr val="0000FF"/>
              </a:solidFill>
            </a:endParaRPr>
          </a:p>
        </p:txBody>
      </p:sp>
      <p:sp>
        <p:nvSpPr>
          <p:cNvPr id="50" name="楕円 49">
            <a:extLst>
              <a:ext uri="{FF2B5EF4-FFF2-40B4-BE49-F238E27FC236}">
                <a16:creationId xmlns:a16="http://schemas.microsoft.com/office/drawing/2014/main" id="{07944EE0-3C1E-486E-834F-DA9C8650B54D}"/>
              </a:ext>
            </a:extLst>
          </p:cNvPr>
          <p:cNvSpPr/>
          <p:nvPr/>
        </p:nvSpPr>
        <p:spPr>
          <a:xfrm>
            <a:off x="3771416"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83B42384-8254-402E-985A-DD16EAB5E192}"/>
              </a:ext>
            </a:extLst>
          </p:cNvPr>
          <p:cNvCxnSpPr>
            <a:cxnSpLocks/>
            <a:stCxn id="38" idx="2"/>
            <a:endCxn id="50" idx="6"/>
          </p:cNvCxnSpPr>
          <p:nvPr/>
        </p:nvCxnSpPr>
        <p:spPr>
          <a:xfrm flipH="1">
            <a:off x="3993358" y="4776179"/>
            <a:ext cx="608193"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矢印: 左右 4">
            <a:extLst>
              <a:ext uri="{FF2B5EF4-FFF2-40B4-BE49-F238E27FC236}">
                <a16:creationId xmlns:a16="http://schemas.microsoft.com/office/drawing/2014/main" id="{B779441E-2230-4F3A-BA46-57AAD3A2D071}"/>
              </a:ext>
            </a:extLst>
          </p:cNvPr>
          <p:cNvSpPr/>
          <p:nvPr/>
        </p:nvSpPr>
        <p:spPr>
          <a:xfrm rot="16200000">
            <a:off x="3004949" y="2172447"/>
            <a:ext cx="2408365" cy="1115619"/>
          </a:xfrm>
          <a:prstGeom prst="lef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E597855-17D3-45A7-8219-52061A5F8506}"/>
              </a:ext>
            </a:extLst>
          </p:cNvPr>
          <p:cNvSpPr txBox="1"/>
          <p:nvPr/>
        </p:nvSpPr>
        <p:spPr>
          <a:xfrm>
            <a:off x="3002510" y="2448232"/>
            <a:ext cx="2570379" cy="614555"/>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defPPr>
              <a:defRPr lang="ja-JP"/>
            </a:defPPr>
            <a:lvl1pPr algn="ctr">
              <a:defRPr>
                <a:latin typeface="+mn-lt"/>
                <a:ea typeface="+mn-ea"/>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lang="en-US" altLang="ja-JP" dirty="0">
                <a:solidFill>
                  <a:srgbClr val="FF0000"/>
                </a:solidFill>
              </a:rPr>
              <a:t>Cannot</a:t>
            </a:r>
            <a:r>
              <a:rPr lang="en-US" altLang="ja-JP" dirty="0"/>
              <a:t> be considered as similar</a:t>
            </a:r>
            <a:endParaRPr lang="ja-JP" altLang="en-US" dirty="0"/>
          </a:p>
        </p:txBody>
      </p:sp>
      <p:sp>
        <p:nvSpPr>
          <p:cNvPr id="40" name="テキスト ボックス 39">
            <a:extLst>
              <a:ext uri="{FF2B5EF4-FFF2-40B4-BE49-F238E27FC236}">
                <a16:creationId xmlns:a16="http://schemas.microsoft.com/office/drawing/2014/main" id="{75AB1742-AC99-1753-001C-AE0EECBDAA6C}"/>
              </a:ext>
            </a:extLst>
          </p:cNvPr>
          <p:cNvSpPr txBox="1"/>
          <p:nvPr/>
        </p:nvSpPr>
        <p:spPr>
          <a:xfrm>
            <a:off x="71846" y="4639663"/>
            <a:ext cx="1650276" cy="923330"/>
          </a:xfrm>
          <a:prstGeom prst="rect">
            <a:avLst/>
          </a:prstGeom>
          <a:noFill/>
        </p:spPr>
        <p:txBody>
          <a:bodyPr wrap="square" rtlCol="0">
            <a:spAutoFit/>
          </a:bodyPr>
          <a:lstStyle/>
          <a:p>
            <a:r>
              <a:rPr kumimoji="1" lang="en-US" altLang="ja-JP" dirty="0"/>
              <a:t>Body surface to body surface</a:t>
            </a:r>
            <a:endParaRPr kumimoji="1" lang="ja-JP" altLang="en-US" dirty="0"/>
          </a:p>
        </p:txBody>
      </p:sp>
      <p:sp>
        <p:nvSpPr>
          <p:cNvPr id="41" name="テキスト ボックス 40">
            <a:extLst>
              <a:ext uri="{FF2B5EF4-FFF2-40B4-BE49-F238E27FC236}">
                <a16:creationId xmlns:a16="http://schemas.microsoft.com/office/drawing/2014/main" id="{EBCD4070-08F3-4419-2BE5-BDD5269E5563}"/>
              </a:ext>
            </a:extLst>
          </p:cNvPr>
          <p:cNvSpPr txBox="1"/>
          <p:nvPr/>
        </p:nvSpPr>
        <p:spPr>
          <a:xfrm>
            <a:off x="71846" y="2026271"/>
            <a:ext cx="1650276" cy="923330"/>
          </a:xfrm>
          <a:prstGeom prst="rect">
            <a:avLst/>
          </a:prstGeom>
          <a:noFill/>
        </p:spPr>
        <p:txBody>
          <a:bodyPr wrap="square" rtlCol="0">
            <a:spAutoFit/>
          </a:bodyPr>
          <a:lstStyle/>
          <a:p>
            <a:r>
              <a:rPr kumimoji="1" lang="en-US" altLang="ja-JP" dirty="0"/>
              <a:t>Body surface to </a:t>
            </a:r>
            <a:r>
              <a:rPr kumimoji="1" lang="en-US" altLang="ja-JP" dirty="0">
                <a:solidFill>
                  <a:srgbClr val="FF0000"/>
                </a:solidFill>
              </a:rPr>
              <a:t>ANOTHER body </a:t>
            </a:r>
            <a:r>
              <a:rPr kumimoji="1" lang="en-US" altLang="ja-JP" dirty="0"/>
              <a:t>surface</a:t>
            </a:r>
            <a:endParaRPr kumimoji="1" lang="ja-JP" altLang="en-US" dirty="0"/>
          </a:p>
        </p:txBody>
      </p:sp>
      <p:sp>
        <p:nvSpPr>
          <p:cNvPr id="42" name="テキスト ボックス 41">
            <a:extLst>
              <a:ext uri="{FF2B5EF4-FFF2-40B4-BE49-F238E27FC236}">
                <a16:creationId xmlns:a16="http://schemas.microsoft.com/office/drawing/2014/main" id="{2A60FAF6-58F7-4F5E-FA3B-22FE8793C74B}"/>
              </a:ext>
            </a:extLst>
          </p:cNvPr>
          <p:cNvSpPr txBox="1"/>
          <p:nvPr/>
        </p:nvSpPr>
        <p:spPr>
          <a:xfrm>
            <a:off x="7320688" y="3117457"/>
            <a:ext cx="1650276" cy="923330"/>
          </a:xfrm>
          <a:prstGeom prst="rect">
            <a:avLst/>
          </a:prstGeom>
          <a:noFill/>
        </p:spPr>
        <p:txBody>
          <a:bodyPr wrap="square" rtlCol="0">
            <a:spAutoFit/>
          </a:bodyPr>
          <a:lstStyle/>
          <a:p>
            <a:r>
              <a:rPr lang="en-US" altLang="ja-JP" dirty="0"/>
              <a:t>Need to consider SAR issues</a:t>
            </a:r>
            <a:endParaRPr kumimoji="1" lang="ja-JP" altLang="en-US" dirty="0"/>
          </a:p>
        </p:txBody>
      </p:sp>
      <p:sp>
        <p:nvSpPr>
          <p:cNvPr id="14" name="テキスト ボックス 13">
            <a:extLst>
              <a:ext uri="{FF2B5EF4-FFF2-40B4-BE49-F238E27FC236}">
                <a16:creationId xmlns:a16="http://schemas.microsoft.com/office/drawing/2014/main" id="{1E93B137-427A-4834-7B7C-677051F294C7}"/>
              </a:ext>
            </a:extLst>
          </p:cNvPr>
          <p:cNvSpPr txBox="1"/>
          <p:nvPr/>
        </p:nvSpPr>
        <p:spPr>
          <a:xfrm>
            <a:off x="3496241" y="1466488"/>
            <a:ext cx="2570379" cy="369332"/>
          </a:xfrm>
          <a:prstGeom prst="rect">
            <a:avLst/>
          </a:prstGeom>
          <a:noFill/>
        </p:spPr>
        <p:txBody>
          <a:bodyPr wrap="square" rtlCol="0">
            <a:spAutoFit/>
          </a:bodyPr>
          <a:lstStyle/>
          <a:p>
            <a:r>
              <a:rPr lang="en-US" altLang="ja-JP" dirty="0">
                <a:solidFill>
                  <a:srgbClr val="FF0000"/>
                </a:solidFill>
              </a:rPr>
              <a:t>S6.2&amp;CM6.2</a:t>
            </a:r>
            <a:endParaRPr kumimoji="1" lang="ja-JP" altLang="en-US" dirty="0">
              <a:solidFill>
                <a:srgbClr val="FF0000"/>
              </a:solidFill>
            </a:endParaRPr>
          </a:p>
        </p:txBody>
      </p:sp>
    </p:spTree>
    <p:extLst>
      <p:ext uri="{BB962C8B-B14F-4D97-AF65-F5344CB8AC3E}">
        <p14:creationId xmlns:p14="http://schemas.microsoft.com/office/powerpoint/2010/main" val="102924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March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S6.2 ― HBAN to HBAN</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3" name="Picture 23">
            <a:extLst>
              <a:ext uri="{FF2B5EF4-FFF2-40B4-BE49-F238E27FC236}">
                <a16:creationId xmlns:a16="http://schemas.microsoft.com/office/drawing/2014/main" id="{80C84BFD-F220-D9B9-8074-96719966676D}"/>
              </a:ext>
            </a:extLst>
          </p:cNvPr>
          <p:cNvPicPr>
            <a:picLocks noChangeAspect="1"/>
          </p:cNvPicPr>
          <p:nvPr/>
        </p:nvPicPr>
        <p:blipFill>
          <a:blip r:embed="rId2"/>
          <a:stretch>
            <a:fillRect/>
          </a:stretch>
        </p:blipFill>
        <p:spPr>
          <a:xfrm>
            <a:off x="2286000" y="1933954"/>
            <a:ext cx="4485992" cy="3474105"/>
          </a:xfrm>
          <a:prstGeom prst="rect">
            <a:avLst/>
          </a:prstGeom>
        </p:spPr>
      </p:pic>
    </p:spTree>
    <p:extLst>
      <p:ext uri="{BB962C8B-B14F-4D97-AF65-F5344CB8AC3E}">
        <p14:creationId xmlns:p14="http://schemas.microsoft.com/office/powerpoint/2010/main" val="355839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92E830-BC4B-21B6-8546-846EB0724099}"/>
              </a:ext>
            </a:extLst>
          </p:cNvPr>
          <p:cNvSpPr>
            <a:spLocks noGrp="1"/>
          </p:cNvSpPr>
          <p:nvPr>
            <p:ph type="dt" idx="10"/>
          </p:nvPr>
        </p:nvSpPr>
        <p:spPr/>
        <p:txBody>
          <a:bodyPr/>
          <a:lstStyle/>
          <a:p>
            <a:r>
              <a:rPr lang="en-US" altLang="ja-JP"/>
              <a:t>March 2023</a:t>
            </a:r>
            <a:endParaRPr lang="en-US" dirty="0"/>
          </a:p>
        </p:txBody>
      </p:sp>
      <p:sp>
        <p:nvSpPr>
          <p:cNvPr id="3" name="フッター プレースホルダー 2">
            <a:extLst>
              <a:ext uri="{FF2B5EF4-FFF2-40B4-BE49-F238E27FC236}">
                <a16:creationId xmlns:a16="http://schemas.microsoft.com/office/drawing/2014/main" id="{57159D7D-D89B-6BC8-EA35-F841E86BD032}"/>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7FDB395F-B332-8930-DEF9-4E5580ADDC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タイトル 4">
            <a:extLst>
              <a:ext uri="{FF2B5EF4-FFF2-40B4-BE49-F238E27FC236}">
                <a16:creationId xmlns:a16="http://schemas.microsoft.com/office/drawing/2014/main" id="{737F3F71-BA78-F540-A220-8BF4ED6FE5B8}"/>
              </a:ext>
            </a:extLst>
          </p:cNvPr>
          <p:cNvSpPr>
            <a:spLocks noGrp="1"/>
          </p:cNvSpPr>
          <p:nvPr>
            <p:ph type="title"/>
          </p:nvPr>
        </p:nvSpPr>
        <p:spPr>
          <a:xfrm>
            <a:off x="685800" y="685799"/>
            <a:ext cx="7772400" cy="678730"/>
          </a:xfrm>
        </p:spPr>
        <p:txBody>
          <a:bodyPr/>
          <a:lstStyle/>
          <a:p>
            <a:r>
              <a:rPr lang="en-US" altLang="ja-JP" dirty="0"/>
              <a:t>Channel models and scenarios in IEEE802.15.6ma</a:t>
            </a:r>
            <a:endParaRPr kumimoji="1" lang="ja-JP" altLang="en-US" dirty="0"/>
          </a:p>
        </p:txBody>
      </p:sp>
      <p:pic>
        <p:nvPicPr>
          <p:cNvPr id="57" name="図 56">
            <a:extLst>
              <a:ext uri="{FF2B5EF4-FFF2-40B4-BE49-F238E27FC236}">
                <a16:creationId xmlns:a16="http://schemas.microsoft.com/office/drawing/2014/main" id="{AFE7744B-BD7C-D73D-DE9A-8F4911244ED8}"/>
              </a:ext>
            </a:extLst>
          </p:cNvPr>
          <p:cNvPicPr>
            <a:picLocks noChangeAspect="1"/>
          </p:cNvPicPr>
          <p:nvPr/>
        </p:nvPicPr>
        <p:blipFill>
          <a:blip r:embed="rId2"/>
          <a:stretch>
            <a:fillRect/>
          </a:stretch>
        </p:blipFill>
        <p:spPr>
          <a:xfrm>
            <a:off x="1738070" y="3553921"/>
            <a:ext cx="5268796" cy="2854139"/>
          </a:xfrm>
          <a:prstGeom prst="rect">
            <a:avLst/>
          </a:prstGeom>
        </p:spPr>
      </p:pic>
      <p:grpSp>
        <p:nvGrpSpPr>
          <p:cNvPr id="106" name="グループ化 105">
            <a:extLst>
              <a:ext uri="{FF2B5EF4-FFF2-40B4-BE49-F238E27FC236}">
                <a16:creationId xmlns:a16="http://schemas.microsoft.com/office/drawing/2014/main" id="{8F95C38F-8FE5-6A61-7C95-A02FE4DAE7B0}"/>
              </a:ext>
            </a:extLst>
          </p:cNvPr>
          <p:cNvGrpSpPr/>
          <p:nvPr/>
        </p:nvGrpSpPr>
        <p:grpSpPr>
          <a:xfrm>
            <a:off x="1100055" y="1431882"/>
            <a:ext cx="6483516" cy="2286025"/>
            <a:chOff x="61460" y="1901293"/>
            <a:chExt cx="8974756" cy="3164413"/>
          </a:xfrm>
        </p:grpSpPr>
        <p:grpSp>
          <p:nvGrpSpPr>
            <p:cNvPr id="58" name="グループ化 57">
              <a:extLst>
                <a:ext uri="{FF2B5EF4-FFF2-40B4-BE49-F238E27FC236}">
                  <a16:creationId xmlns:a16="http://schemas.microsoft.com/office/drawing/2014/main" id="{3137DC93-FF98-50AE-357E-BBA5B7DB95CC}"/>
                </a:ext>
              </a:extLst>
            </p:cNvPr>
            <p:cNvGrpSpPr/>
            <p:nvPr/>
          </p:nvGrpSpPr>
          <p:grpSpPr>
            <a:xfrm>
              <a:off x="2583422" y="2857417"/>
              <a:ext cx="5380855" cy="2042941"/>
              <a:chOff x="914400" y="1593575"/>
              <a:chExt cx="7599285" cy="2885209"/>
            </a:xfrm>
          </p:grpSpPr>
          <p:cxnSp>
            <p:nvCxnSpPr>
              <p:cNvPr id="59" name="直線コネクタ 58">
                <a:extLst>
                  <a:ext uri="{FF2B5EF4-FFF2-40B4-BE49-F238E27FC236}">
                    <a16:creationId xmlns:a16="http://schemas.microsoft.com/office/drawing/2014/main" id="{49F4B09C-EA69-ACEA-1B8F-C724C256D2E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048BC48-5F9A-E79E-1458-E066BBF8456B}"/>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552442D-A829-1D07-6282-666AF41F078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EDF46CB-0FD5-7B82-E5D1-A672514ECA37}"/>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D066C1A-00F4-C773-5C1E-49A12F93EFD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DBEC74-A5E4-8B28-C5BF-B10648A15653}"/>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E33C061-7A1F-2E5C-0324-E958E8EFF95C}"/>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8DAC169-2076-DC25-7700-DE7452633D5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D7DEF688-0CB3-D811-370B-F507C0D12AC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68" name="楕円 67">
                <a:extLst>
                  <a:ext uri="{FF2B5EF4-FFF2-40B4-BE49-F238E27FC236}">
                    <a16:creationId xmlns:a16="http://schemas.microsoft.com/office/drawing/2014/main" id="{5C1E6925-F96F-C27C-BFFF-A6752E1E1A57}"/>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69" name="楕円 68">
              <a:extLst>
                <a:ext uri="{FF2B5EF4-FFF2-40B4-BE49-F238E27FC236}">
                  <a16:creationId xmlns:a16="http://schemas.microsoft.com/office/drawing/2014/main" id="{B52FE615-1CBE-1520-C1A3-3F1B61D55A37}"/>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0" name="楕円 69">
              <a:extLst>
                <a:ext uri="{FF2B5EF4-FFF2-40B4-BE49-F238E27FC236}">
                  <a16:creationId xmlns:a16="http://schemas.microsoft.com/office/drawing/2014/main" id="{F87354A1-6262-1256-2723-A706A0CCF646}"/>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1" name="楕円 70">
              <a:extLst>
                <a:ext uri="{FF2B5EF4-FFF2-40B4-BE49-F238E27FC236}">
                  <a16:creationId xmlns:a16="http://schemas.microsoft.com/office/drawing/2014/main" id="{8ABAFA9B-E9D2-9CFA-B47C-3FDB9D87AE50}"/>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72" name="グループ化 71">
              <a:extLst>
                <a:ext uri="{FF2B5EF4-FFF2-40B4-BE49-F238E27FC236}">
                  <a16:creationId xmlns:a16="http://schemas.microsoft.com/office/drawing/2014/main" id="{E82A26C2-42D1-79A1-0CBF-8E01A613A00B}"/>
                </a:ext>
              </a:extLst>
            </p:cNvPr>
            <p:cNvGrpSpPr/>
            <p:nvPr/>
          </p:nvGrpSpPr>
          <p:grpSpPr>
            <a:xfrm>
              <a:off x="4374144" y="2958452"/>
              <a:ext cx="791286" cy="1260246"/>
              <a:chOff x="3233366" y="3967563"/>
              <a:chExt cx="791286" cy="1260246"/>
            </a:xfrm>
          </p:grpSpPr>
          <p:sp>
            <p:nvSpPr>
              <p:cNvPr id="73" name="楕円 72">
                <a:extLst>
                  <a:ext uri="{FF2B5EF4-FFF2-40B4-BE49-F238E27FC236}">
                    <a16:creationId xmlns:a16="http://schemas.microsoft.com/office/drawing/2014/main" id="{52B86717-44A6-CC30-1B18-7AE0329161ED}"/>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74" name="四角形: 角を丸くする 73">
                <a:extLst>
                  <a:ext uri="{FF2B5EF4-FFF2-40B4-BE49-F238E27FC236}">
                    <a16:creationId xmlns:a16="http://schemas.microsoft.com/office/drawing/2014/main" id="{C8392520-7683-DE20-2596-2FD7AEBE539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5" name="四角形: 角を丸くする 74">
                <a:extLst>
                  <a:ext uri="{FF2B5EF4-FFF2-40B4-BE49-F238E27FC236}">
                    <a16:creationId xmlns:a16="http://schemas.microsoft.com/office/drawing/2014/main" id="{11BC0B07-590E-CF9D-0C8A-1ADA46EDD05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6" name="四角形: 角を丸くする 75">
                <a:extLst>
                  <a:ext uri="{FF2B5EF4-FFF2-40B4-BE49-F238E27FC236}">
                    <a16:creationId xmlns:a16="http://schemas.microsoft.com/office/drawing/2014/main" id="{B2DFC8A6-4485-671B-1388-41D61DEFE080}"/>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77" name="楕円 76">
              <a:extLst>
                <a:ext uri="{FF2B5EF4-FFF2-40B4-BE49-F238E27FC236}">
                  <a16:creationId xmlns:a16="http://schemas.microsoft.com/office/drawing/2014/main" id="{E3F0EB90-598B-BF0B-7599-BC9444620C7A}"/>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8" name="楕円 77">
              <a:extLst>
                <a:ext uri="{FF2B5EF4-FFF2-40B4-BE49-F238E27FC236}">
                  <a16:creationId xmlns:a16="http://schemas.microsoft.com/office/drawing/2014/main" id="{825652C0-B355-7C12-5989-B5A0861F8709}"/>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79" name="図 78" descr="アイコン&#10;&#10;自動的に生成された説明">
              <a:extLst>
                <a:ext uri="{FF2B5EF4-FFF2-40B4-BE49-F238E27FC236}">
                  <a16:creationId xmlns:a16="http://schemas.microsoft.com/office/drawing/2014/main" id="{3CD8B6BE-44D9-4D32-0A95-C30501111DD5}"/>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80" name="楕円 79">
              <a:extLst>
                <a:ext uri="{FF2B5EF4-FFF2-40B4-BE49-F238E27FC236}">
                  <a16:creationId xmlns:a16="http://schemas.microsoft.com/office/drawing/2014/main" id="{34BA084C-0AA8-5C97-B23C-7B7F31C68B0F}"/>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81" name="直線矢印コネクタ 80">
              <a:extLst>
                <a:ext uri="{FF2B5EF4-FFF2-40B4-BE49-F238E27FC236}">
                  <a16:creationId xmlns:a16="http://schemas.microsoft.com/office/drawing/2014/main" id="{192A9602-9B8F-4298-DC36-B6C8A193C638}"/>
                </a:ext>
              </a:extLst>
            </p:cNvPr>
            <p:cNvCxnSpPr>
              <a:cxnSpLocks/>
              <a:endCxn id="69"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B9D0D101-1219-1928-3A30-B9E5D1EA2D30}"/>
                </a:ext>
              </a:extLst>
            </p:cNvPr>
            <p:cNvSpPr txBox="1"/>
            <p:nvPr/>
          </p:nvSpPr>
          <p:spPr>
            <a:xfrm>
              <a:off x="4383326" y="1901293"/>
              <a:ext cx="298732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83" name="テキスト ボックス 82">
              <a:extLst>
                <a:ext uri="{FF2B5EF4-FFF2-40B4-BE49-F238E27FC236}">
                  <a16:creationId xmlns:a16="http://schemas.microsoft.com/office/drawing/2014/main" id="{17DC5B18-231E-3AC1-D462-6DE06A607DB1}"/>
                </a:ext>
              </a:extLst>
            </p:cNvPr>
            <p:cNvSpPr txBox="1"/>
            <p:nvPr/>
          </p:nvSpPr>
          <p:spPr>
            <a:xfrm>
              <a:off x="3194220" y="3797363"/>
              <a:ext cx="1638201" cy="79882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 (sedan)</a:t>
              </a:r>
              <a:endParaRPr lang="ja-JP" altLang="ja-JP" sz="1050" dirty="0">
                <a:effectLst/>
              </a:endParaRPr>
            </a:p>
          </p:txBody>
        </p:sp>
        <p:sp>
          <p:nvSpPr>
            <p:cNvPr id="84" name="テキスト ボックス 83">
              <a:extLst>
                <a:ext uri="{FF2B5EF4-FFF2-40B4-BE49-F238E27FC236}">
                  <a16:creationId xmlns:a16="http://schemas.microsoft.com/office/drawing/2014/main" id="{1A21894B-C25B-D703-F388-7F9FC409CADF}"/>
                </a:ext>
              </a:extLst>
            </p:cNvPr>
            <p:cNvSpPr txBox="1"/>
            <p:nvPr/>
          </p:nvSpPr>
          <p:spPr>
            <a:xfrm>
              <a:off x="1164870" y="2127021"/>
              <a:ext cx="223365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external (LOS)</a:t>
              </a:r>
              <a:endParaRPr lang="ja-JP" altLang="ja-JP" sz="1050" dirty="0">
                <a:effectLst/>
              </a:endParaRPr>
            </a:p>
          </p:txBody>
        </p:sp>
        <p:cxnSp>
          <p:nvCxnSpPr>
            <p:cNvPr id="85" name="直線矢印コネクタ 84">
              <a:extLst>
                <a:ext uri="{FF2B5EF4-FFF2-40B4-BE49-F238E27FC236}">
                  <a16:creationId xmlns:a16="http://schemas.microsoft.com/office/drawing/2014/main" id="{D4EA10A2-80B6-D0BE-3A3B-A83BE9FFC302}"/>
                </a:ext>
              </a:extLst>
            </p:cNvPr>
            <p:cNvCxnSpPr>
              <a:cxnSpLocks/>
              <a:endCxn id="77"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5978E74E-DA21-ECBB-4113-C02DB0A57F39}"/>
                </a:ext>
              </a:extLst>
            </p:cNvPr>
            <p:cNvCxnSpPr>
              <a:stCxn id="83" idx="0"/>
            </p:cNvCxnSpPr>
            <p:nvPr/>
          </p:nvCxnSpPr>
          <p:spPr>
            <a:xfrm flipV="1">
              <a:off x="4013320" y="3496435"/>
              <a:ext cx="417851"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E6333D96-D7DF-F9EA-2D5A-C273B12A04C2}"/>
                </a:ext>
              </a:extLst>
            </p:cNvPr>
            <p:cNvCxnSpPr>
              <a:cxnSpLocks/>
              <a:endCxn id="82" idx="2"/>
            </p:cNvCxnSpPr>
            <p:nvPr/>
          </p:nvCxnSpPr>
          <p:spPr>
            <a:xfrm flipV="1">
              <a:off x="5367666" y="2497745"/>
              <a:ext cx="509321" cy="24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CE69DAA6-88AE-C19B-2584-9CC97C37DF53}"/>
                </a:ext>
              </a:extLst>
            </p:cNvPr>
            <p:cNvCxnSpPr>
              <a:cxnSpLocks/>
              <a:endCxn id="84" idx="2"/>
            </p:cNvCxnSpPr>
            <p:nvPr/>
          </p:nvCxnSpPr>
          <p:spPr>
            <a:xfrm flipV="1">
              <a:off x="1771967" y="2723474"/>
              <a:ext cx="509729" cy="9961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F4B2DA91-C108-CEB8-871B-6F2737BA57FE}"/>
                </a:ext>
              </a:extLst>
            </p:cNvPr>
            <p:cNvCxnSpPr>
              <a:cxnSpLocks/>
              <a:stCxn id="80" idx="5"/>
              <a:endCxn id="78"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6DE3F022-DB97-5B3D-DC19-95AAC76EB3D3}"/>
                </a:ext>
              </a:extLst>
            </p:cNvPr>
            <p:cNvCxnSpPr>
              <a:cxnSpLocks/>
              <a:stCxn id="78" idx="6"/>
              <a:endCxn id="71"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F32499D7-93B9-AB5F-A3B7-F9D92F7C3475}"/>
                </a:ext>
              </a:extLst>
            </p:cNvPr>
            <p:cNvSpPr txBox="1"/>
            <p:nvPr/>
          </p:nvSpPr>
          <p:spPr>
            <a:xfrm>
              <a:off x="2347335" y="2835448"/>
              <a:ext cx="1572494"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In-vehicle to On-vehicle</a:t>
              </a:r>
              <a:endParaRPr lang="ja-JP" altLang="ja-JP" sz="1050" dirty="0">
                <a:effectLst/>
              </a:endParaRPr>
            </a:p>
          </p:txBody>
        </p:sp>
        <p:cxnSp>
          <p:nvCxnSpPr>
            <p:cNvPr id="92" name="直線コネクタ 91">
              <a:extLst>
                <a:ext uri="{FF2B5EF4-FFF2-40B4-BE49-F238E27FC236}">
                  <a16:creationId xmlns:a16="http://schemas.microsoft.com/office/drawing/2014/main" id="{BD1A2C56-B437-5E1C-2FC3-B59BE29E4FCF}"/>
                </a:ext>
              </a:extLst>
            </p:cNvPr>
            <p:cNvCxnSpPr>
              <a:cxnSpLocks/>
              <a:endCxn id="91" idx="2"/>
            </p:cNvCxnSpPr>
            <p:nvPr/>
          </p:nvCxnSpPr>
          <p:spPr>
            <a:xfrm flipV="1">
              <a:off x="3048816" y="3431900"/>
              <a:ext cx="84765" cy="2696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 name="楕円 92">
              <a:extLst>
                <a:ext uri="{FF2B5EF4-FFF2-40B4-BE49-F238E27FC236}">
                  <a16:creationId xmlns:a16="http://schemas.microsoft.com/office/drawing/2014/main" id="{B34075AE-7F2B-D81C-3365-ACA5540C2D08}"/>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4" name="直線矢印コネクタ 93">
              <a:extLst>
                <a:ext uri="{FF2B5EF4-FFF2-40B4-BE49-F238E27FC236}">
                  <a16:creationId xmlns:a16="http://schemas.microsoft.com/office/drawing/2014/main" id="{7B4CDF93-36DC-E739-42CB-7C9101D0284E}"/>
                </a:ext>
              </a:extLst>
            </p:cNvPr>
            <p:cNvCxnSpPr>
              <a:cxnSpLocks/>
              <a:endCxn id="78"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6F1DD79A-0E13-A0C3-AD98-67A73F6EEB0D}"/>
                </a:ext>
              </a:extLst>
            </p:cNvPr>
            <p:cNvCxnSpPr>
              <a:cxnSpLocks/>
              <a:stCxn id="96"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6" name="テキスト ボックス 95">
              <a:extLst>
                <a:ext uri="{FF2B5EF4-FFF2-40B4-BE49-F238E27FC236}">
                  <a16:creationId xmlns:a16="http://schemas.microsoft.com/office/drawing/2014/main" id="{4808D1D4-05EC-4C8E-6311-6595391DB42D}"/>
                </a:ext>
              </a:extLst>
            </p:cNvPr>
            <p:cNvSpPr txBox="1"/>
            <p:nvPr/>
          </p:nvSpPr>
          <p:spPr>
            <a:xfrm>
              <a:off x="576026" y="4269351"/>
              <a:ext cx="2129688"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external (NLOS)</a:t>
              </a:r>
              <a:endParaRPr lang="ja-JP" altLang="ja-JP" sz="1050" dirty="0">
                <a:effectLst/>
              </a:endParaRPr>
            </a:p>
          </p:txBody>
        </p:sp>
        <p:sp>
          <p:nvSpPr>
            <p:cNvPr id="97" name="楕円 96">
              <a:extLst>
                <a:ext uri="{FF2B5EF4-FFF2-40B4-BE49-F238E27FC236}">
                  <a16:creationId xmlns:a16="http://schemas.microsoft.com/office/drawing/2014/main" id="{C7BA9F5C-9B2B-B79E-325A-DF9E82F4579D}"/>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8" name="直線矢印コネクタ 97">
              <a:extLst>
                <a:ext uri="{FF2B5EF4-FFF2-40B4-BE49-F238E27FC236}">
                  <a16:creationId xmlns:a16="http://schemas.microsoft.com/office/drawing/2014/main" id="{88A7AE8C-2A1A-7A5B-DEB1-149F5F788787}"/>
                </a:ext>
              </a:extLst>
            </p:cNvPr>
            <p:cNvCxnSpPr>
              <a:cxnSpLocks/>
              <a:stCxn id="97" idx="0"/>
              <a:endCxn id="69"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EC5835A-47E9-C81C-3C32-EA5FE5A7F86C}"/>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テキスト ボックス 99">
              <a:extLst>
                <a:ext uri="{FF2B5EF4-FFF2-40B4-BE49-F238E27FC236}">
                  <a16:creationId xmlns:a16="http://schemas.microsoft.com/office/drawing/2014/main" id="{F7E2D8DE-8681-F899-E366-D75382B02C15}"/>
                </a:ext>
              </a:extLst>
            </p:cNvPr>
            <p:cNvSpPr txBox="1"/>
            <p:nvPr/>
          </p:nvSpPr>
          <p:spPr>
            <a:xfrm>
              <a:off x="6543484" y="2428251"/>
              <a:ext cx="1954353"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101" name="楕円 100">
              <a:extLst>
                <a:ext uri="{FF2B5EF4-FFF2-40B4-BE49-F238E27FC236}">
                  <a16:creationId xmlns:a16="http://schemas.microsoft.com/office/drawing/2014/main" id="{784F22DA-F1F2-B31A-CA0A-5156D396812A}"/>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102" name="楕円 101">
              <a:extLst>
                <a:ext uri="{FF2B5EF4-FFF2-40B4-BE49-F238E27FC236}">
                  <a16:creationId xmlns:a16="http://schemas.microsoft.com/office/drawing/2014/main" id="{559D19ED-8CF2-4D4B-2156-64486E9939C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103" name="直線矢印コネクタ 102">
              <a:extLst>
                <a:ext uri="{FF2B5EF4-FFF2-40B4-BE49-F238E27FC236}">
                  <a16:creationId xmlns:a16="http://schemas.microsoft.com/office/drawing/2014/main" id="{AAA5FAAA-EC06-B042-22BA-58F2E2109663}"/>
                </a:ext>
              </a:extLst>
            </p:cNvPr>
            <p:cNvCxnSpPr>
              <a:cxnSpLocks/>
              <a:stCxn id="101" idx="6"/>
              <a:endCxn id="102"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9B244FA4-B367-DFDF-1366-753AAA569518}"/>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52EAE887-F413-86FA-F6F2-0BDD7BC155BA}"/>
                </a:ext>
              </a:extLst>
            </p:cNvPr>
            <p:cNvSpPr txBox="1"/>
            <p:nvPr/>
          </p:nvSpPr>
          <p:spPr>
            <a:xfrm>
              <a:off x="7281194" y="3024332"/>
              <a:ext cx="1755022"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 vehicle to External</a:t>
              </a:r>
              <a:endParaRPr lang="ja-JP" altLang="ja-JP" sz="1050" dirty="0">
                <a:effectLst/>
              </a:endParaRPr>
            </a:p>
          </p:txBody>
        </p:sp>
      </p:grpSp>
    </p:spTree>
    <p:extLst>
      <p:ext uri="{BB962C8B-B14F-4D97-AF65-F5344CB8AC3E}">
        <p14:creationId xmlns:p14="http://schemas.microsoft.com/office/powerpoint/2010/main" val="19014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March 2023</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T.Kobayashi, D. Anzai, M.Kim, M. Hernandez, R.Kohno</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16</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March 2023</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a:t>T.Kobayashi, D. Anzai, M.Kim, M. Hernandez, R.Kohno</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17</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802.15.6ma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March 2023</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March 2023</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Channel and Environmental Modeling Activities for BANs on TG15.6ma </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64256"/>
            <a:ext cx="6400800" cy="1752600"/>
          </a:xfrm>
        </p:spPr>
        <p:txBody>
          <a:bodyPr/>
          <a:lstStyle/>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1" lang="en-US" altLang="ja-JP" sz="2400" b="0" i="0" u="none" strike="noStrike" kern="0" cap="none" spc="0" normalizeH="0" baseline="0" noProof="0" dirty="0">
                <a:ln>
                  <a:noFill/>
                </a:ln>
                <a:solidFill>
                  <a:srgbClr val="000000"/>
                </a:solidFill>
                <a:effectLst/>
                <a:uLnTx/>
                <a:uFillTx/>
                <a:latin typeface="Arial"/>
                <a:cs typeface="Arial"/>
                <a:sym typeface="Arial"/>
              </a:rPr>
              <a:t>Takumi Kobayashi</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 (1,2)</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Daisuke</a:t>
            </a:r>
            <a:r>
              <a:rPr kumimoji="1" lang="ja-JP" altLang="en-US" sz="2400" b="0" i="0" u="none" strike="noStrike" kern="0" cap="none" spc="0" normalizeH="0" baseline="0" noProof="0" dirty="0">
                <a:ln>
                  <a:noFill/>
                </a:ln>
                <a:solidFill>
                  <a:srgbClr val="000000"/>
                </a:solidFill>
                <a:effectLst/>
                <a:uLnTx/>
                <a:uFillTx/>
                <a:latin typeface="Arial"/>
                <a:cs typeface="Arial"/>
                <a:sym typeface="Times New Roman"/>
              </a:rPr>
              <a:t> </a:t>
            </a:r>
            <a:r>
              <a:rPr kumimoji="1" lang="en-US" altLang="ja-JP" sz="2400" b="0" i="0" u="none" strike="noStrike" kern="0" cap="none" spc="0" normalizeH="0" baseline="0" noProof="0" dirty="0" err="1">
                <a:ln>
                  <a:noFill/>
                </a:ln>
                <a:solidFill>
                  <a:srgbClr val="000000"/>
                </a:solidFill>
                <a:effectLst/>
                <a:uLnTx/>
                <a:uFillTx/>
                <a:latin typeface="Arial"/>
                <a:cs typeface="Arial"/>
                <a:sym typeface="Times New Roman"/>
              </a:rPr>
              <a:t>Anzai</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(3)</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a:t>
            </a:r>
            <a:b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b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Marco Hernandez</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 (2,4)</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a:t>
            </a:r>
            <a:r>
              <a:rPr kumimoji="1" lang="en-US" altLang="ja-JP" sz="2400" b="0" i="0" u="none" strike="noStrike" kern="0" cap="none" spc="0" normalizeH="0" baseline="0" noProof="0" dirty="0" err="1">
                <a:ln>
                  <a:noFill/>
                </a:ln>
                <a:solidFill>
                  <a:srgbClr val="000000"/>
                </a:solidFill>
                <a:effectLst/>
                <a:uLnTx/>
                <a:uFillTx/>
                <a:latin typeface="Arial"/>
                <a:cs typeface="Arial"/>
                <a:sym typeface="Times New Roman"/>
              </a:rPr>
              <a:t>Minsoo</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Kim</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 (2)</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a:t>
            </a:r>
            <a:b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b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Ryuji Kohno</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(1,2)</a:t>
            </a:r>
            <a:b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br>
            <a:endParaRPr kumimoji="1" lang="en-US" altLang="ja-JP"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(1)</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Yokohama National University, </a:t>
            </a:r>
            <a:br>
              <a:rPr kumimoji="1" lang="en-US" altLang="ja-JP" sz="2000" b="0" i="0" u="none" strike="noStrike" kern="0" cap="none" spc="0" normalizeH="0" baseline="0" noProof="0" dirty="0">
                <a:ln>
                  <a:noFill/>
                </a:ln>
                <a:solidFill>
                  <a:srgbClr val="000000"/>
                </a:solidFill>
                <a:effectLst/>
                <a:uLnTx/>
                <a:uFillTx/>
                <a:latin typeface="Arial"/>
                <a:cs typeface="Arial"/>
                <a:sym typeface="Arial"/>
              </a:rPr>
            </a:b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(2)</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YRP-International Ariane Institute</a:t>
            </a:r>
            <a:br>
              <a:rPr kumimoji="1" lang="en-US" altLang="ja-JP" sz="2000" b="0" i="0" u="none" strike="noStrike" kern="0" cap="none" spc="0" normalizeH="0" baseline="0" noProof="0" dirty="0">
                <a:ln>
                  <a:noFill/>
                </a:ln>
                <a:solidFill>
                  <a:srgbClr val="000000"/>
                </a:solidFill>
                <a:effectLst/>
                <a:uLnTx/>
                <a:uFillTx/>
                <a:latin typeface="Arial"/>
                <a:cs typeface="Arial"/>
                <a:sym typeface="Arial"/>
              </a:rPr>
            </a:b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(3)</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Nagoya Institute of Technology</a:t>
            </a:r>
            <a:br>
              <a:rPr kumimoji="1" lang="en-US" altLang="ja-JP" sz="2000" b="0" i="0" u="none" strike="noStrike" kern="0" cap="none" spc="0" normalizeH="0" baseline="0" noProof="0" dirty="0">
                <a:ln>
                  <a:noFill/>
                </a:ln>
                <a:solidFill>
                  <a:srgbClr val="000000"/>
                </a:solidFill>
                <a:effectLst/>
                <a:uLnTx/>
                <a:uFillTx/>
                <a:latin typeface="Arial"/>
                <a:cs typeface="Arial"/>
                <a:sym typeface="Arial"/>
              </a:rPr>
            </a:b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(4) </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CWC Oulu Univ. Finland</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March 2023</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D. Anzai, M.Kim, M. Hernandez, R.Kohno</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92E830-BC4B-21B6-8546-846EB0724099}"/>
              </a:ext>
            </a:extLst>
          </p:cNvPr>
          <p:cNvSpPr>
            <a:spLocks noGrp="1"/>
          </p:cNvSpPr>
          <p:nvPr>
            <p:ph type="dt" idx="10"/>
          </p:nvPr>
        </p:nvSpPr>
        <p:spPr/>
        <p:txBody>
          <a:bodyPr/>
          <a:lstStyle/>
          <a:p>
            <a:r>
              <a:rPr lang="en-US" altLang="ja-JP"/>
              <a:t>March 2023</a:t>
            </a:r>
            <a:endParaRPr lang="en-US" dirty="0"/>
          </a:p>
        </p:txBody>
      </p:sp>
      <p:sp>
        <p:nvSpPr>
          <p:cNvPr id="3" name="フッター プレースホルダー 2">
            <a:extLst>
              <a:ext uri="{FF2B5EF4-FFF2-40B4-BE49-F238E27FC236}">
                <a16:creationId xmlns:a16="http://schemas.microsoft.com/office/drawing/2014/main" id="{57159D7D-D89B-6BC8-EA35-F841E86BD032}"/>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7FDB395F-B332-8930-DEF9-4E5580ADDC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タイトル 4">
            <a:extLst>
              <a:ext uri="{FF2B5EF4-FFF2-40B4-BE49-F238E27FC236}">
                <a16:creationId xmlns:a16="http://schemas.microsoft.com/office/drawing/2014/main" id="{737F3F71-BA78-F540-A220-8BF4ED6FE5B8}"/>
              </a:ext>
            </a:extLst>
          </p:cNvPr>
          <p:cNvSpPr>
            <a:spLocks noGrp="1"/>
          </p:cNvSpPr>
          <p:nvPr>
            <p:ph type="title"/>
          </p:nvPr>
        </p:nvSpPr>
        <p:spPr>
          <a:xfrm>
            <a:off x="685800" y="685799"/>
            <a:ext cx="7772400" cy="678730"/>
          </a:xfrm>
        </p:spPr>
        <p:txBody>
          <a:bodyPr/>
          <a:lstStyle/>
          <a:p>
            <a:r>
              <a:rPr lang="en-US" altLang="ja-JP" dirty="0"/>
              <a:t>Channel models and scenarios in IEEE802.15.6ma</a:t>
            </a:r>
            <a:endParaRPr kumimoji="1" lang="ja-JP" altLang="en-US" dirty="0"/>
          </a:p>
        </p:txBody>
      </p:sp>
      <p:pic>
        <p:nvPicPr>
          <p:cNvPr id="57" name="図 56">
            <a:extLst>
              <a:ext uri="{FF2B5EF4-FFF2-40B4-BE49-F238E27FC236}">
                <a16:creationId xmlns:a16="http://schemas.microsoft.com/office/drawing/2014/main" id="{AFE7744B-BD7C-D73D-DE9A-8F4911244ED8}"/>
              </a:ext>
            </a:extLst>
          </p:cNvPr>
          <p:cNvPicPr>
            <a:picLocks noChangeAspect="1"/>
          </p:cNvPicPr>
          <p:nvPr/>
        </p:nvPicPr>
        <p:blipFill>
          <a:blip r:embed="rId2"/>
          <a:stretch>
            <a:fillRect/>
          </a:stretch>
        </p:blipFill>
        <p:spPr>
          <a:xfrm>
            <a:off x="1738070" y="3553921"/>
            <a:ext cx="5268796" cy="2854139"/>
          </a:xfrm>
          <a:prstGeom prst="rect">
            <a:avLst/>
          </a:prstGeom>
        </p:spPr>
      </p:pic>
      <p:grpSp>
        <p:nvGrpSpPr>
          <p:cNvPr id="106" name="グループ化 105">
            <a:extLst>
              <a:ext uri="{FF2B5EF4-FFF2-40B4-BE49-F238E27FC236}">
                <a16:creationId xmlns:a16="http://schemas.microsoft.com/office/drawing/2014/main" id="{8F95C38F-8FE5-6A61-7C95-A02FE4DAE7B0}"/>
              </a:ext>
            </a:extLst>
          </p:cNvPr>
          <p:cNvGrpSpPr/>
          <p:nvPr/>
        </p:nvGrpSpPr>
        <p:grpSpPr>
          <a:xfrm>
            <a:off x="1100055" y="1431882"/>
            <a:ext cx="6483516" cy="2286025"/>
            <a:chOff x="61460" y="1901293"/>
            <a:chExt cx="8974756" cy="3164413"/>
          </a:xfrm>
        </p:grpSpPr>
        <p:grpSp>
          <p:nvGrpSpPr>
            <p:cNvPr id="58" name="グループ化 57">
              <a:extLst>
                <a:ext uri="{FF2B5EF4-FFF2-40B4-BE49-F238E27FC236}">
                  <a16:creationId xmlns:a16="http://schemas.microsoft.com/office/drawing/2014/main" id="{3137DC93-FF98-50AE-357E-BBA5B7DB95CC}"/>
                </a:ext>
              </a:extLst>
            </p:cNvPr>
            <p:cNvGrpSpPr/>
            <p:nvPr/>
          </p:nvGrpSpPr>
          <p:grpSpPr>
            <a:xfrm>
              <a:off x="2583422" y="2857417"/>
              <a:ext cx="5380855" cy="2042941"/>
              <a:chOff x="914400" y="1593575"/>
              <a:chExt cx="7599285" cy="2885209"/>
            </a:xfrm>
          </p:grpSpPr>
          <p:cxnSp>
            <p:nvCxnSpPr>
              <p:cNvPr id="59" name="直線コネクタ 58">
                <a:extLst>
                  <a:ext uri="{FF2B5EF4-FFF2-40B4-BE49-F238E27FC236}">
                    <a16:creationId xmlns:a16="http://schemas.microsoft.com/office/drawing/2014/main" id="{49F4B09C-EA69-ACEA-1B8F-C724C256D2E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048BC48-5F9A-E79E-1458-E066BBF8456B}"/>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552442D-A829-1D07-6282-666AF41F078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EDF46CB-0FD5-7B82-E5D1-A672514ECA37}"/>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D066C1A-00F4-C773-5C1E-49A12F93EFD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DBEC74-A5E4-8B28-C5BF-B10648A15653}"/>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E33C061-7A1F-2E5C-0324-E958E8EFF95C}"/>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8DAC169-2076-DC25-7700-DE7452633D5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D7DEF688-0CB3-D811-370B-F507C0D12AC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68" name="楕円 67">
                <a:extLst>
                  <a:ext uri="{FF2B5EF4-FFF2-40B4-BE49-F238E27FC236}">
                    <a16:creationId xmlns:a16="http://schemas.microsoft.com/office/drawing/2014/main" id="{5C1E6925-F96F-C27C-BFFF-A6752E1E1A57}"/>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69" name="楕円 68">
              <a:extLst>
                <a:ext uri="{FF2B5EF4-FFF2-40B4-BE49-F238E27FC236}">
                  <a16:creationId xmlns:a16="http://schemas.microsoft.com/office/drawing/2014/main" id="{B52FE615-1CBE-1520-C1A3-3F1B61D55A37}"/>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0" name="楕円 69">
              <a:extLst>
                <a:ext uri="{FF2B5EF4-FFF2-40B4-BE49-F238E27FC236}">
                  <a16:creationId xmlns:a16="http://schemas.microsoft.com/office/drawing/2014/main" id="{F87354A1-6262-1256-2723-A706A0CCF646}"/>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1" name="楕円 70">
              <a:extLst>
                <a:ext uri="{FF2B5EF4-FFF2-40B4-BE49-F238E27FC236}">
                  <a16:creationId xmlns:a16="http://schemas.microsoft.com/office/drawing/2014/main" id="{8ABAFA9B-E9D2-9CFA-B47C-3FDB9D87AE50}"/>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72" name="グループ化 71">
              <a:extLst>
                <a:ext uri="{FF2B5EF4-FFF2-40B4-BE49-F238E27FC236}">
                  <a16:creationId xmlns:a16="http://schemas.microsoft.com/office/drawing/2014/main" id="{E82A26C2-42D1-79A1-0CBF-8E01A613A00B}"/>
                </a:ext>
              </a:extLst>
            </p:cNvPr>
            <p:cNvGrpSpPr/>
            <p:nvPr/>
          </p:nvGrpSpPr>
          <p:grpSpPr>
            <a:xfrm>
              <a:off x="4374144" y="2958452"/>
              <a:ext cx="791286" cy="1260246"/>
              <a:chOff x="3233366" y="3967563"/>
              <a:chExt cx="791286" cy="1260246"/>
            </a:xfrm>
          </p:grpSpPr>
          <p:sp>
            <p:nvSpPr>
              <p:cNvPr id="73" name="楕円 72">
                <a:extLst>
                  <a:ext uri="{FF2B5EF4-FFF2-40B4-BE49-F238E27FC236}">
                    <a16:creationId xmlns:a16="http://schemas.microsoft.com/office/drawing/2014/main" id="{52B86717-44A6-CC30-1B18-7AE0329161ED}"/>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74" name="四角形: 角を丸くする 73">
                <a:extLst>
                  <a:ext uri="{FF2B5EF4-FFF2-40B4-BE49-F238E27FC236}">
                    <a16:creationId xmlns:a16="http://schemas.microsoft.com/office/drawing/2014/main" id="{C8392520-7683-DE20-2596-2FD7AEBE539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5" name="四角形: 角を丸くする 74">
                <a:extLst>
                  <a:ext uri="{FF2B5EF4-FFF2-40B4-BE49-F238E27FC236}">
                    <a16:creationId xmlns:a16="http://schemas.microsoft.com/office/drawing/2014/main" id="{11BC0B07-590E-CF9D-0C8A-1ADA46EDD05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6" name="四角形: 角を丸くする 75">
                <a:extLst>
                  <a:ext uri="{FF2B5EF4-FFF2-40B4-BE49-F238E27FC236}">
                    <a16:creationId xmlns:a16="http://schemas.microsoft.com/office/drawing/2014/main" id="{B2DFC8A6-4485-671B-1388-41D61DEFE080}"/>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77" name="楕円 76">
              <a:extLst>
                <a:ext uri="{FF2B5EF4-FFF2-40B4-BE49-F238E27FC236}">
                  <a16:creationId xmlns:a16="http://schemas.microsoft.com/office/drawing/2014/main" id="{E3F0EB90-598B-BF0B-7599-BC9444620C7A}"/>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8" name="楕円 77">
              <a:extLst>
                <a:ext uri="{FF2B5EF4-FFF2-40B4-BE49-F238E27FC236}">
                  <a16:creationId xmlns:a16="http://schemas.microsoft.com/office/drawing/2014/main" id="{825652C0-B355-7C12-5989-B5A0861F8709}"/>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79" name="図 78" descr="アイコン&#10;&#10;自動的に生成された説明">
              <a:extLst>
                <a:ext uri="{FF2B5EF4-FFF2-40B4-BE49-F238E27FC236}">
                  <a16:creationId xmlns:a16="http://schemas.microsoft.com/office/drawing/2014/main" id="{3CD8B6BE-44D9-4D32-0A95-C30501111DD5}"/>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80" name="楕円 79">
              <a:extLst>
                <a:ext uri="{FF2B5EF4-FFF2-40B4-BE49-F238E27FC236}">
                  <a16:creationId xmlns:a16="http://schemas.microsoft.com/office/drawing/2014/main" id="{34BA084C-0AA8-5C97-B23C-7B7F31C68B0F}"/>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81" name="直線矢印コネクタ 80">
              <a:extLst>
                <a:ext uri="{FF2B5EF4-FFF2-40B4-BE49-F238E27FC236}">
                  <a16:creationId xmlns:a16="http://schemas.microsoft.com/office/drawing/2014/main" id="{192A9602-9B8F-4298-DC36-B6C8A193C638}"/>
                </a:ext>
              </a:extLst>
            </p:cNvPr>
            <p:cNvCxnSpPr>
              <a:cxnSpLocks/>
              <a:endCxn id="69"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B9D0D101-1219-1928-3A30-B9E5D1EA2D30}"/>
                </a:ext>
              </a:extLst>
            </p:cNvPr>
            <p:cNvSpPr txBox="1"/>
            <p:nvPr/>
          </p:nvSpPr>
          <p:spPr>
            <a:xfrm>
              <a:off x="4383326" y="1901293"/>
              <a:ext cx="298732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83" name="テキスト ボックス 82">
              <a:extLst>
                <a:ext uri="{FF2B5EF4-FFF2-40B4-BE49-F238E27FC236}">
                  <a16:creationId xmlns:a16="http://schemas.microsoft.com/office/drawing/2014/main" id="{17DC5B18-231E-3AC1-D462-6DE06A607DB1}"/>
                </a:ext>
              </a:extLst>
            </p:cNvPr>
            <p:cNvSpPr txBox="1"/>
            <p:nvPr/>
          </p:nvSpPr>
          <p:spPr>
            <a:xfrm>
              <a:off x="3194220" y="3797363"/>
              <a:ext cx="1638201" cy="79882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 (sedan)</a:t>
              </a:r>
              <a:endParaRPr lang="ja-JP" altLang="ja-JP" sz="1050" dirty="0">
                <a:effectLst/>
              </a:endParaRPr>
            </a:p>
          </p:txBody>
        </p:sp>
        <p:sp>
          <p:nvSpPr>
            <p:cNvPr id="84" name="テキスト ボックス 83">
              <a:extLst>
                <a:ext uri="{FF2B5EF4-FFF2-40B4-BE49-F238E27FC236}">
                  <a16:creationId xmlns:a16="http://schemas.microsoft.com/office/drawing/2014/main" id="{1A21894B-C25B-D703-F388-7F9FC409CADF}"/>
                </a:ext>
              </a:extLst>
            </p:cNvPr>
            <p:cNvSpPr txBox="1"/>
            <p:nvPr/>
          </p:nvSpPr>
          <p:spPr>
            <a:xfrm>
              <a:off x="1164870" y="2127021"/>
              <a:ext cx="223365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external (LOS)</a:t>
              </a:r>
              <a:endParaRPr lang="ja-JP" altLang="ja-JP" sz="1050" dirty="0">
                <a:effectLst/>
              </a:endParaRPr>
            </a:p>
          </p:txBody>
        </p:sp>
        <p:cxnSp>
          <p:nvCxnSpPr>
            <p:cNvPr id="85" name="直線矢印コネクタ 84">
              <a:extLst>
                <a:ext uri="{FF2B5EF4-FFF2-40B4-BE49-F238E27FC236}">
                  <a16:creationId xmlns:a16="http://schemas.microsoft.com/office/drawing/2014/main" id="{D4EA10A2-80B6-D0BE-3A3B-A83BE9FFC302}"/>
                </a:ext>
              </a:extLst>
            </p:cNvPr>
            <p:cNvCxnSpPr>
              <a:cxnSpLocks/>
              <a:endCxn id="77"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5978E74E-DA21-ECBB-4113-C02DB0A57F39}"/>
                </a:ext>
              </a:extLst>
            </p:cNvPr>
            <p:cNvCxnSpPr>
              <a:stCxn id="83" idx="0"/>
            </p:cNvCxnSpPr>
            <p:nvPr/>
          </p:nvCxnSpPr>
          <p:spPr>
            <a:xfrm flipV="1">
              <a:off x="4013320" y="3496435"/>
              <a:ext cx="417851"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E6333D96-D7DF-F9EA-2D5A-C273B12A04C2}"/>
                </a:ext>
              </a:extLst>
            </p:cNvPr>
            <p:cNvCxnSpPr>
              <a:cxnSpLocks/>
              <a:endCxn id="82" idx="2"/>
            </p:cNvCxnSpPr>
            <p:nvPr/>
          </p:nvCxnSpPr>
          <p:spPr>
            <a:xfrm flipV="1">
              <a:off x="5367666" y="2497745"/>
              <a:ext cx="509321" cy="24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CE69DAA6-88AE-C19B-2584-9CC97C37DF53}"/>
                </a:ext>
              </a:extLst>
            </p:cNvPr>
            <p:cNvCxnSpPr>
              <a:cxnSpLocks/>
              <a:endCxn id="84" idx="2"/>
            </p:cNvCxnSpPr>
            <p:nvPr/>
          </p:nvCxnSpPr>
          <p:spPr>
            <a:xfrm flipV="1">
              <a:off x="1771967" y="2723474"/>
              <a:ext cx="509729" cy="9961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F4B2DA91-C108-CEB8-871B-6F2737BA57FE}"/>
                </a:ext>
              </a:extLst>
            </p:cNvPr>
            <p:cNvCxnSpPr>
              <a:cxnSpLocks/>
              <a:stCxn id="80" idx="5"/>
              <a:endCxn id="78"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6DE3F022-DB97-5B3D-DC19-95AAC76EB3D3}"/>
                </a:ext>
              </a:extLst>
            </p:cNvPr>
            <p:cNvCxnSpPr>
              <a:cxnSpLocks/>
              <a:stCxn id="78" idx="6"/>
              <a:endCxn id="71"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F32499D7-93B9-AB5F-A3B7-F9D92F7C3475}"/>
                </a:ext>
              </a:extLst>
            </p:cNvPr>
            <p:cNvSpPr txBox="1"/>
            <p:nvPr/>
          </p:nvSpPr>
          <p:spPr>
            <a:xfrm>
              <a:off x="2347335" y="2835448"/>
              <a:ext cx="1572494"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In-vehicle to On-vehicle</a:t>
              </a:r>
              <a:endParaRPr lang="ja-JP" altLang="ja-JP" sz="1050" dirty="0">
                <a:effectLst/>
              </a:endParaRPr>
            </a:p>
          </p:txBody>
        </p:sp>
        <p:cxnSp>
          <p:nvCxnSpPr>
            <p:cNvPr id="92" name="直線コネクタ 91">
              <a:extLst>
                <a:ext uri="{FF2B5EF4-FFF2-40B4-BE49-F238E27FC236}">
                  <a16:creationId xmlns:a16="http://schemas.microsoft.com/office/drawing/2014/main" id="{BD1A2C56-B437-5E1C-2FC3-B59BE29E4FCF}"/>
                </a:ext>
              </a:extLst>
            </p:cNvPr>
            <p:cNvCxnSpPr>
              <a:cxnSpLocks/>
              <a:endCxn id="91" idx="2"/>
            </p:cNvCxnSpPr>
            <p:nvPr/>
          </p:nvCxnSpPr>
          <p:spPr>
            <a:xfrm flipV="1">
              <a:off x="3048816" y="3431900"/>
              <a:ext cx="84765" cy="2696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 name="楕円 92">
              <a:extLst>
                <a:ext uri="{FF2B5EF4-FFF2-40B4-BE49-F238E27FC236}">
                  <a16:creationId xmlns:a16="http://schemas.microsoft.com/office/drawing/2014/main" id="{B34075AE-7F2B-D81C-3365-ACA5540C2D08}"/>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4" name="直線矢印コネクタ 93">
              <a:extLst>
                <a:ext uri="{FF2B5EF4-FFF2-40B4-BE49-F238E27FC236}">
                  <a16:creationId xmlns:a16="http://schemas.microsoft.com/office/drawing/2014/main" id="{7B4CDF93-36DC-E739-42CB-7C9101D0284E}"/>
                </a:ext>
              </a:extLst>
            </p:cNvPr>
            <p:cNvCxnSpPr>
              <a:cxnSpLocks/>
              <a:endCxn id="78"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6F1DD79A-0E13-A0C3-AD98-67A73F6EEB0D}"/>
                </a:ext>
              </a:extLst>
            </p:cNvPr>
            <p:cNvCxnSpPr>
              <a:cxnSpLocks/>
              <a:stCxn id="96"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6" name="テキスト ボックス 95">
              <a:extLst>
                <a:ext uri="{FF2B5EF4-FFF2-40B4-BE49-F238E27FC236}">
                  <a16:creationId xmlns:a16="http://schemas.microsoft.com/office/drawing/2014/main" id="{4808D1D4-05EC-4C8E-6311-6595391DB42D}"/>
                </a:ext>
              </a:extLst>
            </p:cNvPr>
            <p:cNvSpPr txBox="1"/>
            <p:nvPr/>
          </p:nvSpPr>
          <p:spPr>
            <a:xfrm>
              <a:off x="576026" y="4269351"/>
              <a:ext cx="2129688"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external (NLOS)</a:t>
              </a:r>
              <a:endParaRPr lang="ja-JP" altLang="ja-JP" sz="1050" dirty="0">
                <a:effectLst/>
              </a:endParaRPr>
            </a:p>
          </p:txBody>
        </p:sp>
        <p:sp>
          <p:nvSpPr>
            <p:cNvPr id="97" name="楕円 96">
              <a:extLst>
                <a:ext uri="{FF2B5EF4-FFF2-40B4-BE49-F238E27FC236}">
                  <a16:creationId xmlns:a16="http://schemas.microsoft.com/office/drawing/2014/main" id="{C7BA9F5C-9B2B-B79E-325A-DF9E82F4579D}"/>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8" name="直線矢印コネクタ 97">
              <a:extLst>
                <a:ext uri="{FF2B5EF4-FFF2-40B4-BE49-F238E27FC236}">
                  <a16:creationId xmlns:a16="http://schemas.microsoft.com/office/drawing/2014/main" id="{88A7AE8C-2A1A-7A5B-DEB1-149F5F788787}"/>
                </a:ext>
              </a:extLst>
            </p:cNvPr>
            <p:cNvCxnSpPr>
              <a:cxnSpLocks/>
              <a:stCxn id="97" idx="0"/>
              <a:endCxn id="69"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EC5835A-47E9-C81C-3C32-EA5FE5A7F86C}"/>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テキスト ボックス 99">
              <a:extLst>
                <a:ext uri="{FF2B5EF4-FFF2-40B4-BE49-F238E27FC236}">
                  <a16:creationId xmlns:a16="http://schemas.microsoft.com/office/drawing/2014/main" id="{F7E2D8DE-8681-F899-E366-D75382B02C15}"/>
                </a:ext>
              </a:extLst>
            </p:cNvPr>
            <p:cNvSpPr txBox="1"/>
            <p:nvPr/>
          </p:nvSpPr>
          <p:spPr>
            <a:xfrm>
              <a:off x="6543484" y="2428251"/>
              <a:ext cx="1954353"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101" name="楕円 100">
              <a:extLst>
                <a:ext uri="{FF2B5EF4-FFF2-40B4-BE49-F238E27FC236}">
                  <a16:creationId xmlns:a16="http://schemas.microsoft.com/office/drawing/2014/main" id="{784F22DA-F1F2-B31A-CA0A-5156D396812A}"/>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102" name="楕円 101">
              <a:extLst>
                <a:ext uri="{FF2B5EF4-FFF2-40B4-BE49-F238E27FC236}">
                  <a16:creationId xmlns:a16="http://schemas.microsoft.com/office/drawing/2014/main" id="{559D19ED-8CF2-4D4B-2156-64486E9939C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103" name="直線矢印コネクタ 102">
              <a:extLst>
                <a:ext uri="{FF2B5EF4-FFF2-40B4-BE49-F238E27FC236}">
                  <a16:creationId xmlns:a16="http://schemas.microsoft.com/office/drawing/2014/main" id="{AAA5FAAA-EC06-B042-22BA-58F2E2109663}"/>
                </a:ext>
              </a:extLst>
            </p:cNvPr>
            <p:cNvCxnSpPr>
              <a:cxnSpLocks/>
              <a:stCxn id="101" idx="6"/>
              <a:endCxn id="102"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9B244FA4-B367-DFDF-1366-753AAA569518}"/>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52EAE887-F413-86FA-F6F2-0BDD7BC155BA}"/>
                </a:ext>
              </a:extLst>
            </p:cNvPr>
            <p:cNvSpPr txBox="1"/>
            <p:nvPr/>
          </p:nvSpPr>
          <p:spPr>
            <a:xfrm>
              <a:off x="7281194" y="3024332"/>
              <a:ext cx="1755022"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 vehicle to External</a:t>
              </a:r>
              <a:endParaRPr lang="ja-JP" altLang="ja-JP" sz="1050" dirty="0">
                <a:effectLst/>
              </a:endParaRPr>
            </a:p>
          </p:txBody>
        </p:sp>
      </p:grpSp>
    </p:spTree>
    <p:extLst>
      <p:ext uri="{BB962C8B-B14F-4D97-AF65-F5344CB8AC3E}">
        <p14:creationId xmlns:p14="http://schemas.microsoft.com/office/powerpoint/2010/main" val="392148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March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3" name="グループ化 2">
            <a:extLst>
              <a:ext uri="{FF2B5EF4-FFF2-40B4-BE49-F238E27FC236}">
                <a16:creationId xmlns:a16="http://schemas.microsoft.com/office/drawing/2014/main" id="{58D77A4E-0AEA-0E98-A09D-3D6BAFE94674}"/>
              </a:ext>
            </a:extLst>
          </p:cNvPr>
          <p:cNvGrpSpPr/>
          <p:nvPr/>
        </p:nvGrpSpPr>
        <p:grpSpPr>
          <a:xfrm>
            <a:off x="361268" y="2165213"/>
            <a:ext cx="8854503" cy="3122012"/>
            <a:chOff x="61460" y="1901293"/>
            <a:chExt cx="8974756" cy="3164413"/>
          </a:xfrm>
        </p:grpSpPr>
        <p:grpSp>
          <p:nvGrpSpPr>
            <p:cNvPr id="21" name="グループ化 20">
              <a:extLst>
                <a:ext uri="{FF2B5EF4-FFF2-40B4-BE49-F238E27FC236}">
                  <a16:creationId xmlns:a16="http://schemas.microsoft.com/office/drawing/2014/main" id="{74BDD9DB-0E0D-44D5-0C18-CC1B992CF101}"/>
                </a:ext>
              </a:extLst>
            </p:cNvPr>
            <p:cNvGrpSpPr/>
            <p:nvPr/>
          </p:nvGrpSpPr>
          <p:grpSpPr>
            <a:xfrm>
              <a:off x="2583422" y="2857417"/>
              <a:ext cx="5380855" cy="2042941"/>
              <a:chOff x="914400" y="1593575"/>
              <a:chExt cx="7599285" cy="2885209"/>
            </a:xfrm>
          </p:grpSpPr>
          <p:cxnSp>
            <p:nvCxnSpPr>
              <p:cNvPr id="67" name="直線コネクタ 66">
                <a:extLst>
                  <a:ext uri="{FF2B5EF4-FFF2-40B4-BE49-F238E27FC236}">
                    <a16:creationId xmlns:a16="http://schemas.microsoft.com/office/drawing/2014/main" id="{76057467-F521-344F-D5F7-F381457C4308}"/>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512C77D9-BF07-6CAE-21C6-422954B17909}"/>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D86F9662-D534-1216-826F-C33E512E916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BED4743C-0E38-4202-412D-306CB9E72B14}"/>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7B02B07E-7485-4D98-6001-709203C543A3}"/>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313025F7-94BE-C7EC-95E1-C62601B76F6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A334D85C-5C97-73BA-253D-C5F6BACE8A29}"/>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6380649-8558-ED07-A862-41D438245BF5}"/>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5" name="楕円 74">
                <a:extLst>
                  <a:ext uri="{FF2B5EF4-FFF2-40B4-BE49-F238E27FC236}">
                    <a16:creationId xmlns:a16="http://schemas.microsoft.com/office/drawing/2014/main" id="{0CE09BFF-7A5E-96A3-7734-1D48A346E8E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 name="楕円 75">
                <a:extLst>
                  <a:ext uri="{FF2B5EF4-FFF2-40B4-BE49-F238E27FC236}">
                    <a16:creationId xmlns:a16="http://schemas.microsoft.com/office/drawing/2014/main" id="{20B37E38-65F2-D563-675A-8681DB29B58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4" name="楕円 23">
              <a:extLst>
                <a:ext uri="{FF2B5EF4-FFF2-40B4-BE49-F238E27FC236}">
                  <a16:creationId xmlns:a16="http://schemas.microsoft.com/office/drawing/2014/main" id="{A0B2727D-2A73-AD2A-EB51-D383E92C271D}"/>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6" name="楕円 25">
              <a:extLst>
                <a:ext uri="{FF2B5EF4-FFF2-40B4-BE49-F238E27FC236}">
                  <a16:creationId xmlns:a16="http://schemas.microsoft.com/office/drawing/2014/main" id="{2EC918D0-3FDB-5450-041D-8303EBBF39B8}"/>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8" name="楕円 27">
              <a:extLst>
                <a:ext uri="{FF2B5EF4-FFF2-40B4-BE49-F238E27FC236}">
                  <a16:creationId xmlns:a16="http://schemas.microsoft.com/office/drawing/2014/main" id="{5A74E574-BA43-F866-B522-E5EBD200E628}"/>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33" name="グループ化 32">
              <a:extLst>
                <a:ext uri="{FF2B5EF4-FFF2-40B4-BE49-F238E27FC236}">
                  <a16:creationId xmlns:a16="http://schemas.microsoft.com/office/drawing/2014/main" id="{CD533375-D14B-298E-53AA-4B69CB33C4CC}"/>
                </a:ext>
              </a:extLst>
            </p:cNvPr>
            <p:cNvGrpSpPr/>
            <p:nvPr/>
          </p:nvGrpSpPr>
          <p:grpSpPr>
            <a:xfrm>
              <a:off x="4374144" y="2958452"/>
              <a:ext cx="791286" cy="1260246"/>
              <a:chOff x="3233366" y="3967563"/>
              <a:chExt cx="791286" cy="1260246"/>
            </a:xfrm>
          </p:grpSpPr>
          <p:sp>
            <p:nvSpPr>
              <p:cNvPr id="63" name="楕円 62">
                <a:extLst>
                  <a:ext uri="{FF2B5EF4-FFF2-40B4-BE49-F238E27FC236}">
                    <a16:creationId xmlns:a16="http://schemas.microsoft.com/office/drawing/2014/main" id="{515059C1-D316-AE43-599C-0A2F6E23459E}"/>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64" name="四角形: 角を丸くする 63">
                <a:extLst>
                  <a:ext uri="{FF2B5EF4-FFF2-40B4-BE49-F238E27FC236}">
                    <a16:creationId xmlns:a16="http://schemas.microsoft.com/office/drawing/2014/main" id="{15C12C43-9EF7-CAA1-0D8C-8E07C40E9300}"/>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65" name="四角形: 角を丸くする 64">
                <a:extLst>
                  <a:ext uri="{FF2B5EF4-FFF2-40B4-BE49-F238E27FC236}">
                    <a16:creationId xmlns:a16="http://schemas.microsoft.com/office/drawing/2014/main" id="{B4B772CB-D7F3-9C2C-8D33-DE48556430E4}"/>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66" name="四角形: 角を丸くする 65">
                <a:extLst>
                  <a:ext uri="{FF2B5EF4-FFF2-40B4-BE49-F238E27FC236}">
                    <a16:creationId xmlns:a16="http://schemas.microsoft.com/office/drawing/2014/main" id="{95C5DB4C-4CDD-E677-2B28-0D020FE6FEBC}"/>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34" name="楕円 33">
              <a:extLst>
                <a:ext uri="{FF2B5EF4-FFF2-40B4-BE49-F238E27FC236}">
                  <a16:creationId xmlns:a16="http://schemas.microsoft.com/office/drawing/2014/main" id="{1085438D-F196-3C30-942D-9FAAB97C5107}"/>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35" name="楕円 34">
              <a:extLst>
                <a:ext uri="{FF2B5EF4-FFF2-40B4-BE49-F238E27FC236}">
                  <a16:creationId xmlns:a16="http://schemas.microsoft.com/office/drawing/2014/main" id="{6AA37352-F2B7-C478-9640-A68FB26F100D}"/>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pic>
          <p:nvPicPr>
            <p:cNvPr id="36" name="図 35" descr="アイコン&#10;&#10;自動的に生成された説明">
              <a:extLst>
                <a:ext uri="{FF2B5EF4-FFF2-40B4-BE49-F238E27FC236}">
                  <a16:creationId xmlns:a16="http://schemas.microsoft.com/office/drawing/2014/main" id="{4979A5A8-CABD-B383-0E5B-C37B0AC88C88}"/>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37" name="楕円 36">
              <a:extLst>
                <a:ext uri="{FF2B5EF4-FFF2-40B4-BE49-F238E27FC236}">
                  <a16:creationId xmlns:a16="http://schemas.microsoft.com/office/drawing/2014/main" id="{F7443834-B59D-6CD1-B371-A7EFD449521D}"/>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38" name="直線矢印コネクタ 37">
              <a:extLst>
                <a:ext uri="{FF2B5EF4-FFF2-40B4-BE49-F238E27FC236}">
                  <a16:creationId xmlns:a16="http://schemas.microsoft.com/office/drawing/2014/main" id="{ED847AA4-1FE0-6D1A-221C-E971AADC04B3}"/>
                </a:ext>
              </a:extLst>
            </p:cNvPr>
            <p:cNvCxnSpPr>
              <a:cxnSpLocks/>
              <a:endCxn id="24"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9" name="テキスト ボックス 38">
              <a:extLst>
                <a:ext uri="{FF2B5EF4-FFF2-40B4-BE49-F238E27FC236}">
                  <a16:creationId xmlns:a16="http://schemas.microsoft.com/office/drawing/2014/main" id="{12F2A584-0C5D-DFDD-CEE3-E9787563A189}"/>
                </a:ext>
              </a:extLst>
            </p:cNvPr>
            <p:cNvSpPr txBox="1"/>
            <p:nvPr/>
          </p:nvSpPr>
          <p:spPr>
            <a:xfrm>
              <a:off x="4383326" y="1901293"/>
              <a:ext cx="2987320" cy="280761"/>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S11:</a:t>
              </a:r>
              <a:r>
                <a:rPr lang="ja-JP" altLang="en-US" sz="1200" dirty="0">
                  <a:solidFill>
                    <a:srgbClr val="000000"/>
                  </a:solidFill>
                </a:rPr>
                <a:t> </a:t>
              </a:r>
              <a:r>
                <a:rPr lang="en-US" altLang="ja-JP" sz="1200" dirty="0">
                  <a:solidFill>
                    <a:srgbClr val="000000"/>
                  </a:solidFill>
                </a:rPr>
                <a:t>On-vehicle to on-vehicle (LOS)</a:t>
              </a:r>
              <a:endParaRPr lang="ja-JP" altLang="ja-JP" sz="1200" dirty="0">
                <a:effectLst/>
              </a:endParaRPr>
            </a:p>
          </p:txBody>
        </p:sp>
        <p:sp>
          <p:nvSpPr>
            <p:cNvPr id="40" name="テキスト ボックス 39">
              <a:extLst>
                <a:ext uri="{FF2B5EF4-FFF2-40B4-BE49-F238E27FC236}">
                  <a16:creationId xmlns:a16="http://schemas.microsoft.com/office/drawing/2014/main" id="{68029CFF-7AD3-85C8-D095-94B543DB1649}"/>
                </a:ext>
              </a:extLst>
            </p:cNvPr>
            <p:cNvSpPr txBox="1"/>
            <p:nvPr/>
          </p:nvSpPr>
          <p:spPr>
            <a:xfrm>
              <a:off x="3194220" y="3797363"/>
              <a:ext cx="1638201"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sp>
          <p:nvSpPr>
            <p:cNvPr id="41" name="テキスト ボックス 40">
              <a:extLst>
                <a:ext uri="{FF2B5EF4-FFF2-40B4-BE49-F238E27FC236}">
                  <a16:creationId xmlns:a16="http://schemas.microsoft.com/office/drawing/2014/main" id="{53A1AEBD-7848-91E7-151D-E5138D42BD31}"/>
                </a:ext>
              </a:extLst>
            </p:cNvPr>
            <p:cNvSpPr txBox="1"/>
            <p:nvPr/>
          </p:nvSpPr>
          <p:spPr>
            <a:xfrm>
              <a:off x="1164870" y="2127021"/>
              <a:ext cx="2233650"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S13:</a:t>
              </a:r>
              <a:r>
                <a:rPr lang="ja-JP" altLang="en-US" sz="1200" dirty="0">
                  <a:solidFill>
                    <a:srgbClr val="000000"/>
                  </a:solidFill>
                </a:rPr>
                <a:t> </a:t>
              </a:r>
              <a:r>
                <a:rPr lang="en-US" altLang="ja-JP" sz="1200" dirty="0">
                  <a:solidFill>
                    <a:srgbClr val="000000"/>
                  </a:solidFill>
                </a:rPr>
                <a:t>On-vehicle to external (LOS)</a:t>
              </a:r>
              <a:endParaRPr lang="ja-JP" altLang="ja-JP" sz="1200" dirty="0">
                <a:effectLst/>
              </a:endParaRPr>
            </a:p>
          </p:txBody>
        </p:sp>
        <p:cxnSp>
          <p:nvCxnSpPr>
            <p:cNvPr id="42" name="直線矢印コネクタ 41">
              <a:extLst>
                <a:ext uri="{FF2B5EF4-FFF2-40B4-BE49-F238E27FC236}">
                  <a16:creationId xmlns:a16="http://schemas.microsoft.com/office/drawing/2014/main" id="{861FE3C6-53E5-3061-D05F-D5447CFC5665}"/>
                </a:ext>
              </a:extLst>
            </p:cNvPr>
            <p:cNvCxnSpPr>
              <a:cxnSpLocks/>
              <a:endCxn id="34"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35A7DFA0-97DC-0F04-908C-54786AF58105}"/>
                </a:ext>
              </a:extLst>
            </p:cNvPr>
            <p:cNvCxnSpPr>
              <a:stCxn id="40" idx="0"/>
            </p:cNvCxnSpPr>
            <p:nvPr/>
          </p:nvCxnSpPr>
          <p:spPr>
            <a:xfrm flipV="1">
              <a:off x="4013321" y="3496435"/>
              <a:ext cx="417850" cy="30092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C721B180-0C47-5879-D685-E51F808A92B7}"/>
                </a:ext>
              </a:extLst>
            </p:cNvPr>
            <p:cNvCxnSpPr>
              <a:cxnSpLocks/>
              <a:endCxn id="39" idx="2"/>
            </p:cNvCxnSpPr>
            <p:nvPr/>
          </p:nvCxnSpPr>
          <p:spPr>
            <a:xfrm flipV="1">
              <a:off x="5367666" y="2182054"/>
              <a:ext cx="509320" cy="5576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B5DE4DF2-60FF-6333-22C6-BD0D043A0A51}"/>
                </a:ext>
              </a:extLst>
            </p:cNvPr>
            <p:cNvCxnSpPr>
              <a:cxnSpLocks/>
              <a:endCxn id="41" idx="2"/>
            </p:cNvCxnSpPr>
            <p:nvPr/>
          </p:nvCxnSpPr>
          <p:spPr>
            <a:xfrm flipV="1">
              <a:off x="1771967" y="2594956"/>
              <a:ext cx="509728" cy="112463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191B992D-5446-968C-48D6-78D0EFEF745A}"/>
                </a:ext>
              </a:extLst>
            </p:cNvPr>
            <p:cNvCxnSpPr>
              <a:cxnSpLocks/>
              <a:stCxn id="37" idx="5"/>
              <a:endCxn id="35"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F2EA7F0C-A620-6E0D-4D84-4F3B6C4BE3F1}"/>
                </a:ext>
              </a:extLst>
            </p:cNvPr>
            <p:cNvCxnSpPr>
              <a:cxnSpLocks/>
              <a:stCxn id="35" idx="6"/>
              <a:endCxn id="28"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91D16AE2-15D4-E698-AB34-BD5F495C4C59}"/>
                </a:ext>
              </a:extLst>
            </p:cNvPr>
            <p:cNvSpPr txBox="1"/>
            <p:nvPr/>
          </p:nvSpPr>
          <p:spPr>
            <a:xfrm>
              <a:off x="2347334" y="2835448"/>
              <a:ext cx="1572494"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S9: In-vehicle to On-vehicle</a:t>
              </a:r>
              <a:endParaRPr lang="ja-JP" altLang="ja-JP" sz="1200" dirty="0">
                <a:effectLst/>
              </a:endParaRPr>
            </a:p>
          </p:txBody>
        </p:sp>
        <p:cxnSp>
          <p:nvCxnSpPr>
            <p:cNvPr id="49" name="直線コネクタ 48">
              <a:extLst>
                <a:ext uri="{FF2B5EF4-FFF2-40B4-BE49-F238E27FC236}">
                  <a16:creationId xmlns:a16="http://schemas.microsoft.com/office/drawing/2014/main" id="{F1A3AB93-7F84-4008-AA8C-82870E771962}"/>
                </a:ext>
              </a:extLst>
            </p:cNvPr>
            <p:cNvCxnSpPr>
              <a:cxnSpLocks/>
              <a:endCxn id="48" idx="2"/>
            </p:cNvCxnSpPr>
            <p:nvPr/>
          </p:nvCxnSpPr>
          <p:spPr>
            <a:xfrm flipV="1">
              <a:off x="3048816" y="3303383"/>
              <a:ext cx="84766" cy="39813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0" name="楕円 49">
              <a:extLst>
                <a:ext uri="{FF2B5EF4-FFF2-40B4-BE49-F238E27FC236}">
                  <a16:creationId xmlns:a16="http://schemas.microsoft.com/office/drawing/2014/main" id="{8C81903B-7C98-9548-223E-EB5748EEE342}"/>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51" name="直線矢印コネクタ 50">
              <a:extLst>
                <a:ext uri="{FF2B5EF4-FFF2-40B4-BE49-F238E27FC236}">
                  <a16:creationId xmlns:a16="http://schemas.microsoft.com/office/drawing/2014/main" id="{714CBF7E-F22C-47C1-6E3C-AD0700349F57}"/>
                </a:ext>
              </a:extLst>
            </p:cNvPr>
            <p:cNvCxnSpPr>
              <a:cxnSpLocks/>
              <a:endCxn id="35"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2191A794-559C-9301-FC9D-DFAFD4981A4C}"/>
                </a:ext>
              </a:extLst>
            </p:cNvPr>
            <p:cNvCxnSpPr>
              <a:cxnSpLocks/>
              <a:stCxn id="53"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テキスト ボックス 52">
              <a:extLst>
                <a:ext uri="{FF2B5EF4-FFF2-40B4-BE49-F238E27FC236}">
                  <a16:creationId xmlns:a16="http://schemas.microsoft.com/office/drawing/2014/main" id="{3D58B1F7-0330-2E48-FD0C-082A7D538C01}"/>
                </a:ext>
              </a:extLst>
            </p:cNvPr>
            <p:cNvSpPr txBox="1"/>
            <p:nvPr/>
          </p:nvSpPr>
          <p:spPr>
            <a:xfrm>
              <a:off x="576026" y="4269351"/>
              <a:ext cx="2129688"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S14:</a:t>
              </a:r>
              <a:r>
                <a:rPr lang="ja-JP" altLang="en-US" sz="1200" dirty="0">
                  <a:solidFill>
                    <a:srgbClr val="000000"/>
                  </a:solidFill>
                </a:rPr>
                <a:t> </a:t>
              </a:r>
              <a:r>
                <a:rPr lang="en-US" altLang="ja-JP" sz="1200" dirty="0">
                  <a:solidFill>
                    <a:srgbClr val="000000"/>
                  </a:solidFill>
                </a:rPr>
                <a:t>On-vehicle to external (NLOS)</a:t>
              </a:r>
              <a:endParaRPr lang="ja-JP" altLang="ja-JP" sz="1200" dirty="0">
                <a:effectLst/>
              </a:endParaRPr>
            </a:p>
          </p:txBody>
        </p:sp>
        <p:sp>
          <p:nvSpPr>
            <p:cNvPr id="54" name="楕円 53">
              <a:extLst>
                <a:ext uri="{FF2B5EF4-FFF2-40B4-BE49-F238E27FC236}">
                  <a16:creationId xmlns:a16="http://schemas.microsoft.com/office/drawing/2014/main" id="{400F3654-E823-35F3-108E-C9D8A1F13159}"/>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55" name="直線矢印コネクタ 54">
              <a:extLst>
                <a:ext uri="{FF2B5EF4-FFF2-40B4-BE49-F238E27FC236}">
                  <a16:creationId xmlns:a16="http://schemas.microsoft.com/office/drawing/2014/main" id="{FC945D7A-563B-9CD8-FBC2-6C679030C5C2}"/>
                </a:ext>
              </a:extLst>
            </p:cNvPr>
            <p:cNvCxnSpPr>
              <a:cxnSpLocks/>
              <a:stCxn id="54" idx="0"/>
              <a:endCxn id="24"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3CDC952F-4106-054A-97A1-C548BFBC124D}"/>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テキスト ボックス 56">
              <a:extLst>
                <a:ext uri="{FF2B5EF4-FFF2-40B4-BE49-F238E27FC236}">
                  <a16:creationId xmlns:a16="http://schemas.microsoft.com/office/drawing/2014/main" id="{71FB4C2C-1D73-627E-69E1-550B4E321801}"/>
                </a:ext>
              </a:extLst>
            </p:cNvPr>
            <p:cNvSpPr txBox="1"/>
            <p:nvPr/>
          </p:nvSpPr>
          <p:spPr>
            <a:xfrm>
              <a:off x="6543484" y="2428251"/>
              <a:ext cx="1954353"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S12:</a:t>
              </a:r>
              <a:r>
                <a:rPr lang="ja-JP" altLang="en-US" sz="1200" dirty="0">
                  <a:solidFill>
                    <a:srgbClr val="000000"/>
                  </a:solidFill>
                </a:rPr>
                <a:t> </a:t>
              </a:r>
              <a:r>
                <a:rPr lang="en-US" altLang="ja-JP" sz="1200" dirty="0">
                  <a:solidFill>
                    <a:srgbClr val="000000"/>
                  </a:solidFill>
                </a:rPr>
                <a:t>On-vehicle to on-vehicle (NLOS)</a:t>
              </a:r>
              <a:endParaRPr lang="ja-JP" altLang="ja-JP" sz="1200" dirty="0">
                <a:effectLst/>
              </a:endParaRPr>
            </a:p>
          </p:txBody>
        </p:sp>
        <p:sp>
          <p:nvSpPr>
            <p:cNvPr id="58" name="楕円 57">
              <a:extLst>
                <a:ext uri="{FF2B5EF4-FFF2-40B4-BE49-F238E27FC236}">
                  <a16:creationId xmlns:a16="http://schemas.microsoft.com/office/drawing/2014/main" id="{D020C9B9-506F-E9F6-C6B9-D34992BF41A6}"/>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9" name="楕円 58">
              <a:extLst>
                <a:ext uri="{FF2B5EF4-FFF2-40B4-BE49-F238E27FC236}">
                  <a16:creationId xmlns:a16="http://schemas.microsoft.com/office/drawing/2014/main" id="{3EAA0DFC-D8C5-788B-4AAD-A4E1EF95C5A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60" name="直線矢印コネクタ 59">
              <a:extLst>
                <a:ext uri="{FF2B5EF4-FFF2-40B4-BE49-F238E27FC236}">
                  <a16:creationId xmlns:a16="http://schemas.microsoft.com/office/drawing/2014/main" id="{8551B486-FE9E-1673-01F5-F34857EEDFCB}"/>
                </a:ext>
              </a:extLst>
            </p:cNvPr>
            <p:cNvCxnSpPr>
              <a:cxnSpLocks/>
              <a:stCxn id="58" idx="6"/>
              <a:endCxn id="59"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81FF750-599D-01FD-60B8-F1F524A8C761}"/>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BA51BC6A-9DF6-8AE9-560B-57D7F2E35C26}"/>
                </a:ext>
              </a:extLst>
            </p:cNvPr>
            <p:cNvSpPr txBox="1"/>
            <p:nvPr/>
          </p:nvSpPr>
          <p:spPr>
            <a:xfrm>
              <a:off x="7281194" y="3024332"/>
              <a:ext cx="1755022" cy="46793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S10:</a:t>
              </a:r>
              <a:r>
                <a:rPr lang="ja-JP" altLang="en-US" sz="1200" dirty="0">
                  <a:solidFill>
                    <a:srgbClr val="000000"/>
                  </a:solidFill>
                </a:rPr>
                <a:t> </a:t>
              </a:r>
              <a:r>
                <a:rPr lang="en-US" altLang="ja-JP" sz="1200" dirty="0">
                  <a:solidFill>
                    <a:srgbClr val="000000"/>
                  </a:solidFill>
                </a:rPr>
                <a:t>In vehicle to External</a:t>
              </a:r>
              <a:endParaRPr lang="ja-JP" altLang="ja-JP" sz="1200" dirty="0">
                <a:effectLst/>
              </a:endParaRPr>
            </a:p>
          </p:txBody>
        </p:sp>
      </p:grpSp>
    </p:spTree>
    <p:extLst>
      <p:ext uri="{BB962C8B-B14F-4D97-AF65-F5344CB8AC3E}">
        <p14:creationId xmlns:p14="http://schemas.microsoft.com/office/powerpoint/2010/main" val="371858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March 2023</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T.Kobayashi, D. Anzai, M.Kim, M. Hernandez, R.Kohno</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22</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March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a:xfrm>
            <a:off x="685800" y="685799"/>
            <a:ext cx="7772400" cy="1137724"/>
          </a:xfrm>
        </p:spPr>
        <p:txBody>
          <a:bodyPr/>
          <a:lstStyle/>
          <a:p>
            <a:r>
              <a:rPr kumimoji="1" lang="en-US" altLang="ja-JP" sz="2800" dirty="0"/>
              <a:t>Channel and Environmental models of VBAN</a:t>
            </a:r>
            <a:br>
              <a:rPr kumimoji="1" lang="en-US" altLang="ja-JP" sz="2800" dirty="0"/>
            </a:br>
            <a:r>
              <a:rPr kumimoji="1" lang="en-US" altLang="ja-JP" sz="2800" dirty="0"/>
              <a:t>Scenario 8.1 &amp; CM8.1 “</a:t>
            </a:r>
            <a:r>
              <a:rPr lang="en-US" altLang="ja-JP" sz="2800" dirty="0">
                <a:solidFill>
                  <a:srgbClr val="000000"/>
                </a:solidFill>
              </a:rPr>
              <a:t>In-vehicle to In-vehicle (functional compartment)”</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28" name="グループ化 27">
            <a:extLst>
              <a:ext uri="{FF2B5EF4-FFF2-40B4-BE49-F238E27FC236}">
                <a16:creationId xmlns:a16="http://schemas.microsoft.com/office/drawing/2014/main" id="{780AEBF9-40E4-9D15-290B-CFEA700B7E12}"/>
              </a:ext>
            </a:extLst>
          </p:cNvPr>
          <p:cNvGrpSpPr/>
          <p:nvPr/>
        </p:nvGrpSpPr>
        <p:grpSpPr>
          <a:xfrm>
            <a:off x="2583422" y="2857417"/>
            <a:ext cx="5380855" cy="2042941"/>
            <a:chOff x="914400" y="1593575"/>
            <a:chExt cx="7599285" cy="2885209"/>
          </a:xfrm>
        </p:grpSpPr>
        <p:cxnSp>
          <p:nvCxnSpPr>
            <p:cNvPr id="33" name="直線コネクタ 32">
              <a:extLst>
                <a:ext uri="{FF2B5EF4-FFF2-40B4-BE49-F238E27FC236}">
                  <a16:creationId xmlns:a16="http://schemas.microsoft.com/office/drawing/2014/main" id="{0E6F5504-9985-9814-F0D6-98E9B84065F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5EBAF02-9047-B5B8-41B2-25C0EBC4604C}"/>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3107A9F-C6CB-93A8-FA69-2B2A5FB0CB9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8D9204E-630E-3E6C-6272-33D056F93F7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44B6012-41A4-F957-C1F7-1FA741462364}"/>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659A4F-93A7-83B1-8C7A-195DADDE2F6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C43B972-5C07-880A-20AF-758A287B5D5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B5845DE-35EA-448D-C97A-245C33A6E304}"/>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0630E1F5-8FCB-C264-52D9-FDFF686C4BA6}"/>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楕円 41">
              <a:extLst>
                <a:ext uri="{FF2B5EF4-FFF2-40B4-BE49-F238E27FC236}">
                  <a16:creationId xmlns:a16="http://schemas.microsoft.com/office/drawing/2014/main" id="{5A49891A-B701-E020-18F6-E6C0F9DE87DA}"/>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楕円 44">
            <a:extLst>
              <a:ext uri="{FF2B5EF4-FFF2-40B4-BE49-F238E27FC236}">
                <a16:creationId xmlns:a16="http://schemas.microsoft.com/office/drawing/2014/main" id="{41EDD3ED-E429-23C0-2705-58517369FCEC}"/>
              </a:ext>
            </a:extLst>
          </p:cNvPr>
          <p:cNvSpPr/>
          <p:nvPr/>
        </p:nvSpPr>
        <p:spPr>
          <a:xfrm>
            <a:off x="3873753" y="370013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grpSp>
        <p:nvGrpSpPr>
          <p:cNvPr id="46" name="グループ化 45">
            <a:extLst>
              <a:ext uri="{FF2B5EF4-FFF2-40B4-BE49-F238E27FC236}">
                <a16:creationId xmlns:a16="http://schemas.microsoft.com/office/drawing/2014/main" id="{53AC1DEF-9F40-A3B5-586A-11FE93CA9F3F}"/>
              </a:ext>
            </a:extLst>
          </p:cNvPr>
          <p:cNvGrpSpPr/>
          <p:nvPr/>
        </p:nvGrpSpPr>
        <p:grpSpPr>
          <a:xfrm>
            <a:off x="4374144" y="2958452"/>
            <a:ext cx="791286" cy="1260246"/>
            <a:chOff x="3233366" y="3967563"/>
            <a:chExt cx="791286" cy="1260246"/>
          </a:xfrm>
        </p:grpSpPr>
        <p:sp>
          <p:nvSpPr>
            <p:cNvPr id="47" name="楕円 46">
              <a:extLst>
                <a:ext uri="{FF2B5EF4-FFF2-40B4-BE49-F238E27FC236}">
                  <a16:creationId xmlns:a16="http://schemas.microsoft.com/office/drawing/2014/main" id="{20AF2DB4-DBAC-174C-40B9-154E9868268B}"/>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48" name="四角形: 角を丸くする 47">
              <a:extLst>
                <a:ext uri="{FF2B5EF4-FFF2-40B4-BE49-F238E27FC236}">
                  <a16:creationId xmlns:a16="http://schemas.microsoft.com/office/drawing/2014/main" id="{4A605C88-A7E5-98A7-AD2A-045AB0376A2C}"/>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49" name="四角形: 角を丸くする 48">
              <a:extLst>
                <a:ext uri="{FF2B5EF4-FFF2-40B4-BE49-F238E27FC236}">
                  <a16:creationId xmlns:a16="http://schemas.microsoft.com/office/drawing/2014/main" id="{8BEB25A3-9926-3027-9E0F-41F1B8881F9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50" name="四角形: 角を丸くする 49">
              <a:extLst>
                <a:ext uri="{FF2B5EF4-FFF2-40B4-BE49-F238E27FC236}">
                  <a16:creationId xmlns:a16="http://schemas.microsoft.com/office/drawing/2014/main" id="{215B65D4-9868-C4A7-0CEB-712E232C280A}"/>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51" name="楕円 50">
            <a:extLst>
              <a:ext uri="{FF2B5EF4-FFF2-40B4-BE49-F238E27FC236}">
                <a16:creationId xmlns:a16="http://schemas.microsoft.com/office/drawing/2014/main" id="{CF494BAD-9C65-B5D0-7CB4-982EF0271AE3}"/>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7" name="テキスト ボックス 56">
            <a:extLst>
              <a:ext uri="{FF2B5EF4-FFF2-40B4-BE49-F238E27FC236}">
                <a16:creationId xmlns:a16="http://schemas.microsoft.com/office/drawing/2014/main" id="{6E895503-1D18-E981-1B34-07E14D0D83AE}"/>
              </a:ext>
            </a:extLst>
          </p:cNvPr>
          <p:cNvSpPr txBox="1"/>
          <p:nvPr/>
        </p:nvSpPr>
        <p:spPr>
          <a:xfrm>
            <a:off x="3999625" y="2291169"/>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59" name="直線矢印コネクタ 58">
            <a:extLst>
              <a:ext uri="{FF2B5EF4-FFF2-40B4-BE49-F238E27FC236}">
                <a16:creationId xmlns:a16="http://schemas.microsoft.com/office/drawing/2014/main" id="{E0B4E165-4E90-0A90-1380-2809CC64FF22}"/>
              </a:ext>
            </a:extLst>
          </p:cNvPr>
          <p:cNvCxnSpPr>
            <a:cxnSpLocks/>
            <a:stCxn id="45" idx="6"/>
            <a:endCxn id="51" idx="2"/>
          </p:cNvCxnSpPr>
          <p:nvPr/>
        </p:nvCxnSpPr>
        <p:spPr>
          <a:xfrm flipV="1">
            <a:off x="4072550" y="3496435"/>
            <a:ext cx="529157" cy="28607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E24F4FEB-9E7A-9E87-0E20-4007FE248C60}"/>
              </a:ext>
            </a:extLst>
          </p:cNvPr>
          <p:cNvCxnSpPr>
            <a:cxnSpLocks/>
            <a:stCxn id="57" idx="2"/>
          </p:cNvCxnSpPr>
          <p:nvPr/>
        </p:nvCxnSpPr>
        <p:spPr>
          <a:xfrm flipH="1">
            <a:off x="4358774" y="2752834"/>
            <a:ext cx="459952" cy="8935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7F916082-15F3-7D3F-44BD-F7059E48E229}"/>
              </a:ext>
            </a:extLst>
          </p:cNvPr>
          <p:cNvCxnSpPr>
            <a:cxnSpLocks/>
            <a:stCxn id="19" idx="6"/>
            <a:endCxn id="45" idx="3"/>
          </p:cNvCxnSpPr>
          <p:nvPr/>
        </p:nvCxnSpPr>
        <p:spPr>
          <a:xfrm flipV="1">
            <a:off x="3281318" y="3840751"/>
            <a:ext cx="621548" cy="25011"/>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1D6677C8-6332-FC61-1123-B9A3E5E770E2}"/>
              </a:ext>
            </a:extLst>
          </p:cNvPr>
          <p:cNvCxnSpPr>
            <a:cxnSpLocks/>
            <a:endCxn id="45" idx="1"/>
          </p:cNvCxnSpPr>
          <p:nvPr/>
        </p:nvCxnSpPr>
        <p:spPr>
          <a:xfrm>
            <a:off x="3860933" y="2985424"/>
            <a:ext cx="41933" cy="73883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8F9CED7B-7D99-CE79-F07D-C22D9FE5FFB7}"/>
              </a:ext>
            </a:extLst>
          </p:cNvPr>
          <p:cNvSpPr txBox="1"/>
          <p:nvPr/>
        </p:nvSpPr>
        <p:spPr>
          <a:xfrm>
            <a:off x="3095831" y="2768979"/>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9" name="楕円 18">
            <a:extLst>
              <a:ext uri="{FF2B5EF4-FFF2-40B4-BE49-F238E27FC236}">
                <a16:creationId xmlns:a16="http://schemas.microsoft.com/office/drawing/2014/main" id="{BE4E6D14-AFC5-59E0-8870-48978E2A8ECE}"/>
              </a:ext>
            </a:extLst>
          </p:cNvPr>
          <p:cNvSpPr/>
          <p:nvPr/>
        </p:nvSpPr>
        <p:spPr>
          <a:xfrm>
            <a:off x="3082521" y="378339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2" name="直線コネクタ 21">
            <a:extLst>
              <a:ext uri="{FF2B5EF4-FFF2-40B4-BE49-F238E27FC236}">
                <a16:creationId xmlns:a16="http://schemas.microsoft.com/office/drawing/2014/main" id="{2B0E95C7-6FC9-0369-5498-98875B91CF27}"/>
              </a:ext>
            </a:extLst>
          </p:cNvPr>
          <p:cNvCxnSpPr>
            <a:cxnSpLocks/>
          </p:cNvCxnSpPr>
          <p:nvPr/>
        </p:nvCxnSpPr>
        <p:spPr>
          <a:xfrm flipH="1">
            <a:off x="3945194" y="3613150"/>
            <a:ext cx="20381" cy="624029"/>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56FA055-9303-406B-3651-5D816698657E}"/>
              </a:ext>
            </a:extLst>
          </p:cNvPr>
          <p:cNvCxnSpPr>
            <a:cxnSpLocks/>
          </p:cNvCxnSpPr>
          <p:nvPr/>
        </p:nvCxnSpPr>
        <p:spPr>
          <a:xfrm flipV="1">
            <a:off x="2722760" y="3608577"/>
            <a:ext cx="1253042" cy="44907"/>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8F15DDF-C80E-B14C-8B39-CC1BABBE03E0}"/>
              </a:ext>
            </a:extLst>
          </p:cNvPr>
          <p:cNvCxnSpPr>
            <a:cxnSpLocks/>
          </p:cNvCxnSpPr>
          <p:nvPr/>
        </p:nvCxnSpPr>
        <p:spPr>
          <a:xfrm flipH="1">
            <a:off x="2673559" y="3642537"/>
            <a:ext cx="51894" cy="605590"/>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直線コネクタ 80">
            <a:extLst>
              <a:ext uri="{FF2B5EF4-FFF2-40B4-BE49-F238E27FC236}">
                <a16:creationId xmlns:a16="http://schemas.microsoft.com/office/drawing/2014/main" id="{2828DFA4-1FA1-9024-F705-93C038413030}"/>
              </a:ext>
            </a:extLst>
          </p:cNvPr>
          <p:cNvCxnSpPr>
            <a:cxnSpLocks/>
          </p:cNvCxnSpPr>
          <p:nvPr/>
        </p:nvCxnSpPr>
        <p:spPr>
          <a:xfrm flipV="1">
            <a:off x="2683320" y="4229631"/>
            <a:ext cx="1272064" cy="7892"/>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BE45784B-7BBA-7BD3-3B66-7789B87BB550}"/>
              </a:ext>
            </a:extLst>
          </p:cNvPr>
          <p:cNvCxnSpPr>
            <a:cxnSpLocks/>
          </p:cNvCxnSpPr>
          <p:nvPr/>
        </p:nvCxnSpPr>
        <p:spPr>
          <a:xfrm flipV="1">
            <a:off x="2256053" y="4058242"/>
            <a:ext cx="544297" cy="374058"/>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6" name="テキスト ボックス 85">
            <a:extLst>
              <a:ext uri="{FF2B5EF4-FFF2-40B4-BE49-F238E27FC236}">
                <a16:creationId xmlns:a16="http://schemas.microsoft.com/office/drawing/2014/main" id="{44A3FB9E-2535-1AA4-8824-C70E304B9080}"/>
              </a:ext>
            </a:extLst>
          </p:cNvPr>
          <p:cNvSpPr txBox="1"/>
          <p:nvPr/>
        </p:nvSpPr>
        <p:spPr>
          <a:xfrm>
            <a:off x="1724025" y="4354401"/>
            <a:ext cx="1292225" cy="461665"/>
          </a:xfrm>
          <a:prstGeom prst="rect">
            <a:avLst/>
          </a:prstGeom>
          <a:noFill/>
        </p:spPr>
        <p:txBody>
          <a:bodyPr wrap="square">
            <a:spAutoFit/>
          </a:bodyPr>
          <a:lstStyle/>
          <a:p>
            <a:r>
              <a:rPr lang="en-US" altLang="ja-JP" sz="1200" dirty="0">
                <a:solidFill>
                  <a:srgbClr val="000000"/>
                </a:solidFill>
              </a:rPr>
              <a:t>Engine Compartment</a:t>
            </a:r>
            <a:endParaRPr lang="ja-JP" altLang="en-US" sz="1200" dirty="0"/>
          </a:p>
        </p:txBody>
      </p:sp>
      <p:grpSp>
        <p:nvGrpSpPr>
          <p:cNvPr id="104" name="グループ化 103">
            <a:extLst>
              <a:ext uri="{FF2B5EF4-FFF2-40B4-BE49-F238E27FC236}">
                <a16:creationId xmlns:a16="http://schemas.microsoft.com/office/drawing/2014/main" id="{309D2D8F-2F51-2AAD-6578-E5242DD38E65}"/>
              </a:ext>
            </a:extLst>
          </p:cNvPr>
          <p:cNvGrpSpPr/>
          <p:nvPr/>
        </p:nvGrpSpPr>
        <p:grpSpPr>
          <a:xfrm>
            <a:off x="3980384" y="2894300"/>
            <a:ext cx="2594678" cy="1357022"/>
            <a:chOff x="3980384" y="2894300"/>
            <a:chExt cx="2594678" cy="1357022"/>
          </a:xfrm>
        </p:grpSpPr>
        <p:cxnSp>
          <p:nvCxnSpPr>
            <p:cNvPr id="89" name="直線コネクタ 88">
              <a:extLst>
                <a:ext uri="{FF2B5EF4-FFF2-40B4-BE49-F238E27FC236}">
                  <a16:creationId xmlns:a16="http://schemas.microsoft.com/office/drawing/2014/main" id="{18E79065-31D7-8D76-56DB-2E44CC45C920}"/>
                </a:ext>
              </a:extLst>
            </p:cNvPr>
            <p:cNvCxnSpPr>
              <a:cxnSpLocks/>
            </p:cNvCxnSpPr>
            <p:nvPr/>
          </p:nvCxnSpPr>
          <p:spPr>
            <a:xfrm flipH="1">
              <a:off x="3980384" y="3578805"/>
              <a:ext cx="17543" cy="67251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1A2E2753-B803-BF06-4420-84AB7DEC3334}"/>
                </a:ext>
              </a:extLst>
            </p:cNvPr>
            <p:cNvCxnSpPr>
              <a:cxnSpLocks/>
            </p:cNvCxnSpPr>
            <p:nvPr/>
          </p:nvCxnSpPr>
          <p:spPr>
            <a:xfrm flipH="1">
              <a:off x="4002509" y="2894300"/>
              <a:ext cx="410688" cy="684505"/>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A8DB6BE-83EE-0964-A400-668786E3C274}"/>
                </a:ext>
              </a:extLst>
            </p:cNvPr>
            <p:cNvCxnSpPr>
              <a:cxnSpLocks/>
            </p:cNvCxnSpPr>
            <p:nvPr/>
          </p:nvCxnSpPr>
          <p:spPr>
            <a:xfrm flipH="1" flipV="1">
              <a:off x="4424164" y="2894300"/>
              <a:ext cx="1795661" cy="21983"/>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B5F456E7-302B-24AF-4966-18F6DF0A4797}"/>
                </a:ext>
              </a:extLst>
            </p:cNvPr>
            <p:cNvCxnSpPr>
              <a:cxnSpLocks/>
            </p:cNvCxnSpPr>
            <p:nvPr/>
          </p:nvCxnSpPr>
          <p:spPr>
            <a:xfrm flipH="1">
              <a:off x="3989155" y="4215538"/>
              <a:ext cx="2416561" cy="1599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3238FD3D-CD9E-EFF1-4DA1-2BFC7E5555F7}"/>
                </a:ext>
              </a:extLst>
            </p:cNvPr>
            <p:cNvCxnSpPr>
              <a:cxnSpLocks/>
            </p:cNvCxnSpPr>
            <p:nvPr/>
          </p:nvCxnSpPr>
          <p:spPr>
            <a:xfrm>
              <a:off x="6210868" y="2916058"/>
              <a:ext cx="364194" cy="714972"/>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60E3698B-91CE-0AA7-A2F9-4D89D02E20C8}"/>
                </a:ext>
              </a:extLst>
            </p:cNvPr>
            <p:cNvCxnSpPr>
              <a:cxnSpLocks/>
            </p:cNvCxnSpPr>
            <p:nvPr/>
          </p:nvCxnSpPr>
          <p:spPr>
            <a:xfrm flipH="1">
              <a:off x="6384193" y="3631030"/>
              <a:ext cx="190869" cy="59135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105" name="直線コネクタ 104">
            <a:extLst>
              <a:ext uri="{FF2B5EF4-FFF2-40B4-BE49-F238E27FC236}">
                <a16:creationId xmlns:a16="http://schemas.microsoft.com/office/drawing/2014/main" id="{50CB069C-5E2C-D095-7EA9-589B79DE7963}"/>
              </a:ext>
            </a:extLst>
          </p:cNvPr>
          <p:cNvCxnSpPr>
            <a:cxnSpLocks/>
          </p:cNvCxnSpPr>
          <p:nvPr/>
        </p:nvCxnSpPr>
        <p:spPr>
          <a:xfrm flipV="1">
            <a:off x="5480052" y="4111194"/>
            <a:ext cx="85290" cy="35427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1A5B7C04-A1F6-73F7-B952-CCB92AC32BDA}"/>
              </a:ext>
            </a:extLst>
          </p:cNvPr>
          <p:cNvSpPr txBox="1"/>
          <p:nvPr/>
        </p:nvSpPr>
        <p:spPr>
          <a:xfrm>
            <a:off x="4701793" y="4390907"/>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sp>
        <p:nvSpPr>
          <p:cNvPr id="110" name="テキスト ボックス 109">
            <a:extLst>
              <a:ext uri="{FF2B5EF4-FFF2-40B4-BE49-F238E27FC236}">
                <a16:creationId xmlns:a16="http://schemas.microsoft.com/office/drawing/2014/main" id="{47B281D2-5CA8-DC2C-7A07-03C31571552C}"/>
              </a:ext>
            </a:extLst>
          </p:cNvPr>
          <p:cNvSpPr txBox="1"/>
          <p:nvPr/>
        </p:nvSpPr>
        <p:spPr>
          <a:xfrm>
            <a:off x="1205806" y="3004972"/>
            <a:ext cx="236130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S8.2: In-vehicle to In-vehicle (functional compartment)</a:t>
            </a:r>
            <a:endParaRPr lang="ja-JP" altLang="ja-JP" sz="1200" dirty="0">
              <a:effectLst/>
            </a:endParaRPr>
          </a:p>
        </p:txBody>
      </p:sp>
      <p:cxnSp>
        <p:nvCxnSpPr>
          <p:cNvPr id="112" name="直線コネクタ 111">
            <a:extLst>
              <a:ext uri="{FF2B5EF4-FFF2-40B4-BE49-F238E27FC236}">
                <a16:creationId xmlns:a16="http://schemas.microsoft.com/office/drawing/2014/main" id="{B4A4A6E3-1040-1C8C-9845-8903D4ACC3DE}"/>
              </a:ext>
            </a:extLst>
          </p:cNvPr>
          <p:cNvCxnSpPr>
            <a:cxnSpLocks/>
          </p:cNvCxnSpPr>
          <p:nvPr/>
        </p:nvCxnSpPr>
        <p:spPr>
          <a:xfrm>
            <a:off x="3152721" y="3360519"/>
            <a:ext cx="405266" cy="49978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9445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March 2023</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A68B-6102-4F00-AAFF-E3BDE84F8AAD}"/>
              </a:ext>
            </a:extLst>
          </p:cNvPr>
          <p:cNvSpPr>
            <a:spLocks noGrp="1"/>
          </p:cNvSpPr>
          <p:nvPr>
            <p:ph type="dt" idx="10"/>
          </p:nvPr>
        </p:nvSpPr>
        <p:spPr/>
        <p:txBody>
          <a:bodyPr/>
          <a:lstStyle/>
          <a:p>
            <a:r>
              <a:rPr lang="en-US" altLang="ja-JP"/>
              <a:t>March 2023</a:t>
            </a:r>
            <a:endParaRPr lang="en-US" dirty="0"/>
          </a:p>
        </p:txBody>
      </p:sp>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Tree>
    <p:extLst>
      <p:ext uri="{BB962C8B-B14F-4D97-AF65-F5344CB8AC3E}">
        <p14:creationId xmlns:p14="http://schemas.microsoft.com/office/powerpoint/2010/main" val="1361020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March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of VBAN</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103" name="グループ化 102">
            <a:extLst>
              <a:ext uri="{FF2B5EF4-FFF2-40B4-BE49-F238E27FC236}">
                <a16:creationId xmlns:a16="http://schemas.microsoft.com/office/drawing/2014/main" id="{A3B4F211-13F6-F522-F98F-CBF06AC0AC46}"/>
              </a:ext>
            </a:extLst>
          </p:cNvPr>
          <p:cNvGrpSpPr/>
          <p:nvPr/>
        </p:nvGrpSpPr>
        <p:grpSpPr>
          <a:xfrm>
            <a:off x="2583422" y="2857417"/>
            <a:ext cx="5380855" cy="2042941"/>
            <a:chOff x="914400" y="1593575"/>
            <a:chExt cx="7599285" cy="2885209"/>
          </a:xfrm>
        </p:grpSpPr>
        <p:cxnSp>
          <p:nvCxnSpPr>
            <p:cNvPr id="104" name="直線コネクタ 103">
              <a:extLst>
                <a:ext uri="{FF2B5EF4-FFF2-40B4-BE49-F238E27FC236}">
                  <a16:creationId xmlns:a16="http://schemas.microsoft.com/office/drawing/2014/main" id="{7309A7B7-461F-11B4-2611-59D9D373C13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18C42B2A-B551-BC20-2C6A-EB88FD120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D6FF229A-05F7-1413-E6C6-9CE559E671B3}"/>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EDAF530-7DCA-18C0-CFEC-AC1F48F7FB82}"/>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C713B085-E9D1-8E78-0E6C-D539A0530F90}"/>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CE8DC9C0-2E3F-8823-1D54-451A01CA4B1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61BB91DB-0F90-9AFC-5CA3-E795B1381F18}"/>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08FA23F9-9029-97A3-DE12-ED36472F5D7C}"/>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2" name="楕円 111">
              <a:extLst>
                <a:ext uri="{FF2B5EF4-FFF2-40B4-BE49-F238E27FC236}">
                  <a16:creationId xmlns:a16="http://schemas.microsoft.com/office/drawing/2014/main" id="{D074DF66-0C6E-6AD5-45D9-70C2FF1B6A4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楕円 112">
              <a:extLst>
                <a:ext uri="{FF2B5EF4-FFF2-40B4-BE49-F238E27FC236}">
                  <a16:creationId xmlns:a16="http://schemas.microsoft.com/office/drawing/2014/main" id="{2B38C4CE-855A-A09E-EC53-2BC5CF3B8BC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14" name="楕円 113">
            <a:extLst>
              <a:ext uri="{FF2B5EF4-FFF2-40B4-BE49-F238E27FC236}">
                <a16:creationId xmlns:a16="http://schemas.microsoft.com/office/drawing/2014/main" id="{CCA68CF6-55A5-B43C-E46E-B6BB223356FD}"/>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5" name="楕円 114">
            <a:extLst>
              <a:ext uri="{FF2B5EF4-FFF2-40B4-BE49-F238E27FC236}">
                <a16:creationId xmlns:a16="http://schemas.microsoft.com/office/drawing/2014/main" id="{36150F33-8734-379D-BBAE-D4BC9E3F27BA}"/>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6" name="楕円 115">
            <a:extLst>
              <a:ext uri="{FF2B5EF4-FFF2-40B4-BE49-F238E27FC236}">
                <a16:creationId xmlns:a16="http://schemas.microsoft.com/office/drawing/2014/main" id="{E80A5582-B1F8-F512-2F8B-A951249887C3}"/>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17" name="グループ化 116">
            <a:extLst>
              <a:ext uri="{FF2B5EF4-FFF2-40B4-BE49-F238E27FC236}">
                <a16:creationId xmlns:a16="http://schemas.microsoft.com/office/drawing/2014/main" id="{94CA2B42-123C-91B8-D373-EE88490A0930}"/>
              </a:ext>
            </a:extLst>
          </p:cNvPr>
          <p:cNvGrpSpPr/>
          <p:nvPr/>
        </p:nvGrpSpPr>
        <p:grpSpPr>
          <a:xfrm>
            <a:off x="4374144" y="2958452"/>
            <a:ext cx="791286" cy="1260246"/>
            <a:chOff x="3233366" y="3967563"/>
            <a:chExt cx="791286" cy="1260246"/>
          </a:xfrm>
        </p:grpSpPr>
        <p:sp>
          <p:nvSpPr>
            <p:cNvPr id="118" name="楕円 117">
              <a:extLst>
                <a:ext uri="{FF2B5EF4-FFF2-40B4-BE49-F238E27FC236}">
                  <a16:creationId xmlns:a16="http://schemas.microsoft.com/office/drawing/2014/main" id="{F04FEFFE-50AA-DC63-21DA-847709996871}"/>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119" name="四角形: 角を丸くする 118">
              <a:extLst>
                <a:ext uri="{FF2B5EF4-FFF2-40B4-BE49-F238E27FC236}">
                  <a16:creationId xmlns:a16="http://schemas.microsoft.com/office/drawing/2014/main" id="{FE0F92CD-102C-01AA-48CD-15F8AD756308}"/>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0" name="四角形: 角を丸くする 119">
              <a:extLst>
                <a:ext uri="{FF2B5EF4-FFF2-40B4-BE49-F238E27FC236}">
                  <a16:creationId xmlns:a16="http://schemas.microsoft.com/office/drawing/2014/main" id="{FF48B8EA-F107-EC95-F084-21A6807C72C7}"/>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1" name="四角形: 角を丸くする 120">
              <a:extLst>
                <a:ext uri="{FF2B5EF4-FFF2-40B4-BE49-F238E27FC236}">
                  <a16:creationId xmlns:a16="http://schemas.microsoft.com/office/drawing/2014/main" id="{1C33D505-8C39-9FD2-6AB2-5D652DB81153}"/>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122" name="楕円 121">
            <a:extLst>
              <a:ext uri="{FF2B5EF4-FFF2-40B4-BE49-F238E27FC236}">
                <a16:creationId xmlns:a16="http://schemas.microsoft.com/office/drawing/2014/main" id="{1A6A6708-892D-5B33-51DD-F45796A03EDD}"/>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23" name="楕円 122">
            <a:extLst>
              <a:ext uri="{FF2B5EF4-FFF2-40B4-BE49-F238E27FC236}">
                <a16:creationId xmlns:a16="http://schemas.microsoft.com/office/drawing/2014/main" id="{D6080655-DBFD-3F16-7760-20C0515E8C9E}"/>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pic>
        <p:nvPicPr>
          <p:cNvPr id="124" name="図 123" descr="アイコン&#10;&#10;自動的に生成された説明">
            <a:extLst>
              <a:ext uri="{FF2B5EF4-FFF2-40B4-BE49-F238E27FC236}">
                <a16:creationId xmlns:a16="http://schemas.microsoft.com/office/drawing/2014/main" id="{567C5C7D-417D-0306-7C14-CBF7D6C2A763}"/>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125" name="楕円 124">
            <a:extLst>
              <a:ext uri="{FF2B5EF4-FFF2-40B4-BE49-F238E27FC236}">
                <a16:creationId xmlns:a16="http://schemas.microsoft.com/office/drawing/2014/main" id="{B0BCBD74-4EB7-7B40-04A8-336333BFEB31}"/>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26" name="直線矢印コネクタ 125">
            <a:extLst>
              <a:ext uri="{FF2B5EF4-FFF2-40B4-BE49-F238E27FC236}">
                <a16:creationId xmlns:a16="http://schemas.microsoft.com/office/drawing/2014/main" id="{8238EA69-2D7F-AE8A-7636-F85670C6CB60}"/>
              </a:ext>
            </a:extLst>
          </p:cNvPr>
          <p:cNvCxnSpPr>
            <a:cxnSpLocks/>
            <a:endCxn id="114"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27" name="テキスト ボックス 126">
            <a:extLst>
              <a:ext uri="{FF2B5EF4-FFF2-40B4-BE49-F238E27FC236}">
                <a16:creationId xmlns:a16="http://schemas.microsoft.com/office/drawing/2014/main" id="{FDB7F9FD-C270-C787-F796-8CD780EF898E}"/>
              </a:ext>
            </a:extLst>
          </p:cNvPr>
          <p:cNvSpPr txBox="1"/>
          <p:nvPr/>
        </p:nvSpPr>
        <p:spPr>
          <a:xfrm>
            <a:off x="4383326" y="1901293"/>
            <a:ext cx="2987320" cy="276999"/>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S11:</a:t>
            </a:r>
            <a:r>
              <a:rPr lang="ja-JP" altLang="en-US" sz="1200" dirty="0">
                <a:solidFill>
                  <a:srgbClr val="000000"/>
                </a:solidFill>
              </a:rPr>
              <a:t> </a:t>
            </a:r>
            <a:r>
              <a:rPr lang="en-US" altLang="ja-JP" sz="1200" dirty="0">
                <a:solidFill>
                  <a:srgbClr val="000000"/>
                </a:solidFill>
              </a:rPr>
              <a:t>On-vehicle to on-vehicle (LOS)</a:t>
            </a:r>
            <a:endParaRPr lang="ja-JP" altLang="ja-JP" sz="1200" dirty="0">
              <a:effectLst/>
            </a:endParaRPr>
          </a:p>
        </p:txBody>
      </p:sp>
      <p:sp>
        <p:nvSpPr>
          <p:cNvPr id="128" name="テキスト ボックス 127">
            <a:extLst>
              <a:ext uri="{FF2B5EF4-FFF2-40B4-BE49-F238E27FC236}">
                <a16:creationId xmlns:a16="http://schemas.microsoft.com/office/drawing/2014/main" id="{9576E034-C65B-9608-FE17-FA6524C7CE89}"/>
              </a:ext>
            </a:extLst>
          </p:cNvPr>
          <p:cNvSpPr txBox="1"/>
          <p:nvPr/>
        </p:nvSpPr>
        <p:spPr>
          <a:xfrm>
            <a:off x="3194220" y="379736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sp>
        <p:nvSpPr>
          <p:cNvPr id="129" name="テキスト ボックス 128">
            <a:extLst>
              <a:ext uri="{FF2B5EF4-FFF2-40B4-BE49-F238E27FC236}">
                <a16:creationId xmlns:a16="http://schemas.microsoft.com/office/drawing/2014/main" id="{8433AB66-1653-FD65-47F5-66181EFE6EEF}"/>
              </a:ext>
            </a:extLst>
          </p:cNvPr>
          <p:cNvSpPr txBox="1"/>
          <p:nvPr/>
        </p:nvSpPr>
        <p:spPr>
          <a:xfrm>
            <a:off x="1164870" y="2127022"/>
            <a:ext cx="2233650"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S13:</a:t>
            </a:r>
            <a:r>
              <a:rPr lang="ja-JP" altLang="en-US" sz="1200" dirty="0">
                <a:solidFill>
                  <a:srgbClr val="000000"/>
                </a:solidFill>
              </a:rPr>
              <a:t> </a:t>
            </a:r>
            <a:r>
              <a:rPr lang="en-US" altLang="ja-JP" sz="1200" dirty="0">
                <a:solidFill>
                  <a:srgbClr val="000000"/>
                </a:solidFill>
              </a:rPr>
              <a:t>On-vehicle to external (LOS)</a:t>
            </a:r>
            <a:endParaRPr lang="ja-JP" altLang="ja-JP" sz="1200" dirty="0">
              <a:effectLst/>
            </a:endParaRPr>
          </a:p>
        </p:txBody>
      </p:sp>
      <p:cxnSp>
        <p:nvCxnSpPr>
          <p:cNvPr id="130" name="直線矢印コネクタ 129">
            <a:extLst>
              <a:ext uri="{FF2B5EF4-FFF2-40B4-BE49-F238E27FC236}">
                <a16:creationId xmlns:a16="http://schemas.microsoft.com/office/drawing/2014/main" id="{080F38A1-1F55-0E4A-235C-94A84472F9F3}"/>
              </a:ext>
            </a:extLst>
          </p:cNvPr>
          <p:cNvCxnSpPr>
            <a:cxnSpLocks/>
            <a:endCxn id="122"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1" name="直線コネクタ 130">
            <a:extLst>
              <a:ext uri="{FF2B5EF4-FFF2-40B4-BE49-F238E27FC236}">
                <a16:creationId xmlns:a16="http://schemas.microsoft.com/office/drawing/2014/main" id="{CFE5279A-C7DF-D52F-D422-F71F9A09AF41}"/>
              </a:ext>
            </a:extLst>
          </p:cNvPr>
          <p:cNvCxnSpPr>
            <a:stCxn id="128" idx="0"/>
          </p:cNvCxnSpPr>
          <p:nvPr/>
        </p:nvCxnSpPr>
        <p:spPr>
          <a:xfrm flipV="1">
            <a:off x="4013321" y="3496435"/>
            <a:ext cx="417852"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直線コネクタ 131">
            <a:extLst>
              <a:ext uri="{FF2B5EF4-FFF2-40B4-BE49-F238E27FC236}">
                <a16:creationId xmlns:a16="http://schemas.microsoft.com/office/drawing/2014/main" id="{6B48ACB8-054D-2C8B-9CCF-3F7CFAB40291}"/>
              </a:ext>
            </a:extLst>
          </p:cNvPr>
          <p:cNvCxnSpPr>
            <a:cxnSpLocks/>
            <a:endCxn id="127" idx="2"/>
          </p:cNvCxnSpPr>
          <p:nvPr/>
        </p:nvCxnSpPr>
        <p:spPr>
          <a:xfrm flipV="1">
            <a:off x="5367666" y="2178292"/>
            <a:ext cx="509320" cy="5614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09442BD2-88E0-7673-4626-609B34BE0371}"/>
              </a:ext>
            </a:extLst>
          </p:cNvPr>
          <p:cNvCxnSpPr>
            <a:cxnSpLocks/>
            <a:endCxn id="129" idx="2"/>
          </p:cNvCxnSpPr>
          <p:nvPr/>
        </p:nvCxnSpPr>
        <p:spPr>
          <a:xfrm flipV="1">
            <a:off x="1771967" y="2588687"/>
            <a:ext cx="509728" cy="11309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直線矢印コネクタ 133">
            <a:extLst>
              <a:ext uri="{FF2B5EF4-FFF2-40B4-BE49-F238E27FC236}">
                <a16:creationId xmlns:a16="http://schemas.microsoft.com/office/drawing/2014/main" id="{F4BF4071-3D19-489F-C185-8F36BEEC0E96}"/>
              </a:ext>
            </a:extLst>
          </p:cNvPr>
          <p:cNvCxnSpPr>
            <a:cxnSpLocks/>
            <a:stCxn id="125" idx="5"/>
            <a:endCxn id="123"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5" name="直線矢印コネクタ 134">
            <a:extLst>
              <a:ext uri="{FF2B5EF4-FFF2-40B4-BE49-F238E27FC236}">
                <a16:creationId xmlns:a16="http://schemas.microsoft.com/office/drawing/2014/main" id="{8BF122DC-1BF8-1506-26E9-6A57EF5B632D}"/>
              </a:ext>
            </a:extLst>
          </p:cNvPr>
          <p:cNvCxnSpPr>
            <a:cxnSpLocks/>
            <a:stCxn id="123" idx="6"/>
            <a:endCxn id="116"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36" name="テキスト ボックス 135">
            <a:extLst>
              <a:ext uri="{FF2B5EF4-FFF2-40B4-BE49-F238E27FC236}">
                <a16:creationId xmlns:a16="http://schemas.microsoft.com/office/drawing/2014/main" id="{2DF28BDF-E210-9E76-4FF7-65A958F8C739}"/>
              </a:ext>
            </a:extLst>
          </p:cNvPr>
          <p:cNvSpPr txBox="1"/>
          <p:nvPr/>
        </p:nvSpPr>
        <p:spPr>
          <a:xfrm>
            <a:off x="2347335" y="2835448"/>
            <a:ext cx="157249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S9: In-vehicle to On-vehicle</a:t>
            </a:r>
            <a:endParaRPr lang="ja-JP" altLang="ja-JP" sz="1200" dirty="0">
              <a:effectLst/>
            </a:endParaRPr>
          </a:p>
        </p:txBody>
      </p:sp>
      <p:cxnSp>
        <p:nvCxnSpPr>
          <p:cNvPr id="137" name="直線コネクタ 136">
            <a:extLst>
              <a:ext uri="{FF2B5EF4-FFF2-40B4-BE49-F238E27FC236}">
                <a16:creationId xmlns:a16="http://schemas.microsoft.com/office/drawing/2014/main" id="{9C55AD86-4B67-C5BA-3FCF-407DAE4956A2}"/>
              </a:ext>
            </a:extLst>
          </p:cNvPr>
          <p:cNvCxnSpPr>
            <a:cxnSpLocks/>
            <a:endCxn id="136" idx="2"/>
          </p:cNvCxnSpPr>
          <p:nvPr/>
        </p:nvCxnSpPr>
        <p:spPr>
          <a:xfrm flipV="1">
            <a:off x="3048816" y="3297113"/>
            <a:ext cx="84766" cy="40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8" name="楕円 137">
            <a:extLst>
              <a:ext uri="{FF2B5EF4-FFF2-40B4-BE49-F238E27FC236}">
                <a16:creationId xmlns:a16="http://schemas.microsoft.com/office/drawing/2014/main" id="{381BB1B0-E740-E29C-1948-33600A76DD2C}"/>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39" name="直線矢印コネクタ 138">
            <a:extLst>
              <a:ext uri="{FF2B5EF4-FFF2-40B4-BE49-F238E27FC236}">
                <a16:creationId xmlns:a16="http://schemas.microsoft.com/office/drawing/2014/main" id="{D008C603-DFCC-6D11-614D-5DEF66E1B82E}"/>
              </a:ext>
            </a:extLst>
          </p:cNvPr>
          <p:cNvCxnSpPr>
            <a:cxnSpLocks/>
            <a:endCxn id="123"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0" name="直線コネクタ 139">
            <a:extLst>
              <a:ext uri="{FF2B5EF4-FFF2-40B4-BE49-F238E27FC236}">
                <a16:creationId xmlns:a16="http://schemas.microsoft.com/office/drawing/2014/main" id="{939C789B-905D-FA82-1506-B283C5E8BEFD}"/>
              </a:ext>
            </a:extLst>
          </p:cNvPr>
          <p:cNvCxnSpPr>
            <a:cxnSpLocks/>
            <a:stCxn id="141" idx="0"/>
          </p:cNvCxnSpPr>
          <p:nvPr/>
        </p:nvCxnSpPr>
        <p:spPr>
          <a:xfrm flipH="1" flipV="1">
            <a:off x="1553034"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1" name="テキスト ボックス 140">
            <a:extLst>
              <a:ext uri="{FF2B5EF4-FFF2-40B4-BE49-F238E27FC236}">
                <a16:creationId xmlns:a16="http://schemas.microsoft.com/office/drawing/2014/main" id="{8E4A5A15-88A0-1242-70AE-EBD6205CDB92}"/>
              </a:ext>
            </a:extLst>
          </p:cNvPr>
          <p:cNvSpPr txBox="1"/>
          <p:nvPr/>
        </p:nvSpPr>
        <p:spPr>
          <a:xfrm>
            <a:off x="576026" y="4269351"/>
            <a:ext cx="2129689"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S14:</a:t>
            </a:r>
            <a:r>
              <a:rPr lang="ja-JP" altLang="en-US" sz="1200" dirty="0">
                <a:solidFill>
                  <a:srgbClr val="000000"/>
                </a:solidFill>
              </a:rPr>
              <a:t> </a:t>
            </a:r>
            <a:r>
              <a:rPr lang="en-US" altLang="ja-JP" sz="1200" dirty="0">
                <a:solidFill>
                  <a:srgbClr val="000000"/>
                </a:solidFill>
              </a:rPr>
              <a:t>On-vehicle to external (NLOS)</a:t>
            </a:r>
            <a:endParaRPr lang="ja-JP" altLang="ja-JP" sz="1200" dirty="0">
              <a:effectLst/>
            </a:endParaRPr>
          </a:p>
        </p:txBody>
      </p:sp>
      <p:sp>
        <p:nvSpPr>
          <p:cNvPr id="142" name="楕円 141">
            <a:extLst>
              <a:ext uri="{FF2B5EF4-FFF2-40B4-BE49-F238E27FC236}">
                <a16:creationId xmlns:a16="http://schemas.microsoft.com/office/drawing/2014/main" id="{B2D3FFD7-01BB-6878-1DAA-B3214BDEB98A}"/>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3" name="直線矢印コネクタ 142">
            <a:extLst>
              <a:ext uri="{FF2B5EF4-FFF2-40B4-BE49-F238E27FC236}">
                <a16:creationId xmlns:a16="http://schemas.microsoft.com/office/drawing/2014/main" id="{9E27BA76-768A-0AC2-7EBA-660A6F773FB5}"/>
              </a:ext>
            </a:extLst>
          </p:cNvPr>
          <p:cNvCxnSpPr>
            <a:cxnSpLocks/>
            <a:stCxn id="142" idx="0"/>
            <a:endCxn id="114"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4" name="直線コネクタ 143">
            <a:extLst>
              <a:ext uri="{FF2B5EF4-FFF2-40B4-BE49-F238E27FC236}">
                <a16:creationId xmlns:a16="http://schemas.microsoft.com/office/drawing/2014/main" id="{C7395AC0-D48B-0938-9A2A-394A418C8AA1}"/>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5" name="テキスト ボックス 144">
            <a:extLst>
              <a:ext uri="{FF2B5EF4-FFF2-40B4-BE49-F238E27FC236}">
                <a16:creationId xmlns:a16="http://schemas.microsoft.com/office/drawing/2014/main" id="{0DA3FBA9-0863-8D33-EF0C-E173A66DAD8C}"/>
              </a:ext>
            </a:extLst>
          </p:cNvPr>
          <p:cNvSpPr txBox="1"/>
          <p:nvPr/>
        </p:nvSpPr>
        <p:spPr>
          <a:xfrm>
            <a:off x="6543484" y="2428250"/>
            <a:ext cx="195435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S12:</a:t>
            </a:r>
            <a:r>
              <a:rPr lang="ja-JP" altLang="en-US" sz="1200" dirty="0">
                <a:solidFill>
                  <a:srgbClr val="000000"/>
                </a:solidFill>
              </a:rPr>
              <a:t> </a:t>
            </a:r>
            <a:r>
              <a:rPr lang="en-US" altLang="ja-JP" sz="1200" dirty="0">
                <a:solidFill>
                  <a:srgbClr val="000000"/>
                </a:solidFill>
              </a:rPr>
              <a:t>On-vehicle to on-vehicle (NLOS)</a:t>
            </a:r>
            <a:endParaRPr lang="ja-JP" altLang="ja-JP" sz="1200" dirty="0">
              <a:effectLst/>
            </a:endParaRPr>
          </a:p>
        </p:txBody>
      </p:sp>
      <p:sp>
        <p:nvSpPr>
          <p:cNvPr id="146" name="楕円 145">
            <a:extLst>
              <a:ext uri="{FF2B5EF4-FFF2-40B4-BE49-F238E27FC236}">
                <a16:creationId xmlns:a16="http://schemas.microsoft.com/office/drawing/2014/main" id="{3D94C221-58CF-DE4C-5146-3D6B50715532}"/>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47" name="楕円 146">
            <a:extLst>
              <a:ext uri="{FF2B5EF4-FFF2-40B4-BE49-F238E27FC236}">
                <a16:creationId xmlns:a16="http://schemas.microsoft.com/office/drawing/2014/main" id="{27AD24D5-D541-21EA-6B44-7D03ED810794}"/>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8" name="直線矢印コネクタ 147">
            <a:extLst>
              <a:ext uri="{FF2B5EF4-FFF2-40B4-BE49-F238E27FC236}">
                <a16:creationId xmlns:a16="http://schemas.microsoft.com/office/drawing/2014/main" id="{DD43E522-3C61-6080-8EA5-D59154367FA5}"/>
              </a:ext>
            </a:extLst>
          </p:cNvPr>
          <p:cNvCxnSpPr>
            <a:cxnSpLocks/>
            <a:stCxn id="146" idx="6"/>
            <a:endCxn id="147"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9" name="直線コネクタ 148">
            <a:extLst>
              <a:ext uri="{FF2B5EF4-FFF2-40B4-BE49-F238E27FC236}">
                <a16:creationId xmlns:a16="http://schemas.microsoft.com/office/drawing/2014/main" id="{31F2BA36-32B7-79A6-EA83-A3D0F2D9C0FA}"/>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テキスト ボックス 149">
            <a:extLst>
              <a:ext uri="{FF2B5EF4-FFF2-40B4-BE49-F238E27FC236}">
                <a16:creationId xmlns:a16="http://schemas.microsoft.com/office/drawing/2014/main" id="{2B03F667-C807-B647-236F-BB86C4140B91}"/>
              </a:ext>
            </a:extLst>
          </p:cNvPr>
          <p:cNvSpPr txBox="1"/>
          <p:nvPr/>
        </p:nvSpPr>
        <p:spPr>
          <a:xfrm>
            <a:off x="7281194" y="3024332"/>
            <a:ext cx="1755022"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S10:</a:t>
            </a:r>
            <a:r>
              <a:rPr lang="ja-JP" altLang="en-US" sz="1200" dirty="0">
                <a:solidFill>
                  <a:srgbClr val="000000"/>
                </a:solidFill>
              </a:rPr>
              <a:t> </a:t>
            </a:r>
            <a:r>
              <a:rPr lang="en-US" altLang="ja-JP" sz="1200" dirty="0">
                <a:solidFill>
                  <a:srgbClr val="000000"/>
                </a:solidFill>
              </a:rPr>
              <a:t>In vehicle to External</a:t>
            </a:r>
            <a:endParaRPr lang="ja-JP" altLang="ja-JP" sz="1200" dirty="0">
              <a:effectLst/>
            </a:endParaRPr>
          </a:p>
        </p:txBody>
      </p:sp>
    </p:spTree>
    <p:extLst>
      <p:ext uri="{BB962C8B-B14F-4D97-AF65-F5344CB8AC3E}">
        <p14:creationId xmlns:p14="http://schemas.microsoft.com/office/powerpoint/2010/main" val="3064251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March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27</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8</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31300" y="1022507"/>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4214641432"/>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8.1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8.1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grpSp>
        <p:nvGrpSpPr>
          <p:cNvPr id="4" name="グループ化 3">
            <a:extLst>
              <a:ext uri="{FF2B5EF4-FFF2-40B4-BE49-F238E27FC236}">
                <a16:creationId xmlns:a16="http://schemas.microsoft.com/office/drawing/2014/main" id="{D707FEF1-90D8-94BD-DD74-BB2CC674391C}"/>
              </a:ext>
            </a:extLst>
          </p:cNvPr>
          <p:cNvGrpSpPr/>
          <p:nvPr/>
        </p:nvGrpSpPr>
        <p:grpSpPr>
          <a:xfrm>
            <a:off x="1764272" y="1663358"/>
            <a:ext cx="5380855" cy="2042941"/>
            <a:chOff x="914400" y="1593575"/>
            <a:chExt cx="7599285" cy="2885209"/>
          </a:xfrm>
        </p:grpSpPr>
        <p:cxnSp>
          <p:nvCxnSpPr>
            <p:cNvPr id="7" name="直線コネクタ 6">
              <a:extLst>
                <a:ext uri="{FF2B5EF4-FFF2-40B4-BE49-F238E27FC236}">
                  <a16:creationId xmlns:a16="http://schemas.microsoft.com/office/drawing/2014/main" id="{D793BA7E-2A46-7628-390D-DCA0DB80797C}"/>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A3182A3-4076-A16B-F85A-28A4F4152C9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930A8B7-7127-1165-254F-F8B90E7079B9}"/>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B675E57-C936-1280-C0F8-13DCC8DFD8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04CCFF2-C934-4A71-4C57-41608CA193CC}"/>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0E2BE4C-54D0-E0BB-E01D-18B4FE0464EA}"/>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5CE765B-88ED-B4D2-602B-CEEF4D688AC1}"/>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00EA321-1ECF-148E-5DEB-D78B8BA39682}"/>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D40F63AE-7A3B-90DA-1655-DBEEAC74D189}"/>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楕円 15">
              <a:extLst>
                <a:ext uri="{FF2B5EF4-FFF2-40B4-BE49-F238E27FC236}">
                  <a16:creationId xmlns:a16="http://schemas.microsoft.com/office/drawing/2014/main" id="{BC2FFCA4-918A-B2D6-3462-DDFB00E9730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7" name="楕円 16">
            <a:extLst>
              <a:ext uri="{FF2B5EF4-FFF2-40B4-BE49-F238E27FC236}">
                <a16:creationId xmlns:a16="http://schemas.microsoft.com/office/drawing/2014/main" id="{94538922-A9EE-1EB5-C6AB-1E31147B1015}"/>
              </a:ext>
            </a:extLst>
          </p:cNvPr>
          <p:cNvSpPr/>
          <p:nvPr/>
        </p:nvSpPr>
        <p:spPr>
          <a:xfrm>
            <a:off x="3259433" y="214358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8" name="グループ化 17">
            <a:extLst>
              <a:ext uri="{FF2B5EF4-FFF2-40B4-BE49-F238E27FC236}">
                <a16:creationId xmlns:a16="http://schemas.microsoft.com/office/drawing/2014/main" id="{B2D0594D-F97C-366C-D251-9F9832F136F0}"/>
              </a:ext>
            </a:extLst>
          </p:cNvPr>
          <p:cNvGrpSpPr/>
          <p:nvPr/>
        </p:nvGrpSpPr>
        <p:grpSpPr>
          <a:xfrm>
            <a:off x="3554994" y="1764393"/>
            <a:ext cx="791286" cy="1260246"/>
            <a:chOff x="3233366" y="3967563"/>
            <a:chExt cx="791286" cy="1260246"/>
          </a:xfrm>
        </p:grpSpPr>
        <p:sp>
          <p:nvSpPr>
            <p:cNvPr id="19" name="楕円 18">
              <a:extLst>
                <a:ext uri="{FF2B5EF4-FFF2-40B4-BE49-F238E27FC236}">
                  <a16:creationId xmlns:a16="http://schemas.microsoft.com/office/drawing/2014/main" id="{CF07B1EB-C4EC-636C-CDEF-9043BB3A1526}"/>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20" name="四角形: 角を丸くする 19">
              <a:extLst>
                <a:ext uri="{FF2B5EF4-FFF2-40B4-BE49-F238E27FC236}">
                  <a16:creationId xmlns:a16="http://schemas.microsoft.com/office/drawing/2014/main" id="{202B44CC-3F72-C749-4EAF-96BA11F81303}"/>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1" name="四角形: 角を丸くする 20">
              <a:extLst>
                <a:ext uri="{FF2B5EF4-FFF2-40B4-BE49-F238E27FC236}">
                  <a16:creationId xmlns:a16="http://schemas.microsoft.com/office/drawing/2014/main" id="{B5FC5AF8-BE53-7FAB-8297-844174A37BB6}"/>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2" name="四角形: 角を丸くする 21">
              <a:extLst>
                <a:ext uri="{FF2B5EF4-FFF2-40B4-BE49-F238E27FC236}">
                  <a16:creationId xmlns:a16="http://schemas.microsoft.com/office/drawing/2014/main" id="{13D6FFAD-8CDA-4B6D-A463-D210BF9B760D}"/>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23" name="楕円 22">
            <a:extLst>
              <a:ext uri="{FF2B5EF4-FFF2-40B4-BE49-F238E27FC236}">
                <a16:creationId xmlns:a16="http://schemas.microsoft.com/office/drawing/2014/main" id="{8FDD333A-9C0F-06EC-FCEC-AD2B4CC1965E}"/>
              </a:ext>
            </a:extLst>
          </p:cNvPr>
          <p:cNvSpPr/>
          <p:nvPr/>
        </p:nvSpPr>
        <p:spPr>
          <a:xfrm>
            <a:off x="3782557" y="222000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4" name="楕円 23">
            <a:extLst>
              <a:ext uri="{FF2B5EF4-FFF2-40B4-BE49-F238E27FC236}">
                <a16:creationId xmlns:a16="http://schemas.microsoft.com/office/drawing/2014/main" id="{29BBA281-7DA8-83EB-5B5C-BC4D487A6853}"/>
              </a:ext>
            </a:extLst>
          </p:cNvPr>
          <p:cNvSpPr/>
          <p:nvPr/>
        </p:nvSpPr>
        <p:spPr>
          <a:xfrm>
            <a:off x="2320384" y="250279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5" name="テキスト ボックス 24">
            <a:extLst>
              <a:ext uri="{FF2B5EF4-FFF2-40B4-BE49-F238E27FC236}">
                <a16:creationId xmlns:a16="http://schemas.microsoft.com/office/drawing/2014/main" id="{DECEF4F8-E246-023B-59F0-AE0DD2FFD3FC}"/>
              </a:ext>
            </a:extLst>
          </p:cNvPr>
          <p:cNvSpPr txBox="1"/>
          <p:nvPr/>
        </p:nvSpPr>
        <p:spPr>
          <a:xfrm>
            <a:off x="2400105" y="273564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26" name="直線矢印コネクタ 25">
            <a:extLst>
              <a:ext uri="{FF2B5EF4-FFF2-40B4-BE49-F238E27FC236}">
                <a16:creationId xmlns:a16="http://schemas.microsoft.com/office/drawing/2014/main" id="{C051F259-03F6-1D09-CC17-14636C682299}"/>
              </a:ext>
            </a:extLst>
          </p:cNvPr>
          <p:cNvCxnSpPr>
            <a:cxnSpLocks/>
            <a:endCxn id="23" idx="2"/>
          </p:cNvCxnSpPr>
          <p:nvPr/>
        </p:nvCxnSpPr>
        <p:spPr>
          <a:xfrm>
            <a:off x="3472008" y="2214718"/>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A55C20C6-48EF-7028-88B1-F4721090EB37}"/>
              </a:ext>
            </a:extLst>
          </p:cNvPr>
          <p:cNvCxnSpPr>
            <a:cxnSpLocks/>
            <a:stCxn id="25" idx="0"/>
          </p:cNvCxnSpPr>
          <p:nvPr/>
        </p:nvCxnSpPr>
        <p:spPr>
          <a:xfrm flipV="1">
            <a:off x="3219206" y="2384189"/>
            <a:ext cx="318150" cy="35145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004193B3-DC32-2E5A-ED01-507AB88C56DE}"/>
              </a:ext>
            </a:extLst>
          </p:cNvPr>
          <p:cNvCxnSpPr>
            <a:cxnSpLocks/>
            <a:endCxn id="17" idx="3"/>
          </p:cNvCxnSpPr>
          <p:nvPr/>
        </p:nvCxnSpPr>
        <p:spPr>
          <a:xfrm flipV="1">
            <a:off x="2515065" y="2284203"/>
            <a:ext cx="773481" cy="27987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1122F543-075D-D529-0C07-7F1812C6FFFA}"/>
              </a:ext>
            </a:extLst>
          </p:cNvPr>
          <p:cNvCxnSpPr>
            <a:cxnSpLocks/>
            <a:stCxn id="25" idx="0"/>
          </p:cNvCxnSpPr>
          <p:nvPr/>
        </p:nvCxnSpPr>
        <p:spPr>
          <a:xfrm flipH="1" flipV="1">
            <a:off x="2863781" y="2442990"/>
            <a:ext cx="355425" cy="29265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楕円 29">
            <a:extLst>
              <a:ext uri="{FF2B5EF4-FFF2-40B4-BE49-F238E27FC236}">
                <a16:creationId xmlns:a16="http://schemas.microsoft.com/office/drawing/2014/main" id="{DEF712F6-5F5D-6BF1-3EDE-DF14E545388E}"/>
              </a:ext>
            </a:extLst>
          </p:cNvPr>
          <p:cNvSpPr/>
          <p:nvPr/>
        </p:nvSpPr>
        <p:spPr>
          <a:xfrm>
            <a:off x="820580" y="185949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31" name="テキスト ボックス 30">
            <a:extLst>
              <a:ext uri="{FF2B5EF4-FFF2-40B4-BE49-F238E27FC236}">
                <a16:creationId xmlns:a16="http://schemas.microsoft.com/office/drawing/2014/main" id="{3DEBA763-0D06-62DC-3B39-ECE0C56A216F}"/>
              </a:ext>
            </a:extLst>
          </p:cNvPr>
          <p:cNvSpPr txBox="1"/>
          <p:nvPr/>
        </p:nvSpPr>
        <p:spPr>
          <a:xfrm>
            <a:off x="1007826" y="1803252"/>
            <a:ext cx="4572000" cy="276999"/>
          </a:xfrm>
          <a:prstGeom prst="rect">
            <a:avLst/>
          </a:prstGeom>
          <a:noFill/>
        </p:spPr>
        <p:txBody>
          <a:bodyPr wrap="square">
            <a:spAutoFit/>
          </a:bodyPr>
          <a:lstStyle/>
          <a:p>
            <a:r>
              <a:rPr lang="en-US" altLang="ja-JP" sz="1200" b="0" dirty="0"/>
              <a:t>Coordinator or node</a:t>
            </a:r>
            <a:endParaRPr lang="ja-JP" altLang="en-US" sz="1200" b="0" dirty="0"/>
          </a:p>
        </p:txBody>
      </p:sp>
      <p:sp>
        <p:nvSpPr>
          <p:cNvPr id="33" name="テキスト ボックス 32">
            <a:extLst>
              <a:ext uri="{FF2B5EF4-FFF2-40B4-BE49-F238E27FC236}">
                <a16:creationId xmlns:a16="http://schemas.microsoft.com/office/drawing/2014/main" id="{216EC3E9-53CB-2A6B-F3AB-C009F55E4F32}"/>
              </a:ext>
            </a:extLst>
          </p:cNvPr>
          <p:cNvSpPr txBox="1"/>
          <p:nvPr/>
        </p:nvSpPr>
        <p:spPr>
          <a:xfrm>
            <a:off x="3881955" y="1280697"/>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34" name="矢印: 右 33">
            <a:extLst>
              <a:ext uri="{FF2B5EF4-FFF2-40B4-BE49-F238E27FC236}">
                <a16:creationId xmlns:a16="http://schemas.microsoft.com/office/drawing/2014/main" id="{C37F7169-EF46-F099-B7A1-3EEA217E3F0B}"/>
              </a:ext>
            </a:extLst>
          </p:cNvPr>
          <p:cNvSpPr/>
          <p:nvPr/>
        </p:nvSpPr>
        <p:spPr>
          <a:xfrm>
            <a:off x="3606014" y="1393909"/>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727769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868624"/>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988177"/>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988177"/>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995048"/>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995048"/>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995048"/>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995048"/>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995048"/>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471908"/>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March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28</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968968" cy="373559"/>
          </a:xfrm>
        </p:spPr>
        <p:txBody>
          <a:bodyPr/>
          <a:lstStyle/>
          <a:p>
            <a:r>
              <a:rPr lang="en-US" altLang="ja-JP" dirty="0"/>
              <a:t>Channel models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07643" y="1232494"/>
            <a:ext cx="7688555" cy="369332"/>
          </a:xfrm>
          <a:prstGeom prst="rect">
            <a:avLst/>
          </a:prstGeom>
          <a:noFill/>
        </p:spPr>
        <p:txBody>
          <a:bodyPr wrap="square">
            <a:spAutoFit/>
          </a:bodyPr>
          <a:lstStyle/>
          <a:p>
            <a:r>
              <a:rPr lang="en-US" altLang="ja-JP" u="sng" dirty="0"/>
              <a:t>Nodes and coordinator, VBAN and HBAN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4487502" y="807603"/>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207788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21041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207989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998995"/>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370657"/>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3157109"/>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2011380"/>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2244802"/>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2242623"/>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2226354"/>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2220512"/>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2244802"/>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2160253"/>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2162268"/>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295234"/>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4039626"/>
            <a:ext cx="3510435" cy="369332"/>
          </a:xfrm>
          <a:prstGeom prst="rect">
            <a:avLst/>
          </a:prstGeom>
          <a:noFill/>
        </p:spPr>
        <p:txBody>
          <a:bodyPr wrap="square">
            <a:spAutoFit/>
          </a:bodyPr>
          <a:lstStyle/>
          <a:p>
            <a:r>
              <a:rPr lang="en-US" altLang="ja-JP" u="sng" dirty="0"/>
              <a:t>Use case</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790963088"/>
              </p:ext>
            </p:extLst>
          </p:nvPr>
        </p:nvGraphicFramePr>
        <p:xfrm>
          <a:off x="131299" y="4916113"/>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28017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306703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3442453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March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29</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284952" cy="373559"/>
          </a:xfrm>
        </p:spPr>
        <p:txBody>
          <a:bodyPr/>
          <a:lstStyle/>
          <a:p>
            <a:r>
              <a:rPr lang="en-US" altLang="ja-JP" dirty="0"/>
              <a:t>Scenario 8.1 for BUS</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07643" y="1015009"/>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4487502" y="807603"/>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28" name="グループ化 27">
            <a:extLst>
              <a:ext uri="{FF2B5EF4-FFF2-40B4-BE49-F238E27FC236}">
                <a16:creationId xmlns:a16="http://schemas.microsoft.com/office/drawing/2014/main" id="{634E3FE7-521A-6002-4E57-BB9ACC62F171}"/>
              </a:ext>
            </a:extLst>
          </p:cNvPr>
          <p:cNvGrpSpPr/>
          <p:nvPr/>
        </p:nvGrpSpPr>
        <p:grpSpPr>
          <a:xfrm>
            <a:off x="905959" y="1926288"/>
            <a:ext cx="7499383" cy="3505358"/>
            <a:chOff x="498554" y="2607633"/>
            <a:chExt cx="6022340" cy="2814959"/>
          </a:xfrm>
        </p:grpSpPr>
        <p:pic>
          <p:nvPicPr>
            <p:cNvPr id="7" name="図 6" descr="図形 が含まれている画像&#10;&#10;自動的に生成された説明">
              <a:extLst>
                <a:ext uri="{FF2B5EF4-FFF2-40B4-BE49-F238E27FC236}">
                  <a16:creationId xmlns:a16="http://schemas.microsoft.com/office/drawing/2014/main" id="{66177A79-DFBD-6F13-3352-35D9F72EE529}"/>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498554" y="3220543"/>
              <a:ext cx="6022340" cy="2202049"/>
            </a:xfrm>
            <a:prstGeom prst="rect">
              <a:avLst/>
            </a:prstGeom>
          </p:spPr>
        </p:pic>
        <p:pic>
          <p:nvPicPr>
            <p:cNvPr id="10" name="図 9" descr="図形&#10;&#10;中程度の精度で自動的に生成された説明">
              <a:extLst>
                <a:ext uri="{FF2B5EF4-FFF2-40B4-BE49-F238E27FC236}">
                  <a16:creationId xmlns:a16="http://schemas.microsoft.com/office/drawing/2014/main" id="{F6B914E7-7A04-F04F-28DD-CB3A3BC95DBA}"/>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1676500" y="3340096"/>
              <a:ext cx="548111" cy="1397177"/>
            </a:xfrm>
            <a:prstGeom prst="rect">
              <a:avLst/>
            </a:prstGeom>
          </p:spPr>
        </p:pic>
        <p:pic>
          <p:nvPicPr>
            <p:cNvPr id="12" name="図 11" descr="図形&#10;&#10;中程度の精度で自動的に生成された説明">
              <a:extLst>
                <a:ext uri="{FF2B5EF4-FFF2-40B4-BE49-F238E27FC236}">
                  <a16:creationId xmlns:a16="http://schemas.microsoft.com/office/drawing/2014/main" id="{43E9FFEE-E360-A118-4E03-3B96A2D387D3}"/>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297740" y="3340096"/>
              <a:ext cx="548111" cy="1397177"/>
            </a:xfrm>
            <a:prstGeom prst="rect">
              <a:avLst/>
            </a:prstGeom>
          </p:spPr>
        </p:pic>
        <p:pic>
          <p:nvPicPr>
            <p:cNvPr id="14" name="図 13" descr="図形&#10;&#10;中程度の精度で自動的に生成された説明">
              <a:extLst>
                <a:ext uri="{FF2B5EF4-FFF2-40B4-BE49-F238E27FC236}">
                  <a16:creationId xmlns:a16="http://schemas.microsoft.com/office/drawing/2014/main" id="{7F3AB049-FC7D-ECF7-A6E7-6C02F6CE66E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981756" y="3346967"/>
              <a:ext cx="548111" cy="1397177"/>
            </a:xfrm>
            <a:prstGeom prst="rect">
              <a:avLst/>
            </a:prstGeom>
          </p:spPr>
        </p:pic>
        <p:pic>
          <p:nvPicPr>
            <p:cNvPr id="15" name="図 14" descr="図形&#10;&#10;中程度の精度で自動的に生成された説明">
              <a:extLst>
                <a:ext uri="{FF2B5EF4-FFF2-40B4-BE49-F238E27FC236}">
                  <a16:creationId xmlns:a16="http://schemas.microsoft.com/office/drawing/2014/main" id="{C76D0C09-5F8D-6CBF-AA37-D4C0F5E16C0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17646" y="3346967"/>
              <a:ext cx="548111" cy="1397177"/>
            </a:xfrm>
            <a:prstGeom prst="rect">
              <a:avLst/>
            </a:prstGeom>
          </p:spPr>
        </p:pic>
        <p:pic>
          <p:nvPicPr>
            <p:cNvPr id="16" name="図 15" descr="図形&#10;&#10;中程度の精度で自動的に生成された説明">
              <a:extLst>
                <a:ext uri="{FF2B5EF4-FFF2-40B4-BE49-F238E27FC236}">
                  <a16:creationId xmlns:a16="http://schemas.microsoft.com/office/drawing/2014/main" id="{79AA845A-DEEE-0A20-9A14-FEFF4286E0E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33757" y="3346967"/>
              <a:ext cx="548111" cy="1397177"/>
            </a:xfrm>
            <a:prstGeom prst="rect">
              <a:avLst/>
            </a:prstGeom>
          </p:spPr>
        </p:pic>
        <p:pic>
          <p:nvPicPr>
            <p:cNvPr id="17" name="図 16" descr="図形&#10;&#10;中程度の精度で自動的に生成された説明">
              <a:extLst>
                <a:ext uri="{FF2B5EF4-FFF2-40B4-BE49-F238E27FC236}">
                  <a16:creationId xmlns:a16="http://schemas.microsoft.com/office/drawing/2014/main" id="{11C8F351-D43F-5FDC-8AC3-AB3C2C713440}"/>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69497" y="3346967"/>
              <a:ext cx="548111" cy="1397177"/>
            </a:xfrm>
            <a:prstGeom prst="rect">
              <a:avLst/>
            </a:prstGeom>
          </p:spPr>
        </p:pic>
        <p:pic>
          <p:nvPicPr>
            <p:cNvPr id="18" name="図 17" descr="図形&#10;&#10;中程度の精度で自動的に生成された説明">
              <a:extLst>
                <a:ext uri="{FF2B5EF4-FFF2-40B4-BE49-F238E27FC236}">
                  <a16:creationId xmlns:a16="http://schemas.microsoft.com/office/drawing/2014/main" id="{E82CBAD9-6D52-38A4-8669-79B95EF9B7BC}"/>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03321" y="3346967"/>
              <a:ext cx="548111" cy="1397177"/>
            </a:xfrm>
            <a:prstGeom prst="rect">
              <a:avLst/>
            </a:prstGeom>
          </p:spPr>
        </p:pic>
        <p:pic>
          <p:nvPicPr>
            <p:cNvPr id="19" name="図 18" descr="アイコン&#10;&#10;自動的に生成された説明">
              <a:extLst>
                <a:ext uri="{FF2B5EF4-FFF2-40B4-BE49-F238E27FC236}">
                  <a16:creationId xmlns:a16="http://schemas.microsoft.com/office/drawing/2014/main" id="{6FA57BDC-A7C9-30C1-B309-F3D00BF22E75}"/>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809547" y="3823827"/>
              <a:ext cx="669708" cy="759870"/>
            </a:xfrm>
            <a:prstGeom prst="rect">
              <a:avLst/>
            </a:prstGeom>
          </p:spPr>
        </p:pic>
        <p:sp>
          <p:nvSpPr>
            <p:cNvPr id="20" name="楕円 19">
              <a:extLst>
                <a:ext uri="{FF2B5EF4-FFF2-40B4-BE49-F238E27FC236}">
                  <a16:creationId xmlns:a16="http://schemas.microsoft.com/office/drawing/2014/main" id="{DF19DBFB-3EB5-E964-357D-BAE877100876}"/>
                </a:ext>
              </a:extLst>
            </p:cNvPr>
            <p:cNvSpPr/>
            <p:nvPr/>
          </p:nvSpPr>
          <p:spPr>
            <a:xfrm>
              <a:off x="3166935" y="337775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1" name="楕円 20">
              <a:extLst>
                <a:ext uri="{FF2B5EF4-FFF2-40B4-BE49-F238E27FC236}">
                  <a16:creationId xmlns:a16="http://schemas.microsoft.com/office/drawing/2014/main" id="{B26BEDAE-F6B2-D099-BC21-6689918D52BB}"/>
                </a:ext>
              </a:extLst>
            </p:cNvPr>
            <p:cNvSpPr/>
            <p:nvPr/>
          </p:nvSpPr>
          <p:spPr>
            <a:xfrm>
              <a:off x="1492744" y="339676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2" name="直線矢印コネクタ 21">
              <a:extLst>
                <a:ext uri="{FF2B5EF4-FFF2-40B4-BE49-F238E27FC236}">
                  <a16:creationId xmlns:a16="http://schemas.microsoft.com/office/drawing/2014/main" id="{C4DD8141-F53A-FDF1-0A4B-DC9CA74F5ED7}"/>
                </a:ext>
              </a:extLst>
            </p:cNvPr>
            <p:cNvCxnSpPr>
              <a:cxnSpLocks/>
              <a:endCxn id="20" idx="2"/>
            </p:cNvCxnSpPr>
            <p:nvPr/>
          </p:nvCxnSpPr>
          <p:spPr>
            <a:xfrm flipV="1">
              <a:off x="1691540" y="346012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F6B8921D-31EB-19B4-FA62-EE3F82F965B0}"/>
                </a:ext>
              </a:extLst>
            </p:cNvPr>
            <p:cNvSpPr txBox="1"/>
            <p:nvPr/>
          </p:nvSpPr>
          <p:spPr>
            <a:xfrm>
              <a:off x="1444897" y="2607633"/>
              <a:ext cx="2987320" cy="276999"/>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S8.1:</a:t>
              </a:r>
              <a:r>
                <a:rPr lang="ja-JP" altLang="en-US" sz="1200" dirty="0">
                  <a:solidFill>
                    <a:srgbClr val="000000"/>
                  </a:solidFill>
                </a:rPr>
                <a:t> </a:t>
              </a:r>
              <a:r>
                <a:rPr lang="en-US" altLang="ja-JP" sz="1200" dirty="0">
                  <a:solidFill>
                    <a:srgbClr val="000000"/>
                  </a:solidFill>
                </a:rPr>
                <a:t>In-vehicle to In-vehicle (bus)</a:t>
              </a:r>
              <a:endParaRPr lang="ja-JP" altLang="ja-JP" sz="1200" dirty="0">
                <a:effectLst/>
              </a:endParaRPr>
            </a:p>
          </p:txBody>
        </p:sp>
        <p:cxnSp>
          <p:nvCxnSpPr>
            <p:cNvPr id="24" name="直線コネクタ 23">
              <a:extLst>
                <a:ext uri="{FF2B5EF4-FFF2-40B4-BE49-F238E27FC236}">
                  <a16:creationId xmlns:a16="http://schemas.microsoft.com/office/drawing/2014/main" id="{E4E120A9-CBF5-B6B9-2AFC-BC8C17089F74}"/>
                </a:ext>
              </a:extLst>
            </p:cNvPr>
            <p:cNvCxnSpPr>
              <a:cxnSpLocks/>
              <a:endCxn id="23" idx="2"/>
            </p:cNvCxnSpPr>
            <p:nvPr/>
          </p:nvCxnSpPr>
          <p:spPr>
            <a:xfrm flipV="1">
              <a:off x="2429237" y="2884632"/>
              <a:ext cx="509320" cy="5614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楕円 24">
              <a:extLst>
                <a:ext uri="{FF2B5EF4-FFF2-40B4-BE49-F238E27FC236}">
                  <a16:creationId xmlns:a16="http://schemas.microsoft.com/office/drawing/2014/main" id="{E91077D4-95F1-B364-47C5-A71889D04362}"/>
                </a:ext>
              </a:extLst>
            </p:cNvPr>
            <p:cNvSpPr/>
            <p:nvPr/>
          </p:nvSpPr>
          <p:spPr>
            <a:xfrm>
              <a:off x="2540114" y="389867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6" name="直線矢印コネクタ 25">
              <a:extLst>
                <a:ext uri="{FF2B5EF4-FFF2-40B4-BE49-F238E27FC236}">
                  <a16:creationId xmlns:a16="http://schemas.microsoft.com/office/drawing/2014/main" id="{67DBFC6A-0299-B058-51FE-25347787D788}"/>
                </a:ext>
              </a:extLst>
            </p:cNvPr>
            <p:cNvCxnSpPr>
              <a:cxnSpLocks/>
            </p:cNvCxnSpPr>
            <p:nvPr/>
          </p:nvCxnSpPr>
          <p:spPr>
            <a:xfrm flipH="1">
              <a:off x="2682369" y="3568078"/>
              <a:ext cx="435418" cy="35443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CC34A9E4-54E3-3017-BD13-DAC1407D8C23}"/>
                </a:ext>
              </a:extLst>
            </p:cNvPr>
            <p:cNvCxnSpPr>
              <a:cxnSpLocks/>
            </p:cNvCxnSpPr>
            <p:nvPr/>
          </p:nvCxnSpPr>
          <p:spPr>
            <a:xfrm flipV="1">
              <a:off x="2659144" y="2891653"/>
              <a:ext cx="259836" cy="9321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9723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March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Tree>
    <p:extLst>
      <p:ext uri="{BB962C8B-B14F-4D97-AF65-F5344CB8AC3E}">
        <p14:creationId xmlns:p14="http://schemas.microsoft.com/office/powerpoint/2010/main" val="751740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March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10</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92602"/>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4107763"/>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In-body / External</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2187089"/>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3582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733358"/>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2055627"/>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483845"/>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475331"/>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481340"/>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36711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1266341805"/>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522539">
                  <a:extLst>
                    <a:ext uri="{9D8B030D-6E8A-4147-A177-3AD203B41FA5}">
                      <a16:colId xmlns:a16="http://schemas.microsoft.com/office/drawing/2014/main" val="3229361360"/>
                    </a:ext>
                  </a:extLst>
                </a:gridCol>
                <a:gridCol w="2275476">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862250"/>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7" name="テキスト ボックス 6">
            <a:extLst>
              <a:ext uri="{FF2B5EF4-FFF2-40B4-BE49-F238E27FC236}">
                <a16:creationId xmlns:a16="http://schemas.microsoft.com/office/drawing/2014/main" id="{2962706F-250D-FCCF-046B-A2DE5D444B4D}"/>
              </a:ext>
            </a:extLst>
          </p:cNvPr>
          <p:cNvSpPr txBox="1"/>
          <p:nvPr/>
        </p:nvSpPr>
        <p:spPr>
          <a:xfrm>
            <a:off x="3554196" y="1124771"/>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9" name="矢印: 右 8">
            <a:extLst>
              <a:ext uri="{FF2B5EF4-FFF2-40B4-BE49-F238E27FC236}">
                <a16:creationId xmlns:a16="http://schemas.microsoft.com/office/drawing/2014/main" id="{38A4C581-1013-D231-A20D-718377177722}"/>
              </a:ext>
            </a:extLst>
          </p:cNvPr>
          <p:cNvSpPr/>
          <p:nvPr/>
        </p:nvSpPr>
        <p:spPr>
          <a:xfrm>
            <a:off x="3262912" y="1237983"/>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893489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March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a:xfrm>
            <a:off x="685800" y="685799"/>
            <a:ext cx="7772400" cy="1137724"/>
          </a:xfrm>
        </p:spPr>
        <p:txBody>
          <a:bodyPr/>
          <a:lstStyle/>
          <a:p>
            <a:r>
              <a:rPr kumimoji="1" lang="en-US" altLang="ja-JP" sz="2800" dirty="0"/>
              <a:t>Channel and Environmental models of VBAN</a:t>
            </a:r>
            <a:br>
              <a:rPr kumimoji="1" lang="en-US" altLang="ja-JP" sz="2800" dirty="0"/>
            </a:br>
            <a:r>
              <a:rPr kumimoji="1" lang="en-US" altLang="ja-JP" sz="2800" dirty="0"/>
              <a:t>Scenario 8.1 &amp; CM8.1 “</a:t>
            </a:r>
            <a:r>
              <a:rPr lang="en-US" altLang="ja-JP" sz="2800" dirty="0">
                <a:solidFill>
                  <a:srgbClr val="000000"/>
                </a:solidFill>
              </a:rPr>
              <a:t>In-vehicle to In-vehicle (functional compartment)”</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28" name="グループ化 27">
            <a:extLst>
              <a:ext uri="{FF2B5EF4-FFF2-40B4-BE49-F238E27FC236}">
                <a16:creationId xmlns:a16="http://schemas.microsoft.com/office/drawing/2014/main" id="{780AEBF9-40E4-9D15-290B-CFEA700B7E12}"/>
              </a:ext>
            </a:extLst>
          </p:cNvPr>
          <p:cNvGrpSpPr/>
          <p:nvPr/>
        </p:nvGrpSpPr>
        <p:grpSpPr>
          <a:xfrm>
            <a:off x="2583422" y="2857417"/>
            <a:ext cx="5380855" cy="2042941"/>
            <a:chOff x="914400" y="1593575"/>
            <a:chExt cx="7599285" cy="2885209"/>
          </a:xfrm>
        </p:grpSpPr>
        <p:cxnSp>
          <p:nvCxnSpPr>
            <p:cNvPr id="33" name="直線コネクタ 32">
              <a:extLst>
                <a:ext uri="{FF2B5EF4-FFF2-40B4-BE49-F238E27FC236}">
                  <a16:creationId xmlns:a16="http://schemas.microsoft.com/office/drawing/2014/main" id="{0E6F5504-9985-9814-F0D6-98E9B84065F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5EBAF02-9047-B5B8-41B2-25C0EBC4604C}"/>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3107A9F-C6CB-93A8-FA69-2B2A5FB0CB9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8D9204E-630E-3E6C-6272-33D056F93F7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44B6012-41A4-F957-C1F7-1FA741462364}"/>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659A4F-93A7-83B1-8C7A-195DADDE2F6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C43B972-5C07-880A-20AF-758A287B5D5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B5845DE-35EA-448D-C97A-245C33A6E304}"/>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0630E1F5-8FCB-C264-52D9-FDFF686C4BA6}"/>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楕円 41">
              <a:extLst>
                <a:ext uri="{FF2B5EF4-FFF2-40B4-BE49-F238E27FC236}">
                  <a16:creationId xmlns:a16="http://schemas.microsoft.com/office/drawing/2014/main" id="{5A49891A-B701-E020-18F6-E6C0F9DE87DA}"/>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楕円 44">
            <a:extLst>
              <a:ext uri="{FF2B5EF4-FFF2-40B4-BE49-F238E27FC236}">
                <a16:creationId xmlns:a16="http://schemas.microsoft.com/office/drawing/2014/main" id="{41EDD3ED-E429-23C0-2705-58517369FCEC}"/>
              </a:ext>
            </a:extLst>
          </p:cNvPr>
          <p:cNvSpPr/>
          <p:nvPr/>
        </p:nvSpPr>
        <p:spPr>
          <a:xfrm>
            <a:off x="3873753" y="370013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grpSp>
        <p:nvGrpSpPr>
          <p:cNvPr id="46" name="グループ化 45">
            <a:extLst>
              <a:ext uri="{FF2B5EF4-FFF2-40B4-BE49-F238E27FC236}">
                <a16:creationId xmlns:a16="http://schemas.microsoft.com/office/drawing/2014/main" id="{53AC1DEF-9F40-A3B5-586A-11FE93CA9F3F}"/>
              </a:ext>
            </a:extLst>
          </p:cNvPr>
          <p:cNvGrpSpPr/>
          <p:nvPr/>
        </p:nvGrpSpPr>
        <p:grpSpPr>
          <a:xfrm>
            <a:off x="4374144" y="2958452"/>
            <a:ext cx="791286" cy="1260246"/>
            <a:chOff x="3233366" y="3967563"/>
            <a:chExt cx="791286" cy="1260246"/>
          </a:xfrm>
        </p:grpSpPr>
        <p:sp>
          <p:nvSpPr>
            <p:cNvPr id="47" name="楕円 46">
              <a:extLst>
                <a:ext uri="{FF2B5EF4-FFF2-40B4-BE49-F238E27FC236}">
                  <a16:creationId xmlns:a16="http://schemas.microsoft.com/office/drawing/2014/main" id="{20AF2DB4-DBAC-174C-40B9-154E9868268B}"/>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48" name="四角形: 角を丸くする 47">
              <a:extLst>
                <a:ext uri="{FF2B5EF4-FFF2-40B4-BE49-F238E27FC236}">
                  <a16:creationId xmlns:a16="http://schemas.microsoft.com/office/drawing/2014/main" id="{4A605C88-A7E5-98A7-AD2A-045AB0376A2C}"/>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49" name="四角形: 角を丸くする 48">
              <a:extLst>
                <a:ext uri="{FF2B5EF4-FFF2-40B4-BE49-F238E27FC236}">
                  <a16:creationId xmlns:a16="http://schemas.microsoft.com/office/drawing/2014/main" id="{8BEB25A3-9926-3027-9E0F-41F1B8881F9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50" name="四角形: 角を丸くする 49">
              <a:extLst>
                <a:ext uri="{FF2B5EF4-FFF2-40B4-BE49-F238E27FC236}">
                  <a16:creationId xmlns:a16="http://schemas.microsoft.com/office/drawing/2014/main" id="{215B65D4-9868-C4A7-0CEB-712E232C280A}"/>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51" name="楕円 50">
            <a:extLst>
              <a:ext uri="{FF2B5EF4-FFF2-40B4-BE49-F238E27FC236}">
                <a16:creationId xmlns:a16="http://schemas.microsoft.com/office/drawing/2014/main" id="{CF494BAD-9C65-B5D0-7CB4-982EF0271AE3}"/>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7" name="テキスト ボックス 56">
            <a:extLst>
              <a:ext uri="{FF2B5EF4-FFF2-40B4-BE49-F238E27FC236}">
                <a16:creationId xmlns:a16="http://schemas.microsoft.com/office/drawing/2014/main" id="{6E895503-1D18-E981-1B34-07E14D0D83AE}"/>
              </a:ext>
            </a:extLst>
          </p:cNvPr>
          <p:cNvSpPr txBox="1"/>
          <p:nvPr/>
        </p:nvSpPr>
        <p:spPr>
          <a:xfrm>
            <a:off x="3999625" y="2291169"/>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59" name="直線矢印コネクタ 58">
            <a:extLst>
              <a:ext uri="{FF2B5EF4-FFF2-40B4-BE49-F238E27FC236}">
                <a16:creationId xmlns:a16="http://schemas.microsoft.com/office/drawing/2014/main" id="{E0B4E165-4E90-0A90-1380-2809CC64FF22}"/>
              </a:ext>
            </a:extLst>
          </p:cNvPr>
          <p:cNvCxnSpPr>
            <a:cxnSpLocks/>
            <a:stCxn id="45" idx="6"/>
            <a:endCxn id="51" idx="2"/>
          </p:cNvCxnSpPr>
          <p:nvPr/>
        </p:nvCxnSpPr>
        <p:spPr>
          <a:xfrm flipV="1">
            <a:off x="4072550" y="3496435"/>
            <a:ext cx="529157" cy="28607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E24F4FEB-9E7A-9E87-0E20-4007FE248C60}"/>
              </a:ext>
            </a:extLst>
          </p:cNvPr>
          <p:cNvCxnSpPr>
            <a:cxnSpLocks/>
            <a:stCxn id="57" idx="2"/>
          </p:cNvCxnSpPr>
          <p:nvPr/>
        </p:nvCxnSpPr>
        <p:spPr>
          <a:xfrm flipH="1">
            <a:off x="4358774" y="2752834"/>
            <a:ext cx="459952" cy="8935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7F916082-15F3-7D3F-44BD-F7059E48E229}"/>
              </a:ext>
            </a:extLst>
          </p:cNvPr>
          <p:cNvCxnSpPr>
            <a:cxnSpLocks/>
            <a:stCxn id="19" idx="6"/>
            <a:endCxn id="45" idx="3"/>
          </p:cNvCxnSpPr>
          <p:nvPr/>
        </p:nvCxnSpPr>
        <p:spPr>
          <a:xfrm flipV="1">
            <a:off x="3281318" y="3840751"/>
            <a:ext cx="621548" cy="25011"/>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1D6677C8-6332-FC61-1123-B9A3E5E770E2}"/>
              </a:ext>
            </a:extLst>
          </p:cNvPr>
          <p:cNvCxnSpPr>
            <a:cxnSpLocks/>
            <a:endCxn id="45" idx="1"/>
          </p:cNvCxnSpPr>
          <p:nvPr/>
        </p:nvCxnSpPr>
        <p:spPr>
          <a:xfrm>
            <a:off x="3860933" y="2985424"/>
            <a:ext cx="41933" cy="73883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8F9CED7B-7D99-CE79-F07D-C22D9FE5FFB7}"/>
              </a:ext>
            </a:extLst>
          </p:cNvPr>
          <p:cNvSpPr txBox="1"/>
          <p:nvPr/>
        </p:nvSpPr>
        <p:spPr>
          <a:xfrm>
            <a:off x="3095831" y="2768979"/>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9" name="楕円 18">
            <a:extLst>
              <a:ext uri="{FF2B5EF4-FFF2-40B4-BE49-F238E27FC236}">
                <a16:creationId xmlns:a16="http://schemas.microsoft.com/office/drawing/2014/main" id="{BE4E6D14-AFC5-59E0-8870-48978E2A8ECE}"/>
              </a:ext>
            </a:extLst>
          </p:cNvPr>
          <p:cNvSpPr/>
          <p:nvPr/>
        </p:nvSpPr>
        <p:spPr>
          <a:xfrm>
            <a:off x="3082521" y="378339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2" name="直線コネクタ 21">
            <a:extLst>
              <a:ext uri="{FF2B5EF4-FFF2-40B4-BE49-F238E27FC236}">
                <a16:creationId xmlns:a16="http://schemas.microsoft.com/office/drawing/2014/main" id="{2B0E95C7-6FC9-0369-5498-98875B91CF27}"/>
              </a:ext>
            </a:extLst>
          </p:cNvPr>
          <p:cNvCxnSpPr>
            <a:cxnSpLocks/>
          </p:cNvCxnSpPr>
          <p:nvPr/>
        </p:nvCxnSpPr>
        <p:spPr>
          <a:xfrm flipH="1">
            <a:off x="3945194" y="3613150"/>
            <a:ext cx="20381" cy="624029"/>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56FA055-9303-406B-3651-5D816698657E}"/>
              </a:ext>
            </a:extLst>
          </p:cNvPr>
          <p:cNvCxnSpPr>
            <a:cxnSpLocks/>
          </p:cNvCxnSpPr>
          <p:nvPr/>
        </p:nvCxnSpPr>
        <p:spPr>
          <a:xfrm flipV="1">
            <a:off x="2722760" y="3608577"/>
            <a:ext cx="1253042" cy="44907"/>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8F15DDF-C80E-B14C-8B39-CC1BABBE03E0}"/>
              </a:ext>
            </a:extLst>
          </p:cNvPr>
          <p:cNvCxnSpPr>
            <a:cxnSpLocks/>
          </p:cNvCxnSpPr>
          <p:nvPr/>
        </p:nvCxnSpPr>
        <p:spPr>
          <a:xfrm flipH="1">
            <a:off x="2673559" y="3642537"/>
            <a:ext cx="51894" cy="605590"/>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直線コネクタ 80">
            <a:extLst>
              <a:ext uri="{FF2B5EF4-FFF2-40B4-BE49-F238E27FC236}">
                <a16:creationId xmlns:a16="http://schemas.microsoft.com/office/drawing/2014/main" id="{2828DFA4-1FA1-9024-F705-93C038413030}"/>
              </a:ext>
            </a:extLst>
          </p:cNvPr>
          <p:cNvCxnSpPr>
            <a:cxnSpLocks/>
          </p:cNvCxnSpPr>
          <p:nvPr/>
        </p:nvCxnSpPr>
        <p:spPr>
          <a:xfrm flipV="1">
            <a:off x="2683320" y="4229631"/>
            <a:ext cx="1272064" cy="7892"/>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BE45784B-7BBA-7BD3-3B66-7789B87BB550}"/>
              </a:ext>
            </a:extLst>
          </p:cNvPr>
          <p:cNvCxnSpPr>
            <a:cxnSpLocks/>
          </p:cNvCxnSpPr>
          <p:nvPr/>
        </p:nvCxnSpPr>
        <p:spPr>
          <a:xfrm flipV="1">
            <a:off x="2256053" y="4058242"/>
            <a:ext cx="544297" cy="374058"/>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6" name="テキスト ボックス 85">
            <a:extLst>
              <a:ext uri="{FF2B5EF4-FFF2-40B4-BE49-F238E27FC236}">
                <a16:creationId xmlns:a16="http://schemas.microsoft.com/office/drawing/2014/main" id="{44A3FB9E-2535-1AA4-8824-C70E304B9080}"/>
              </a:ext>
            </a:extLst>
          </p:cNvPr>
          <p:cNvSpPr txBox="1"/>
          <p:nvPr/>
        </p:nvSpPr>
        <p:spPr>
          <a:xfrm>
            <a:off x="1724025" y="4354401"/>
            <a:ext cx="1292225" cy="461665"/>
          </a:xfrm>
          <a:prstGeom prst="rect">
            <a:avLst/>
          </a:prstGeom>
          <a:noFill/>
        </p:spPr>
        <p:txBody>
          <a:bodyPr wrap="square">
            <a:spAutoFit/>
          </a:bodyPr>
          <a:lstStyle/>
          <a:p>
            <a:r>
              <a:rPr lang="en-US" altLang="ja-JP" sz="1200" dirty="0">
                <a:solidFill>
                  <a:srgbClr val="000000"/>
                </a:solidFill>
              </a:rPr>
              <a:t>Engine Compartment</a:t>
            </a:r>
            <a:endParaRPr lang="ja-JP" altLang="en-US" sz="1200" dirty="0"/>
          </a:p>
        </p:txBody>
      </p:sp>
      <p:grpSp>
        <p:nvGrpSpPr>
          <p:cNvPr id="104" name="グループ化 103">
            <a:extLst>
              <a:ext uri="{FF2B5EF4-FFF2-40B4-BE49-F238E27FC236}">
                <a16:creationId xmlns:a16="http://schemas.microsoft.com/office/drawing/2014/main" id="{309D2D8F-2F51-2AAD-6578-E5242DD38E65}"/>
              </a:ext>
            </a:extLst>
          </p:cNvPr>
          <p:cNvGrpSpPr/>
          <p:nvPr/>
        </p:nvGrpSpPr>
        <p:grpSpPr>
          <a:xfrm>
            <a:off x="3980384" y="2894300"/>
            <a:ext cx="2594678" cy="1357022"/>
            <a:chOff x="3980384" y="2894300"/>
            <a:chExt cx="2594678" cy="1357022"/>
          </a:xfrm>
        </p:grpSpPr>
        <p:cxnSp>
          <p:nvCxnSpPr>
            <p:cNvPr id="89" name="直線コネクタ 88">
              <a:extLst>
                <a:ext uri="{FF2B5EF4-FFF2-40B4-BE49-F238E27FC236}">
                  <a16:creationId xmlns:a16="http://schemas.microsoft.com/office/drawing/2014/main" id="{18E79065-31D7-8D76-56DB-2E44CC45C920}"/>
                </a:ext>
              </a:extLst>
            </p:cNvPr>
            <p:cNvCxnSpPr>
              <a:cxnSpLocks/>
            </p:cNvCxnSpPr>
            <p:nvPr/>
          </p:nvCxnSpPr>
          <p:spPr>
            <a:xfrm flipH="1">
              <a:off x="3980384" y="3578805"/>
              <a:ext cx="17543" cy="67251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1A2E2753-B803-BF06-4420-84AB7DEC3334}"/>
                </a:ext>
              </a:extLst>
            </p:cNvPr>
            <p:cNvCxnSpPr>
              <a:cxnSpLocks/>
            </p:cNvCxnSpPr>
            <p:nvPr/>
          </p:nvCxnSpPr>
          <p:spPr>
            <a:xfrm flipH="1">
              <a:off x="4002509" y="2894300"/>
              <a:ext cx="410688" cy="684505"/>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A8DB6BE-83EE-0964-A400-668786E3C274}"/>
                </a:ext>
              </a:extLst>
            </p:cNvPr>
            <p:cNvCxnSpPr>
              <a:cxnSpLocks/>
            </p:cNvCxnSpPr>
            <p:nvPr/>
          </p:nvCxnSpPr>
          <p:spPr>
            <a:xfrm flipH="1" flipV="1">
              <a:off x="4424164" y="2894300"/>
              <a:ext cx="1795661" cy="21983"/>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B5F456E7-302B-24AF-4966-18F6DF0A4797}"/>
                </a:ext>
              </a:extLst>
            </p:cNvPr>
            <p:cNvCxnSpPr>
              <a:cxnSpLocks/>
            </p:cNvCxnSpPr>
            <p:nvPr/>
          </p:nvCxnSpPr>
          <p:spPr>
            <a:xfrm flipH="1">
              <a:off x="3989155" y="4215538"/>
              <a:ext cx="2416561" cy="1599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3238FD3D-CD9E-EFF1-4DA1-2BFC7E5555F7}"/>
                </a:ext>
              </a:extLst>
            </p:cNvPr>
            <p:cNvCxnSpPr>
              <a:cxnSpLocks/>
            </p:cNvCxnSpPr>
            <p:nvPr/>
          </p:nvCxnSpPr>
          <p:spPr>
            <a:xfrm>
              <a:off x="6210868" y="2916058"/>
              <a:ext cx="364194" cy="714972"/>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60E3698B-91CE-0AA7-A2F9-4D89D02E20C8}"/>
                </a:ext>
              </a:extLst>
            </p:cNvPr>
            <p:cNvCxnSpPr>
              <a:cxnSpLocks/>
            </p:cNvCxnSpPr>
            <p:nvPr/>
          </p:nvCxnSpPr>
          <p:spPr>
            <a:xfrm flipH="1">
              <a:off x="6384193" y="3631030"/>
              <a:ext cx="190869" cy="59135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105" name="直線コネクタ 104">
            <a:extLst>
              <a:ext uri="{FF2B5EF4-FFF2-40B4-BE49-F238E27FC236}">
                <a16:creationId xmlns:a16="http://schemas.microsoft.com/office/drawing/2014/main" id="{50CB069C-5E2C-D095-7EA9-589B79DE7963}"/>
              </a:ext>
            </a:extLst>
          </p:cNvPr>
          <p:cNvCxnSpPr>
            <a:cxnSpLocks/>
          </p:cNvCxnSpPr>
          <p:nvPr/>
        </p:nvCxnSpPr>
        <p:spPr>
          <a:xfrm flipV="1">
            <a:off x="5480052" y="4111194"/>
            <a:ext cx="85290" cy="35427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1A5B7C04-A1F6-73F7-B952-CCB92AC32BDA}"/>
              </a:ext>
            </a:extLst>
          </p:cNvPr>
          <p:cNvSpPr txBox="1"/>
          <p:nvPr/>
        </p:nvSpPr>
        <p:spPr>
          <a:xfrm>
            <a:off x="4701793" y="4390907"/>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sp>
        <p:nvSpPr>
          <p:cNvPr id="110" name="テキスト ボックス 109">
            <a:extLst>
              <a:ext uri="{FF2B5EF4-FFF2-40B4-BE49-F238E27FC236}">
                <a16:creationId xmlns:a16="http://schemas.microsoft.com/office/drawing/2014/main" id="{47B281D2-5CA8-DC2C-7A07-03C31571552C}"/>
              </a:ext>
            </a:extLst>
          </p:cNvPr>
          <p:cNvSpPr txBox="1"/>
          <p:nvPr/>
        </p:nvSpPr>
        <p:spPr>
          <a:xfrm>
            <a:off x="1205806" y="3004972"/>
            <a:ext cx="236130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S8.2: In-vehicle to In-vehicle (functional compartment)</a:t>
            </a:r>
            <a:endParaRPr lang="ja-JP" altLang="ja-JP" sz="1200" dirty="0">
              <a:effectLst/>
            </a:endParaRPr>
          </a:p>
        </p:txBody>
      </p:sp>
      <p:cxnSp>
        <p:nvCxnSpPr>
          <p:cNvPr id="112" name="直線コネクタ 111">
            <a:extLst>
              <a:ext uri="{FF2B5EF4-FFF2-40B4-BE49-F238E27FC236}">
                <a16:creationId xmlns:a16="http://schemas.microsoft.com/office/drawing/2014/main" id="{B4A4A6E3-1040-1C8C-9845-8903D4ACC3DE}"/>
              </a:ext>
            </a:extLst>
          </p:cNvPr>
          <p:cNvCxnSpPr>
            <a:cxnSpLocks/>
          </p:cNvCxnSpPr>
          <p:nvPr/>
        </p:nvCxnSpPr>
        <p:spPr>
          <a:xfrm>
            <a:off x="3152721" y="3360519"/>
            <a:ext cx="405266" cy="49978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9570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March 2023</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32</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a:xfrm>
            <a:off x="685800" y="685799"/>
            <a:ext cx="7772400" cy="1137724"/>
          </a:xfrm>
        </p:spPr>
        <p:txBody>
          <a:bodyPr/>
          <a:lstStyle/>
          <a:p>
            <a:r>
              <a:rPr kumimoji="1" lang="en-US" altLang="ja-JP" sz="2800" dirty="0"/>
              <a:t>Channel and Environmental models of VBAN</a:t>
            </a:r>
            <a:br>
              <a:rPr kumimoji="1" lang="en-US" altLang="ja-JP" sz="2800" dirty="0"/>
            </a:br>
            <a:r>
              <a:rPr kumimoji="1" lang="en-US" altLang="ja-JP" sz="2800" dirty="0"/>
              <a:t>Scenario 8.1 &amp; CM8.1 “</a:t>
            </a:r>
            <a:r>
              <a:rPr lang="en-US" altLang="ja-JP" sz="2800" dirty="0">
                <a:solidFill>
                  <a:srgbClr val="000000"/>
                </a:solidFill>
              </a:rPr>
              <a:t>In-vehicle to In-vehicle (functional compartment)”</a:t>
            </a:r>
            <a:endParaRPr kumimoji="1" lang="ja-JP" altLang="en-US" sz="2800" dirty="0"/>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grpSp>
        <p:nvGrpSpPr>
          <p:cNvPr id="3" name="グループ化 2">
            <a:extLst>
              <a:ext uri="{FF2B5EF4-FFF2-40B4-BE49-F238E27FC236}">
                <a16:creationId xmlns:a16="http://schemas.microsoft.com/office/drawing/2014/main" id="{11CCFBDE-15B5-C82A-AACD-6C1C4D684771}"/>
              </a:ext>
            </a:extLst>
          </p:cNvPr>
          <p:cNvGrpSpPr/>
          <p:nvPr/>
        </p:nvGrpSpPr>
        <p:grpSpPr>
          <a:xfrm>
            <a:off x="512506" y="2055136"/>
            <a:ext cx="8118987" cy="3317731"/>
            <a:chOff x="1078784" y="3782303"/>
            <a:chExt cx="5753388" cy="2351056"/>
          </a:xfrm>
        </p:grpSpPr>
        <p:grpSp>
          <p:nvGrpSpPr>
            <p:cNvPr id="7" name="グループ化 6">
              <a:extLst>
                <a:ext uri="{FF2B5EF4-FFF2-40B4-BE49-F238E27FC236}">
                  <a16:creationId xmlns:a16="http://schemas.microsoft.com/office/drawing/2014/main" id="{850E2840-D25B-7A37-8A59-1D74B54EDC1D}"/>
                </a:ext>
              </a:extLst>
            </p:cNvPr>
            <p:cNvGrpSpPr/>
            <p:nvPr/>
          </p:nvGrpSpPr>
          <p:grpSpPr>
            <a:xfrm>
              <a:off x="2052244" y="4713799"/>
              <a:ext cx="4779928" cy="1419560"/>
              <a:chOff x="891249" y="5499622"/>
              <a:chExt cx="2347853" cy="596378"/>
            </a:xfrm>
          </p:grpSpPr>
          <p:sp>
            <p:nvSpPr>
              <p:cNvPr id="30" name="正方形/長方形 29">
                <a:extLst>
                  <a:ext uri="{FF2B5EF4-FFF2-40B4-BE49-F238E27FC236}">
                    <a16:creationId xmlns:a16="http://schemas.microsoft.com/office/drawing/2014/main" id="{9637EE8C-1AA1-906D-F5C9-1620A49D0352}"/>
                  </a:ext>
                </a:extLst>
              </p:cNvPr>
              <p:cNvSpPr/>
              <p:nvPr/>
            </p:nvSpPr>
            <p:spPr>
              <a:xfrm>
                <a:off x="891249" y="5810491"/>
                <a:ext cx="300941" cy="196770"/>
              </a:xfrm>
              <a:prstGeom prst="rect">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63585A5F-6734-DA4B-DE0B-83A1CB2320B6}"/>
                  </a:ext>
                </a:extLst>
              </p:cNvPr>
              <p:cNvSpPr/>
              <p:nvPr/>
            </p:nvSpPr>
            <p:spPr>
              <a:xfrm>
                <a:off x="1145893" y="5578997"/>
                <a:ext cx="300941" cy="428264"/>
              </a:xfrm>
              <a:prstGeom prst="rect">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82DB797-2727-5721-5F20-319C6B27D881}"/>
                  </a:ext>
                </a:extLst>
              </p:cNvPr>
              <p:cNvSpPr/>
              <p:nvPr/>
            </p:nvSpPr>
            <p:spPr>
              <a:xfrm>
                <a:off x="1464069" y="5499622"/>
                <a:ext cx="1775033" cy="428264"/>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4" name="楕円 43">
                <a:extLst>
                  <a:ext uri="{FF2B5EF4-FFF2-40B4-BE49-F238E27FC236}">
                    <a16:creationId xmlns:a16="http://schemas.microsoft.com/office/drawing/2014/main" id="{5980FB00-C690-0123-F4BD-B09FCAA6872A}"/>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2" name="楕円 51">
                <a:extLst>
                  <a:ext uri="{FF2B5EF4-FFF2-40B4-BE49-F238E27FC236}">
                    <a16:creationId xmlns:a16="http://schemas.microsoft.com/office/drawing/2014/main" id="{1CD6A50E-ADB7-20CF-7002-F1006189A593}"/>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3" name="楕円 52">
                <a:extLst>
                  <a:ext uri="{FF2B5EF4-FFF2-40B4-BE49-F238E27FC236}">
                    <a16:creationId xmlns:a16="http://schemas.microsoft.com/office/drawing/2014/main" id="{7A467BAC-BE24-EF53-E1CD-D2987C59CDD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4" name="楕円 53">
                <a:extLst>
                  <a:ext uri="{FF2B5EF4-FFF2-40B4-BE49-F238E27FC236}">
                    <a16:creationId xmlns:a16="http://schemas.microsoft.com/office/drawing/2014/main" id="{DB2AC5A2-37EC-EF67-EF1C-65DCCB15C249}"/>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5" name="楕円 54">
                <a:extLst>
                  <a:ext uri="{FF2B5EF4-FFF2-40B4-BE49-F238E27FC236}">
                    <a16:creationId xmlns:a16="http://schemas.microsoft.com/office/drawing/2014/main" id="{8CB33E05-C06C-D63F-07F8-EF69F5BB0BF4}"/>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6" name="正方形/長方形 55">
                <a:extLst>
                  <a:ext uri="{FF2B5EF4-FFF2-40B4-BE49-F238E27FC236}">
                    <a16:creationId xmlns:a16="http://schemas.microsoft.com/office/drawing/2014/main" id="{4EF6005D-C907-A31A-76CB-8D61F860FCE6}"/>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8" name="楕円 7">
              <a:extLst>
                <a:ext uri="{FF2B5EF4-FFF2-40B4-BE49-F238E27FC236}">
                  <a16:creationId xmlns:a16="http://schemas.microsoft.com/office/drawing/2014/main" id="{8269B391-7DC7-B579-2B72-968D8DA9AE00}"/>
                </a:ext>
              </a:extLst>
            </p:cNvPr>
            <p:cNvSpPr/>
            <p:nvPr/>
          </p:nvSpPr>
          <p:spPr>
            <a:xfrm>
              <a:off x="3092105" y="532671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9" name="楕円 8">
              <a:extLst>
                <a:ext uri="{FF2B5EF4-FFF2-40B4-BE49-F238E27FC236}">
                  <a16:creationId xmlns:a16="http://schemas.microsoft.com/office/drawing/2014/main" id="{0AFEF5AA-5709-1CED-A988-1B5743E7FDD4}"/>
                </a:ext>
              </a:extLst>
            </p:cNvPr>
            <p:cNvSpPr/>
            <p:nvPr/>
          </p:nvSpPr>
          <p:spPr>
            <a:xfrm>
              <a:off x="3701767" y="552846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0" name="テキスト ボックス 9">
              <a:extLst>
                <a:ext uri="{FF2B5EF4-FFF2-40B4-BE49-F238E27FC236}">
                  <a16:creationId xmlns:a16="http://schemas.microsoft.com/office/drawing/2014/main" id="{F80ABA74-AB39-0DE6-AD93-CAD5DBE7EB08}"/>
                </a:ext>
              </a:extLst>
            </p:cNvPr>
            <p:cNvSpPr txBox="1"/>
            <p:nvPr/>
          </p:nvSpPr>
          <p:spPr>
            <a:xfrm>
              <a:off x="1365291" y="3782303"/>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11" name="直線矢印コネクタ 10">
              <a:extLst>
                <a:ext uri="{FF2B5EF4-FFF2-40B4-BE49-F238E27FC236}">
                  <a16:creationId xmlns:a16="http://schemas.microsoft.com/office/drawing/2014/main" id="{4B08ADE2-3947-D91F-E974-000FE2228146}"/>
                </a:ext>
              </a:extLst>
            </p:cNvPr>
            <p:cNvCxnSpPr>
              <a:cxnSpLocks/>
              <a:stCxn id="8" idx="6"/>
              <a:endCxn id="9" idx="2"/>
            </p:cNvCxnSpPr>
            <p:nvPr/>
          </p:nvCxnSpPr>
          <p:spPr>
            <a:xfrm>
              <a:off x="3290902" y="5409087"/>
              <a:ext cx="410865" cy="20175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EEB7FA83-26F9-3C7D-3591-1A80463FEBD8}"/>
                </a:ext>
              </a:extLst>
            </p:cNvPr>
            <p:cNvCxnSpPr>
              <a:cxnSpLocks/>
              <a:stCxn id="16" idx="2"/>
              <a:endCxn id="8" idx="7"/>
            </p:cNvCxnSpPr>
            <p:nvPr/>
          </p:nvCxnSpPr>
          <p:spPr>
            <a:xfrm flipH="1">
              <a:off x="3261789" y="4525082"/>
              <a:ext cx="289108" cy="82576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A9E3B6C4-88B5-61A8-F492-ACE1CB5E197E}"/>
                </a:ext>
              </a:extLst>
            </p:cNvPr>
            <p:cNvCxnSpPr>
              <a:cxnSpLocks/>
              <a:stCxn id="18" idx="6"/>
              <a:endCxn id="8" idx="2"/>
            </p:cNvCxnSpPr>
            <p:nvPr/>
          </p:nvCxnSpPr>
          <p:spPr>
            <a:xfrm>
              <a:off x="2782718" y="5359179"/>
              <a:ext cx="309387" cy="4990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C8A7C4CA-A9D6-6E9D-C4CF-571003F3DE18}"/>
                </a:ext>
              </a:extLst>
            </p:cNvPr>
            <p:cNvCxnSpPr>
              <a:cxnSpLocks/>
            </p:cNvCxnSpPr>
            <p:nvPr/>
          </p:nvCxnSpPr>
          <p:spPr>
            <a:xfrm>
              <a:off x="2789667" y="4105180"/>
              <a:ext cx="141506" cy="127729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D64FD98C-CE64-37C9-625E-650F32243A72}"/>
                </a:ext>
              </a:extLst>
            </p:cNvPr>
            <p:cNvSpPr txBox="1"/>
            <p:nvPr/>
          </p:nvSpPr>
          <p:spPr>
            <a:xfrm>
              <a:off x="3003492" y="4248083"/>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8" name="楕円 17">
              <a:extLst>
                <a:ext uri="{FF2B5EF4-FFF2-40B4-BE49-F238E27FC236}">
                  <a16:creationId xmlns:a16="http://schemas.microsoft.com/office/drawing/2014/main" id="{29FA3857-1025-EF22-D918-623CD8CD1852}"/>
                </a:ext>
              </a:extLst>
            </p:cNvPr>
            <p:cNvSpPr/>
            <p:nvPr/>
          </p:nvSpPr>
          <p:spPr>
            <a:xfrm>
              <a:off x="2583921" y="52768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0" name="テキスト ボックス 19">
              <a:extLst>
                <a:ext uri="{FF2B5EF4-FFF2-40B4-BE49-F238E27FC236}">
                  <a16:creationId xmlns:a16="http://schemas.microsoft.com/office/drawing/2014/main" id="{FD660268-B16D-528B-532A-E2EBEBA497E1}"/>
                </a:ext>
              </a:extLst>
            </p:cNvPr>
            <p:cNvSpPr txBox="1"/>
            <p:nvPr/>
          </p:nvSpPr>
          <p:spPr>
            <a:xfrm>
              <a:off x="4679596" y="4740075"/>
              <a:ext cx="1292225" cy="276999"/>
            </a:xfrm>
            <a:prstGeom prst="rect">
              <a:avLst/>
            </a:prstGeom>
            <a:noFill/>
          </p:spPr>
          <p:txBody>
            <a:bodyPr wrap="square">
              <a:spAutoFit/>
            </a:bodyPr>
            <a:lstStyle/>
            <a:p>
              <a:r>
                <a:rPr lang="en-US" altLang="ja-JP" sz="1200" dirty="0">
                  <a:solidFill>
                    <a:srgbClr val="000000"/>
                  </a:solidFill>
                </a:rPr>
                <a:t>Cargo space</a:t>
              </a:r>
              <a:endParaRPr lang="ja-JP" altLang="en-US" sz="1200" dirty="0"/>
            </a:p>
          </p:txBody>
        </p:sp>
        <p:cxnSp>
          <p:nvCxnSpPr>
            <p:cNvPr id="21" name="直線コネクタ 20">
              <a:extLst>
                <a:ext uri="{FF2B5EF4-FFF2-40B4-BE49-F238E27FC236}">
                  <a16:creationId xmlns:a16="http://schemas.microsoft.com/office/drawing/2014/main" id="{D07E3B98-1FEA-38D9-552C-EB9CF69FE360}"/>
                </a:ext>
              </a:extLst>
            </p:cNvPr>
            <p:cNvCxnSpPr>
              <a:cxnSpLocks/>
            </p:cNvCxnSpPr>
            <p:nvPr/>
          </p:nvCxnSpPr>
          <p:spPr>
            <a:xfrm flipV="1">
              <a:off x="2317420" y="5057946"/>
              <a:ext cx="419056" cy="161430"/>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0C421D32-4B7E-D6B4-4669-78FB1929D8AD}"/>
                </a:ext>
              </a:extLst>
            </p:cNvPr>
            <p:cNvSpPr txBox="1"/>
            <p:nvPr/>
          </p:nvSpPr>
          <p:spPr>
            <a:xfrm>
              <a:off x="1078784" y="5144616"/>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sp>
          <p:nvSpPr>
            <p:cNvPr id="24" name="テキスト ボックス 23">
              <a:extLst>
                <a:ext uri="{FF2B5EF4-FFF2-40B4-BE49-F238E27FC236}">
                  <a16:creationId xmlns:a16="http://schemas.microsoft.com/office/drawing/2014/main" id="{5F7951E3-E23C-EF00-4201-129F43523386}"/>
                </a:ext>
              </a:extLst>
            </p:cNvPr>
            <p:cNvSpPr txBox="1"/>
            <p:nvPr/>
          </p:nvSpPr>
          <p:spPr>
            <a:xfrm>
              <a:off x="4098301" y="4096914"/>
              <a:ext cx="236130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S8.2: In-vehicle to In-vehicle (functional compartment)</a:t>
              </a:r>
              <a:endParaRPr lang="ja-JP" altLang="ja-JP" sz="1200" dirty="0">
                <a:effectLst/>
              </a:endParaRPr>
            </a:p>
          </p:txBody>
        </p:sp>
        <p:cxnSp>
          <p:nvCxnSpPr>
            <p:cNvPr id="25" name="直線コネクタ 24">
              <a:extLst>
                <a:ext uri="{FF2B5EF4-FFF2-40B4-BE49-F238E27FC236}">
                  <a16:creationId xmlns:a16="http://schemas.microsoft.com/office/drawing/2014/main" id="{A4240076-FD35-8BCC-6A75-12AF55FC1A36}"/>
                </a:ext>
              </a:extLst>
            </p:cNvPr>
            <p:cNvCxnSpPr>
              <a:cxnSpLocks/>
            </p:cNvCxnSpPr>
            <p:nvPr/>
          </p:nvCxnSpPr>
          <p:spPr>
            <a:xfrm flipH="1">
              <a:off x="3477651" y="4524862"/>
              <a:ext cx="672251" cy="9738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正方形/長方形 26">
              <a:extLst>
                <a:ext uri="{FF2B5EF4-FFF2-40B4-BE49-F238E27FC236}">
                  <a16:creationId xmlns:a16="http://schemas.microsoft.com/office/drawing/2014/main" id="{751AF93F-5EB2-C3D1-CDA0-7F0FAA2C1626}"/>
                </a:ext>
              </a:extLst>
            </p:cNvPr>
            <p:cNvSpPr/>
            <p:nvPr/>
          </p:nvSpPr>
          <p:spPr>
            <a:xfrm>
              <a:off x="3254840" y="4765892"/>
              <a:ext cx="3542200" cy="941488"/>
            </a:xfrm>
            <a:prstGeom prst="rect">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正方形/長方形 28">
              <a:extLst>
                <a:ext uri="{FF2B5EF4-FFF2-40B4-BE49-F238E27FC236}">
                  <a16:creationId xmlns:a16="http://schemas.microsoft.com/office/drawing/2014/main" id="{563C4332-E9E0-E114-1AC6-84B5CE27474B}"/>
                </a:ext>
              </a:extLst>
            </p:cNvPr>
            <p:cNvSpPr/>
            <p:nvPr/>
          </p:nvSpPr>
          <p:spPr>
            <a:xfrm>
              <a:off x="2599805" y="4964315"/>
              <a:ext cx="554400" cy="768882"/>
            </a:xfrm>
            <a:prstGeom prst="rect">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21293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March 2023</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33</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13</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28334" y="1063602"/>
            <a:ext cx="7688555" cy="369332"/>
          </a:xfrm>
          <a:prstGeom prst="rect">
            <a:avLst/>
          </a:prstGeom>
          <a:noFill/>
        </p:spPr>
        <p:txBody>
          <a:bodyPr wrap="square">
            <a:spAutoFit/>
          </a:bodyPr>
          <a:lstStyle/>
          <a:p>
            <a:r>
              <a:rPr lang="en-US" altLang="ja-JP" u="sng" dirty="0"/>
              <a:t>Outside surface of vehicle / coordinator is on vehicle</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923114"/>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2017601"/>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207080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56387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886139"/>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314357"/>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305843"/>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311852"/>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19762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994744"/>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2931604825"/>
              </p:ext>
            </p:extLst>
          </p:nvPr>
        </p:nvGraphicFramePr>
        <p:xfrm>
          <a:off x="128334" y="5225844"/>
          <a:ext cx="8834830" cy="1271693"/>
        </p:xfrm>
        <a:graphic>
          <a:graphicData uri="http://schemas.openxmlformats.org/drawingml/2006/table">
            <a:tbl>
              <a:tblPr firstRow="1" bandRow="1">
                <a:tableStyleId>{5C22544A-7EE6-4342-B048-85BDC9FD1C3A}</a:tableStyleId>
              </a:tblPr>
              <a:tblGrid>
                <a:gridCol w="414874">
                  <a:extLst>
                    <a:ext uri="{9D8B030D-6E8A-4147-A177-3AD203B41FA5}">
                      <a16:colId xmlns:a16="http://schemas.microsoft.com/office/drawing/2014/main" val="3229361360"/>
                    </a:ext>
                  </a:extLst>
                </a:gridCol>
                <a:gridCol w="2383141">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0" dirty="0"/>
                        <a:t>S</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13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630611"/>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10" name="テキスト ボックス 9">
            <a:extLst>
              <a:ext uri="{FF2B5EF4-FFF2-40B4-BE49-F238E27FC236}">
                <a16:creationId xmlns:a16="http://schemas.microsoft.com/office/drawing/2014/main" id="{46C2C7C0-5D16-E7CF-B31C-F08DA0281CA1}"/>
              </a:ext>
            </a:extLst>
          </p:cNvPr>
          <p:cNvSpPr txBox="1"/>
          <p:nvPr/>
        </p:nvSpPr>
        <p:spPr>
          <a:xfrm>
            <a:off x="4550496" y="1296126"/>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12" name="矢印: 右 11">
            <a:extLst>
              <a:ext uri="{FF2B5EF4-FFF2-40B4-BE49-F238E27FC236}">
                <a16:creationId xmlns:a16="http://schemas.microsoft.com/office/drawing/2014/main" id="{E6F601FD-A1E6-88F8-A69A-FE50C438A4FE}"/>
              </a:ext>
            </a:extLst>
          </p:cNvPr>
          <p:cNvSpPr/>
          <p:nvPr/>
        </p:nvSpPr>
        <p:spPr>
          <a:xfrm>
            <a:off x="4259212" y="1409338"/>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007880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 and train</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4" name="日付プレースホルダー 3">
            <a:extLst>
              <a:ext uri="{FF2B5EF4-FFF2-40B4-BE49-F238E27FC236}">
                <a16:creationId xmlns:a16="http://schemas.microsoft.com/office/drawing/2014/main" id="{555A33E5-5FF3-44F8-B777-DDC516DECA99}"/>
              </a:ext>
            </a:extLst>
          </p:cNvPr>
          <p:cNvSpPr>
            <a:spLocks noGrp="1"/>
          </p:cNvSpPr>
          <p:nvPr>
            <p:ph type="dt" idx="10"/>
          </p:nvPr>
        </p:nvSpPr>
        <p:spPr/>
        <p:txBody>
          <a:bodyPr/>
          <a:lstStyle/>
          <a:p>
            <a:r>
              <a:rPr lang="en-US" altLang="ja-JP"/>
              <a:t>March 2023</a:t>
            </a:r>
            <a:endParaRPr lang="en-US"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34</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8256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0DF6F4E-B42F-445E-AE64-29819E56DE99}"/>
              </a:ext>
            </a:extLst>
          </p:cNvPr>
          <p:cNvSpPr>
            <a:spLocks noGrp="1"/>
          </p:cNvSpPr>
          <p:nvPr>
            <p:ph type="dt" idx="10"/>
          </p:nvPr>
        </p:nvSpPr>
        <p:spPr/>
        <p:txBody>
          <a:bodyPr/>
          <a:lstStyle/>
          <a:p>
            <a:r>
              <a:rPr lang="en-US" altLang="ja-JP"/>
              <a:t>March 2023</a:t>
            </a:r>
            <a:endParaRPr lang="en-US" dirty="0"/>
          </a:p>
        </p:txBody>
      </p:sp>
      <p:sp>
        <p:nvSpPr>
          <p:cNvPr id="3" name="フッター プレースホルダー 2">
            <a:extLst>
              <a:ext uri="{FF2B5EF4-FFF2-40B4-BE49-F238E27FC236}">
                <a16:creationId xmlns:a16="http://schemas.microsoft.com/office/drawing/2014/main" id="{19225CE2-51DF-4862-A685-18BAE22A9478}"/>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FE8FE44E-2893-4CE1-B852-425B2A88DEB4}"/>
              </a:ext>
            </a:extLst>
          </p:cNvPr>
          <p:cNvSpPr>
            <a:spLocks noGrp="1"/>
          </p:cNvSpPr>
          <p:nvPr>
            <p:ph type="sldNum" idx="12"/>
          </p:nvPr>
        </p:nvSpPr>
        <p:spPr>
          <a:xfrm>
            <a:off x="4341813" y="6128803"/>
            <a:ext cx="671758" cy="184150"/>
          </a:xfrm>
        </p:spPr>
        <p:txBody>
          <a:bodyPr/>
          <a:lstStyle/>
          <a:p>
            <a:pPr marL="0" lvl="0" indent="0" algn="ctr" rtl="0">
              <a:spcBef>
                <a:spcPts val="0"/>
              </a:spcBef>
              <a:spcAft>
                <a:spcPts val="0"/>
              </a:spcAft>
              <a:buNone/>
            </a:pPr>
            <a:r>
              <a:rPr lang="en-US"/>
              <a:t>Slide </a:t>
            </a:r>
            <a:fld id="{00000000-1234-1234-1234-123412341234}" type="slidenum">
              <a:rPr lang="en-US" smtClean="0"/>
              <a:t>35</a:t>
            </a:fld>
            <a:endParaRPr dirty="0"/>
          </a:p>
        </p:txBody>
      </p:sp>
      <p:sp>
        <p:nvSpPr>
          <p:cNvPr id="5" name="タイトル 4">
            <a:extLst>
              <a:ext uri="{FF2B5EF4-FFF2-40B4-BE49-F238E27FC236}">
                <a16:creationId xmlns:a16="http://schemas.microsoft.com/office/drawing/2014/main" id="{697A09BD-770A-4324-BE01-0FD1D1F82BF0}"/>
              </a:ext>
            </a:extLst>
          </p:cNvPr>
          <p:cNvSpPr>
            <a:spLocks noGrp="1"/>
          </p:cNvSpPr>
          <p:nvPr>
            <p:ph type="title"/>
          </p:nvPr>
        </p:nvSpPr>
        <p:spPr/>
        <p:txBody>
          <a:bodyPr/>
          <a:lstStyle/>
          <a:p>
            <a:r>
              <a:rPr kumimoji="1" lang="en-US" altLang="ja-JP" dirty="0"/>
              <a:t>Summary</a:t>
            </a:r>
            <a:endParaRPr kumimoji="1" lang="ja-JP" altLang="en-US" dirty="0"/>
          </a:p>
        </p:txBody>
      </p:sp>
      <p:sp>
        <p:nvSpPr>
          <p:cNvPr id="10" name="テキスト ボックス 9">
            <a:extLst>
              <a:ext uri="{FF2B5EF4-FFF2-40B4-BE49-F238E27FC236}">
                <a16:creationId xmlns:a16="http://schemas.microsoft.com/office/drawing/2014/main" id="{1F12E9CC-22B9-0245-61F6-E1AD60F22DB5}"/>
              </a:ext>
            </a:extLst>
          </p:cNvPr>
          <p:cNvSpPr txBox="1"/>
          <p:nvPr/>
        </p:nvSpPr>
        <p:spPr>
          <a:xfrm>
            <a:off x="968721" y="1370887"/>
            <a:ext cx="7489479" cy="480131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Channel models document draft has been uploaded on Mentor</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In this TG activity, we define new 5 scenarios for HBAN and 8 scenarios for VBAN.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 S2.1 is for the application of capsule endoscopy</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Scenarios S2.2 S4.1 and S6.1 are for the BCI/BMI application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Scenarios S6.2 is for communication between coordinator to coordinator.</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Some of VBAN channel and environment models are defined by the original contributions.</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Several VBAN models are common channel models to already existing channel models such IEEE802.15.6, 4a, and 8.</a:t>
            </a:r>
          </a:p>
        </p:txBody>
      </p:sp>
    </p:spTree>
    <p:extLst>
      <p:ext uri="{BB962C8B-B14F-4D97-AF65-F5344CB8AC3E}">
        <p14:creationId xmlns:p14="http://schemas.microsoft.com/office/powerpoint/2010/main" val="1455285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March 2023</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March 2023</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D. Anzai, M.Kim, M. Hernandez, R.Kohno</a:t>
            </a:r>
            <a:endParaRPr lang="en-US" dirty="0"/>
          </a:p>
        </p:txBody>
      </p:sp>
      <p:sp>
        <p:nvSpPr>
          <p:cNvPr id="69" name="テキスト ボックス 68">
            <a:extLst>
              <a:ext uri="{FF2B5EF4-FFF2-40B4-BE49-F238E27FC236}">
                <a16:creationId xmlns:a16="http://schemas.microsoft.com/office/drawing/2014/main" id="{14E821BF-9DBA-4BA3-89AC-3F2B41825BE1}"/>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79" name="直線コネクタ 78">
            <a:extLst>
              <a:ext uri="{FF2B5EF4-FFF2-40B4-BE49-F238E27FC236}">
                <a16:creationId xmlns:a16="http://schemas.microsoft.com/office/drawing/2014/main" id="{2FDB580E-8FA6-4AB6-8E37-9623ABEB7834}"/>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31DBF284-07D6-4815-94F2-CE221AB1473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85" name="テキスト ボックス 84">
            <a:extLst>
              <a:ext uri="{FF2B5EF4-FFF2-40B4-BE49-F238E27FC236}">
                <a16:creationId xmlns:a16="http://schemas.microsoft.com/office/drawing/2014/main" id="{1432EBBA-F97D-4AF2-9670-208F9AE09E47}"/>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86" name="直線コネクタ 85">
            <a:extLst>
              <a:ext uri="{FF2B5EF4-FFF2-40B4-BE49-F238E27FC236}">
                <a16:creationId xmlns:a16="http://schemas.microsoft.com/office/drawing/2014/main" id="{1EECA0C4-4D11-4CA0-9B2E-89A9C11BBAF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0780248-00E0-09D8-EAE8-9B160ED0C480}"/>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14E97AF2-D2AA-FAFB-5332-2AF07A4E42D0}"/>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273628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34CB02C0-F7C1-594B-2718-33CC43DE970B}"/>
              </a:ext>
            </a:extLst>
          </p:cNvPr>
          <p:cNvSpPr/>
          <p:nvPr/>
        </p:nvSpPr>
        <p:spPr>
          <a:xfrm>
            <a:off x="2149446" y="3600755"/>
            <a:ext cx="2152116" cy="2444336"/>
          </a:xfrm>
          <a:prstGeom prst="roundRect">
            <a:avLst/>
          </a:prstGeom>
          <a:noFill/>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4E74E397-1201-49CE-B25D-87C884568770}"/>
              </a:ext>
            </a:extLst>
          </p:cNvPr>
          <p:cNvSpPr>
            <a:spLocks noGrp="1"/>
          </p:cNvSpPr>
          <p:nvPr>
            <p:ph type="dt" idx="10"/>
          </p:nvPr>
        </p:nvSpPr>
        <p:spPr/>
        <p:txBody>
          <a:bodyPr/>
          <a:lstStyle/>
          <a:p>
            <a:r>
              <a:rPr lang="en-US" altLang="ja-JP"/>
              <a:t>March 2023</a:t>
            </a:r>
            <a:endParaRPr lang="en-US" dirty="0"/>
          </a:p>
        </p:txBody>
      </p:sp>
      <p:sp>
        <p:nvSpPr>
          <p:cNvPr id="3" name="フッター プレースホルダー 2">
            <a:extLst>
              <a:ext uri="{FF2B5EF4-FFF2-40B4-BE49-F238E27FC236}">
                <a16:creationId xmlns:a16="http://schemas.microsoft.com/office/drawing/2014/main" id="{B9E17BB5-E147-4348-81A2-C9F50CA62C11}"/>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D3016F91-A639-444C-AB8F-78367AB5AE6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正方形/長方形 4">
            <a:extLst>
              <a:ext uri="{FF2B5EF4-FFF2-40B4-BE49-F238E27FC236}">
                <a16:creationId xmlns:a16="http://schemas.microsoft.com/office/drawing/2014/main" id="{59455A61-3BA2-4254-85B8-EDC98CC83AC8}"/>
              </a:ext>
            </a:extLst>
          </p:cNvPr>
          <p:cNvSpPr/>
          <p:nvPr/>
        </p:nvSpPr>
        <p:spPr>
          <a:xfrm>
            <a:off x="3062810" y="1057874"/>
            <a:ext cx="1886673" cy="405114"/>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6" name="正方形/長方形 5">
            <a:extLst>
              <a:ext uri="{FF2B5EF4-FFF2-40B4-BE49-F238E27FC236}">
                <a16:creationId xmlns:a16="http://schemas.microsoft.com/office/drawing/2014/main" id="{D7F68F92-B8A6-4DF7-87BE-867B433CE3A3}"/>
              </a:ext>
            </a:extLst>
          </p:cNvPr>
          <p:cNvSpPr/>
          <p:nvPr/>
        </p:nvSpPr>
        <p:spPr>
          <a:xfrm>
            <a:off x="875195"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Large scale fading</a:t>
            </a:r>
            <a:endParaRPr kumimoji="1" lang="ja-JP" altLang="en-US" dirty="0"/>
          </a:p>
        </p:txBody>
      </p:sp>
      <p:sp>
        <p:nvSpPr>
          <p:cNvPr id="7" name="正方形/長方形 6">
            <a:extLst>
              <a:ext uri="{FF2B5EF4-FFF2-40B4-BE49-F238E27FC236}">
                <a16:creationId xmlns:a16="http://schemas.microsoft.com/office/drawing/2014/main" id="{D56B7903-FA0A-464D-A298-F3BF72A9395F}"/>
              </a:ext>
            </a:extLst>
          </p:cNvPr>
          <p:cNvSpPr/>
          <p:nvPr/>
        </p:nvSpPr>
        <p:spPr>
          <a:xfrm>
            <a:off x="4767463"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Small scale fading</a:t>
            </a:r>
            <a:endParaRPr kumimoji="1" lang="ja-JP" altLang="en-US" dirty="0"/>
          </a:p>
        </p:txBody>
      </p:sp>
      <p:cxnSp>
        <p:nvCxnSpPr>
          <p:cNvPr id="9" name="直線コネクタ 8">
            <a:extLst>
              <a:ext uri="{FF2B5EF4-FFF2-40B4-BE49-F238E27FC236}">
                <a16:creationId xmlns:a16="http://schemas.microsoft.com/office/drawing/2014/main" id="{0CFC3D52-8D26-45CC-8E8F-DC73277BC4D4}"/>
              </a:ext>
            </a:extLst>
          </p:cNvPr>
          <p:cNvCxnSpPr>
            <a:cxnSpLocks/>
            <a:stCxn id="5" idx="2"/>
            <a:endCxn id="6" idx="0"/>
          </p:cNvCxnSpPr>
          <p:nvPr/>
        </p:nvCxnSpPr>
        <p:spPr>
          <a:xfrm flipH="1">
            <a:off x="1818532" y="1462988"/>
            <a:ext cx="2187615"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CD3E04D-4CC6-4CF4-89F3-F98E95950297}"/>
              </a:ext>
            </a:extLst>
          </p:cNvPr>
          <p:cNvCxnSpPr>
            <a:cxnSpLocks/>
            <a:stCxn id="5" idx="2"/>
            <a:endCxn id="7" idx="0"/>
          </p:cNvCxnSpPr>
          <p:nvPr/>
        </p:nvCxnSpPr>
        <p:spPr>
          <a:xfrm>
            <a:off x="4006147" y="1462988"/>
            <a:ext cx="1704653"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CF4C67CF-6168-46F5-82A9-89EEC4E37EB8}"/>
              </a:ext>
            </a:extLst>
          </p:cNvPr>
          <p:cNvSpPr/>
          <p:nvPr/>
        </p:nvSpPr>
        <p:spPr>
          <a:xfrm>
            <a:off x="98384" y="373003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17" name="正方形/長方形 16">
            <a:extLst>
              <a:ext uri="{FF2B5EF4-FFF2-40B4-BE49-F238E27FC236}">
                <a16:creationId xmlns:a16="http://schemas.microsoft.com/office/drawing/2014/main" id="{DB1D1A05-E827-4FA0-920A-F622D87BC91B}"/>
              </a:ext>
            </a:extLst>
          </p:cNvPr>
          <p:cNvSpPr/>
          <p:nvPr/>
        </p:nvSpPr>
        <p:spPr>
          <a:xfrm>
            <a:off x="2168055" y="3730036"/>
            <a:ext cx="1886673" cy="544010"/>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VBAN</a:t>
            </a:r>
          </a:p>
          <a:p>
            <a:pPr algn="ctr"/>
            <a:r>
              <a:rPr lang="en-US" altLang="ja-JP" dirty="0"/>
              <a:t>Channel model</a:t>
            </a:r>
            <a:endParaRPr lang="ja-JP" altLang="en-US" dirty="0"/>
          </a:p>
        </p:txBody>
      </p:sp>
      <p:cxnSp>
        <p:nvCxnSpPr>
          <p:cNvPr id="20" name="直線コネクタ 19">
            <a:extLst>
              <a:ext uri="{FF2B5EF4-FFF2-40B4-BE49-F238E27FC236}">
                <a16:creationId xmlns:a16="http://schemas.microsoft.com/office/drawing/2014/main" id="{9EA51F75-8905-4A0F-B615-A2ED3BB77FBF}"/>
              </a:ext>
            </a:extLst>
          </p:cNvPr>
          <p:cNvCxnSpPr>
            <a:cxnSpLocks/>
            <a:stCxn id="121" idx="4"/>
            <a:endCxn id="16" idx="0"/>
          </p:cNvCxnSpPr>
          <p:nvPr/>
        </p:nvCxnSpPr>
        <p:spPr>
          <a:xfrm flipH="1">
            <a:off x="1041721" y="2965805"/>
            <a:ext cx="1998" cy="7642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23187C83-35DB-460F-AFEC-635F5FDD71C4}"/>
              </a:ext>
            </a:extLst>
          </p:cNvPr>
          <p:cNvCxnSpPr>
            <a:cxnSpLocks/>
            <a:stCxn id="115" idx="6"/>
            <a:endCxn id="108" idx="0"/>
          </p:cNvCxnSpPr>
          <p:nvPr/>
        </p:nvCxnSpPr>
        <p:spPr>
          <a:xfrm>
            <a:off x="4892086" y="3891044"/>
            <a:ext cx="3147548" cy="4127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66CCB613-4A6E-4E5A-9985-13A93A37F83A}"/>
              </a:ext>
            </a:extLst>
          </p:cNvPr>
          <p:cNvSpPr/>
          <p:nvPr/>
        </p:nvSpPr>
        <p:spPr>
          <a:xfrm>
            <a:off x="1176137" y="2561414"/>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Path loss</a:t>
            </a:r>
            <a:endParaRPr kumimoji="1" lang="ja-JP" altLang="en-US" dirty="0"/>
          </a:p>
        </p:txBody>
      </p:sp>
      <p:cxnSp>
        <p:nvCxnSpPr>
          <p:cNvPr id="32" name="コネクタ: カギ線 31">
            <a:extLst>
              <a:ext uri="{FF2B5EF4-FFF2-40B4-BE49-F238E27FC236}">
                <a16:creationId xmlns:a16="http://schemas.microsoft.com/office/drawing/2014/main" id="{1B9601BB-E026-4C8C-AC79-55F19ABDB831}"/>
              </a:ext>
            </a:extLst>
          </p:cNvPr>
          <p:cNvCxnSpPr>
            <a:cxnSpLocks/>
            <a:endCxn id="30" idx="1"/>
          </p:cNvCxnSpPr>
          <p:nvPr/>
        </p:nvCxnSpPr>
        <p:spPr>
          <a:xfrm rot="16200000" flipH="1">
            <a:off x="911901" y="2398457"/>
            <a:ext cx="394056"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コネクタ: カギ線 33">
            <a:extLst>
              <a:ext uri="{FF2B5EF4-FFF2-40B4-BE49-F238E27FC236}">
                <a16:creationId xmlns:a16="http://schemas.microsoft.com/office/drawing/2014/main" id="{7BDEAAB6-F9C0-48D5-A04A-D1497399046A}"/>
              </a:ext>
            </a:extLst>
          </p:cNvPr>
          <p:cNvCxnSpPr>
            <a:cxnSpLocks/>
            <a:endCxn id="121" idx="0"/>
          </p:cNvCxnSpPr>
          <p:nvPr/>
        </p:nvCxnSpPr>
        <p:spPr>
          <a:xfrm rot="16200000" flipH="1">
            <a:off x="914024" y="2790391"/>
            <a:ext cx="257392" cy="1998"/>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F8080B4A-D4FD-418B-828F-3BB29F250A08}"/>
              </a:ext>
            </a:extLst>
          </p:cNvPr>
          <p:cNvSpPr/>
          <p:nvPr/>
        </p:nvSpPr>
        <p:spPr>
          <a:xfrm>
            <a:off x="1176137" y="2841666"/>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Shadowing</a:t>
            </a:r>
            <a:endParaRPr kumimoji="1" lang="ja-JP" altLang="en-US" dirty="0"/>
          </a:p>
        </p:txBody>
      </p:sp>
      <p:sp>
        <p:nvSpPr>
          <p:cNvPr id="42" name="正方形/長方形 41">
            <a:extLst>
              <a:ext uri="{FF2B5EF4-FFF2-40B4-BE49-F238E27FC236}">
                <a16:creationId xmlns:a16="http://schemas.microsoft.com/office/drawing/2014/main" id="{BA509566-7768-49B8-ACE0-A0DC3BF65305}"/>
              </a:ext>
            </a:extLst>
          </p:cNvPr>
          <p:cNvSpPr/>
          <p:nvPr/>
        </p:nvSpPr>
        <p:spPr>
          <a:xfrm>
            <a:off x="350135" y="456392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43" name="コネクタ: カギ線 42">
            <a:extLst>
              <a:ext uri="{FF2B5EF4-FFF2-40B4-BE49-F238E27FC236}">
                <a16:creationId xmlns:a16="http://schemas.microsoft.com/office/drawing/2014/main" id="{6570BEAB-AA0D-4B1B-B00E-72AC7998FFB0}"/>
              </a:ext>
            </a:extLst>
          </p:cNvPr>
          <p:cNvCxnSpPr>
            <a:cxnSpLocks/>
            <a:endCxn id="42" idx="1"/>
          </p:cNvCxnSpPr>
          <p:nvPr/>
        </p:nvCxnSpPr>
        <p:spPr>
          <a:xfrm rot="16200000" flipH="1">
            <a:off x="87346" y="440241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FCE0B187-3FA8-4AF5-88DF-145835AB53B5}"/>
              </a:ext>
            </a:extLst>
          </p:cNvPr>
          <p:cNvSpPr/>
          <p:nvPr/>
        </p:nvSpPr>
        <p:spPr>
          <a:xfrm>
            <a:off x="350135" y="487331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46" name="正方形/長方形 45">
            <a:extLst>
              <a:ext uri="{FF2B5EF4-FFF2-40B4-BE49-F238E27FC236}">
                <a16:creationId xmlns:a16="http://schemas.microsoft.com/office/drawing/2014/main" id="{9D7E3F03-41B3-48C4-A905-EFC3C1701D8A}"/>
              </a:ext>
            </a:extLst>
          </p:cNvPr>
          <p:cNvSpPr/>
          <p:nvPr/>
        </p:nvSpPr>
        <p:spPr>
          <a:xfrm>
            <a:off x="350135" y="518270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51" name="コネクタ: カギ線 50">
            <a:extLst>
              <a:ext uri="{FF2B5EF4-FFF2-40B4-BE49-F238E27FC236}">
                <a16:creationId xmlns:a16="http://schemas.microsoft.com/office/drawing/2014/main" id="{10771EE3-4118-448F-AF40-6178E2FD6D5F}"/>
              </a:ext>
            </a:extLst>
          </p:cNvPr>
          <p:cNvCxnSpPr>
            <a:cxnSpLocks/>
            <a:endCxn id="45" idx="1"/>
          </p:cNvCxnSpPr>
          <p:nvPr/>
        </p:nvCxnSpPr>
        <p:spPr>
          <a:xfrm rot="16200000" flipH="1">
            <a:off x="128232" y="475268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コネクタ: カギ線 52">
            <a:extLst>
              <a:ext uri="{FF2B5EF4-FFF2-40B4-BE49-F238E27FC236}">
                <a16:creationId xmlns:a16="http://schemas.microsoft.com/office/drawing/2014/main" id="{37EA6557-244C-4A77-B976-D5B5AD54F38E}"/>
              </a:ext>
            </a:extLst>
          </p:cNvPr>
          <p:cNvCxnSpPr>
            <a:cxnSpLocks/>
            <a:endCxn id="46" idx="1"/>
          </p:cNvCxnSpPr>
          <p:nvPr/>
        </p:nvCxnSpPr>
        <p:spPr>
          <a:xfrm rot="16200000" flipH="1">
            <a:off x="40686" y="514962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9CB2311A-F53A-4EF1-9AE4-5C230E963C90}"/>
              </a:ext>
            </a:extLst>
          </p:cNvPr>
          <p:cNvSpPr/>
          <p:nvPr/>
        </p:nvSpPr>
        <p:spPr>
          <a:xfrm>
            <a:off x="2419805" y="4563926"/>
            <a:ext cx="1716785" cy="202557"/>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In-vehicle</a:t>
            </a:r>
            <a:endParaRPr lang="ja-JP" altLang="en-US" dirty="0"/>
          </a:p>
        </p:txBody>
      </p:sp>
      <p:cxnSp>
        <p:nvCxnSpPr>
          <p:cNvPr id="56" name="コネクタ: カギ線 55">
            <a:extLst>
              <a:ext uri="{FF2B5EF4-FFF2-40B4-BE49-F238E27FC236}">
                <a16:creationId xmlns:a16="http://schemas.microsoft.com/office/drawing/2014/main" id="{E54C2A70-195D-4AEF-9841-77A4D08B7D98}"/>
              </a:ext>
            </a:extLst>
          </p:cNvPr>
          <p:cNvCxnSpPr>
            <a:cxnSpLocks/>
            <a:endCxn id="55" idx="1"/>
          </p:cNvCxnSpPr>
          <p:nvPr/>
        </p:nvCxnSpPr>
        <p:spPr>
          <a:xfrm rot="16200000" flipH="1">
            <a:off x="2157017" y="4402417"/>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422AE49F-BC55-4BBA-9EC0-39CD0904F5CB}"/>
              </a:ext>
            </a:extLst>
          </p:cNvPr>
          <p:cNvSpPr/>
          <p:nvPr/>
        </p:nvSpPr>
        <p:spPr>
          <a:xfrm>
            <a:off x="2419805" y="4873313"/>
            <a:ext cx="1716785" cy="202557"/>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lang="ja-JP" altLang="en-US" dirty="0"/>
          </a:p>
        </p:txBody>
      </p:sp>
      <p:sp>
        <p:nvSpPr>
          <p:cNvPr id="58" name="正方形/長方形 57">
            <a:extLst>
              <a:ext uri="{FF2B5EF4-FFF2-40B4-BE49-F238E27FC236}">
                <a16:creationId xmlns:a16="http://schemas.microsoft.com/office/drawing/2014/main" id="{501F0020-4549-430E-A81A-C647885EA1B4}"/>
              </a:ext>
            </a:extLst>
          </p:cNvPr>
          <p:cNvSpPr/>
          <p:nvPr/>
        </p:nvSpPr>
        <p:spPr>
          <a:xfrm>
            <a:off x="2419805" y="5182700"/>
            <a:ext cx="1716785" cy="552742"/>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vehicle</a:t>
            </a:r>
            <a:endParaRPr lang="ja-JP" altLang="en-US" dirty="0"/>
          </a:p>
        </p:txBody>
      </p:sp>
      <p:cxnSp>
        <p:nvCxnSpPr>
          <p:cNvPr id="59" name="コネクタ: カギ線 58">
            <a:extLst>
              <a:ext uri="{FF2B5EF4-FFF2-40B4-BE49-F238E27FC236}">
                <a16:creationId xmlns:a16="http://schemas.microsoft.com/office/drawing/2014/main" id="{72BE8453-E9F4-49D9-A300-8BB58DF0E134}"/>
              </a:ext>
            </a:extLst>
          </p:cNvPr>
          <p:cNvCxnSpPr>
            <a:cxnSpLocks/>
            <a:endCxn id="57" idx="1"/>
          </p:cNvCxnSpPr>
          <p:nvPr/>
        </p:nvCxnSpPr>
        <p:spPr>
          <a:xfrm rot="16200000" flipH="1">
            <a:off x="2197903" y="4752690"/>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コネクタ: カギ線 59">
            <a:extLst>
              <a:ext uri="{FF2B5EF4-FFF2-40B4-BE49-F238E27FC236}">
                <a16:creationId xmlns:a16="http://schemas.microsoft.com/office/drawing/2014/main" id="{0877F576-4D54-444D-A411-D37BF2EF28D2}"/>
              </a:ext>
            </a:extLst>
          </p:cNvPr>
          <p:cNvCxnSpPr>
            <a:cxnSpLocks/>
            <a:endCxn id="58" idx="1"/>
          </p:cNvCxnSpPr>
          <p:nvPr/>
        </p:nvCxnSpPr>
        <p:spPr>
          <a:xfrm rot="16200000" flipH="1">
            <a:off x="2110357" y="5149623"/>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48CDA0A4-F054-4F0E-889A-529F058B564A}"/>
              </a:ext>
            </a:extLst>
          </p:cNvPr>
          <p:cNvSpPr/>
          <p:nvPr/>
        </p:nvSpPr>
        <p:spPr>
          <a:xfrm>
            <a:off x="209524" y="203897"/>
            <a:ext cx="1886673" cy="774259"/>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From 15.6-2012</a:t>
            </a:r>
          </a:p>
          <a:p>
            <a:pPr algn="ctr"/>
            <a:r>
              <a:rPr lang="en-US" altLang="ja-JP" dirty="0">
                <a:solidFill>
                  <a:srgbClr val="FF0000"/>
                </a:solidFill>
              </a:rPr>
              <a:t>with new contribution</a:t>
            </a:r>
            <a:endParaRPr lang="ja-JP" altLang="en-US" dirty="0">
              <a:solidFill>
                <a:srgbClr val="FF0000"/>
              </a:solidFill>
            </a:endParaRPr>
          </a:p>
        </p:txBody>
      </p:sp>
      <p:sp>
        <p:nvSpPr>
          <p:cNvPr id="71" name="正方形/長方形 70">
            <a:extLst>
              <a:ext uri="{FF2B5EF4-FFF2-40B4-BE49-F238E27FC236}">
                <a16:creationId xmlns:a16="http://schemas.microsoft.com/office/drawing/2014/main" id="{2708E797-7113-4BFD-8571-32491A8F49D8}"/>
              </a:ext>
            </a:extLst>
          </p:cNvPr>
          <p:cNvSpPr/>
          <p:nvPr/>
        </p:nvSpPr>
        <p:spPr>
          <a:xfrm>
            <a:off x="2285388" y="167322"/>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a:t>
            </a:r>
          </a:p>
        </p:txBody>
      </p:sp>
      <p:sp>
        <p:nvSpPr>
          <p:cNvPr id="76" name="正方形/長方形 75">
            <a:extLst>
              <a:ext uri="{FF2B5EF4-FFF2-40B4-BE49-F238E27FC236}">
                <a16:creationId xmlns:a16="http://schemas.microsoft.com/office/drawing/2014/main" id="{34C0BCCA-4974-435D-B2F5-2FD985E0EC4E}"/>
              </a:ext>
            </a:extLst>
          </p:cNvPr>
          <p:cNvSpPr/>
          <p:nvPr/>
        </p:nvSpPr>
        <p:spPr>
          <a:xfrm>
            <a:off x="4985479" y="2561414"/>
            <a:ext cx="1768457" cy="47405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UWB Channel model</a:t>
            </a:r>
            <a:endParaRPr kumimoji="1" lang="ja-JP" altLang="en-US" dirty="0"/>
          </a:p>
        </p:txBody>
      </p:sp>
      <p:cxnSp>
        <p:nvCxnSpPr>
          <p:cNvPr id="77" name="コネクタ: カギ線 76">
            <a:extLst>
              <a:ext uri="{FF2B5EF4-FFF2-40B4-BE49-F238E27FC236}">
                <a16:creationId xmlns:a16="http://schemas.microsoft.com/office/drawing/2014/main" id="{271CF5B6-1403-4855-9032-EBF299105F2C}"/>
              </a:ext>
            </a:extLst>
          </p:cNvPr>
          <p:cNvCxnSpPr>
            <a:cxnSpLocks/>
            <a:endCxn id="76" idx="1"/>
          </p:cNvCxnSpPr>
          <p:nvPr/>
        </p:nvCxnSpPr>
        <p:spPr>
          <a:xfrm rot="16200000" flipH="1">
            <a:off x="4664320" y="2477280"/>
            <a:ext cx="524102"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0822DA7B-990E-442B-9E93-EFA95F5753C7}"/>
              </a:ext>
            </a:extLst>
          </p:cNvPr>
          <p:cNvSpPr/>
          <p:nvPr/>
        </p:nvSpPr>
        <p:spPr>
          <a:xfrm>
            <a:off x="4985479" y="3153065"/>
            <a:ext cx="1768457" cy="493483"/>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Simulation methodology</a:t>
            </a:r>
            <a:endParaRPr lang="ja-JP" altLang="en-US" dirty="0"/>
          </a:p>
        </p:txBody>
      </p:sp>
      <p:cxnSp>
        <p:nvCxnSpPr>
          <p:cNvPr id="81" name="コネクタ: カギ線 80">
            <a:extLst>
              <a:ext uri="{FF2B5EF4-FFF2-40B4-BE49-F238E27FC236}">
                <a16:creationId xmlns:a16="http://schemas.microsoft.com/office/drawing/2014/main" id="{10316D18-C9E9-4EB4-93DD-7B6B1190AF6B}"/>
              </a:ext>
            </a:extLst>
          </p:cNvPr>
          <p:cNvCxnSpPr>
            <a:cxnSpLocks/>
            <a:endCxn id="80" idx="1"/>
          </p:cNvCxnSpPr>
          <p:nvPr/>
        </p:nvCxnSpPr>
        <p:spPr>
          <a:xfrm rot="16200000" flipH="1">
            <a:off x="4624256" y="3038584"/>
            <a:ext cx="604230"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A42F04BE-63D2-470F-84C3-1121FD4175B5}"/>
              </a:ext>
            </a:extLst>
          </p:cNvPr>
          <p:cNvSpPr/>
          <p:nvPr/>
        </p:nvSpPr>
        <p:spPr>
          <a:xfrm>
            <a:off x="4915573" y="431605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93" name="正方形/長方形 92">
            <a:extLst>
              <a:ext uri="{FF2B5EF4-FFF2-40B4-BE49-F238E27FC236}">
                <a16:creationId xmlns:a16="http://schemas.microsoft.com/office/drawing/2014/main" id="{3103BB4E-2392-4ACE-B92D-C4C5E4980441}"/>
              </a:ext>
            </a:extLst>
          </p:cNvPr>
          <p:cNvSpPr/>
          <p:nvPr/>
        </p:nvSpPr>
        <p:spPr>
          <a:xfrm>
            <a:off x="5167324" y="514994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94" name="コネクタ: カギ線 93">
            <a:extLst>
              <a:ext uri="{FF2B5EF4-FFF2-40B4-BE49-F238E27FC236}">
                <a16:creationId xmlns:a16="http://schemas.microsoft.com/office/drawing/2014/main" id="{1130BE73-0C3F-40F3-B837-B8052EF318E4}"/>
              </a:ext>
            </a:extLst>
          </p:cNvPr>
          <p:cNvCxnSpPr>
            <a:cxnSpLocks/>
            <a:endCxn id="93" idx="1"/>
          </p:cNvCxnSpPr>
          <p:nvPr/>
        </p:nvCxnSpPr>
        <p:spPr>
          <a:xfrm rot="16200000" flipH="1">
            <a:off x="4904535" y="498843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正方形/長方形 94">
            <a:extLst>
              <a:ext uri="{FF2B5EF4-FFF2-40B4-BE49-F238E27FC236}">
                <a16:creationId xmlns:a16="http://schemas.microsoft.com/office/drawing/2014/main" id="{385C11BA-030D-437D-AC39-7CCCB7E8E1AD}"/>
              </a:ext>
            </a:extLst>
          </p:cNvPr>
          <p:cNvSpPr/>
          <p:nvPr/>
        </p:nvSpPr>
        <p:spPr>
          <a:xfrm>
            <a:off x="5167324" y="545933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96" name="正方形/長方形 95">
            <a:extLst>
              <a:ext uri="{FF2B5EF4-FFF2-40B4-BE49-F238E27FC236}">
                <a16:creationId xmlns:a16="http://schemas.microsoft.com/office/drawing/2014/main" id="{B8D9EB02-A671-4F77-AB04-72E9D6D1F1BE}"/>
              </a:ext>
            </a:extLst>
          </p:cNvPr>
          <p:cNvSpPr/>
          <p:nvPr/>
        </p:nvSpPr>
        <p:spPr>
          <a:xfrm>
            <a:off x="5167324" y="576872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97" name="コネクタ: カギ線 96">
            <a:extLst>
              <a:ext uri="{FF2B5EF4-FFF2-40B4-BE49-F238E27FC236}">
                <a16:creationId xmlns:a16="http://schemas.microsoft.com/office/drawing/2014/main" id="{3E5EE352-59D2-4AC4-9456-653CA346FB16}"/>
              </a:ext>
            </a:extLst>
          </p:cNvPr>
          <p:cNvCxnSpPr>
            <a:cxnSpLocks/>
            <a:endCxn id="95" idx="1"/>
          </p:cNvCxnSpPr>
          <p:nvPr/>
        </p:nvCxnSpPr>
        <p:spPr>
          <a:xfrm rot="16200000" flipH="1">
            <a:off x="4945421" y="533870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コネクタ: カギ線 97">
            <a:extLst>
              <a:ext uri="{FF2B5EF4-FFF2-40B4-BE49-F238E27FC236}">
                <a16:creationId xmlns:a16="http://schemas.microsoft.com/office/drawing/2014/main" id="{D03E9395-0887-4861-A5FD-74809CCB2F06}"/>
              </a:ext>
            </a:extLst>
          </p:cNvPr>
          <p:cNvCxnSpPr>
            <a:cxnSpLocks/>
            <a:endCxn id="96" idx="1"/>
          </p:cNvCxnSpPr>
          <p:nvPr/>
        </p:nvCxnSpPr>
        <p:spPr>
          <a:xfrm rot="16200000" flipH="1">
            <a:off x="4857875" y="573564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CF2E651-9B1E-4DDA-A76A-AD42204FC62E}"/>
              </a:ext>
            </a:extLst>
          </p:cNvPr>
          <p:cNvCxnSpPr>
            <a:cxnSpLocks/>
            <a:endCxn id="92" idx="0"/>
          </p:cNvCxnSpPr>
          <p:nvPr/>
        </p:nvCxnSpPr>
        <p:spPr>
          <a:xfrm>
            <a:off x="4867263" y="3883987"/>
            <a:ext cx="991647" cy="432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190C4FCF-F9F5-4ED5-826D-9F514D658B44}"/>
              </a:ext>
            </a:extLst>
          </p:cNvPr>
          <p:cNvCxnSpPr>
            <a:cxnSpLocks/>
            <a:endCxn id="115" idx="0"/>
          </p:cNvCxnSpPr>
          <p:nvPr/>
        </p:nvCxnSpPr>
        <p:spPr>
          <a:xfrm flipH="1">
            <a:off x="4867262" y="3395103"/>
            <a:ext cx="1" cy="47308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 name="正方形/長方形 107">
            <a:extLst>
              <a:ext uri="{FF2B5EF4-FFF2-40B4-BE49-F238E27FC236}">
                <a16:creationId xmlns:a16="http://schemas.microsoft.com/office/drawing/2014/main" id="{AB5A0DCA-2E3C-4CEF-9F6C-E0F4ECAD828C}"/>
              </a:ext>
            </a:extLst>
          </p:cNvPr>
          <p:cNvSpPr/>
          <p:nvPr/>
        </p:nvSpPr>
        <p:spPr>
          <a:xfrm>
            <a:off x="7096297" y="4303833"/>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VBAN</a:t>
            </a:r>
          </a:p>
          <a:p>
            <a:pPr algn="ctr"/>
            <a:r>
              <a:rPr lang="en-US" altLang="ja-JP" dirty="0">
                <a:latin typeface="Times New Roman" panose="02020603050405020304" pitchFamily="18" charset="0"/>
              </a:rPr>
              <a:t>Channel model</a:t>
            </a:r>
            <a:endParaRPr lang="ja-JP" altLang="en-US" dirty="0">
              <a:latin typeface="Times New Roman" panose="02020603050405020304" pitchFamily="18" charset="0"/>
            </a:endParaRPr>
          </a:p>
        </p:txBody>
      </p:sp>
      <p:sp>
        <p:nvSpPr>
          <p:cNvPr id="109" name="正方形/長方形 108">
            <a:extLst>
              <a:ext uri="{FF2B5EF4-FFF2-40B4-BE49-F238E27FC236}">
                <a16:creationId xmlns:a16="http://schemas.microsoft.com/office/drawing/2014/main" id="{DBF28B11-744A-4140-A4C5-0502C3C58ADB}"/>
              </a:ext>
            </a:extLst>
          </p:cNvPr>
          <p:cNvSpPr/>
          <p:nvPr/>
        </p:nvSpPr>
        <p:spPr>
          <a:xfrm>
            <a:off x="7348047" y="5137723"/>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In-vehicle</a:t>
            </a:r>
            <a:endParaRPr lang="ja-JP" altLang="en-US" dirty="0">
              <a:latin typeface="Times New Roman" panose="02020603050405020304" pitchFamily="18" charset="0"/>
            </a:endParaRPr>
          </a:p>
        </p:txBody>
      </p:sp>
      <p:cxnSp>
        <p:nvCxnSpPr>
          <p:cNvPr id="110" name="コネクタ: カギ線 109">
            <a:extLst>
              <a:ext uri="{FF2B5EF4-FFF2-40B4-BE49-F238E27FC236}">
                <a16:creationId xmlns:a16="http://schemas.microsoft.com/office/drawing/2014/main" id="{34734109-A124-4D6C-909D-472E6F2965D3}"/>
              </a:ext>
            </a:extLst>
          </p:cNvPr>
          <p:cNvCxnSpPr>
            <a:cxnSpLocks/>
            <a:endCxn id="109" idx="1"/>
          </p:cNvCxnSpPr>
          <p:nvPr/>
        </p:nvCxnSpPr>
        <p:spPr>
          <a:xfrm rot="16200000" flipH="1">
            <a:off x="7085259" y="4976214"/>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正方形/長方形 110">
            <a:extLst>
              <a:ext uri="{FF2B5EF4-FFF2-40B4-BE49-F238E27FC236}">
                <a16:creationId xmlns:a16="http://schemas.microsoft.com/office/drawing/2014/main" id="{46E19AB5-1286-441C-B6DA-BF28F90C601D}"/>
              </a:ext>
            </a:extLst>
          </p:cNvPr>
          <p:cNvSpPr/>
          <p:nvPr/>
        </p:nvSpPr>
        <p:spPr>
          <a:xfrm>
            <a:off x="7348047" y="5447110"/>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112" name="正方形/長方形 111">
            <a:extLst>
              <a:ext uri="{FF2B5EF4-FFF2-40B4-BE49-F238E27FC236}">
                <a16:creationId xmlns:a16="http://schemas.microsoft.com/office/drawing/2014/main" id="{9F08080F-CCE5-41C5-9121-146281771BB2}"/>
              </a:ext>
            </a:extLst>
          </p:cNvPr>
          <p:cNvSpPr/>
          <p:nvPr/>
        </p:nvSpPr>
        <p:spPr>
          <a:xfrm>
            <a:off x="7348047" y="5756497"/>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Surrounding vehicle</a:t>
            </a:r>
            <a:endParaRPr lang="ja-JP" altLang="en-US" dirty="0">
              <a:latin typeface="Times New Roman" panose="02020603050405020304" pitchFamily="18" charset="0"/>
            </a:endParaRPr>
          </a:p>
        </p:txBody>
      </p:sp>
      <p:cxnSp>
        <p:nvCxnSpPr>
          <p:cNvPr id="113" name="コネクタ: カギ線 112">
            <a:extLst>
              <a:ext uri="{FF2B5EF4-FFF2-40B4-BE49-F238E27FC236}">
                <a16:creationId xmlns:a16="http://schemas.microsoft.com/office/drawing/2014/main" id="{ECEE607F-6852-4A8E-9DD9-8BC17108148B}"/>
              </a:ext>
            </a:extLst>
          </p:cNvPr>
          <p:cNvCxnSpPr>
            <a:cxnSpLocks/>
            <a:endCxn id="111" idx="1"/>
          </p:cNvCxnSpPr>
          <p:nvPr/>
        </p:nvCxnSpPr>
        <p:spPr>
          <a:xfrm rot="16200000" flipH="1">
            <a:off x="7126145" y="5326487"/>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63E901D6-11F3-4E38-BE25-3E915B196CA2}"/>
              </a:ext>
            </a:extLst>
          </p:cNvPr>
          <p:cNvCxnSpPr>
            <a:cxnSpLocks/>
            <a:endCxn id="112" idx="1"/>
          </p:cNvCxnSpPr>
          <p:nvPr/>
        </p:nvCxnSpPr>
        <p:spPr>
          <a:xfrm rot="16200000" flipH="1">
            <a:off x="7038599" y="5723420"/>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楕円 114">
            <a:extLst>
              <a:ext uri="{FF2B5EF4-FFF2-40B4-BE49-F238E27FC236}">
                <a16:creationId xmlns:a16="http://schemas.microsoft.com/office/drawing/2014/main" id="{1A647F08-4165-406B-8167-935FD404F084}"/>
              </a:ext>
            </a:extLst>
          </p:cNvPr>
          <p:cNvSpPr/>
          <p:nvPr/>
        </p:nvSpPr>
        <p:spPr>
          <a:xfrm>
            <a:off x="4842438" y="3868184"/>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1" name="楕円 120">
            <a:extLst>
              <a:ext uri="{FF2B5EF4-FFF2-40B4-BE49-F238E27FC236}">
                <a16:creationId xmlns:a16="http://schemas.microsoft.com/office/drawing/2014/main" id="{BA0FCF49-FF00-46A6-B75C-102CF0465F3B}"/>
              </a:ext>
            </a:extLst>
          </p:cNvPr>
          <p:cNvSpPr/>
          <p:nvPr/>
        </p:nvSpPr>
        <p:spPr>
          <a:xfrm>
            <a:off x="1018895" y="2920086"/>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3" name="コネクタ: カギ線 122">
            <a:extLst>
              <a:ext uri="{FF2B5EF4-FFF2-40B4-BE49-F238E27FC236}">
                <a16:creationId xmlns:a16="http://schemas.microsoft.com/office/drawing/2014/main" id="{63325E35-6869-4982-9CF0-706688E1B48A}"/>
              </a:ext>
            </a:extLst>
          </p:cNvPr>
          <p:cNvCxnSpPr>
            <a:cxnSpLocks/>
            <a:stCxn id="121" idx="6"/>
            <a:endCxn id="36" idx="1"/>
          </p:cNvCxnSpPr>
          <p:nvPr/>
        </p:nvCxnSpPr>
        <p:spPr>
          <a:xfrm flipV="1">
            <a:off x="1068543" y="2942945"/>
            <a:ext cx="107594" cy="1"/>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D2767E7D-287A-4157-9C74-2E1295ECF01B}"/>
              </a:ext>
            </a:extLst>
          </p:cNvPr>
          <p:cNvCxnSpPr>
            <a:cxnSpLocks/>
            <a:stCxn id="121" idx="5"/>
            <a:endCxn id="17" idx="0"/>
          </p:cNvCxnSpPr>
          <p:nvPr/>
        </p:nvCxnSpPr>
        <p:spPr>
          <a:xfrm>
            <a:off x="1061272" y="2959110"/>
            <a:ext cx="2050120" cy="7709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1" name="吹き出し: 角を丸めた四角形 130">
            <a:extLst>
              <a:ext uri="{FF2B5EF4-FFF2-40B4-BE49-F238E27FC236}">
                <a16:creationId xmlns:a16="http://schemas.microsoft.com/office/drawing/2014/main" id="{4B740208-718A-4FDB-866D-00749C91F03D}"/>
              </a:ext>
            </a:extLst>
          </p:cNvPr>
          <p:cNvSpPr/>
          <p:nvPr/>
        </p:nvSpPr>
        <p:spPr>
          <a:xfrm>
            <a:off x="7956892" y="2447297"/>
            <a:ext cx="1187108"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Indoor residential</a:t>
            </a:r>
            <a:endParaRPr kumimoji="1" lang="ja-JP" altLang="en-US" sz="1400" dirty="0"/>
          </a:p>
        </p:txBody>
      </p:sp>
      <p:sp>
        <p:nvSpPr>
          <p:cNvPr id="132" name="吹き出し: 角を丸めた四角形 131">
            <a:extLst>
              <a:ext uri="{FF2B5EF4-FFF2-40B4-BE49-F238E27FC236}">
                <a16:creationId xmlns:a16="http://schemas.microsoft.com/office/drawing/2014/main" id="{40D630BF-5B66-466D-AC73-CC9AA2BE805A}"/>
              </a:ext>
            </a:extLst>
          </p:cNvPr>
          <p:cNvSpPr/>
          <p:nvPr/>
        </p:nvSpPr>
        <p:spPr>
          <a:xfrm>
            <a:off x="6620077" y="635525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34" name="吹き出し: 角を丸めた四角形 133">
            <a:extLst>
              <a:ext uri="{FF2B5EF4-FFF2-40B4-BE49-F238E27FC236}">
                <a16:creationId xmlns:a16="http://schemas.microsoft.com/office/drawing/2014/main" id="{022D34D2-6969-4073-A19C-3BD78AAC90E3}"/>
              </a:ext>
            </a:extLst>
          </p:cNvPr>
          <p:cNvSpPr/>
          <p:nvPr/>
        </p:nvSpPr>
        <p:spPr>
          <a:xfrm>
            <a:off x="3186847" y="2830114"/>
            <a:ext cx="1585472" cy="428217"/>
          </a:xfrm>
          <a:prstGeom prst="wedgeRoundRectCallout">
            <a:avLst>
              <a:gd name="adj1" fmla="val -36516"/>
              <a:gd name="adj2" fmla="val 133607"/>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400" dirty="0"/>
              <a:t>New contributions</a:t>
            </a:r>
          </a:p>
        </p:txBody>
      </p:sp>
      <p:sp>
        <p:nvSpPr>
          <p:cNvPr id="65" name="正方形/長方形 70">
            <a:extLst>
              <a:ext uri="{FF2B5EF4-FFF2-40B4-BE49-F238E27FC236}">
                <a16:creationId xmlns:a16="http://schemas.microsoft.com/office/drawing/2014/main" id="{FB23D76A-755B-4BDB-AC03-A6215EEEE33F}"/>
              </a:ext>
            </a:extLst>
          </p:cNvPr>
          <p:cNvSpPr/>
          <p:nvPr/>
        </p:nvSpPr>
        <p:spPr>
          <a:xfrm>
            <a:off x="232800" y="1023876"/>
            <a:ext cx="1886673" cy="544010"/>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15.8</a:t>
            </a:r>
          </a:p>
        </p:txBody>
      </p:sp>
      <p:sp>
        <p:nvSpPr>
          <p:cNvPr id="8" name="正方形/長方形 7">
            <a:extLst>
              <a:ext uri="{FF2B5EF4-FFF2-40B4-BE49-F238E27FC236}">
                <a16:creationId xmlns:a16="http://schemas.microsoft.com/office/drawing/2014/main" id="{8C883DEA-2183-F2A6-6E09-79547A46A89B}"/>
              </a:ext>
            </a:extLst>
          </p:cNvPr>
          <p:cNvSpPr/>
          <p:nvPr/>
        </p:nvSpPr>
        <p:spPr>
          <a:xfrm>
            <a:off x="4341813" y="174650"/>
            <a:ext cx="1886673" cy="544010"/>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NEW contribution</a:t>
            </a:r>
            <a:endParaRPr kumimoji="1" lang="en-US" altLang="ja-JP" dirty="0"/>
          </a:p>
        </p:txBody>
      </p:sp>
    </p:spTree>
    <p:extLst>
      <p:ext uri="{BB962C8B-B14F-4D97-AF65-F5344CB8AC3E}">
        <p14:creationId xmlns:p14="http://schemas.microsoft.com/office/powerpoint/2010/main" val="208177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March 2023</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15695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March 2023</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7</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D. Anzai, M.Kim, M. Hernandez, R.Kohno</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414185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00D710A-E2F6-4481-AFAA-BD807CB561D6}"/>
              </a:ext>
            </a:extLst>
          </p:cNvPr>
          <p:cNvPicPr>
            <a:picLocks noChangeAspect="1"/>
          </p:cNvPicPr>
          <p:nvPr/>
        </p:nvPicPr>
        <p:blipFill>
          <a:blip r:embed="rId2"/>
          <a:stretch>
            <a:fillRect/>
          </a:stretch>
        </p:blipFill>
        <p:spPr>
          <a:xfrm>
            <a:off x="288546" y="1626139"/>
            <a:ext cx="2737860" cy="2246580"/>
          </a:xfrm>
          <a:prstGeom prst="rect">
            <a:avLst/>
          </a:prstGeom>
        </p:spPr>
      </p:pic>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March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51460" y="685800"/>
            <a:ext cx="3774722" cy="904206"/>
          </a:xfrm>
        </p:spPr>
        <p:txBody>
          <a:bodyPr/>
          <a:lstStyle/>
          <a:p>
            <a:r>
              <a:rPr lang="en-US" altLang="ja-JP" sz="2400" dirty="0"/>
              <a:t>Channel models and scenarios in IEEE802.15.6ma</a:t>
            </a:r>
            <a:endParaRPr lang="ja-JP" altLang="en-US" sz="2400" dirty="0"/>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graphicFrame>
        <p:nvGraphicFramePr>
          <p:cNvPr id="9" name="表 8">
            <a:extLst>
              <a:ext uri="{FF2B5EF4-FFF2-40B4-BE49-F238E27FC236}">
                <a16:creationId xmlns:a16="http://schemas.microsoft.com/office/drawing/2014/main" id="{34BB9510-2E73-4E38-B1FB-C5CE6DB9A630}"/>
              </a:ext>
            </a:extLst>
          </p:cNvPr>
          <p:cNvGraphicFramePr>
            <a:graphicFrameLocks noGrp="1"/>
          </p:cNvGraphicFramePr>
          <p:nvPr/>
        </p:nvGraphicFramePr>
        <p:xfrm>
          <a:off x="4026182" y="874142"/>
          <a:ext cx="5055671" cy="5577840"/>
        </p:xfrm>
        <a:graphic>
          <a:graphicData uri="http://schemas.openxmlformats.org/drawingml/2006/table">
            <a:tbl>
              <a:tblPr/>
              <a:tblGrid>
                <a:gridCol w="500297">
                  <a:extLst>
                    <a:ext uri="{9D8B030D-6E8A-4147-A177-3AD203B41FA5}">
                      <a16:colId xmlns:a16="http://schemas.microsoft.com/office/drawing/2014/main" val="3234609428"/>
                    </a:ext>
                  </a:extLst>
                </a:gridCol>
                <a:gridCol w="1798320">
                  <a:extLst>
                    <a:ext uri="{9D8B030D-6E8A-4147-A177-3AD203B41FA5}">
                      <a16:colId xmlns:a16="http://schemas.microsoft.com/office/drawing/2014/main" val="2296176781"/>
                    </a:ext>
                  </a:extLst>
                </a:gridCol>
                <a:gridCol w="2019300">
                  <a:extLst>
                    <a:ext uri="{9D8B030D-6E8A-4147-A177-3AD203B41FA5}">
                      <a16:colId xmlns:a16="http://schemas.microsoft.com/office/drawing/2014/main" val="1066244525"/>
                    </a:ext>
                  </a:extLst>
                </a:gridCol>
                <a:gridCol w="737754">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pPr marR="0" algn="l" rtl="0">
                        <a:lnSpc>
                          <a:spcPct val="100000"/>
                        </a:lnSpc>
                        <a:spcBef>
                          <a:spcPts val="0"/>
                        </a:spcBef>
                        <a:spcAft>
                          <a:spcPts val="0"/>
                        </a:spcAft>
                        <a:buClr>
                          <a:srgbClr val="000000"/>
                        </a:buClr>
                        <a:buFont typeface="Arial"/>
                      </a:pPr>
                      <a:r>
                        <a:rPr lang="en-US" altLang="ja-JP" sz="1200" b="0" i="0" u="none" strike="noStrike" cap="none" dirty="0">
                          <a:solidFill>
                            <a:srgbClr val="000000"/>
                          </a:solidFill>
                          <a:effectLst/>
                          <a:latin typeface="TimesNewRomanPSMT"/>
                          <a:ea typeface="+mn-ea"/>
                          <a:cs typeface="+mn-cs"/>
                          <a:sym typeface="Arial"/>
                        </a:rPr>
                        <a:t>S1</a:t>
                      </a:r>
                      <a:endParaRPr lang="en-US" sz="1200" b="0" i="0" u="none" strike="noStrike" cap="none" dirty="0">
                        <a:solidFill>
                          <a:srgbClr val="000000"/>
                        </a:solidFill>
                        <a:effectLst/>
                        <a:latin typeface="TimesNewRomanPSMT"/>
                        <a:ea typeface="+mn-ea"/>
                        <a:cs typeface="+mn-cs"/>
                        <a:sym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TimesNewRomanPSMT"/>
                          <a:ea typeface="+mn-ea"/>
                          <a:cs typeface="+mn-cs"/>
                          <a:sym typeface="Arial"/>
                        </a:rPr>
                        <a:t>Implant to Implant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TimesNewRomanPSMT"/>
                          <a:ea typeface="+mn-ea"/>
                          <a:cs typeface="+mn-cs"/>
                          <a:sym typeface="Arial"/>
                        </a:rPr>
                        <a:t>CM1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911913"/>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b="1" dirty="0">
                          <a:solidFill>
                            <a:srgbClr val="FF0000"/>
                          </a:solidFill>
                          <a:effectLst/>
                        </a:rPr>
                        <a:t>S2.1</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Implant (upper body) to Body Surface</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1" i="0" dirty="0">
                          <a:solidFill>
                            <a:srgbClr val="FF0000"/>
                          </a:solidFill>
                          <a:effectLst/>
                          <a:latin typeface="TimesNewRomanPSMT"/>
                        </a:rPr>
                        <a:t>3.1-10.6 GHz UWB</a:t>
                      </a:r>
                      <a:endParaRPr lang="en-US" altLang="ja-JP"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b="1"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1" i="0" dirty="0">
                          <a:solidFill>
                            <a:srgbClr val="FF0000"/>
                          </a:solidFill>
                          <a:effectLst/>
                          <a:latin typeface="TimesNewRomanPSMT"/>
                        </a:rPr>
                        <a:t>3.1-10.6 GHz UWB</a:t>
                      </a:r>
                      <a:endParaRPr lang="en-US" altLang="ja-JP"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83307">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1" i="0" dirty="0">
                          <a:solidFill>
                            <a:srgbClr val="FF0000"/>
                          </a:solidFill>
                          <a:effectLst/>
                          <a:latin typeface="TimesNewRomanPSMT"/>
                        </a:rPr>
                        <a:t>3.1-10.6 GHz UWB</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b="1"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Body Surface to Body</a:t>
                      </a:r>
                    </a:p>
                    <a:p>
                      <a:r>
                        <a:rPr lang="en-US" sz="1200" b="1"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b="1"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b="1" dirty="0">
                          <a:solidFill>
                            <a:srgbClr val="FF0000"/>
                          </a:solidFill>
                          <a:effectLst/>
                        </a:rPr>
                        <a:t>S6.1</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1" i="0" dirty="0">
                          <a:solidFill>
                            <a:srgbClr val="FF0000"/>
                          </a:solidFill>
                          <a:effectLst/>
                          <a:latin typeface="TimesNewRomanPSMT"/>
                        </a:rPr>
                        <a:t>3.1-10.6 GHz</a:t>
                      </a:r>
                      <a:endParaRPr lang="de-DE"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1" dirty="0">
                          <a:solidFill>
                            <a:srgbClr val="FF0000"/>
                          </a:solidFill>
                          <a:effectLst/>
                        </a:rPr>
                        <a:t>S6.2</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BAN Coordinator to BAN coordinator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1" i="0" dirty="0">
                          <a:solidFill>
                            <a:srgbClr val="FF0000"/>
                          </a:solidFill>
                          <a:effectLst/>
                          <a:latin typeface="TimesNewRomanPSMT"/>
                        </a:rPr>
                        <a:t>3.1-10.6 GHz</a:t>
                      </a:r>
                      <a:endParaRPr lang="de-DE"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CM6.2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23555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CM7</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76200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22" name="直線コネクタ 21">
            <a:extLst>
              <a:ext uri="{FF2B5EF4-FFF2-40B4-BE49-F238E27FC236}">
                <a16:creationId xmlns:a16="http://schemas.microsoft.com/office/drawing/2014/main" id="{57FDECB8-2654-AD9D-11CF-06A0D574E4A0}"/>
              </a:ext>
            </a:extLst>
          </p:cNvPr>
          <p:cNvCxnSpPr>
            <a:cxnSpLocks/>
          </p:cNvCxnSpPr>
          <p:nvPr/>
        </p:nvCxnSpPr>
        <p:spPr>
          <a:xfrm flipH="1">
            <a:off x="3771505" y="2073186"/>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CA1FDF70-ED07-4F87-39A1-0B8D987F9038}"/>
              </a:ext>
            </a:extLst>
          </p:cNvPr>
          <p:cNvCxnSpPr>
            <a:cxnSpLocks/>
          </p:cNvCxnSpPr>
          <p:nvPr/>
        </p:nvCxnSpPr>
        <p:spPr>
          <a:xfrm flipV="1">
            <a:off x="3771505" y="2073186"/>
            <a:ext cx="0" cy="415792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 name="直線コネクタ 24">
            <a:extLst>
              <a:ext uri="{FF2B5EF4-FFF2-40B4-BE49-F238E27FC236}">
                <a16:creationId xmlns:a16="http://schemas.microsoft.com/office/drawing/2014/main" id="{F2315E82-279C-3D96-28C3-82FA41D4A5E9}"/>
              </a:ext>
            </a:extLst>
          </p:cNvPr>
          <p:cNvCxnSpPr>
            <a:cxnSpLocks/>
          </p:cNvCxnSpPr>
          <p:nvPr/>
        </p:nvCxnSpPr>
        <p:spPr>
          <a:xfrm flipH="1">
            <a:off x="3047950" y="5989030"/>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6654F48E-911A-57EA-8BB3-3BEEFDF42F3B}"/>
              </a:ext>
            </a:extLst>
          </p:cNvPr>
          <p:cNvCxnSpPr>
            <a:cxnSpLocks/>
          </p:cNvCxnSpPr>
          <p:nvPr/>
        </p:nvCxnSpPr>
        <p:spPr>
          <a:xfrm flipH="1">
            <a:off x="3054257" y="5432552"/>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09387AF1-FC8B-9B51-116A-ABD0A3DA7CA5}"/>
              </a:ext>
            </a:extLst>
          </p:cNvPr>
          <p:cNvCxnSpPr>
            <a:cxnSpLocks/>
          </p:cNvCxnSpPr>
          <p:nvPr/>
        </p:nvCxnSpPr>
        <p:spPr>
          <a:xfrm flipH="1">
            <a:off x="3054257" y="5725474"/>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FF2B5EF4-FFF2-40B4-BE49-F238E27FC236}">
                <a16:creationId xmlns:a16="http://schemas.microsoft.com/office/drawing/2014/main" id="{B450AF81-CC04-A979-A8EE-97902165E3A2}"/>
              </a:ext>
            </a:extLst>
          </p:cNvPr>
          <p:cNvCxnSpPr>
            <a:cxnSpLocks/>
          </p:cNvCxnSpPr>
          <p:nvPr/>
        </p:nvCxnSpPr>
        <p:spPr>
          <a:xfrm flipV="1">
            <a:off x="3151122" y="2511371"/>
            <a:ext cx="0" cy="271063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直線コネクタ 32">
            <a:extLst>
              <a:ext uri="{FF2B5EF4-FFF2-40B4-BE49-F238E27FC236}">
                <a16:creationId xmlns:a16="http://schemas.microsoft.com/office/drawing/2014/main" id="{0DDC93D7-087D-D903-2A08-00097820AD26}"/>
              </a:ext>
            </a:extLst>
          </p:cNvPr>
          <p:cNvCxnSpPr>
            <a:cxnSpLocks/>
          </p:cNvCxnSpPr>
          <p:nvPr/>
        </p:nvCxnSpPr>
        <p:spPr>
          <a:xfrm flipH="1">
            <a:off x="3151122" y="2511371"/>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7AA517BC-2E83-7EFE-3B57-F43683C9F334}"/>
              </a:ext>
            </a:extLst>
          </p:cNvPr>
          <p:cNvCxnSpPr>
            <a:cxnSpLocks/>
          </p:cNvCxnSpPr>
          <p:nvPr/>
        </p:nvCxnSpPr>
        <p:spPr>
          <a:xfrm flipH="1">
            <a:off x="3448050" y="3842186"/>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6" name="直線コネクタ 35">
            <a:extLst>
              <a:ext uri="{FF2B5EF4-FFF2-40B4-BE49-F238E27FC236}">
                <a16:creationId xmlns:a16="http://schemas.microsoft.com/office/drawing/2014/main" id="{7DDD2298-0D9A-74F3-E14D-74D627434D86}"/>
              </a:ext>
            </a:extLst>
          </p:cNvPr>
          <p:cNvCxnSpPr>
            <a:cxnSpLocks/>
          </p:cNvCxnSpPr>
          <p:nvPr/>
        </p:nvCxnSpPr>
        <p:spPr>
          <a:xfrm flipH="1">
            <a:off x="3054257" y="5222001"/>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AB2DD399-F9F4-08B6-7DC5-26A02D5FCCA3}"/>
              </a:ext>
            </a:extLst>
          </p:cNvPr>
          <p:cNvCxnSpPr>
            <a:cxnSpLocks/>
          </p:cNvCxnSpPr>
          <p:nvPr/>
        </p:nvCxnSpPr>
        <p:spPr>
          <a:xfrm flipV="1">
            <a:off x="3448050" y="3842186"/>
            <a:ext cx="0" cy="1883288"/>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8" name="表 7">
            <a:extLst>
              <a:ext uri="{FF2B5EF4-FFF2-40B4-BE49-F238E27FC236}">
                <a16:creationId xmlns:a16="http://schemas.microsoft.com/office/drawing/2014/main" id="{34FCF3F0-FA8B-F03D-1DFD-86E031D6372E}"/>
              </a:ext>
            </a:extLst>
          </p:cNvPr>
          <p:cNvGraphicFramePr>
            <a:graphicFrameLocks noGrp="1"/>
          </p:cNvGraphicFramePr>
          <p:nvPr/>
        </p:nvGraphicFramePr>
        <p:xfrm>
          <a:off x="251461" y="4823609"/>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44" name="直線コネクタ 43">
            <a:extLst>
              <a:ext uri="{FF2B5EF4-FFF2-40B4-BE49-F238E27FC236}">
                <a16:creationId xmlns:a16="http://schemas.microsoft.com/office/drawing/2014/main" id="{6FDADCB3-0D56-467F-2A3C-19806FA96C6C}"/>
              </a:ext>
            </a:extLst>
          </p:cNvPr>
          <p:cNvCxnSpPr>
            <a:cxnSpLocks/>
          </p:cNvCxnSpPr>
          <p:nvPr/>
        </p:nvCxnSpPr>
        <p:spPr>
          <a:xfrm flipV="1">
            <a:off x="3304952" y="2964000"/>
            <a:ext cx="0" cy="2468552"/>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7" name="直線コネクタ 46">
            <a:extLst>
              <a:ext uri="{FF2B5EF4-FFF2-40B4-BE49-F238E27FC236}">
                <a16:creationId xmlns:a16="http://schemas.microsoft.com/office/drawing/2014/main" id="{27E4B063-484C-D832-9398-A0F2EBB86E4A}"/>
              </a:ext>
            </a:extLst>
          </p:cNvPr>
          <p:cNvCxnSpPr>
            <a:cxnSpLocks/>
          </p:cNvCxnSpPr>
          <p:nvPr/>
        </p:nvCxnSpPr>
        <p:spPr>
          <a:xfrm flipH="1">
            <a:off x="3304952" y="2964000"/>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50" name="直線コネクタ 49">
            <a:extLst>
              <a:ext uri="{FF2B5EF4-FFF2-40B4-BE49-F238E27FC236}">
                <a16:creationId xmlns:a16="http://schemas.microsoft.com/office/drawing/2014/main" id="{FE1D8C85-2184-C157-E770-5E72F90B86E6}"/>
              </a:ext>
            </a:extLst>
          </p:cNvPr>
          <p:cNvCxnSpPr>
            <a:cxnSpLocks/>
          </p:cNvCxnSpPr>
          <p:nvPr/>
        </p:nvCxnSpPr>
        <p:spPr>
          <a:xfrm flipH="1">
            <a:off x="3054257" y="6231106"/>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3" name="直線コネクタ 52">
            <a:extLst>
              <a:ext uri="{FF2B5EF4-FFF2-40B4-BE49-F238E27FC236}">
                <a16:creationId xmlns:a16="http://schemas.microsoft.com/office/drawing/2014/main" id="{831D0B63-1EE7-EF0C-FA79-DD621764EA71}"/>
              </a:ext>
            </a:extLst>
          </p:cNvPr>
          <p:cNvCxnSpPr>
            <a:cxnSpLocks/>
          </p:cNvCxnSpPr>
          <p:nvPr/>
        </p:nvCxnSpPr>
        <p:spPr>
          <a:xfrm flipV="1">
            <a:off x="3619500" y="4750236"/>
            <a:ext cx="0" cy="1238794"/>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6" name="直線コネクタ 65">
            <a:extLst>
              <a:ext uri="{FF2B5EF4-FFF2-40B4-BE49-F238E27FC236}">
                <a16:creationId xmlns:a16="http://schemas.microsoft.com/office/drawing/2014/main" id="{F9924563-1E24-48C8-0E67-CB61DAFA9A72}"/>
              </a:ext>
            </a:extLst>
          </p:cNvPr>
          <p:cNvCxnSpPr>
            <a:cxnSpLocks/>
          </p:cNvCxnSpPr>
          <p:nvPr/>
        </p:nvCxnSpPr>
        <p:spPr>
          <a:xfrm flipH="1">
            <a:off x="3625850" y="4750236"/>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8238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March 2023</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テキスト ボックス 33">
            <a:extLst>
              <a:ext uri="{FF2B5EF4-FFF2-40B4-BE49-F238E27FC236}">
                <a16:creationId xmlns:a16="http://schemas.microsoft.com/office/drawing/2014/main" id="{7C9FCF8D-C03B-4144-B869-2B007082DFE0}"/>
              </a:ext>
            </a:extLst>
          </p:cNvPr>
          <p:cNvSpPr txBox="1"/>
          <p:nvPr/>
        </p:nvSpPr>
        <p:spPr>
          <a:xfrm>
            <a:off x="-272283" y="4889004"/>
            <a:ext cx="2831093" cy="369332"/>
          </a:xfrm>
          <a:prstGeom prst="rect">
            <a:avLst/>
          </a:prstGeom>
          <a:noFill/>
        </p:spPr>
        <p:txBody>
          <a:bodyPr wrap="square">
            <a:spAutoFit/>
          </a:bodyPr>
          <a:lstStyle/>
          <a:p>
            <a:pPr algn="ctr"/>
            <a:r>
              <a:rPr kumimoji="1" lang="en-US" altLang="ja-JP" b="0" strike="noStrike" dirty="0"/>
              <a:t>Gastrointestinal tract</a:t>
            </a:r>
            <a:endParaRPr kumimoji="1" lang="ja-JP" altLang="en-US" b="0" strike="noStrike" dirty="0"/>
          </a:p>
        </p:txBody>
      </p:sp>
      <p:sp>
        <p:nvSpPr>
          <p:cNvPr id="12" name="タイトル 11">
            <a:extLst>
              <a:ext uri="{FF2B5EF4-FFF2-40B4-BE49-F238E27FC236}">
                <a16:creationId xmlns:a16="http://schemas.microsoft.com/office/drawing/2014/main" id="{28C785BE-4C26-CD46-3D45-7061589FBFF7}"/>
              </a:ext>
            </a:extLst>
          </p:cNvPr>
          <p:cNvSpPr>
            <a:spLocks noGrp="1"/>
          </p:cNvSpPr>
          <p:nvPr>
            <p:ph type="title"/>
          </p:nvPr>
        </p:nvSpPr>
        <p:spPr>
          <a:xfrm>
            <a:off x="135050" y="623342"/>
            <a:ext cx="8664918" cy="1024390"/>
          </a:xfrm>
        </p:spPr>
        <p:txBody>
          <a:bodyPr/>
          <a:lstStyle/>
          <a:p>
            <a:r>
              <a:rPr kumimoji="0" lang="en-US" altLang="ja-JP" kern="0" dirty="0"/>
              <a:t>Channel models and scenarios for capsule endoscopy S.2.1</a:t>
            </a:r>
            <a:endParaRPr lang="ja-JP" altLang="en-US" dirty="0"/>
          </a:p>
        </p:txBody>
      </p:sp>
      <p:grpSp>
        <p:nvGrpSpPr>
          <p:cNvPr id="39" name="グループ化 38">
            <a:extLst>
              <a:ext uri="{FF2B5EF4-FFF2-40B4-BE49-F238E27FC236}">
                <a16:creationId xmlns:a16="http://schemas.microsoft.com/office/drawing/2014/main" id="{045021DA-FBC1-0A75-28B8-85F50B672DEE}"/>
              </a:ext>
            </a:extLst>
          </p:cNvPr>
          <p:cNvGrpSpPr/>
          <p:nvPr/>
        </p:nvGrpSpPr>
        <p:grpSpPr>
          <a:xfrm>
            <a:off x="145181" y="3456127"/>
            <a:ext cx="8929837" cy="1532223"/>
            <a:chOff x="1118354" y="3502915"/>
            <a:chExt cx="7210686" cy="1237243"/>
          </a:xfrm>
        </p:grpSpPr>
        <p:sp>
          <p:nvSpPr>
            <p:cNvPr id="13" name="フリーフォーム: 図形 12">
              <a:extLst>
                <a:ext uri="{FF2B5EF4-FFF2-40B4-BE49-F238E27FC236}">
                  <a16:creationId xmlns:a16="http://schemas.microsoft.com/office/drawing/2014/main" id="{9FA2BCBD-4A21-FDC7-0452-413AC555BA09}"/>
                </a:ext>
              </a:extLst>
            </p:cNvPr>
            <p:cNvSpPr/>
            <p:nvPr/>
          </p:nvSpPr>
          <p:spPr>
            <a:xfrm>
              <a:off x="1118354" y="3502915"/>
              <a:ext cx="7210686" cy="1237243"/>
            </a:xfrm>
            <a:custGeom>
              <a:avLst/>
              <a:gdLst>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43824 w 7045448"/>
                <a:gd name="connsiteY13" fmla="*/ 153908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29668 w 7045448"/>
                <a:gd name="connsiteY11" fmla="*/ 10937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0272 h 1096977"/>
                <a:gd name="connsiteX1" fmla="*/ 83333 w 7045448"/>
                <a:gd name="connsiteY1" fmla="*/ 182577 h 1096977"/>
                <a:gd name="connsiteX2" fmla="*/ 110494 w 7045448"/>
                <a:gd name="connsiteY2" fmla="*/ 164470 h 1096977"/>
                <a:gd name="connsiteX3" fmla="*/ 191975 w 7045448"/>
                <a:gd name="connsiteY3" fmla="*/ 92043 h 1096977"/>
                <a:gd name="connsiteX4" fmla="*/ 300616 w 7045448"/>
                <a:gd name="connsiteY4" fmla="*/ 46775 h 1096977"/>
                <a:gd name="connsiteX5" fmla="*/ 354937 w 7045448"/>
                <a:gd name="connsiteY5" fmla="*/ 28668 h 1096977"/>
                <a:gd name="connsiteX6" fmla="*/ 382098 w 7045448"/>
                <a:gd name="connsiteY6" fmla="*/ 19615 h 1096977"/>
                <a:gd name="connsiteX7" fmla="*/ 418311 w 7045448"/>
                <a:gd name="connsiteY7" fmla="*/ 10561 h 1096977"/>
                <a:gd name="connsiteX8" fmla="*/ 445472 w 7045448"/>
                <a:gd name="connsiteY8" fmla="*/ 1508 h 1096977"/>
                <a:gd name="connsiteX9" fmla="*/ 501844 w 7045448"/>
                <a:gd name="connsiteY9" fmla="*/ 44787 h 1096977"/>
                <a:gd name="connsiteX10" fmla="*/ 680862 w 7045448"/>
                <a:gd name="connsiteY10" fmla="*/ 10561 h 1096977"/>
                <a:gd name="connsiteX11" fmla="*/ 729668 w 7045448"/>
                <a:gd name="connsiteY11" fmla="*/ 101829 h 1096977"/>
                <a:gd name="connsiteX12" fmla="*/ 807610 w 7045448"/>
                <a:gd name="connsiteY12" fmla="*/ 110150 h 1096977"/>
                <a:gd name="connsiteX13" fmla="*/ 820485 w 7045448"/>
                <a:gd name="connsiteY13" fmla="*/ 364066 h 1096977"/>
                <a:gd name="connsiteX14" fmla="*/ 943412 w 7045448"/>
                <a:gd name="connsiteY14" fmla="*/ 282165 h 1096977"/>
                <a:gd name="connsiteX15" fmla="*/ 970573 w 7045448"/>
                <a:gd name="connsiteY15" fmla="*/ 354593 h 1096977"/>
                <a:gd name="connsiteX16" fmla="*/ 1015840 w 7045448"/>
                <a:gd name="connsiteY16" fmla="*/ 399860 h 1096977"/>
                <a:gd name="connsiteX17" fmla="*/ 1124482 w 7045448"/>
                <a:gd name="connsiteY17" fmla="*/ 463235 h 1096977"/>
                <a:gd name="connsiteX18" fmla="*/ 1224070 w 7045448"/>
                <a:gd name="connsiteY18" fmla="*/ 499449 h 1096977"/>
                <a:gd name="connsiteX19" fmla="*/ 1586208 w 7045448"/>
                <a:gd name="connsiteY19" fmla="*/ 481342 h 1096977"/>
                <a:gd name="connsiteX20" fmla="*/ 2075096 w 7045448"/>
                <a:gd name="connsiteY20" fmla="*/ 472288 h 1096977"/>
                <a:gd name="connsiteX21" fmla="*/ 2455341 w 7045448"/>
                <a:gd name="connsiteY21" fmla="*/ 463235 h 1096977"/>
                <a:gd name="connsiteX22" fmla="*/ 2573036 w 7045448"/>
                <a:gd name="connsiteY22" fmla="*/ 454181 h 1096977"/>
                <a:gd name="connsiteX23" fmla="*/ 2672624 w 7045448"/>
                <a:gd name="connsiteY23" fmla="*/ 445128 h 1096977"/>
                <a:gd name="connsiteX24" fmla="*/ 2908014 w 7045448"/>
                <a:gd name="connsiteY24" fmla="*/ 436074 h 1096977"/>
                <a:gd name="connsiteX25" fmla="*/ 3116244 w 7045448"/>
                <a:gd name="connsiteY25" fmla="*/ 427021 h 1096977"/>
                <a:gd name="connsiteX26" fmla="*/ 3424062 w 7045448"/>
                <a:gd name="connsiteY26" fmla="*/ 417967 h 1096977"/>
                <a:gd name="connsiteX27" fmla="*/ 3722826 w 7045448"/>
                <a:gd name="connsiteY27" fmla="*/ 399860 h 1096977"/>
                <a:gd name="connsiteX28" fmla="*/ 4157393 w 7045448"/>
                <a:gd name="connsiteY28" fmla="*/ 417967 h 1096977"/>
                <a:gd name="connsiteX29" fmla="*/ 4193606 w 7045448"/>
                <a:gd name="connsiteY29" fmla="*/ 427021 h 1096977"/>
                <a:gd name="connsiteX30" fmla="*/ 4374676 w 7045448"/>
                <a:gd name="connsiteY30" fmla="*/ 454181 h 1096977"/>
                <a:gd name="connsiteX31" fmla="*/ 4709654 w 7045448"/>
                <a:gd name="connsiteY31" fmla="*/ 472288 h 1096977"/>
                <a:gd name="connsiteX32" fmla="*/ 4890723 w 7045448"/>
                <a:gd name="connsiteY32" fmla="*/ 499449 h 1096977"/>
                <a:gd name="connsiteX33" fmla="*/ 5370557 w 7045448"/>
                <a:gd name="connsiteY33" fmla="*/ 508502 h 1096977"/>
                <a:gd name="connsiteX34" fmla="*/ 5741749 w 7045448"/>
                <a:gd name="connsiteY34" fmla="*/ 517555 h 1096977"/>
                <a:gd name="connsiteX35" fmla="*/ 5959032 w 7045448"/>
                <a:gd name="connsiteY35" fmla="*/ 526609 h 1096977"/>
                <a:gd name="connsiteX36" fmla="*/ 6456973 w 7045448"/>
                <a:gd name="connsiteY36" fmla="*/ 535662 h 1096977"/>
                <a:gd name="connsiteX37" fmla="*/ 6574668 w 7045448"/>
                <a:gd name="connsiteY37" fmla="*/ 526609 h 1096977"/>
                <a:gd name="connsiteX38" fmla="*/ 6683309 w 7045448"/>
                <a:gd name="connsiteY38" fmla="*/ 499449 h 1096977"/>
                <a:gd name="connsiteX39" fmla="*/ 6710470 w 7045448"/>
                <a:gd name="connsiteY39" fmla="*/ 472288 h 1096977"/>
                <a:gd name="connsiteX40" fmla="*/ 6719523 w 7045448"/>
                <a:gd name="connsiteY40" fmla="*/ 445128 h 1096977"/>
                <a:gd name="connsiteX41" fmla="*/ 6755737 w 7045448"/>
                <a:gd name="connsiteY41" fmla="*/ 354593 h 1096977"/>
                <a:gd name="connsiteX42" fmla="*/ 6764791 w 7045448"/>
                <a:gd name="connsiteY42" fmla="*/ 300272 h 1096977"/>
                <a:gd name="connsiteX43" fmla="*/ 6782898 w 7045448"/>
                <a:gd name="connsiteY43" fmla="*/ 264058 h 1096977"/>
                <a:gd name="connsiteX44" fmla="*/ 6791951 w 7045448"/>
                <a:gd name="connsiteY44" fmla="*/ 236898 h 1096977"/>
                <a:gd name="connsiteX45" fmla="*/ 6801004 w 7045448"/>
                <a:gd name="connsiteY45" fmla="*/ 200684 h 1096977"/>
                <a:gd name="connsiteX46" fmla="*/ 6828165 w 7045448"/>
                <a:gd name="connsiteY46" fmla="*/ 173524 h 1096977"/>
                <a:gd name="connsiteX47" fmla="*/ 6900593 w 7045448"/>
                <a:gd name="connsiteY47" fmla="*/ 137310 h 1096977"/>
                <a:gd name="connsiteX48" fmla="*/ 6963967 w 7045448"/>
                <a:gd name="connsiteY48" fmla="*/ 164470 h 1096977"/>
                <a:gd name="connsiteX49" fmla="*/ 6991127 w 7045448"/>
                <a:gd name="connsiteY49" fmla="*/ 209738 h 1096977"/>
                <a:gd name="connsiteX50" fmla="*/ 7027341 w 7045448"/>
                <a:gd name="connsiteY50" fmla="*/ 291219 h 1096977"/>
                <a:gd name="connsiteX51" fmla="*/ 7036395 w 7045448"/>
                <a:gd name="connsiteY51" fmla="*/ 327433 h 1096977"/>
                <a:gd name="connsiteX52" fmla="*/ 7045448 w 7045448"/>
                <a:gd name="connsiteY52" fmla="*/ 354593 h 1096977"/>
                <a:gd name="connsiteX53" fmla="*/ 7036395 w 7045448"/>
                <a:gd name="connsiteY53" fmla="*/ 571876 h 1096977"/>
                <a:gd name="connsiteX54" fmla="*/ 7018288 w 7045448"/>
                <a:gd name="connsiteY54" fmla="*/ 599037 h 1096977"/>
                <a:gd name="connsiteX55" fmla="*/ 7009234 w 7045448"/>
                <a:gd name="connsiteY55" fmla="*/ 653357 h 1096977"/>
                <a:gd name="connsiteX56" fmla="*/ 6991127 w 7045448"/>
                <a:gd name="connsiteY56" fmla="*/ 689571 h 1096977"/>
                <a:gd name="connsiteX57" fmla="*/ 6945860 w 7045448"/>
                <a:gd name="connsiteY57" fmla="*/ 761999 h 1096977"/>
                <a:gd name="connsiteX58" fmla="*/ 6909646 w 7045448"/>
                <a:gd name="connsiteY58" fmla="*/ 834427 h 1096977"/>
                <a:gd name="connsiteX59" fmla="*/ 6873432 w 7045448"/>
                <a:gd name="connsiteY59" fmla="*/ 843480 h 1096977"/>
                <a:gd name="connsiteX60" fmla="*/ 6728577 w 7045448"/>
                <a:gd name="connsiteY60" fmla="*/ 825373 h 1096977"/>
                <a:gd name="connsiteX61" fmla="*/ 6592775 w 7045448"/>
                <a:gd name="connsiteY61" fmla="*/ 807266 h 1096977"/>
                <a:gd name="connsiteX62" fmla="*/ 6339278 w 7045448"/>
                <a:gd name="connsiteY62" fmla="*/ 816320 h 1096977"/>
                <a:gd name="connsiteX63" fmla="*/ 6203476 w 7045448"/>
                <a:gd name="connsiteY63" fmla="*/ 834427 h 1096977"/>
                <a:gd name="connsiteX64" fmla="*/ 6031460 w 7045448"/>
                <a:gd name="connsiteY64" fmla="*/ 843480 h 1096977"/>
                <a:gd name="connsiteX65" fmla="*/ 5859444 w 7045448"/>
                <a:gd name="connsiteY65" fmla="*/ 861587 h 1096977"/>
                <a:gd name="connsiteX66" fmla="*/ 5578787 w 7045448"/>
                <a:gd name="connsiteY66" fmla="*/ 870641 h 1096977"/>
                <a:gd name="connsiteX67" fmla="*/ 5415824 w 7045448"/>
                <a:gd name="connsiteY67" fmla="*/ 879694 h 1096977"/>
                <a:gd name="connsiteX68" fmla="*/ 5198541 w 7045448"/>
                <a:gd name="connsiteY68" fmla="*/ 888748 h 1096977"/>
                <a:gd name="connsiteX69" fmla="*/ 5071793 w 7045448"/>
                <a:gd name="connsiteY69" fmla="*/ 915908 h 1096977"/>
                <a:gd name="connsiteX70" fmla="*/ 4999365 w 7045448"/>
                <a:gd name="connsiteY70" fmla="*/ 924961 h 1096977"/>
                <a:gd name="connsiteX71" fmla="*/ 4945044 w 7045448"/>
                <a:gd name="connsiteY71" fmla="*/ 934015 h 1096977"/>
                <a:gd name="connsiteX72" fmla="*/ 4791135 w 7045448"/>
                <a:gd name="connsiteY72" fmla="*/ 952122 h 1096977"/>
                <a:gd name="connsiteX73" fmla="*/ 4628173 w 7045448"/>
                <a:gd name="connsiteY73" fmla="*/ 979282 h 1096977"/>
                <a:gd name="connsiteX74" fmla="*/ 3795254 w 7045448"/>
                <a:gd name="connsiteY74" fmla="*/ 997389 h 1096977"/>
                <a:gd name="connsiteX75" fmla="*/ 3614185 w 7045448"/>
                <a:gd name="connsiteY75" fmla="*/ 1006443 h 1096977"/>
                <a:gd name="connsiteX76" fmla="*/ 3505543 w 7045448"/>
                <a:gd name="connsiteY76" fmla="*/ 1015496 h 1096977"/>
                <a:gd name="connsiteX77" fmla="*/ 3424062 w 7045448"/>
                <a:gd name="connsiteY77" fmla="*/ 1024550 h 1096977"/>
                <a:gd name="connsiteX78" fmla="*/ 2781266 w 7045448"/>
                <a:gd name="connsiteY78" fmla="*/ 1051710 h 1096977"/>
                <a:gd name="connsiteX79" fmla="*/ 2654517 w 7045448"/>
                <a:gd name="connsiteY79" fmla="*/ 1060763 h 1096977"/>
                <a:gd name="connsiteX80" fmla="*/ 2391967 w 7045448"/>
                <a:gd name="connsiteY80" fmla="*/ 1069817 h 1096977"/>
                <a:gd name="connsiteX81" fmla="*/ 2219951 w 7045448"/>
                <a:gd name="connsiteY81" fmla="*/ 1087924 h 1096977"/>
                <a:gd name="connsiteX82" fmla="*/ 2075096 w 7045448"/>
                <a:gd name="connsiteY82" fmla="*/ 1096977 h 1096977"/>
                <a:gd name="connsiteX83" fmla="*/ 1740117 w 7045448"/>
                <a:gd name="connsiteY83" fmla="*/ 1087924 h 1096977"/>
                <a:gd name="connsiteX84" fmla="*/ 1676743 w 7045448"/>
                <a:gd name="connsiteY84" fmla="*/ 1069817 h 1096977"/>
                <a:gd name="connsiteX85" fmla="*/ 1450406 w 7045448"/>
                <a:gd name="connsiteY85" fmla="*/ 1042656 h 1096977"/>
                <a:gd name="connsiteX86" fmla="*/ 1260284 w 7045448"/>
                <a:gd name="connsiteY86" fmla="*/ 1033603 h 1096977"/>
                <a:gd name="connsiteX87" fmla="*/ 988680 w 7045448"/>
                <a:gd name="connsiteY87" fmla="*/ 1015496 h 1096977"/>
                <a:gd name="connsiteX88" fmla="*/ 626541 w 7045448"/>
                <a:gd name="connsiteY88" fmla="*/ 1006443 h 1096977"/>
                <a:gd name="connsiteX89" fmla="*/ 490739 w 7045448"/>
                <a:gd name="connsiteY89" fmla="*/ 997389 h 1096977"/>
                <a:gd name="connsiteX90" fmla="*/ 291563 w 7045448"/>
                <a:gd name="connsiteY90" fmla="*/ 970229 h 1096977"/>
                <a:gd name="connsiteX91" fmla="*/ 137654 w 7045448"/>
                <a:gd name="connsiteY91" fmla="*/ 934015 h 1096977"/>
                <a:gd name="connsiteX92" fmla="*/ 74280 w 7045448"/>
                <a:gd name="connsiteY92" fmla="*/ 843480 h 1096977"/>
                <a:gd name="connsiteX93" fmla="*/ 56173 w 7045448"/>
                <a:gd name="connsiteY93" fmla="*/ 816320 h 1096977"/>
                <a:gd name="connsiteX94" fmla="*/ 29012 w 7045448"/>
                <a:gd name="connsiteY94" fmla="*/ 752946 h 1096977"/>
                <a:gd name="connsiteX95" fmla="*/ 10905 w 7045448"/>
                <a:gd name="connsiteY95" fmla="*/ 716732 h 1096977"/>
                <a:gd name="connsiteX96" fmla="*/ 10905 w 7045448"/>
                <a:gd name="connsiteY96" fmla="*/ 408914 h 1096977"/>
                <a:gd name="connsiteX97" fmla="*/ 29012 w 7045448"/>
                <a:gd name="connsiteY97" fmla="*/ 345540 h 1096977"/>
                <a:gd name="connsiteX98" fmla="*/ 47119 w 7045448"/>
                <a:gd name="connsiteY98" fmla="*/ 318379 h 1096977"/>
                <a:gd name="connsiteX99" fmla="*/ 74280 w 7045448"/>
                <a:gd name="connsiteY99" fmla="*/ 300272 h 1096977"/>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418311 w 7045448"/>
                <a:gd name="connsiteY7" fmla="*/ 121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32270 w 7045448"/>
                <a:gd name="connsiteY99" fmla="*/ 274177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16778 w 7045448"/>
                <a:gd name="connsiteY98" fmla="*/ 311124 h 1087628"/>
                <a:gd name="connsiteX99" fmla="*/ 32270 w 7045448"/>
                <a:gd name="connsiteY99" fmla="*/ 274177 h 1087628"/>
                <a:gd name="connsiteX0" fmla="*/ 27919 w 7041097"/>
                <a:gd name="connsiteY0" fmla="*/ 274177 h 1087628"/>
                <a:gd name="connsiteX1" fmla="*/ 29969 w 7041097"/>
                <a:gd name="connsiteY1" fmla="*/ 204627 h 1087628"/>
                <a:gd name="connsiteX2" fmla="*/ 50130 w 7041097"/>
                <a:gd name="connsiteY2" fmla="*/ 150935 h 1087628"/>
                <a:gd name="connsiteX3" fmla="*/ 110606 w 7041097"/>
                <a:gd name="connsiteY3" fmla="*/ 93161 h 1087628"/>
                <a:gd name="connsiteX4" fmla="*/ 235584 w 7041097"/>
                <a:gd name="connsiteY4" fmla="*/ 35332 h 1087628"/>
                <a:gd name="connsiteX5" fmla="*/ 350586 w 7041097"/>
                <a:gd name="connsiteY5" fmla="*/ 19319 h 1087628"/>
                <a:gd name="connsiteX6" fmla="*/ 361410 w 7041097"/>
                <a:gd name="connsiteY6" fmla="*/ 37478 h 1087628"/>
                <a:gd name="connsiteX7" fmla="*/ 383619 w 7041097"/>
                <a:gd name="connsiteY7" fmla="*/ 26332 h 1087628"/>
                <a:gd name="connsiteX8" fmla="*/ 427117 w 7041097"/>
                <a:gd name="connsiteY8" fmla="*/ 19372 h 1087628"/>
                <a:gd name="connsiteX9" fmla="*/ 497493 w 7041097"/>
                <a:gd name="connsiteY9" fmla="*/ 35438 h 1087628"/>
                <a:gd name="connsiteX10" fmla="*/ 676511 w 7041097"/>
                <a:gd name="connsiteY10" fmla="*/ 1212 h 1087628"/>
                <a:gd name="connsiteX11" fmla="*/ 725317 w 7041097"/>
                <a:gd name="connsiteY11" fmla="*/ 92480 h 1087628"/>
                <a:gd name="connsiteX12" fmla="*/ 803259 w 7041097"/>
                <a:gd name="connsiteY12" fmla="*/ 100801 h 1087628"/>
                <a:gd name="connsiteX13" fmla="*/ 816134 w 7041097"/>
                <a:gd name="connsiteY13" fmla="*/ 354717 h 1087628"/>
                <a:gd name="connsiteX14" fmla="*/ 939061 w 7041097"/>
                <a:gd name="connsiteY14" fmla="*/ 272816 h 1087628"/>
                <a:gd name="connsiteX15" fmla="*/ 966222 w 7041097"/>
                <a:gd name="connsiteY15" fmla="*/ 345244 h 1087628"/>
                <a:gd name="connsiteX16" fmla="*/ 1011489 w 7041097"/>
                <a:gd name="connsiteY16" fmla="*/ 390511 h 1087628"/>
                <a:gd name="connsiteX17" fmla="*/ 1120131 w 7041097"/>
                <a:gd name="connsiteY17" fmla="*/ 453886 h 1087628"/>
                <a:gd name="connsiteX18" fmla="*/ 1219719 w 7041097"/>
                <a:gd name="connsiteY18" fmla="*/ 490100 h 1087628"/>
                <a:gd name="connsiteX19" fmla="*/ 1581857 w 7041097"/>
                <a:gd name="connsiteY19" fmla="*/ 471993 h 1087628"/>
                <a:gd name="connsiteX20" fmla="*/ 2070745 w 7041097"/>
                <a:gd name="connsiteY20" fmla="*/ 462939 h 1087628"/>
                <a:gd name="connsiteX21" fmla="*/ 2450990 w 7041097"/>
                <a:gd name="connsiteY21" fmla="*/ 453886 h 1087628"/>
                <a:gd name="connsiteX22" fmla="*/ 2568685 w 7041097"/>
                <a:gd name="connsiteY22" fmla="*/ 444832 h 1087628"/>
                <a:gd name="connsiteX23" fmla="*/ 2668273 w 7041097"/>
                <a:gd name="connsiteY23" fmla="*/ 435779 h 1087628"/>
                <a:gd name="connsiteX24" fmla="*/ 2903663 w 7041097"/>
                <a:gd name="connsiteY24" fmla="*/ 426725 h 1087628"/>
                <a:gd name="connsiteX25" fmla="*/ 3111893 w 7041097"/>
                <a:gd name="connsiteY25" fmla="*/ 417672 h 1087628"/>
                <a:gd name="connsiteX26" fmla="*/ 3419711 w 7041097"/>
                <a:gd name="connsiteY26" fmla="*/ 408618 h 1087628"/>
                <a:gd name="connsiteX27" fmla="*/ 3718475 w 7041097"/>
                <a:gd name="connsiteY27" fmla="*/ 390511 h 1087628"/>
                <a:gd name="connsiteX28" fmla="*/ 4153042 w 7041097"/>
                <a:gd name="connsiteY28" fmla="*/ 408618 h 1087628"/>
                <a:gd name="connsiteX29" fmla="*/ 4189255 w 7041097"/>
                <a:gd name="connsiteY29" fmla="*/ 417672 h 1087628"/>
                <a:gd name="connsiteX30" fmla="*/ 4370325 w 7041097"/>
                <a:gd name="connsiteY30" fmla="*/ 444832 h 1087628"/>
                <a:gd name="connsiteX31" fmla="*/ 4705303 w 7041097"/>
                <a:gd name="connsiteY31" fmla="*/ 462939 h 1087628"/>
                <a:gd name="connsiteX32" fmla="*/ 4886372 w 7041097"/>
                <a:gd name="connsiteY32" fmla="*/ 490100 h 1087628"/>
                <a:gd name="connsiteX33" fmla="*/ 5366206 w 7041097"/>
                <a:gd name="connsiteY33" fmla="*/ 499153 h 1087628"/>
                <a:gd name="connsiteX34" fmla="*/ 5737398 w 7041097"/>
                <a:gd name="connsiteY34" fmla="*/ 508206 h 1087628"/>
                <a:gd name="connsiteX35" fmla="*/ 5954681 w 7041097"/>
                <a:gd name="connsiteY35" fmla="*/ 517260 h 1087628"/>
                <a:gd name="connsiteX36" fmla="*/ 6452622 w 7041097"/>
                <a:gd name="connsiteY36" fmla="*/ 526313 h 1087628"/>
                <a:gd name="connsiteX37" fmla="*/ 6570317 w 7041097"/>
                <a:gd name="connsiteY37" fmla="*/ 517260 h 1087628"/>
                <a:gd name="connsiteX38" fmla="*/ 6678958 w 7041097"/>
                <a:gd name="connsiteY38" fmla="*/ 490100 h 1087628"/>
                <a:gd name="connsiteX39" fmla="*/ 6706119 w 7041097"/>
                <a:gd name="connsiteY39" fmla="*/ 462939 h 1087628"/>
                <a:gd name="connsiteX40" fmla="*/ 6715172 w 7041097"/>
                <a:gd name="connsiteY40" fmla="*/ 435779 h 1087628"/>
                <a:gd name="connsiteX41" fmla="*/ 6751386 w 7041097"/>
                <a:gd name="connsiteY41" fmla="*/ 345244 h 1087628"/>
                <a:gd name="connsiteX42" fmla="*/ 6760440 w 7041097"/>
                <a:gd name="connsiteY42" fmla="*/ 290923 h 1087628"/>
                <a:gd name="connsiteX43" fmla="*/ 6778547 w 7041097"/>
                <a:gd name="connsiteY43" fmla="*/ 254709 h 1087628"/>
                <a:gd name="connsiteX44" fmla="*/ 6787600 w 7041097"/>
                <a:gd name="connsiteY44" fmla="*/ 227549 h 1087628"/>
                <a:gd name="connsiteX45" fmla="*/ 6796653 w 7041097"/>
                <a:gd name="connsiteY45" fmla="*/ 191335 h 1087628"/>
                <a:gd name="connsiteX46" fmla="*/ 6823814 w 7041097"/>
                <a:gd name="connsiteY46" fmla="*/ 164175 h 1087628"/>
                <a:gd name="connsiteX47" fmla="*/ 6896242 w 7041097"/>
                <a:gd name="connsiteY47" fmla="*/ 127961 h 1087628"/>
                <a:gd name="connsiteX48" fmla="*/ 6959616 w 7041097"/>
                <a:gd name="connsiteY48" fmla="*/ 155121 h 1087628"/>
                <a:gd name="connsiteX49" fmla="*/ 6986776 w 7041097"/>
                <a:gd name="connsiteY49" fmla="*/ 200389 h 1087628"/>
                <a:gd name="connsiteX50" fmla="*/ 7022990 w 7041097"/>
                <a:gd name="connsiteY50" fmla="*/ 281870 h 1087628"/>
                <a:gd name="connsiteX51" fmla="*/ 7032044 w 7041097"/>
                <a:gd name="connsiteY51" fmla="*/ 318084 h 1087628"/>
                <a:gd name="connsiteX52" fmla="*/ 7041097 w 7041097"/>
                <a:gd name="connsiteY52" fmla="*/ 345244 h 1087628"/>
                <a:gd name="connsiteX53" fmla="*/ 7032044 w 7041097"/>
                <a:gd name="connsiteY53" fmla="*/ 562527 h 1087628"/>
                <a:gd name="connsiteX54" fmla="*/ 7013937 w 7041097"/>
                <a:gd name="connsiteY54" fmla="*/ 589688 h 1087628"/>
                <a:gd name="connsiteX55" fmla="*/ 7004883 w 7041097"/>
                <a:gd name="connsiteY55" fmla="*/ 644008 h 1087628"/>
                <a:gd name="connsiteX56" fmla="*/ 6986776 w 7041097"/>
                <a:gd name="connsiteY56" fmla="*/ 680222 h 1087628"/>
                <a:gd name="connsiteX57" fmla="*/ 6941509 w 7041097"/>
                <a:gd name="connsiteY57" fmla="*/ 752650 h 1087628"/>
                <a:gd name="connsiteX58" fmla="*/ 6905295 w 7041097"/>
                <a:gd name="connsiteY58" fmla="*/ 825078 h 1087628"/>
                <a:gd name="connsiteX59" fmla="*/ 6869081 w 7041097"/>
                <a:gd name="connsiteY59" fmla="*/ 834131 h 1087628"/>
                <a:gd name="connsiteX60" fmla="*/ 6724226 w 7041097"/>
                <a:gd name="connsiteY60" fmla="*/ 816024 h 1087628"/>
                <a:gd name="connsiteX61" fmla="*/ 6588424 w 7041097"/>
                <a:gd name="connsiteY61" fmla="*/ 797917 h 1087628"/>
                <a:gd name="connsiteX62" fmla="*/ 6334927 w 7041097"/>
                <a:gd name="connsiteY62" fmla="*/ 806971 h 1087628"/>
                <a:gd name="connsiteX63" fmla="*/ 6199125 w 7041097"/>
                <a:gd name="connsiteY63" fmla="*/ 825078 h 1087628"/>
                <a:gd name="connsiteX64" fmla="*/ 6027109 w 7041097"/>
                <a:gd name="connsiteY64" fmla="*/ 834131 h 1087628"/>
                <a:gd name="connsiteX65" fmla="*/ 5855093 w 7041097"/>
                <a:gd name="connsiteY65" fmla="*/ 852238 h 1087628"/>
                <a:gd name="connsiteX66" fmla="*/ 5574436 w 7041097"/>
                <a:gd name="connsiteY66" fmla="*/ 861292 h 1087628"/>
                <a:gd name="connsiteX67" fmla="*/ 5411473 w 7041097"/>
                <a:gd name="connsiteY67" fmla="*/ 870345 h 1087628"/>
                <a:gd name="connsiteX68" fmla="*/ 5194190 w 7041097"/>
                <a:gd name="connsiteY68" fmla="*/ 879399 h 1087628"/>
                <a:gd name="connsiteX69" fmla="*/ 5067442 w 7041097"/>
                <a:gd name="connsiteY69" fmla="*/ 906559 h 1087628"/>
                <a:gd name="connsiteX70" fmla="*/ 4995014 w 7041097"/>
                <a:gd name="connsiteY70" fmla="*/ 915612 h 1087628"/>
                <a:gd name="connsiteX71" fmla="*/ 4940693 w 7041097"/>
                <a:gd name="connsiteY71" fmla="*/ 924666 h 1087628"/>
                <a:gd name="connsiteX72" fmla="*/ 4786784 w 7041097"/>
                <a:gd name="connsiteY72" fmla="*/ 942773 h 1087628"/>
                <a:gd name="connsiteX73" fmla="*/ 4623822 w 7041097"/>
                <a:gd name="connsiteY73" fmla="*/ 969933 h 1087628"/>
                <a:gd name="connsiteX74" fmla="*/ 3790903 w 7041097"/>
                <a:gd name="connsiteY74" fmla="*/ 988040 h 1087628"/>
                <a:gd name="connsiteX75" fmla="*/ 3609834 w 7041097"/>
                <a:gd name="connsiteY75" fmla="*/ 997094 h 1087628"/>
                <a:gd name="connsiteX76" fmla="*/ 3501192 w 7041097"/>
                <a:gd name="connsiteY76" fmla="*/ 1006147 h 1087628"/>
                <a:gd name="connsiteX77" fmla="*/ 3419711 w 7041097"/>
                <a:gd name="connsiteY77" fmla="*/ 1015201 h 1087628"/>
                <a:gd name="connsiteX78" fmla="*/ 2776915 w 7041097"/>
                <a:gd name="connsiteY78" fmla="*/ 1042361 h 1087628"/>
                <a:gd name="connsiteX79" fmla="*/ 2650166 w 7041097"/>
                <a:gd name="connsiteY79" fmla="*/ 1051414 h 1087628"/>
                <a:gd name="connsiteX80" fmla="*/ 2387616 w 7041097"/>
                <a:gd name="connsiteY80" fmla="*/ 1060468 h 1087628"/>
                <a:gd name="connsiteX81" fmla="*/ 2215600 w 7041097"/>
                <a:gd name="connsiteY81" fmla="*/ 1078575 h 1087628"/>
                <a:gd name="connsiteX82" fmla="*/ 2070745 w 7041097"/>
                <a:gd name="connsiteY82" fmla="*/ 1087628 h 1087628"/>
                <a:gd name="connsiteX83" fmla="*/ 1735766 w 7041097"/>
                <a:gd name="connsiteY83" fmla="*/ 1078575 h 1087628"/>
                <a:gd name="connsiteX84" fmla="*/ 1672392 w 7041097"/>
                <a:gd name="connsiteY84" fmla="*/ 1060468 h 1087628"/>
                <a:gd name="connsiteX85" fmla="*/ 1446055 w 7041097"/>
                <a:gd name="connsiteY85" fmla="*/ 1033307 h 1087628"/>
                <a:gd name="connsiteX86" fmla="*/ 1255933 w 7041097"/>
                <a:gd name="connsiteY86" fmla="*/ 1024254 h 1087628"/>
                <a:gd name="connsiteX87" fmla="*/ 984329 w 7041097"/>
                <a:gd name="connsiteY87" fmla="*/ 1006147 h 1087628"/>
                <a:gd name="connsiteX88" fmla="*/ 622190 w 7041097"/>
                <a:gd name="connsiteY88" fmla="*/ 997094 h 1087628"/>
                <a:gd name="connsiteX89" fmla="*/ 486388 w 7041097"/>
                <a:gd name="connsiteY89" fmla="*/ 988040 h 1087628"/>
                <a:gd name="connsiteX90" fmla="*/ 287212 w 7041097"/>
                <a:gd name="connsiteY90" fmla="*/ 960880 h 1087628"/>
                <a:gd name="connsiteX91" fmla="*/ 133303 w 7041097"/>
                <a:gd name="connsiteY91" fmla="*/ 924666 h 1087628"/>
                <a:gd name="connsiteX92" fmla="*/ 69929 w 7041097"/>
                <a:gd name="connsiteY92" fmla="*/ 834131 h 1087628"/>
                <a:gd name="connsiteX93" fmla="*/ 51822 w 7041097"/>
                <a:gd name="connsiteY93" fmla="*/ 806971 h 1087628"/>
                <a:gd name="connsiteX94" fmla="*/ 24661 w 7041097"/>
                <a:gd name="connsiteY94" fmla="*/ 743597 h 1087628"/>
                <a:gd name="connsiteX95" fmla="*/ 6554 w 7041097"/>
                <a:gd name="connsiteY95" fmla="*/ 707383 h 1087628"/>
                <a:gd name="connsiteX96" fmla="*/ 6554 w 7041097"/>
                <a:gd name="connsiteY96" fmla="*/ 399565 h 1087628"/>
                <a:gd name="connsiteX97" fmla="*/ 1322 w 7041097"/>
                <a:gd name="connsiteY97" fmla="*/ 359217 h 1087628"/>
                <a:gd name="connsiteX98" fmla="*/ 12427 w 7041097"/>
                <a:gd name="connsiteY98" fmla="*/ 311124 h 1087628"/>
                <a:gd name="connsiteX99" fmla="*/ 27919 w 7041097"/>
                <a:gd name="connsiteY99" fmla="*/ 274177 h 1087628"/>
                <a:gd name="connsiteX0" fmla="*/ 42415 w 7055593"/>
                <a:gd name="connsiteY0" fmla="*/ 274177 h 1087628"/>
                <a:gd name="connsiteX1" fmla="*/ 44465 w 7055593"/>
                <a:gd name="connsiteY1" fmla="*/ 204627 h 1087628"/>
                <a:gd name="connsiteX2" fmla="*/ 64626 w 7055593"/>
                <a:gd name="connsiteY2" fmla="*/ 150935 h 1087628"/>
                <a:gd name="connsiteX3" fmla="*/ 125102 w 7055593"/>
                <a:gd name="connsiteY3" fmla="*/ 93161 h 1087628"/>
                <a:gd name="connsiteX4" fmla="*/ 250080 w 7055593"/>
                <a:gd name="connsiteY4" fmla="*/ 35332 h 1087628"/>
                <a:gd name="connsiteX5" fmla="*/ 365082 w 7055593"/>
                <a:gd name="connsiteY5" fmla="*/ 19319 h 1087628"/>
                <a:gd name="connsiteX6" fmla="*/ 375906 w 7055593"/>
                <a:gd name="connsiteY6" fmla="*/ 37478 h 1087628"/>
                <a:gd name="connsiteX7" fmla="*/ 398115 w 7055593"/>
                <a:gd name="connsiteY7" fmla="*/ 26332 h 1087628"/>
                <a:gd name="connsiteX8" fmla="*/ 441613 w 7055593"/>
                <a:gd name="connsiteY8" fmla="*/ 19372 h 1087628"/>
                <a:gd name="connsiteX9" fmla="*/ 511989 w 7055593"/>
                <a:gd name="connsiteY9" fmla="*/ 35438 h 1087628"/>
                <a:gd name="connsiteX10" fmla="*/ 691007 w 7055593"/>
                <a:gd name="connsiteY10" fmla="*/ 1212 h 1087628"/>
                <a:gd name="connsiteX11" fmla="*/ 739813 w 7055593"/>
                <a:gd name="connsiteY11" fmla="*/ 92480 h 1087628"/>
                <a:gd name="connsiteX12" fmla="*/ 817755 w 7055593"/>
                <a:gd name="connsiteY12" fmla="*/ 100801 h 1087628"/>
                <a:gd name="connsiteX13" fmla="*/ 830630 w 7055593"/>
                <a:gd name="connsiteY13" fmla="*/ 354717 h 1087628"/>
                <a:gd name="connsiteX14" fmla="*/ 953557 w 7055593"/>
                <a:gd name="connsiteY14" fmla="*/ 272816 h 1087628"/>
                <a:gd name="connsiteX15" fmla="*/ 980718 w 7055593"/>
                <a:gd name="connsiteY15" fmla="*/ 345244 h 1087628"/>
                <a:gd name="connsiteX16" fmla="*/ 1025985 w 7055593"/>
                <a:gd name="connsiteY16" fmla="*/ 390511 h 1087628"/>
                <a:gd name="connsiteX17" fmla="*/ 1134627 w 7055593"/>
                <a:gd name="connsiteY17" fmla="*/ 453886 h 1087628"/>
                <a:gd name="connsiteX18" fmla="*/ 1234215 w 7055593"/>
                <a:gd name="connsiteY18" fmla="*/ 490100 h 1087628"/>
                <a:gd name="connsiteX19" fmla="*/ 1596353 w 7055593"/>
                <a:gd name="connsiteY19" fmla="*/ 471993 h 1087628"/>
                <a:gd name="connsiteX20" fmla="*/ 2085241 w 7055593"/>
                <a:gd name="connsiteY20" fmla="*/ 462939 h 1087628"/>
                <a:gd name="connsiteX21" fmla="*/ 2465486 w 7055593"/>
                <a:gd name="connsiteY21" fmla="*/ 453886 h 1087628"/>
                <a:gd name="connsiteX22" fmla="*/ 2583181 w 7055593"/>
                <a:gd name="connsiteY22" fmla="*/ 444832 h 1087628"/>
                <a:gd name="connsiteX23" fmla="*/ 2682769 w 7055593"/>
                <a:gd name="connsiteY23" fmla="*/ 435779 h 1087628"/>
                <a:gd name="connsiteX24" fmla="*/ 2918159 w 7055593"/>
                <a:gd name="connsiteY24" fmla="*/ 426725 h 1087628"/>
                <a:gd name="connsiteX25" fmla="*/ 3126389 w 7055593"/>
                <a:gd name="connsiteY25" fmla="*/ 417672 h 1087628"/>
                <a:gd name="connsiteX26" fmla="*/ 3434207 w 7055593"/>
                <a:gd name="connsiteY26" fmla="*/ 408618 h 1087628"/>
                <a:gd name="connsiteX27" fmla="*/ 3732971 w 7055593"/>
                <a:gd name="connsiteY27" fmla="*/ 390511 h 1087628"/>
                <a:gd name="connsiteX28" fmla="*/ 4167538 w 7055593"/>
                <a:gd name="connsiteY28" fmla="*/ 408618 h 1087628"/>
                <a:gd name="connsiteX29" fmla="*/ 4203751 w 7055593"/>
                <a:gd name="connsiteY29" fmla="*/ 417672 h 1087628"/>
                <a:gd name="connsiteX30" fmla="*/ 4384821 w 7055593"/>
                <a:gd name="connsiteY30" fmla="*/ 444832 h 1087628"/>
                <a:gd name="connsiteX31" fmla="*/ 4719799 w 7055593"/>
                <a:gd name="connsiteY31" fmla="*/ 462939 h 1087628"/>
                <a:gd name="connsiteX32" fmla="*/ 4900868 w 7055593"/>
                <a:gd name="connsiteY32" fmla="*/ 490100 h 1087628"/>
                <a:gd name="connsiteX33" fmla="*/ 5380702 w 7055593"/>
                <a:gd name="connsiteY33" fmla="*/ 499153 h 1087628"/>
                <a:gd name="connsiteX34" fmla="*/ 5751894 w 7055593"/>
                <a:gd name="connsiteY34" fmla="*/ 508206 h 1087628"/>
                <a:gd name="connsiteX35" fmla="*/ 5969177 w 7055593"/>
                <a:gd name="connsiteY35" fmla="*/ 517260 h 1087628"/>
                <a:gd name="connsiteX36" fmla="*/ 6467118 w 7055593"/>
                <a:gd name="connsiteY36" fmla="*/ 526313 h 1087628"/>
                <a:gd name="connsiteX37" fmla="*/ 6584813 w 7055593"/>
                <a:gd name="connsiteY37" fmla="*/ 517260 h 1087628"/>
                <a:gd name="connsiteX38" fmla="*/ 6693454 w 7055593"/>
                <a:gd name="connsiteY38" fmla="*/ 490100 h 1087628"/>
                <a:gd name="connsiteX39" fmla="*/ 6720615 w 7055593"/>
                <a:gd name="connsiteY39" fmla="*/ 462939 h 1087628"/>
                <a:gd name="connsiteX40" fmla="*/ 6729668 w 7055593"/>
                <a:gd name="connsiteY40" fmla="*/ 435779 h 1087628"/>
                <a:gd name="connsiteX41" fmla="*/ 6765882 w 7055593"/>
                <a:gd name="connsiteY41" fmla="*/ 345244 h 1087628"/>
                <a:gd name="connsiteX42" fmla="*/ 6774936 w 7055593"/>
                <a:gd name="connsiteY42" fmla="*/ 290923 h 1087628"/>
                <a:gd name="connsiteX43" fmla="*/ 6793043 w 7055593"/>
                <a:gd name="connsiteY43" fmla="*/ 254709 h 1087628"/>
                <a:gd name="connsiteX44" fmla="*/ 6802096 w 7055593"/>
                <a:gd name="connsiteY44" fmla="*/ 227549 h 1087628"/>
                <a:gd name="connsiteX45" fmla="*/ 6811149 w 7055593"/>
                <a:gd name="connsiteY45" fmla="*/ 191335 h 1087628"/>
                <a:gd name="connsiteX46" fmla="*/ 6838310 w 7055593"/>
                <a:gd name="connsiteY46" fmla="*/ 164175 h 1087628"/>
                <a:gd name="connsiteX47" fmla="*/ 6910738 w 7055593"/>
                <a:gd name="connsiteY47" fmla="*/ 127961 h 1087628"/>
                <a:gd name="connsiteX48" fmla="*/ 6974112 w 7055593"/>
                <a:gd name="connsiteY48" fmla="*/ 155121 h 1087628"/>
                <a:gd name="connsiteX49" fmla="*/ 7001272 w 7055593"/>
                <a:gd name="connsiteY49" fmla="*/ 200389 h 1087628"/>
                <a:gd name="connsiteX50" fmla="*/ 7037486 w 7055593"/>
                <a:gd name="connsiteY50" fmla="*/ 281870 h 1087628"/>
                <a:gd name="connsiteX51" fmla="*/ 7046540 w 7055593"/>
                <a:gd name="connsiteY51" fmla="*/ 318084 h 1087628"/>
                <a:gd name="connsiteX52" fmla="*/ 7055593 w 7055593"/>
                <a:gd name="connsiteY52" fmla="*/ 345244 h 1087628"/>
                <a:gd name="connsiteX53" fmla="*/ 7046540 w 7055593"/>
                <a:gd name="connsiteY53" fmla="*/ 562527 h 1087628"/>
                <a:gd name="connsiteX54" fmla="*/ 7028433 w 7055593"/>
                <a:gd name="connsiteY54" fmla="*/ 589688 h 1087628"/>
                <a:gd name="connsiteX55" fmla="*/ 7019379 w 7055593"/>
                <a:gd name="connsiteY55" fmla="*/ 644008 h 1087628"/>
                <a:gd name="connsiteX56" fmla="*/ 7001272 w 7055593"/>
                <a:gd name="connsiteY56" fmla="*/ 680222 h 1087628"/>
                <a:gd name="connsiteX57" fmla="*/ 6956005 w 7055593"/>
                <a:gd name="connsiteY57" fmla="*/ 752650 h 1087628"/>
                <a:gd name="connsiteX58" fmla="*/ 6919791 w 7055593"/>
                <a:gd name="connsiteY58" fmla="*/ 825078 h 1087628"/>
                <a:gd name="connsiteX59" fmla="*/ 6883577 w 7055593"/>
                <a:gd name="connsiteY59" fmla="*/ 834131 h 1087628"/>
                <a:gd name="connsiteX60" fmla="*/ 6738722 w 7055593"/>
                <a:gd name="connsiteY60" fmla="*/ 816024 h 1087628"/>
                <a:gd name="connsiteX61" fmla="*/ 6602920 w 7055593"/>
                <a:gd name="connsiteY61" fmla="*/ 797917 h 1087628"/>
                <a:gd name="connsiteX62" fmla="*/ 6349423 w 7055593"/>
                <a:gd name="connsiteY62" fmla="*/ 806971 h 1087628"/>
                <a:gd name="connsiteX63" fmla="*/ 6213621 w 7055593"/>
                <a:gd name="connsiteY63" fmla="*/ 825078 h 1087628"/>
                <a:gd name="connsiteX64" fmla="*/ 6041605 w 7055593"/>
                <a:gd name="connsiteY64" fmla="*/ 834131 h 1087628"/>
                <a:gd name="connsiteX65" fmla="*/ 5869589 w 7055593"/>
                <a:gd name="connsiteY65" fmla="*/ 852238 h 1087628"/>
                <a:gd name="connsiteX66" fmla="*/ 5588932 w 7055593"/>
                <a:gd name="connsiteY66" fmla="*/ 861292 h 1087628"/>
                <a:gd name="connsiteX67" fmla="*/ 5425969 w 7055593"/>
                <a:gd name="connsiteY67" fmla="*/ 870345 h 1087628"/>
                <a:gd name="connsiteX68" fmla="*/ 5208686 w 7055593"/>
                <a:gd name="connsiteY68" fmla="*/ 879399 h 1087628"/>
                <a:gd name="connsiteX69" fmla="*/ 5081938 w 7055593"/>
                <a:gd name="connsiteY69" fmla="*/ 906559 h 1087628"/>
                <a:gd name="connsiteX70" fmla="*/ 5009510 w 7055593"/>
                <a:gd name="connsiteY70" fmla="*/ 915612 h 1087628"/>
                <a:gd name="connsiteX71" fmla="*/ 4955189 w 7055593"/>
                <a:gd name="connsiteY71" fmla="*/ 924666 h 1087628"/>
                <a:gd name="connsiteX72" fmla="*/ 4801280 w 7055593"/>
                <a:gd name="connsiteY72" fmla="*/ 942773 h 1087628"/>
                <a:gd name="connsiteX73" fmla="*/ 4638318 w 7055593"/>
                <a:gd name="connsiteY73" fmla="*/ 969933 h 1087628"/>
                <a:gd name="connsiteX74" fmla="*/ 3805399 w 7055593"/>
                <a:gd name="connsiteY74" fmla="*/ 988040 h 1087628"/>
                <a:gd name="connsiteX75" fmla="*/ 3624330 w 7055593"/>
                <a:gd name="connsiteY75" fmla="*/ 997094 h 1087628"/>
                <a:gd name="connsiteX76" fmla="*/ 3515688 w 7055593"/>
                <a:gd name="connsiteY76" fmla="*/ 1006147 h 1087628"/>
                <a:gd name="connsiteX77" fmla="*/ 3434207 w 7055593"/>
                <a:gd name="connsiteY77" fmla="*/ 1015201 h 1087628"/>
                <a:gd name="connsiteX78" fmla="*/ 2791411 w 7055593"/>
                <a:gd name="connsiteY78" fmla="*/ 1042361 h 1087628"/>
                <a:gd name="connsiteX79" fmla="*/ 2664662 w 7055593"/>
                <a:gd name="connsiteY79" fmla="*/ 1051414 h 1087628"/>
                <a:gd name="connsiteX80" fmla="*/ 2402112 w 7055593"/>
                <a:gd name="connsiteY80" fmla="*/ 1060468 h 1087628"/>
                <a:gd name="connsiteX81" fmla="*/ 2230096 w 7055593"/>
                <a:gd name="connsiteY81" fmla="*/ 1078575 h 1087628"/>
                <a:gd name="connsiteX82" fmla="*/ 2085241 w 7055593"/>
                <a:gd name="connsiteY82" fmla="*/ 1087628 h 1087628"/>
                <a:gd name="connsiteX83" fmla="*/ 1750262 w 7055593"/>
                <a:gd name="connsiteY83" fmla="*/ 1078575 h 1087628"/>
                <a:gd name="connsiteX84" fmla="*/ 1686888 w 7055593"/>
                <a:gd name="connsiteY84" fmla="*/ 1060468 h 1087628"/>
                <a:gd name="connsiteX85" fmla="*/ 1460551 w 7055593"/>
                <a:gd name="connsiteY85" fmla="*/ 1033307 h 1087628"/>
                <a:gd name="connsiteX86" fmla="*/ 1270429 w 7055593"/>
                <a:gd name="connsiteY86" fmla="*/ 1024254 h 1087628"/>
                <a:gd name="connsiteX87" fmla="*/ 998825 w 7055593"/>
                <a:gd name="connsiteY87" fmla="*/ 1006147 h 1087628"/>
                <a:gd name="connsiteX88" fmla="*/ 636686 w 7055593"/>
                <a:gd name="connsiteY88" fmla="*/ 997094 h 1087628"/>
                <a:gd name="connsiteX89" fmla="*/ 500884 w 7055593"/>
                <a:gd name="connsiteY89" fmla="*/ 988040 h 1087628"/>
                <a:gd name="connsiteX90" fmla="*/ 301708 w 7055593"/>
                <a:gd name="connsiteY90" fmla="*/ 960880 h 1087628"/>
                <a:gd name="connsiteX91" fmla="*/ 147799 w 7055593"/>
                <a:gd name="connsiteY91" fmla="*/ 924666 h 1087628"/>
                <a:gd name="connsiteX92" fmla="*/ 84425 w 7055593"/>
                <a:gd name="connsiteY92" fmla="*/ 834131 h 1087628"/>
                <a:gd name="connsiteX93" fmla="*/ 66318 w 7055593"/>
                <a:gd name="connsiteY93" fmla="*/ 806971 h 1087628"/>
                <a:gd name="connsiteX94" fmla="*/ 39157 w 7055593"/>
                <a:gd name="connsiteY94" fmla="*/ 743597 h 1087628"/>
                <a:gd name="connsiteX95" fmla="*/ 21050 w 7055593"/>
                <a:gd name="connsiteY95" fmla="*/ 707383 h 1087628"/>
                <a:gd name="connsiteX96" fmla="*/ 45 w 7055593"/>
                <a:gd name="connsiteY96" fmla="*/ 464458 h 1087628"/>
                <a:gd name="connsiteX97" fmla="*/ 15818 w 7055593"/>
                <a:gd name="connsiteY97" fmla="*/ 359217 h 1087628"/>
                <a:gd name="connsiteX98" fmla="*/ 26923 w 7055593"/>
                <a:gd name="connsiteY98" fmla="*/ 311124 h 1087628"/>
                <a:gd name="connsiteX99" fmla="*/ 42415 w 7055593"/>
                <a:gd name="connsiteY99" fmla="*/ 274177 h 1087628"/>
                <a:gd name="connsiteX0" fmla="*/ 54063 w 7067241"/>
                <a:gd name="connsiteY0" fmla="*/ 274177 h 1087628"/>
                <a:gd name="connsiteX1" fmla="*/ 56113 w 7067241"/>
                <a:gd name="connsiteY1" fmla="*/ 204627 h 1087628"/>
                <a:gd name="connsiteX2" fmla="*/ 76274 w 7067241"/>
                <a:gd name="connsiteY2" fmla="*/ 150935 h 1087628"/>
                <a:gd name="connsiteX3" fmla="*/ 136750 w 7067241"/>
                <a:gd name="connsiteY3" fmla="*/ 93161 h 1087628"/>
                <a:gd name="connsiteX4" fmla="*/ 261728 w 7067241"/>
                <a:gd name="connsiteY4" fmla="*/ 35332 h 1087628"/>
                <a:gd name="connsiteX5" fmla="*/ 376730 w 7067241"/>
                <a:gd name="connsiteY5" fmla="*/ 19319 h 1087628"/>
                <a:gd name="connsiteX6" fmla="*/ 387554 w 7067241"/>
                <a:gd name="connsiteY6" fmla="*/ 37478 h 1087628"/>
                <a:gd name="connsiteX7" fmla="*/ 409763 w 7067241"/>
                <a:gd name="connsiteY7" fmla="*/ 26332 h 1087628"/>
                <a:gd name="connsiteX8" fmla="*/ 453261 w 7067241"/>
                <a:gd name="connsiteY8" fmla="*/ 19372 h 1087628"/>
                <a:gd name="connsiteX9" fmla="*/ 523637 w 7067241"/>
                <a:gd name="connsiteY9" fmla="*/ 35438 h 1087628"/>
                <a:gd name="connsiteX10" fmla="*/ 702655 w 7067241"/>
                <a:gd name="connsiteY10" fmla="*/ 1212 h 1087628"/>
                <a:gd name="connsiteX11" fmla="*/ 751461 w 7067241"/>
                <a:gd name="connsiteY11" fmla="*/ 92480 h 1087628"/>
                <a:gd name="connsiteX12" fmla="*/ 829403 w 7067241"/>
                <a:gd name="connsiteY12" fmla="*/ 100801 h 1087628"/>
                <a:gd name="connsiteX13" fmla="*/ 842278 w 7067241"/>
                <a:gd name="connsiteY13" fmla="*/ 354717 h 1087628"/>
                <a:gd name="connsiteX14" fmla="*/ 965205 w 7067241"/>
                <a:gd name="connsiteY14" fmla="*/ 272816 h 1087628"/>
                <a:gd name="connsiteX15" fmla="*/ 992366 w 7067241"/>
                <a:gd name="connsiteY15" fmla="*/ 345244 h 1087628"/>
                <a:gd name="connsiteX16" fmla="*/ 1037633 w 7067241"/>
                <a:gd name="connsiteY16" fmla="*/ 390511 h 1087628"/>
                <a:gd name="connsiteX17" fmla="*/ 1146275 w 7067241"/>
                <a:gd name="connsiteY17" fmla="*/ 453886 h 1087628"/>
                <a:gd name="connsiteX18" fmla="*/ 1245863 w 7067241"/>
                <a:gd name="connsiteY18" fmla="*/ 490100 h 1087628"/>
                <a:gd name="connsiteX19" fmla="*/ 1608001 w 7067241"/>
                <a:gd name="connsiteY19" fmla="*/ 471993 h 1087628"/>
                <a:gd name="connsiteX20" fmla="*/ 2096889 w 7067241"/>
                <a:gd name="connsiteY20" fmla="*/ 462939 h 1087628"/>
                <a:gd name="connsiteX21" fmla="*/ 2477134 w 7067241"/>
                <a:gd name="connsiteY21" fmla="*/ 453886 h 1087628"/>
                <a:gd name="connsiteX22" fmla="*/ 2594829 w 7067241"/>
                <a:gd name="connsiteY22" fmla="*/ 444832 h 1087628"/>
                <a:gd name="connsiteX23" fmla="*/ 2694417 w 7067241"/>
                <a:gd name="connsiteY23" fmla="*/ 435779 h 1087628"/>
                <a:gd name="connsiteX24" fmla="*/ 2929807 w 7067241"/>
                <a:gd name="connsiteY24" fmla="*/ 426725 h 1087628"/>
                <a:gd name="connsiteX25" fmla="*/ 3138037 w 7067241"/>
                <a:gd name="connsiteY25" fmla="*/ 417672 h 1087628"/>
                <a:gd name="connsiteX26" fmla="*/ 3445855 w 7067241"/>
                <a:gd name="connsiteY26" fmla="*/ 408618 h 1087628"/>
                <a:gd name="connsiteX27" fmla="*/ 3744619 w 7067241"/>
                <a:gd name="connsiteY27" fmla="*/ 390511 h 1087628"/>
                <a:gd name="connsiteX28" fmla="*/ 4179186 w 7067241"/>
                <a:gd name="connsiteY28" fmla="*/ 408618 h 1087628"/>
                <a:gd name="connsiteX29" fmla="*/ 4215399 w 7067241"/>
                <a:gd name="connsiteY29" fmla="*/ 417672 h 1087628"/>
                <a:gd name="connsiteX30" fmla="*/ 4396469 w 7067241"/>
                <a:gd name="connsiteY30" fmla="*/ 444832 h 1087628"/>
                <a:gd name="connsiteX31" fmla="*/ 4731447 w 7067241"/>
                <a:gd name="connsiteY31" fmla="*/ 462939 h 1087628"/>
                <a:gd name="connsiteX32" fmla="*/ 4912516 w 7067241"/>
                <a:gd name="connsiteY32" fmla="*/ 490100 h 1087628"/>
                <a:gd name="connsiteX33" fmla="*/ 5392350 w 7067241"/>
                <a:gd name="connsiteY33" fmla="*/ 499153 h 1087628"/>
                <a:gd name="connsiteX34" fmla="*/ 5763542 w 7067241"/>
                <a:gd name="connsiteY34" fmla="*/ 508206 h 1087628"/>
                <a:gd name="connsiteX35" fmla="*/ 5980825 w 7067241"/>
                <a:gd name="connsiteY35" fmla="*/ 517260 h 1087628"/>
                <a:gd name="connsiteX36" fmla="*/ 6478766 w 7067241"/>
                <a:gd name="connsiteY36" fmla="*/ 526313 h 1087628"/>
                <a:gd name="connsiteX37" fmla="*/ 6596461 w 7067241"/>
                <a:gd name="connsiteY37" fmla="*/ 517260 h 1087628"/>
                <a:gd name="connsiteX38" fmla="*/ 6705102 w 7067241"/>
                <a:gd name="connsiteY38" fmla="*/ 490100 h 1087628"/>
                <a:gd name="connsiteX39" fmla="*/ 6732263 w 7067241"/>
                <a:gd name="connsiteY39" fmla="*/ 462939 h 1087628"/>
                <a:gd name="connsiteX40" fmla="*/ 6741316 w 7067241"/>
                <a:gd name="connsiteY40" fmla="*/ 435779 h 1087628"/>
                <a:gd name="connsiteX41" fmla="*/ 6777530 w 7067241"/>
                <a:gd name="connsiteY41" fmla="*/ 345244 h 1087628"/>
                <a:gd name="connsiteX42" fmla="*/ 6786584 w 7067241"/>
                <a:gd name="connsiteY42" fmla="*/ 290923 h 1087628"/>
                <a:gd name="connsiteX43" fmla="*/ 6804691 w 7067241"/>
                <a:gd name="connsiteY43" fmla="*/ 254709 h 1087628"/>
                <a:gd name="connsiteX44" fmla="*/ 6813744 w 7067241"/>
                <a:gd name="connsiteY44" fmla="*/ 227549 h 1087628"/>
                <a:gd name="connsiteX45" fmla="*/ 6822797 w 7067241"/>
                <a:gd name="connsiteY45" fmla="*/ 191335 h 1087628"/>
                <a:gd name="connsiteX46" fmla="*/ 6849958 w 7067241"/>
                <a:gd name="connsiteY46" fmla="*/ 164175 h 1087628"/>
                <a:gd name="connsiteX47" fmla="*/ 6922386 w 7067241"/>
                <a:gd name="connsiteY47" fmla="*/ 127961 h 1087628"/>
                <a:gd name="connsiteX48" fmla="*/ 6985760 w 7067241"/>
                <a:gd name="connsiteY48" fmla="*/ 155121 h 1087628"/>
                <a:gd name="connsiteX49" fmla="*/ 7012920 w 7067241"/>
                <a:gd name="connsiteY49" fmla="*/ 200389 h 1087628"/>
                <a:gd name="connsiteX50" fmla="*/ 7049134 w 7067241"/>
                <a:gd name="connsiteY50" fmla="*/ 281870 h 1087628"/>
                <a:gd name="connsiteX51" fmla="*/ 7058188 w 7067241"/>
                <a:gd name="connsiteY51" fmla="*/ 318084 h 1087628"/>
                <a:gd name="connsiteX52" fmla="*/ 7067241 w 7067241"/>
                <a:gd name="connsiteY52" fmla="*/ 345244 h 1087628"/>
                <a:gd name="connsiteX53" fmla="*/ 7058188 w 7067241"/>
                <a:gd name="connsiteY53" fmla="*/ 562527 h 1087628"/>
                <a:gd name="connsiteX54" fmla="*/ 7040081 w 7067241"/>
                <a:gd name="connsiteY54" fmla="*/ 589688 h 1087628"/>
                <a:gd name="connsiteX55" fmla="*/ 7031027 w 7067241"/>
                <a:gd name="connsiteY55" fmla="*/ 644008 h 1087628"/>
                <a:gd name="connsiteX56" fmla="*/ 7012920 w 7067241"/>
                <a:gd name="connsiteY56" fmla="*/ 680222 h 1087628"/>
                <a:gd name="connsiteX57" fmla="*/ 6967653 w 7067241"/>
                <a:gd name="connsiteY57" fmla="*/ 752650 h 1087628"/>
                <a:gd name="connsiteX58" fmla="*/ 6931439 w 7067241"/>
                <a:gd name="connsiteY58" fmla="*/ 825078 h 1087628"/>
                <a:gd name="connsiteX59" fmla="*/ 6895225 w 7067241"/>
                <a:gd name="connsiteY59" fmla="*/ 834131 h 1087628"/>
                <a:gd name="connsiteX60" fmla="*/ 6750370 w 7067241"/>
                <a:gd name="connsiteY60" fmla="*/ 816024 h 1087628"/>
                <a:gd name="connsiteX61" fmla="*/ 6614568 w 7067241"/>
                <a:gd name="connsiteY61" fmla="*/ 797917 h 1087628"/>
                <a:gd name="connsiteX62" fmla="*/ 6361071 w 7067241"/>
                <a:gd name="connsiteY62" fmla="*/ 806971 h 1087628"/>
                <a:gd name="connsiteX63" fmla="*/ 6225269 w 7067241"/>
                <a:gd name="connsiteY63" fmla="*/ 825078 h 1087628"/>
                <a:gd name="connsiteX64" fmla="*/ 6053253 w 7067241"/>
                <a:gd name="connsiteY64" fmla="*/ 834131 h 1087628"/>
                <a:gd name="connsiteX65" fmla="*/ 5881237 w 7067241"/>
                <a:gd name="connsiteY65" fmla="*/ 852238 h 1087628"/>
                <a:gd name="connsiteX66" fmla="*/ 5600580 w 7067241"/>
                <a:gd name="connsiteY66" fmla="*/ 861292 h 1087628"/>
                <a:gd name="connsiteX67" fmla="*/ 5437617 w 7067241"/>
                <a:gd name="connsiteY67" fmla="*/ 870345 h 1087628"/>
                <a:gd name="connsiteX68" fmla="*/ 5220334 w 7067241"/>
                <a:gd name="connsiteY68" fmla="*/ 879399 h 1087628"/>
                <a:gd name="connsiteX69" fmla="*/ 5093586 w 7067241"/>
                <a:gd name="connsiteY69" fmla="*/ 906559 h 1087628"/>
                <a:gd name="connsiteX70" fmla="*/ 5021158 w 7067241"/>
                <a:gd name="connsiteY70" fmla="*/ 915612 h 1087628"/>
                <a:gd name="connsiteX71" fmla="*/ 4966837 w 7067241"/>
                <a:gd name="connsiteY71" fmla="*/ 924666 h 1087628"/>
                <a:gd name="connsiteX72" fmla="*/ 4812928 w 7067241"/>
                <a:gd name="connsiteY72" fmla="*/ 942773 h 1087628"/>
                <a:gd name="connsiteX73" fmla="*/ 4649966 w 7067241"/>
                <a:gd name="connsiteY73" fmla="*/ 969933 h 1087628"/>
                <a:gd name="connsiteX74" fmla="*/ 3817047 w 7067241"/>
                <a:gd name="connsiteY74" fmla="*/ 988040 h 1087628"/>
                <a:gd name="connsiteX75" fmla="*/ 3635978 w 7067241"/>
                <a:gd name="connsiteY75" fmla="*/ 997094 h 1087628"/>
                <a:gd name="connsiteX76" fmla="*/ 3527336 w 7067241"/>
                <a:gd name="connsiteY76" fmla="*/ 1006147 h 1087628"/>
                <a:gd name="connsiteX77" fmla="*/ 3445855 w 7067241"/>
                <a:gd name="connsiteY77" fmla="*/ 1015201 h 1087628"/>
                <a:gd name="connsiteX78" fmla="*/ 2803059 w 7067241"/>
                <a:gd name="connsiteY78" fmla="*/ 1042361 h 1087628"/>
                <a:gd name="connsiteX79" fmla="*/ 2676310 w 7067241"/>
                <a:gd name="connsiteY79" fmla="*/ 1051414 h 1087628"/>
                <a:gd name="connsiteX80" fmla="*/ 2413760 w 7067241"/>
                <a:gd name="connsiteY80" fmla="*/ 1060468 h 1087628"/>
                <a:gd name="connsiteX81" fmla="*/ 2241744 w 7067241"/>
                <a:gd name="connsiteY81" fmla="*/ 1078575 h 1087628"/>
                <a:gd name="connsiteX82" fmla="*/ 2096889 w 7067241"/>
                <a:gd name="connsiteY82" fmla="*/ 1087628 h 1087628"/>
                <a:gd name="connsiteX83" fmla="*/ 1761910 w 7067241"/>
                <a:gd name="connsiteY83" fmla="*/ 1078575 h 1087628"/>
                <a:gd name="connsiteX84" fmla="*/ 1698536 w 7067241"/>
                <a:gd name="connsiteY84" fmla="*/ 1060468 h 1087628"/>
                <a:gd name="connsiteX85" fmla="*/ 1472199 w 7067241"/>
                <a:gd name="connsiteY85" fmla="*/ 1033307 h 1087628"/>
                <a:gd name="connsiteX86" fmla="*/ 1282077 w 7067241"/>
                <a:gd name="connsiteY86" fmla="*/ 1024254 h 1087628"/>
                <a:gd name="connsiteX87" fmla="*/ 1010473 w 7067241"/>
                <a:gd name="connsiteY87" fmla="*/ 1006147 h 1087628"/>
                <a:gd name="connsiteX88" fmla="*/ 648334 w 7067241"/>
                <a:gd name="connsiteY88" fmla="*/ 997094 h 1087628"/>
                <a:gd name="connsiteX89" fmla="*/ 512532 w 7067241"/>
                <a:gd name="connsiteY89" fmla="*/ 988040 h 1087628"/>
                <a:gd name="connsiteX90" fmla="*/ 313356 w 7067241"/>
                <a:gd name="connsiteY90" fmla="*/ 960880 h 1087628"/>
                <a:gd name="connsiteX91" fmla="*/ 159447 w 7067241"/>
                <a:gd name="connsiteY91" fmla="*/ 924666 h 1087628"/>
                <a:gd name="connsiteX92" fmla="*/ 96073 w 7067241"/>
                <a:gd name="connsiteY92" fmla="*/ 834131 h 1087628"/>
                <a:gd name="connsiteX93" fmla="*/ 77966 w 7067241"/>
                <a:gd name="connsiteY93" fmla="*/ 806971 h 1087628"/>
                <a:gd name="connsiteX94" fmla="*/ 50805 w 7067241"/>
                <a:gd name="connsiteY94" fmla="*/ 743597 h 1087628"/>
                <a:gd name="connsiteX95" fmla="*/ 32698 w 7067241"/>
                <a:gd name="connsiteY95" fmla="*/ 707383 h 1087628"/>
                <a:gd name="connsiteX96" fmla="*/ 23 w 7067241"/>
                <a:gd name="connsiteY96" fmla="*/ 541910 h 1087628"/>
                <a:gd name="connsiteX97" fmla="*/ 27466 w 7067241"/>
                <a:gd name="connsiteY97" fmla="*/ 359217 h 1087628"/>
                <a:gd name="connsiteX98" fmla="*/ 38571 w 7067241"/>
                <a:gd name="connsiteY98" fmla="*/ 311124 h 1087628"/>
                <a:gd name="connsiteX99" fmla="*/ 54063 w 7067241"/>
                <a:gd name="connsiteY99" fmla="*/ 274177 h 108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67241" h="1087628">
                  <a:moveTo>
                    <a:pt x="54063" y="274177"/>
                  </a:moveTo>
                  <a:cubicBezTo>
                    <a:pt x="56987" y="256428"/>
                    <a:pt x="52411" y="225167"/>
                    <a:pt x="56113" y="204627"/>
                  </a:cubicBezTo>
                  <a:cubicBezTo>
                    <a:pt x="59815" y="184087"/>
                    <a:pt x="62835" y="169513"/>
                    <a:pt x="76274" y="150935"/>
                  </a:cubicBezTo>
                  <a:cubicBezTo>
                    <a:pt x="89713" y="132357"/>
                    <a:pt x="105841" y="112428"/>
                    <a:pt x="136750" y="93161"/>
                  </a:cubicBezTo>
                  <a:cubicBezTo>
                    <a:pt x="167659" y="73894"/>
                    <a:pt x="169919" y="65935"/>
                    <a:pt x="261728" y="35332"/>
                  </a:cubicBezTo>
                  <a:lnTo>
                    <a:pt x="376730" y="19319"/>
                  </a:lnTo>
                  <a:cubicBezTo>
                    <a:pt x="385784" y="16301"/>
                    <a:pt x="382049" y="36309"/>
                    <a:pt x="387554" y="37478"/>
                  </a:cubicBezTo>
                  <a:cubicBezTo>
                    <a:pt x="393060" y="38647"/>
                    <a:pt x="398812" y="29350"/>
                    <a:pt x="409763" y="26332"/>
                  </a:cubicBezTo>
                  <a:cubicBezTo>
                    <a:pt x="420714" y="23314"/>
                    <a:pt x="434282" y="17854"/>
                    <a:pt x="453261" y="19372"/>
                  </a:cubicBezTo>
                  <a:cubicBezTo>
                    <a:pt x="472240" y="20890"/>
                    <a:pt x="502512" y="38456"/>
                    <a:pt x="523637" y="35438"/>
                  </a:cubicBezTo>
                  <a:cubicBezTo>
                    <a:pt x="580976" y="41473"/>
                    <a:pt x="664684" y="-8295"/>
                    <a:pt x="702655" y="1212"/>
                  </a:cubicBezTo>
                  <a:cubicBezTo>
                    <a:pt x="740626" y="10719"/>
                    <a:pt x="725353" y="72899"/>
                    <a:pt x="751461" y="92480"/>
                  </a:cubicBezTo>
                  <a:cubicBezTo>
                    <a:pt x="765538" y="103038"/>
                    <a:pt x="814267" y="57095"/>
                    <a:pt x="829403" y="100801"/>
                  </a:cubicBezTo>
                  <a:cubicBezTo>
                    <a:pt x="844539" y="144507"/>
                    <a:pt x="831700" y="341318"/>
                    <a:pt x="842278" y="354717"/>
                  </a:cubicBezTo>
                  <a:cubicBezTo>
                    <a:pt x="877062" y="398776"/>
                    <a:pt x="940190" y="274395"/>
                    <a:pt x="965205" y="272816"/>
                  </a:cubicBezTo>
                  <a:cubicBezTo>
                    <a:pt x="990220" y="271237"/>
                    <a:pt x="985478" y="335403"/>
                    <a:pt x="992366" y="345244"/>
                  </a:cubicBezTo>
                  <a:cubicBezTo>
                    <a:pt x="1004603" y="362726"/>
                    <a:pt x="1020200" y="378205"/>
                    <a:pt x="1037633" y="390511"/>
                  </a:cubicBezTo>
                  <a:cubicBezTo>
                    <a:pt x="1071884" y="414689"/>
                    <a:pt x="1107019" y="439165"/>
                    <a:pt x="1146275" y="453886"/>
                  </a:cubicBezTo>
                  <a:cubicBezTo>
                    <a:pt x="1227638" y="484397"/>
                    <a:pt x="1194241" y="472892"/>
                    <a:pt x="1245863" y="490100"/>
                  </a:cubicBezTo>
                  <a:lnTo>
                    <a:pt x="1608001" y="471993"/>
                  </a:lnTo>
                  <a:cubicBezTo>
                    <a:pt x="1770909" y="466794"/>
                    <a:pt x="1933934" y="466334"/>
                    <a:pt x="2096889" y="462939"/>
                  </a:cubicBezTo>
                  <a:lnTo>
                    <a:pt x="2477134" y="453886"/>
                  </a:lnTo>
                  <a:lnTo>
                    <a:pt x="2594829" y="444832"/>
                  </a:lnTo>
                  <a:cubicBezTo>
                    <a:pt x="2628047" y="442064"/>
                    <a:pt x="2661133" y="437578"/>
                    <a:pt x="2694417" y="435779"/>
                  </a:cubicBezTo>
                  <a:cubicBezTo>
                    <a:pt x="2772824" y="431541"/>
                    <a:pt x="2851351" y="429927"/>
                    <a:pt x="2929807" y="426725"/>
                  </a:cubicBezTo>
                  <a:lnTo>
                    <a:pt x="3138037" y="417672"/>
                  </a:lnTo>
                  <a:lnTo>
                    <a:pt x="3445855" y="408618"/>
                  </a:lnTo>
                  <a:cubicBezTo>
                    <a:pt x="3565451" y="404105"/>
                    <a:pt x="3630473" y="398665"/>
                    <a:pt x="3744619" y="390511"/>
                  </a:cubicBezTo>
                  <a:cubicBezTo>
                    <a:pt x="3811485" y="392740"/>
                    <a:pt x="4081399" y="399728"/>
                    <a:pt x="4179186" y="408618"/>
                  </a:cubicBezTo>
                  <a:cubicBezTo>
                    <a:pt x="4191577" y="409745"/>
                    <a:pt x="4203126" y="415626"/>
                    <a:pt x="4215399" y="417672"/>
                  </a:cubicBezTo>
                  <a:cubicBezTo>
                    <a:pt x="4275600" y="427706"/>
                    <a:pt x="4335881" y="437488"/>
                    <a:pt x="4396469" y="444832"/>
                  </a:cubicBezTo>
                  <a:cubicBezTo>
                    <a:pt x="4480683" y="455040"/>
                    <a:pt x="4669690" y="460366"/>
                    <a:pt x="4731447" y="462939"/>
                  </a:cubicBezTo>
                  <a:cubicBezTo>
                    <a:pt x="4783046" y="472321"/>
                    <a:pt x="4858146" y="488346"/>
                    <a:pt x="4912516" y="490100"/>
                  </a:cubicBezTo>
                  <a:cubicBezTo>
                    <a:pt x="5072406" y="495258"/>
                    <a:pt x="5232413" y="495750"/>
                    <a:pt x="5392350" y="499153"/>
                  </a:cubicBezTo>
                  <a:lnTo>
                    <a:pt x="5763542" y="508206"/>
                  </a:lnTo>
                  <a:cubicBezTo>
                    <a:pt x="5835998" y="510435"/>
                    <a:pt x="5908358" y="515425"/>
                    <a:pt x="5980825" y="517260"/>
                  </a:cubicBezTo>
                  <a:lnTo>
                    <a:pt x="6478766" y="526313"/>
                  </a:lnTo>
                  <a:cubicBezTo>
                    <a:pt x="6517998" y="523295"/>
                    <a:pt x="6557354" y="521605"/>
                    <a:pt x="6596461" y="517260"/>
                  </a:cubicBezTo>
                  <a:cubicBezTo>
                    <a:pt x="6629251" y="513617"/>
                    <a:pt x="6675504" y="498556"/>
                    <a:pt x="6705102" y="490100"/>
                  </a:cubicBezTo>
                  <a:cubicBezTo>
                    <a:pt x="6714156" y="481046"/>
                    <a:pt x="6725161" y="473592"/>
                    <a:pt x="6732263" y="462939"/>
                  </a:cubicBezTo>
                  <a:cubicBezTo>
                    <a:pt x="6737557" y="454999"/>
                    <a:pt x="6737557" y="444550"/>
                    <a:pt x="6741316" y="435779"/>
                  </a:cubicBezTo>
                  <a:cubicBezTo>
                    <a:pt x="6763795" y="383327"/>
                    <a:pt x="6761043" y="411190"/>
                    <a:pt x="6777530" y="345244"/>
                  </a:cubicBezTo>
                  <a:cubicBezTo>
                    <a:pt x="6781982" y="327435"/>
                    <a:pt x="6781309" y="308506"/>
                    <a:pt x="6786584" y="290923"/>
                  </a:cubicBezTo>
                  <a:cubicBezTo>
                    <a:pt x="6790462" y="277996"/>
                    <a:pt x="6799375" y="267114"/>
                    <a:pt x="6804691" y="254709"/>
                  </a:cubicBezTo>
                  <a:cubicBezTo>
                    <a:pt x="6808450" y="245938"/>
                    <a:pt x="6811122" y="236725"/>
                    <a:pt x="6813744" y="227549"/>
                  </a:cubicBezTo>
                  <a:cubicBezTo>
                    <a:pt x="6817162" y="215585"/>
                    <a:pt x="6816624" y="202138"/>
                    <a:pt x="6822797" y="191335"/>
                  </a:cubicBezTo>
                  <a:cubicBezTo>
                    <a:pt x="6829149" y="180218"/>
                    <a:pt x="6839715" y="171857"/>
                    <a:pt x="6849958" y="164175"/>
                  </a:cubicBezTo>
                  <a:cubicBezTo>
                    <a:pt x="6884170" y="138516"/>
                    <a:pt x="6888965" y="139101"/>
                    <a:pt x="6922386" y="127961"/>
                  </a:cubicBezTo>
                  <a:cubicBezTo>
                    <a:pt x="6938618" y="133372"/>
                    <a:pt x="6974572" y="143933"/>
                    <a:pt x="6985760" y="155121"/>
                  </a:cubicBezTo>
                  <a:cubicBezTo>
                    <a:pt x="6998203" y="167564"/>
                    <a:pt x="7004374" y="185006"/>
                    <a:pt x="7012920" y="200389"/>
                  </a:cubicBezTo>
                  <a:cubicBezTo>
                    <a:pt x="7026066" y="224052"/>
                    <a:pt x="7040740" y="256688"/>
                    <a:pt x="7049134" y="281870"/>
                  </a:cubicBezTo>
                  <a:cubicBezTo>
                    <a:pt x="7053069" y="293674"/>
                    <a:pt x="7054770" y="306120"/>
                    <a:pt x="7058188" y="318084"/>
                  </a:cubicBezTo>
                  <a:cubicBezTo>
                    <a:pt x="7060810" y="327260"/>
                    <a:pt x="7064223" y="336191"/>
                    <a:pt x="7067241" y="345244"/>
                  </a:cubicBezTo>
                  <a:cubicBezTo>
                    <a:pt x="7064223" y="417672"/>
                    <a:pt x="7066193" y="490480"/>
                    <a:pt x="7058188" y="562527"/>
                  </a:cubicBezTo>
                  <a:cubicBezTo>
                    <a:pt x="7056986" y="573342"/>
                    <a:pt x="7043522" y="579365"/>
                    <a:pt x="7040081" y="589688"/>
                  </a:cubicBezTo>
                  <a:cubicBezTo>
                    <a:pt x="7034276" y="607102"/>
                    <a:pt x="7036302" y="626426"/>
                    <a:pt x="7031027" y="644008"/>
                  </a:cubicBezTo>
                  <a:cubicBezTo>
                    <a:pt x="7027149" y="656935"/>
                    <a:pt x="7018236" y="667817"/>
                    <a:pt x="7012920" y="680222"/>
                  </a:cubicBezTo>
                  <a:cubicBezTo>
                    <a:pt x="6988424" y="737381"/>
                    <a:pt x="7028726" y="676310"/>
                    <a:pt x="6967653" y="752650"/>
                  </a:cubicBezTo>
                  <a:cubicBezTo>
                    <a:pt x="6960513" y="788348"/>
                    <a:pt x="6965798" y="805444"/>
                    <a:pt x="6931439" y="825078"/>
                  </a:cubicBezTo>
                  <a:cubicBezTo>
                    <a:pt x="6920636" y="831251"/>
                    <a:pt x="6907296" y="831113"/>
                    <a:pt x="6895225" y="834131"/>
                  </a:cubicBezTo>
                  <a:lnTo>
                    <a:pt x="6750370" y="816024"/>
                  </a:lnTo>
                  <a:cubicBezTo>
                    <a:pt x="6619781" y="802032"/>
                    <a:pt x="6679469" y="819552"/>
                    <a:pt x="6614568" y="797917"/>
                  </a:cubicBezTo>
                  <a:cubicBezTo>
                    <a:pt x="6530069" y="800935"/>
                    <a:pt x="6445419" y="801086"/>
                    <a:pt x="6361071" y="806971"/>
                  </a:cubicBezTo>
                  <a:cubicBezTo>
                    <a:pt x="6315514" y="810149"/>
                    <a:pt x="6270760" y="821064"/>
                    <a:pt x="6225269" y="825078"/>
                  </a:cubicBezTo>
                  <a:cubicBezTo>
                    <a:pt x="6168073" y="830125"/>
                    <a:pt x="6110592" y="831113"/>
                    <a:pt x="6053253" y="834131"/>
                  </a:cubicBezTo>
                  <a:cubicBezTo>
                    <a:pt x="5998301" y="841000"/>
                    <a:pt x="5935800" y="849640"/>
                    <a:pt x="5881237" y="852238"/>
                  </a:cubicBezTo>
                  <a:cubicBezTo>
                    <a:pt x="5787742" y="856690"/>
                    <a:pt x="5694103" y="857475"/>
                    <a:pt x="5600580" y="861292"/>
                  </a:cubicBezTo>
                  <a:cubicBezTo>
                    <a:pt x="5546221" y="863511"/>
                    <a:pt x="5491960" y="867757"/>
                    <a:pt x="5437617" y="870345"/>
                  </a:cubicBezTo>
                  <a:lnTo>
                    <a:pt x="5220334" y="879399"/>
                  </a:lnTo>
                  <a:cubicBezTo>
                    <a:pt x="5178085" y="888452"/>
                    <a:pt x="5136098" y="898830"/>
                    <a:pt x="5093586" y="906559"/>
                  </a:cubicBezTo>
                  <a:cubicBezTo>
                    <a:pt x="5069648" y="910911"/>
                    <a:pt x="5045244" y="912171"/>
                    <a:pt x="5021158" y="915612"/>
                  </a:cubicBezTo>
                  <a:cubicBezTo>
                    <a:pt x="5002986" y="918208"/>
                    <a:pt x="4985040" y="922292"/>
                    <a:pt x="4966837" y="924666"/>
                  </a:cubicBezTo>
                  <a:cubicBezTo>
                    <a:pt x="4915614" y="931347"/>
                    <a:pt x="4863984" y="934918"/>
                    <a:pt x="4812928" y="942773"/>
                  </a:cubicBezTo>
                  <a:cubicBezTo>
                    <a:pt x="4663643" y="965740"/>
                    <a:pt x="4799495" y="958857"/>
                    <a:pt x="4649966" y="969933"/>
                  </a:cubicBezTo>
                  <a:cubicBezTo>
                    <a:pt x="4382008" y="989782"/>
                    <a:pt x="4056996" y="984798"/>
                    <a:pt x="3817047" y="988040"/>
                  </a:cubicBezTo>
                  <a:lnTo>
                    <a:pt x="3635978" y="997094"/>
                  </a:lnTo>
                  <a:cubicBezTo>
                    <a:pt x="3599709" y="999361"/>
                    <a:pt x="3563512" y="1002702"/>
                    <a:pt x="3527336" y="1006147"/>
                  </a:cubicBezTo>
                  <a:cubicBezTo>
                    <a:pt x="3500132" y="1008738"/>
                    <a:pt x="3473135" y="1013596"/>
                    <a:pt x="3445855" y="1015201"/>
                  </a:cubicBezTo>
                  <a:cubicBezTo>
                    <a:pt x="3193495" y="1030046"/>
                    <a:pt x="3043809" y="1034059"/>
                    <a:pt x="2803059" y="1042361"/>
                  </a:cubicBezTo>
                  <a:cubicBezTo>
                    <a:pt x="2760809" y="1045379"/>
                    <a:pt x="2718622" y="1049446"/>
                    <a:pt x="2676310" y="1051414"/>
                  </a:cubicBezTo>
                  <a:cubicBezTo>
                    <a:pt x="2588836" y="1055483"/>
                    <a:pt x="2501158" y="1055005"/>
                    <a:pt x="2413760" y="1060468"/>
                  </a:cubicBezTo>
                  <a:cubicBezTo>
                    <a:pt x="2356217" y="1064065"/>
                    <a:pt x="2299189" y="1073651"/>
                    <a:pt x="2241744" y="1078575"/>
                  </a:cubicBezTo>
                  <a:cubicBezTo>
                    <a:pt x="2193542" y="1082707"/>
                    <a:pt x="2145174" y="1084610"/>
                    <a:pt x="2096889" y="1087628"/>
                  </a:cubicBezTo>
                  <a:cubicBezTo>
                    <a:pt x="1985229" y="1084610"/>
                    <a:pt x="1873352" y="1086173"/>
                    <a:pt x="1761910" y="1078575"/>
                  </a:cubicBezTo>
                  <a:cubicBezTo>
                    <a:pt x="1739991" y="1077081"/>
                    <a:pt x="1720152" y="1064398"/>
                    <a:pt x="1698536" y="1060468"/>
                  </a:cubicBezTo>
                  <a:cubicBezTo>
                    <a:pt x="1663174" y="1054038"/>
                    <a:pt x="1521506" y="1036488"/>
                    <a:pt x="1472199" y="1033307"/>
                  </a:cubicBezTo>
                  <a:cubicBezTo>
                    <a:pt x="1408885" y="1029222"/>
                    <a:pt x="1345399" y="1028211"/>
                    <a:pt x="1282077" y="1024254"/>
                  </a:cubicBezTo>
                  <a:cubicBezTo>
                    <a:pt x="1047667" y="1009604"/>
                    <a:pt x="1349516" y="1017640"/>
                    <a:pt x="1010473" y="1006147"/>
                  </a:cubicBezTo>
                  <a:lnTo>
                    <a:pt x="648334" y="997094"/>
                  </a:lnTo>
                  <a:cubicBezTo>
                    <a:pt x="603067" y="994076"/>
                    <a:pt x="557637" y="992916"/>
                    <a:pt x="512532" y="988040"/>
                  </a:cubicBezTo>
                  <a:cubicBezTo>
                    <a:pt x="445914" y="980838"/>
                    <a:pt x="313356" y="960880"/>
                    <a:pt x="313356" y="960880"/>
                  </a:cubicBezTo>
                  <a:cubicBezTo>
                    <a:pt x="208793" y="926025"/>
                    <a:pt x="260284" y="937270"/>
                    <a:pt x="159447" y="924666"/>
                  </a:cubicBezTo>
                  <a:cubicBezTo>
                    <a:pt x="99891" y="884961"/>
                    <a:pt x="161804" y="932725"/>
                    <a:pt x="96073" y="834131"/>
                  </a:cubicBezTo>
                  <a:cubicBezTo>
                    <a:pt x="90037" y="825078"/>
                    <a:pt x="82832" y="816703"/>
                    <a:pt x="77966" y="806971"/>
                  </a:cubicBezTo>
                  <a:cubicBezTo>
                    <a:pt x="67687" y="786414"/>
                    <a:pt x="60316" y="764520"/>
                    <a:pt x="50805" y="743597"/>
                  </a:cubicBezTo>
                  <a:cubicBezTo>
                    <a:pt x="45220" y="731311"/>
                    <a:pt x="38734" y="719454"/>
                    <a:pt x="32698" y="707383"/>
                  </a:cubicBezTo>
                  <a:cubicBezTo>
                    <a:pt x="18231" y="562703"/>
                    <a:pt x="895" y="599938"/>
                    <a:pt x="23" y="541910"/>
                  </a:cubicBezTo>
                  <a:cubicBezTo>
                    <a:pt x="-849" y="483882"/>
                    <a:pt x="22827" y="368495"/>
                    <a:pt x="27466" y="359217"/>
                  </a:cubicBezTo>
                  <a:cubicBezTo>
                    <a:pt x="32332" y="349485"/>
                    <a:pt x="34152" y="321067"/>
                    <a:pt x="38571" y="311124"/>
                  </a:cubicBezTo>
                  <a:cubicBezTo>
                    <a:pt x="69700" y="241083"/>
                    <a:pt x="51139" y="291926"/>
                    <a:pt x="54063" y="274177"/>
                  </a:cubicBezTo>
                  <a:close/>
                </a:path>
              </a:pathLst>
            </a:cu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6" name="楕円 55">
              <a:extLst>
                <a:ext uri="{FF2B5EF4-FFF2-40B4-BE49-F238E27FC236}">
                  <a16:creationId xmlns:a16="http://schemas.microsoft.com/office/drawing/2014/main" id="{955313A0-781C-38FB-CD50-4A7CE69A85C3}"/>
                </a:ext>
              </a:extLst>
            </p:cNvPr>
            <p:cNvSpPr/>
            <p:nvPr/>
          </p:nvSpPr>
          <p:spPr>
            <a:xfrm>
              <a:off x="1352362" y="3643788"/>
              <a:ext cx="174279" cy="335333"/>
            </a:xfrm>
            <a:prstGeom prst="ellipse">
              <a:avLst/>
            </a:prstGeom>
            <a:solidFill>
              <a:schemeClr val="bg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2E05C5B2-5A4B-4002-D0A2-A73F2130B576}"/>
                </a:ext>
              </a:extLst>
            </p:cNvPr>
            <p:cNvSpPr/>
            <p:nvPr/>
          </p:nvSpPr>
          <p:spPr>
            <a:xfrm>
              <a:off x="1387444" y="3732872"/>
              <a:ext cx="139197" cy="15716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フリーフォーム: 図形 23">
              <a:extLst>
                <a:ext uri="{FF2B5EF4-FFF2-40B4-BE49-F238E27FC236}">
                  <a16:creationId xmlns:a16="http://schemas.microsoft.com/office/drawing/2014/main" id="{C91EB4CA-D17E-20E0-9304-A79F1AA80AB5}"/>
                </a:ext>
              </a:extLst>
            </p:cNvPr>
            <p:cNvSpPr/>
            <p:nvPr/>
          </p:nvSpPr>
          <p:spPr>
            <a:xfrm>
              <a:off x="1860550" y="3929033"/>
              <a:ext cx="3921399" cy="614991"/>
            </a:xfrm>
            <a:custGeom>
              <a:avLst/>
              <a:gdLst>
                <a:gd name="connsiteX0" fmla="*/ 85992 w 3921399"/>
                <a:gd name="connsiteY0" fmla="*/ 332 h 614991"/>
                <a:gd name="connsiteX1" fmla="*/ 73292 w 3921399"/>
                <a:gd name="connsiteY1" fmla="*/ 16207 h 614991"/>
                <a:gd name="connsiteX2" fmla="*/ 60592 w 3921399"/>
                <a:gd name="connsiteY2" fmla="*/ 41607 h 614991"/>
                <a:gd name="connsiteX3" fmla="*/ 44717 w 3921399"/>
                <a:gd name="connsiteY3" fmla="*/ 67007 h 614991"/>
                <a:gd name="connsiteX4" fmla="*/ 38367 w 3921399"/>
                <a:gd name="connsiteY4" fmla="*/ 79707 h 614991"/>
                <a:gd name="connsiteX5" fmla="*/ 25667 w 3921399"/>
                <a:gd name="connsiteY5" fmla="*/ 98757 h 614991"/>
                <a:gd name="connsiteX6" fmla="*/ 22492 w 3921399"/>
                <a:gd name="connsiteY6" fmla="*/ 111457 h 614991"/>
                <a:gd name="connsiteX7" fmla="*/ 9792 w 3921399"/>
                <a:gd name="connsiteY7" fmla="*/ 140032 h 614991"/>
                <a:gd name="connsiteX8" fmla="*/ 3442 w 3921399"/>
                <a:gd name="connsiteY8" fmla="*/ 155907 h 614991"/>
                <a:gd name="connsiteX9" fmla="*/ 3442 w 3921399"/>
                <a:gd name="connsiteY9" fmla="*/ 200357 h 614991"/>
                <a:gd name="connsiteX10" fmla="*/ 6617 w 3921399"/>
                <a:gd name="connsiteY10" fmla="*/ 371807 h 614991"/>
                <a:gd name="connsiteX11" fmla="*/ 16142 w 3921399"/>
                <a:gd name="connsiteY11" fmla="*/ 387682 h 614991"/>
                <a:gd name="connsiteX12" fmla="*/ 35192 w 3921399"/>
                <a:gd name="connsiteY12" fmla="*/ 406732 h 614991"/>
                <a:gd name="connsiteX13" fmla="*/ 82817 w 3921399"/>
                <a:gd name="connsiteY13" fmla="*/ 444832 h 614991"/>
                <a:gd name="connsiteX14" fmla="*/ 133617 w 3921399"/>
                <a:gd name="connsiteY14" fmla="*/ 479757 h 614991"/>
                <a:gd name="connsiteX15" fmla="*/ 146317 w 3921399"/>
                <a:gd name="connsiteY15" fmla="*/ 486107 h 614991"/>
                <a:gd name="connsiteX16" fmla="*/ 159017 w 3921399"/>
                <a:gd name="connsiteY16" fmla="*/ 495632 h 614991"/>
                <a:gd name="connsiteX17" fmla="*/ 171717 w 3921399"/>
                <a:gd name="connsiteY17" fmla="*/ 498807 h 614991"/>
                <a:gd name="connsiteX18" fmla="*/ 206642 w 3921399"/>
                <a:gd name="connsiteY18" fmla="*/ 514682 h 614991"/>
                <a:gd name="connsiteX19" fmla="*/ 276492 w 3921399"/>
                <a:gd name="connsiteY19" fmla="*/ 527382 h 614991"/>
                <a:gd name="connsiteX20" fmla="*/ 298717 w 3921399"/>
                <a:gd name="connsiteY20" fmla="*/ 530557 h 614991"/>
                <a:gd name="connsiteX21" fmla="*/ 336817 w 3921399"/>
                <a:gd name="connsiteY21" fmla="*/ 536907 h 614991"/>
                <a:gd name="connsiteX22" fmla="*/ 413017 w 3921399"/>
                <a:gd name="connsiteY22" fmla="*/ 540082 h 614991"/>
                <a:gd name="connsiteX23" fmla="*/ 632092 w 3921399"/>
                <a:gd name="connsiteY23" fmla="*/ 533732 h 614991"/>
                <a:gd name="connsiteX24" fmla="*/ 733692 w 3921399"/>
                <a:gd name="connsiteY24" fmla="*/ 527382 h 614991"/>
                <a:gd name="connsiteX25" fmla="*/ 774967 w 3921399"/>
                <a:gd name="connsiteY25" fmla="*/ 524207 h 614991"/>
                <a:gd name="connsiteX26" fmla="*/ 1108342 w 3921399"/>
                <a:gd name="connsiteY26" fmla="*/ 521032 h 614991"/>
                <a:gd name="connsiteX27" fmla="*/ 1206767 w 3921399"/>
                <a:gd name="connsiteY27" fmla="*/ 514682 h 614991"/>
                <a:gd name="connsiteX28" fmla="*/ 1540142 w 3921399"/>
                <a:gd name="connsiteY28" fmla="*/ 511507 h 614991"/>
                <a:gd name="connsiteX29" fmla="*/ 1670317 w 3921399"/>
                <a:gd name="connsiteY29" fmla="*/ 501982 h 614991"/>
                <a:gd name="connsiteX30" fmla="*/ 1860817 w 3921399"/>
                <a:gd name="connsiteY30" fmla="*/ 495632 h 614991"/>
                <a:gd name="connsiteX31" fmla="*/ 2073542 w 3921399"/>
                <a:gd name="connsiteY31" fmla="*/ 498807 h 614991"/>
                <a:gd name="connsiteX32" fmla="*/ 2092592 w 3921399"/>
                <a:gd name="connsiteY32" fmla="*/ 505157 h 614991"/>
                <a:gd name="connsiteX33" fmla="*/ 2130692 w 3921399"/>
                <a:gd name="connsiteY33" fmla="*/ 527382 h 614991"/>
                <a:gd name="connsiteX34" fmla="*/ 2140217 w 3921399"/>
                <a:gd name="connsiteY34" fmla="*/ 536907 h 614991"/>
                <a:gd name="connsiteX35" fmla="*/ 2213242 w 3921399"/>
                <a:gd name="connsiteY35" fmla="*/ 568657 h 614991"/>
                <a:gd name="connsiteX36" fmla="*/ 2235467 w 3921399"/>
                <a:gd name="connsiteY36" fmla="*/ 578182 h 614991"/>
                <a:gd name="connsiteX37" fmla="*/ 2254517 w 3921399"/>
                <a:gd name="connsiteY37" fmla="*/ 587707 h 614991"/>
                <a:gd name="connsiteX38" fmla="*/ 2283092 w 3921399"/>
                <a:gd name="connsiteY38" fmla="*/ 597232 h 614991"/>
                <a:gd name="connsiteX39" fmla="*/ 2327542 w 3921399"/>
                <a:gd name="connsiteY39" fmla="*/ 603582 h 614991"/>
                <a:gd name="connsiteX40" fmla="*/ 2365642 w 3921399"/>
                <a:gd name="connsiteY40" fmla="*/ 606757 h 614991"/>
                <a:gd name="connsiteX41" fmla="*/ 2518042 w 3921399"/>
                <a:gd name="connsiteY41" fmla="*/ 609932 h 614991"/>
                <a:gd name="connsiteX42" fmla="*/ 2552967 w 3921399"/>
                <a:gd name="connsiteY42" fmla="*/ 613107 h 614991"/>
                <a:gd name="connsiteX43" fmla="*/ 2835542 w 3921399"/>
                <a:gd name="connsiteY43" fmla="*/ 606757 h 614991"/>
                <a:gd name="connsiteX44" fmla="*/ 2864117 w 3921399"/>
                <a:gd name="connsiteY44" fmla="*/ 597232 h 614991"/>
                <a:gd name="connsiteX45" fmla="*/ 2886342 w 3921399"/>
                <a:gd name="connsiteY45" fmla="*/ 594057 h 614991"/>
                <a:gd name="connsiteX46" fmla="*/ 2911742 w 3921399"/>
                <a:gd name="connsiteY46" fmla="*/ 581357 h 614991"/>
                <a:gd name="connsiteX47" fmla="*/ 2981592 w 3921399"/>
                <a:gd name="connsiteY47" fmla="*/ 562307 h 614991"/>
                <a:gd name="connsiteX48" fmla="*/ 3016517 w 3921399"/>
                <a:gd name="connsiteY48" fmla="*/ 555957 h 614991"/>
                <a:gd name="connsiteX49" fmla="*/ 3127642 w 3921399"/>
                <a:gd name="connsiteY49" fmla="*/ 543257 h 614991"/>
                <a:gd name="connsiteX50" fmla="*/ 3162567 w 3921399"/>
                <a:gd name="connsiteY50" fmla="*/ 536907 h 614991"/>
                <a:gd name="connsiteX51" fmla="*/ 3210192 w 3921399"/>
                <a:gd name="connsiteY51" fmla="*/ 533732 h 614991"/>
                <a:gd name="connsiteX52" fmla="*/ 3292742 w 3921399"/>
                <a:gd name="connsiteY52" fmla="*/ 527382 h 614991"/>
                <a:gd name="connsiteX53" fmla="*/ 3308617 w 3921399"/>
                <a:gd name="connsiteY53" fmla="*/ 524207 h 614991"/>
                <a:gd name="connsiteX54" fmla="*/ 3359417 w 3921399"/>
                <a:gd name="connsiteY54" fmla="*/ 517857 h 614991"/>
                <a:gd name="connsiteX55" fmla="*/ 3378467 w 3921399"/>
                <a:gd name="connsiteY55" fmla="*/ 514682 h 614991"/>
                <a:gd name="connsiteX56" fmla="*/ 3410217 w 3921399"/>
                <a:gd name="connsiteY56" fmla="*/ 508332 h 614991"/>
                <a:gd name="connsiteX57" fmla="*/ 3483242 w 3921399"/>
                <a:gd name="connsiteY57" fmla="*/ 501982 h 614991"/>
                <a:gd name="connsiteX58" fmla="*/ 3527692 w 3921399"/>
                <a:gd name="connsiteY58" fmla="*/ 495632 h 614991"/>
                <a:gd name="connsiteX59" fmla="*/ 3543567 w 3921399"/>
                <a:gd name="connsiteY59" fmla="*/ 492457 h 614991"/>
                <a:gd name="connsiteX60" fmla="*/ 3705492 w 3921399"/>
                <a:gd name="connsiteY60" fmla="*/ 489282 h 614991"/>
                <a:gd name="connsiteX61" fmla="*/ 3746767 w 3921399"/>
                <a:gd name="connsiteY61" fmla="*/ 508332 h 614991"/>
                <a:gd name="connsiteX62" fmla="*/ 3775342 w 3921399"/>
                <a:gd name="connsiteY62" fmla="*/ 521032 h 614991"/>
                <a:gd name="connsiteX63" fmla="*/ 3788042 w 3921399"/>
                <a:gd name="connsiteY63" fmla="*/ 530557 h 614991"/>
                <a:gd name="connsiteX64" fmla="*/ 3813442 w 3921399"/>
                <a:gd name="connsiteY64" fmla="*/ 536907 h 614991"/>
                <a:gd name="connsiteX65" fmla="*/ 3838842 w 3921399"/>
                <a:gd name="connsiteY65" fmla="*/ 546432 h 614991"/>
                <a:gd name="connsiteX66" fmla="*/ 3864242 w 3921399"/>
                <a:gd name="connsiteY66" fmla="*/ 559132 h 614991"/>
                <a:gd name="connsiteX67" fmla="*/ 3889642 w 3921399"/>
                <a:gd name="connsiteY67" fmla="*/ 581357 h 614991"/>
                <a:gd name="connsiteX68" fmla="*/ 3915042 w 3921399"/>
                <a:gd name="connsiteY68" fmla="*/ 597232 h 614991"/>
                <a:gd name="connsiteX69" fmla="*/ 3921392 w 3921399"/>
                <a:gd name="connsiteY69" fmla="*/ 555957 h 614991"/>
                <a:gd name="connsiteX70" fmla="*/ 3915042 w 3921399"/>
                <a:gd name="connsiteY70" fmla="*/ 546432 h 614991"/>
                <a:gd name="connsiteX71" fmla="*/ 3908692 w 3921399"/>
                <a:gd name="connsiteY71" fmla="*/ 533732 h 614991"/>
                <a:gd name="connsiteX72" fmla="*/ 3889642 w 3921399"/>
                <a:gd name="connsiteY72" fmla="*/ 521032 h 614991"/>
                <a:gd name="connsiteX73" fmla="*/ 3873767 w 3921399"/>
                <a:gd name="connsiteY73" fmla="*/ 498807 h 614991"/>
                <a:gd name="connsiteX74" fmla="*/ 3867417 w 3921399"/>
                <a:gd name="connsiteY74" fmla="*/ 486107 h 614991"/>
                <a:gd name="connsiteX75" fmla="*/ 3857892 w 3921399"/>
                <a:gd name="connsiteY75" fmla="*/ 476582 h 614991"/>
                <a:gd name="connsiteX76" fmla="*/ 3851542 w 3921399"/>
                <a:gd name="connsiteY76" fmla="*/ 467057 h 614991"/>
                <a:gd name="connsiteX77" fmla="*/ 3813442 w 3921399"/>
                <a:gd name="connsiteY77" fmla="*/ 438482 h 614991"/>
                <a:gd name="connsiteX78" fmla="*/ 3803917 w 3921399"/>
                <a:gd name="connsiteY78" fmla="*/ 432132 h 614991"/>
                <a:gd name="connsiteX79" fmla="*/ 3788042 w 3921399"/>
                <a:gd name="connsiteY79" fmla="*/ 428957 h 614991"/>
                <a:gd name="connsiteX80" fmla="*/ 3753117 w 3921399"/>
                <a:gd name="connsiteY80" fmla="*/ 416257 h 614991"/>
                <a:gd name="connsiteX81" fmla="*/ 3740417 w 3921399"/>
                <a:gd name="connsiteY81" fmla="*/ 409907 h 614991"/>
                <a:gd name="connsiteX82" fmla="*/ 3727717 w 3921399"/>
                <a:gd name="connsiteY82" fmla="*/ 406732 h 614991"/>
                <a:gd name="connsiteX83" fmla="*/ 3711842 w 3921399"/>
                <a:gd name="connsiteY83" fmla="*/ 400382 h 614991"/>
                <a:gd name="connsiteX84" fmla="*/ 3683267 w 3921399"/>
                <a:gd name="connsiteY84" fmla="*/ 390857 h 614991"/>
                <a:gd name="connsiteX85" fmla="*/ 3553092 w 3921399"/>
                <a:gd name="connsiteY85" fmla="*/ 394032 h 614991"/>
                <a:gd name="connsiteX86" fmla="*/ 3511817 w 3921399"/>
                <a:gd name="connsiteY86" fmla="*/ 400382 h 614991"/>
                <a:gd name="connsiteX87" fmla="*/ 3489592 w 3921399"/>
                <a:gd name="connsiteY87" fmla="*/ 403557 h 614991"/>
                <a:gd name="connsiteX88" fmla="*/ 3476892 w 3921399"/>
                <a:gd name="connsiteY88" fmla="*/ 406732 h 614991"/>
                <a:gd name="connsiteX89" fmla="*/ 3448317 w 3921399"/>
                <a:gd name="connsiteY89" fmla="*/ 409907 h 614991"/>
                <a:gd name="connsiteX90" fmla="*/ 3429267 w 3921399"/>
                <a:gd name="connsiteY90" fmla="*/ 413082 h 614991"/>
                <a:gd name="connsiteX91" fmla="*/ 3353067 w 3921399"/>
                <a:gd name="connsiteY91" fmla="*/ 416257 h 614991"/>
                <a:gd name="connsiteX92" fmla="*/ 3318142 w 3921399"/>
                <a:gd name="connsiteY92" fmla="*/ 422607 h 614991"/>
                <a:gd name="connsiteX93" fmla="*/ 3305442 w 3921399"/>
                <a:gd name="connsiteY93" fmla="*/ 425782 h 614991"/>
                <a:gd name="connsiteX94" fmla="*/ 3276867 w 3921399"/>
                <a:gd name="connsiteY94" fmla="*/ 428957 h 614991"/>
                <a:gd name="connsiteX95" fmla="*/ 3238767 w 3921399"/>
                <a:gd name="connsiteY95" fmla="*/ 435307 h 614991"/>
                <a:gd name="connsiteX96" fmla="*/ 3222892 w 3921399"/>
                <a:gd name="connsiteY96" fmla="*/ 438482 h 614991"/>
                <a:gd name="connsiteX97" fmla="*/ 3146692 w 3921399"/>
                <a:gd name="connsiteY97" fmla="*/ 441657 h 614991"/>
                <a:gd name="connsiteX98" fmla="*/ 3089542 w 3921399"/>
                <a:gd name="connsiteY98" fmla="*/ 448007 h 614991"/>
                <a:gd name="connsiteX99" fmla="*/ 3064142 w 3921399"/>
                <a:gd name="connsiteY99" fmla="*/ 451182 h 614991"/>
                <a:gd name="connsiteX100" fmla="*/ 3029217 w 3921399"/>
                <a:gd name="connsiteY100" fmla="*/ 454357 h 614991"/>
                <a:gd name="connsiteX101" fmla="*/ 3003817 w 3921399"/>
                <a:gd name="connsiteY101" fmla="*/ 457532 h 614991"/>
                <a:gd name="connsiteX102" fmla="*/ 2921267 w 3921399"/>
                <a:gd name="connsiteY102" fmla="*/ 460707 h 614991"/>
                <a:gd name="connsiteX103" fmla="*/ 2848242 w 3921399"/>
                <a:gd name="connsiteY103" fmla="*/ 467057 h 614991"/>
                <a:gd name="connsiteX104" fmla="*/ 2800617 w 3921399"/>
                <a:gd name="connsiteY104" fmla="*/ 470232 h 614991"/>
                <a:gd name="connsiteX105" fmla="*/ 2714892 w 3921399"/>
                <a:gd name="connsiteY105" fmla="*/ 476582 h 614991"/>
                <a:gd name="connsiteX106" fmla="*/ 2670442 w 3921399"/>
                <a:gd name="connsiteY106" fmla="*/ 479757 h 614991"/>
                <a:gd name="connsiteX107" fmla="*/ 2454542 w 3921399"/>
                <a:gd name="connsiteY107" fmla="*/ 463882 h 614991"/>
                <a:gd name="connsiteX108" fmla="*/ 2445017 w 3921399"/>
                <a:gd name="connsiteY108" fmla="*/ 457532 h 614991"/>
                <a:gd name="connsiteX109" fmla="*/ 2403742 w 3921399"/>
                <a:gd name="connsiteY109" fmla="*/ 422607 h 614991"/>
                <a:gd name="connsiteX110" fmla="*/ 2381517 w 3921399"/>
                <a:gd name="connsiteY110" fmla="*/ 416257 h 614991"/>
                <a:gd name="connsiteX111" fmla="*/ 2318017 w 3921399"/>
                <a:gd name="connsiteY111" fmla="*/ 403557 h 614991"/>
                <a:gd name="connsiteX112" fmla="*/ 2295792 w 3921399"/>
                <a:gd name="connsiteY112" fmla="*/ 397207 h 614991"/>
                <a:gd name="connsiteX113" fmla="*/ 2270392 w 3921399"/>
                <a:gd name="connsiteY113" fmla="*/ 387682 h 614991"/>
                <a:gd name="connsiteX114" fmla="*/ 2229117 w 3921399"/>
                <a:gd name="connsiteY114" fmla="*/ 384507 h 614991"/>
                <a:gd name="connsiteX115" fmla="*/ 2162442 w 3921399"/>
                <a:gd name="connsiteY115" fmla="*/ 374982 h 614991"/>
                <a:gd name="connsiteX116" fmla="*/ 2140217 w 3921399"/>
                <a:gd name="connsiteY116" fmla="*/ 371807 h 614991"/>
                <a:gd name="connsiteX117" fmla="*/ 2108467 w 3921399"/>
                <a:gd name="connsiteY117" fmla="*/ 368632 h 614991"/>
                <a:gd name="connsiteX118" fmla="*/ 2041792 w 3921399"/>
                <a:gd name="connsiteY118" fmla="*/ 355932 h 614991"/>
                <a:gd name="connsiteX119" fmla="*/ 2010042 w 3921399"/>
                <a:gd name="connsiteY119" fmla="*/ 352757 h 614991"/>
                <a:gd name="connsiteX120" fmla="*/ 1971942 w 3921399"/>
                <a:gd name="connsiteY120" fmla="*/ 346407 h 614991"/>
                <a:gd name="connsiteX121" fmla="*/ 1946542 w 3921399"/>
                <a:gd name="connsiteY121" fmla="*/ 343232 h 614991"/>
                <a:gd name="connsiteX122" fmla="*/ 1873517 w 3921399"/>
                <a:gd name="connsiteY122" fmla="*/ 333707 h 614991"/>
                <a:gd name="connsiteX123" fmla="*/ 1851292 w 3921399"/>
                <a:gd name="connsiteY123" fmla="*/ 327357 h 614991"/>
                <a:gd name="connsiteX124" fmla="*/ 1841767 w 3921399"/>
                <a:gd name="connsiteY124" fmla="*/ 324182 h 614991"/>
                <a:gd name="connsiteX125" fmla="*/ 1813192 w 3921399"/>
                <a:gd name="connsiteY125" fmla="*/ 311482 h 614991"/>
                <a:gd name="connsiteX126" fmla="*/ 1781442 w 3921399"/>
                <a:gd name="connsiteY126" fmla="*/ 301957 h 614991"/>
                <a:gd name="connsiteX127" fmla="*/ 1740167 w 3921399"/>
                <a:gd name="connsiteY127" fmla="*/ 282907 h 614991"/>
                <a:gd name="connsiteX128" fmla="*/ 1689367 w 3921399"/>
                <a:gd name="connsiteY128" fmla="*/ 273382 h 614991"/>
                <a:gd name="connsiteX129" fmla="*/ 1629042 w 3921399"/>
                <a:gd name="connsiteY129" fmla="*/ 263857 h 614991"/>
                <a:gd name="connsiteX130" fmla="*/ 1584592 w 3921399"/>
                <a:gd name="connsiteY130" fmla="*/ 251157 h 614991"/>
                <a:gd name="connsiteX131" fmla="*/ 1568717 w 3921399"/>
                <a:gd name="connsiteY131" fmla="*/ 244807 h 614991"/>
                <a:gd name="connsiteX132" fmla="*/ 1540142 w 3921399"/>
                <a:gd name="connsiteY132" fmla="*/ 238457 h 614991"/>
                <a:gd name="connsiteX133" fmla="*/ 1505217 w 3921399"/>
                <a:gd name="connsiteY133" fmla="*/ 228932 h 614991"/>
                <a:gd name="connsiteX134" fmla="*/ 1489342 w 3921399"/>
                <a:gd name="connsiteY134" fmla="*/ 222582 h 614991"/>
                <a:gd name="connsiteX135" fmla="*/ 1470292 w 3921399"/>
                <a:gd name="connsiteY135" fmla="*/ 219407 h 614991"/>
                <a:gd name="connsiteX136" fmla="*/ 1422667 w 3921399"/>
                <a:gd name="connsiteY136" fmla="*/ 206707 h 614991"/>
                <a:gd name="connsiteX137" fmla="*/ 1371867 w 3921399"/>
                <a:gd name="connsiteY137" fmla="*/ 200357 h 614991"/>
                <a:gd name="connsiteX138" fmla="*/ 1352817 w 3921399"/>
                <a:gd name="connsiteY138" fmla="*/ 197182 h 614991"/>
                <a:gd name="connsiteX139" fmla="*/ 1238517 w 3921399"/>
                <a:gd name="connsiteY139" fmla="*/ 203532 h 614991"/>
                <a:gd name="connsiteX140" fmla="*/ 1190892 w 3921399"/>
                <a:gd name="connsiteY140" fmla="*/ 206707 h 614991"/>
                <a:gd name="connsiteX141" fmla="*/ 1171842 w 3921399"/>
                <a:gd name="connsiteY141" fmla="*/ 209882 h 614991"/>
                <a:gd name="connsiteX142" fmla="*/ 1149617 w 3921399"/>
                <a:gd name="connsiteY142" fmla="*/ 213057 h 614991"/>
                <a:gd name="connsiteX143" fmla="*/ 1117867 w 3921399"/>
                <a:gd name="connsiteY143" fmla="*/ 222582 h 614991"/>
                <a:gd name="connsiteX144" fmla="*/ 1101992 w 3921399"/>
                <a:gd name="connsiteY144" fmla="*/ 228932 h 614991"/>
                <a:gd name="connsiteX145" fmla="*/ 1079767 w 3921399"/>
                <a:gd name="connsiteY145" fmla="*/ 232107 h 614991"/>
                <a:gd name="connsiteX146" fmla="*/ 1054367 w 3921399"/>
                <a:gd name="connsiteY146" fmla="*/ 247982 h 614991"/>
                <a:gd name="connsiteX147" fmla="*/ 1041667 w 3921399"/>
                <a:gd name="connsiteY147" fmla="*/ 251157 h 614991"/>
                <a:gd name="connsiteX148" fmla="*/ 1025792 w 3921399"/>
                <a:gd name="connsiteY148" fmla="*/ 257507 h 614991"/>
                <a:gd name="connsiteX149" fmla="*/ 994042 w 3921399"/>
                <a:gd name="connsiteY149" fmla="*/ 263857 h 614991"/>
                <a:gd name="connsiteX150" fmla="*/ 981342 w 3921399"/>
                <a:gd name="connsiteY150" fmla="*/ 267032 h 614991"/>
                <a:gd name="connsiteX151" fmla="*/ 962292 w 3921399"/>
                <a:gd name="connsiteY151" fmla="*/ 270207 h 614991"/>
                <a:gd name="connsiteX152" fmla="*/ 949592 w 3921399"/>
                <a:gd name="connsiteY152" fmla="*/ 273382 h 614991"/>
                <a:gd name="connsiteX153" fmla="*/ 933717 w 3921399"/>
                <a:gd name="connsiteY153" fmla="*/ 279732 h 614991"/>
                <a:gd name="connsiteX154" fmla="*/ 895617 w 3921399"/>
                <a:gd name="connsiteY154" fmla="*/ 282907 h 614991"/>
                <a:gd name="connsiteX155" fmla="*/ 844817 w 3921399"/>
                <a:gd name="connsiteY155" fmla="*/ 292432 h 614991"/>
                <a:gd name="connsiteX156" fmla="*/ 809892 w 3921399"/>
                <a:gd name="connsiteY156" fmla="*/ 295607 h 614991"/>
                <a:gd name="connsiteX157" fmla="*/ 787667 w 3921399"/>
                <a:gd name="connsiteY157" fmla="*/ 298782 h 614991"/>
                <a:gd name="connsiteX158" fmla="*/ 762267 w 3921399"/>
                <a:gd name="connsiteY158" fmla="*/ 301957 h 614991"/>
                <a:gd name="connsiteX159" fmla="*/ 736867 w 3921399"/>
                <a:gd name="connsiteY159" fmla="*/ 308307 h 614991"/>
                <a:gd name="connsiteX160" fmla="*/ 667017 w 3921399"/>
                <a:gd name="connsiteY160" fmla="*/ 317832 h 614991"/>
                <a:gd name="connsiteX161" fmla="*/ 644792 w 3921399"/>
                <a:gd name="connsiteY161" fmla="*/ 321007 h 614991"/>
                <a:gd name="connsiteX162" fmla="*/ 625742 w 3921399"/>
                <a:gd name="connsiteY162" fmla="*/ 324182 h 614991"/>
                <a:gd name="connsiteX163" fmla="*/ 597167 w 3921399"/>
                <a:gd name="connsiteY163" fmla="*/ 327357 h 614991"/>
                <a:gd name="connsiteX164" fmla="*/ 584467 w 3921399"/>
                <a:gd name="connsiteY164" fmla="*/ 330532 h 614991"/>
                <a:gd name="connsiteX165" fmla="*/ 520967 w 3921399"/>
                <a:gd name="connsiteY165" fmla="*/ 336882 h 614991"/>
                <a:gd name="connsiteX166" fmla="*/ 498742 w 3921399"/>
                <a:gd name="connsiteY166" fmla="*/ 340057 h 614991"/>
                <a:gd name="connsiteX167" fmla="*/ 457467 w 3921399"/>
                <a:gd name="connsiteY167" fmla="*/ 343232 h 614991"/>
                <a:gd name="connsiteX168" fmla="*/ 435242 w 3921399"/>
                <a:gd name="connsiteY168" fmla="*/ 349582 h 614991"/>
                <a:gd name="connsiteX169" fmla="*/ 384442 w 3921399"/>
                <a:gd name="connsiteY169" fmla="*/ 355932 h 614991"/>
                <a:gd name="connsiteX170" fmla="*/ 324117 w 3921399"/>
                <a:gd name="connsiteY170" fmla="*/ 365457 h 614991"/>
                <a:gd name="connsiteX171" fmla="*/ 162192 w 3921399"/>
                <a:gd name="connsiteY171" fmla="*/ 355932 h 614991"/>
                <a:gd name="connsiteX172" fmla="*/ 149492 w 3921399"/>
                <a:gd name="connsiteY172" fmla="*/ 352757 h 614991"/>
                <a:gd name="connsiteX173" fmla="*/ 146317 w 3921399"/>
                <a:gd name="connsiteY173" fmla="*/ 333707 h 614991"/>
                <a:gd name="connsiteX174" fmla="*/ 136792 w 3921399"/>
                <a:gd name="connsiteY174" fmla="*/ 311482 h 614991"/>
                <a:gd name="connsiteX175" fmla="*/ 139967 w 3921399"/>
                <a:gd name="connsiteY175" fmla="*/ 190832 h 614991"/>
                <a:gd name="connsiteX176" fmla="*/ 143142 w 3921399"/>
                <a:gd name="connsiteY176" fmla="*/ 178132 h 614991"/>
                <a:gd name="connsiteX177" fmla="*/ 149492 w 3921399"/>
                <a:gd name="connsiteY177" fmla="*/ 146382 h 614991"/>
                <a:gd name="connsiteX178" fmla="*/ 155842 w 3921399"/>
                <a:gd name="connsiteY178" fmla="*/ 133682 h 614991"/>
                <a:gd name="connsiteX179" fmla="*/ 162192 w 3921399"/>
                <a:gd name="connsiteY179" fmla="*/ 105107 h 614991"/>
                <a:gd name="connsiteX180" fmla="*/ 174892 w 3921399"/>
                <a:gd name="connsiteY180" fmla="*/ 82882 h 614991"/>
                <a:gd name="connsiteX181" fmla="*/ 184417 w 3921399"/>
                <a:gd name="connsiteY181" fmla="*/ 76532 h 614991"/>
                <a:gd name="connsiteX182" fmla="*/ 187592 w 3921399"/>
                <a:gd name="connsiteY182" fmla="*/ 67007 h 614991"/>
                <a:gd name="connsiteX183" fmla="*/ 197117 w 3921399"/>
                <a:gd name="connsiteY183" fmla="*/ 57482 h 614991"/>
                <a:gd name="connsiteX184" fmla="*/ 181242 w 3921399"/>
                <a:gd name="connsiteY184" fmla="*/ 25732 h 614991"/>
                <a:gd name="connsiteX185" fmla="*/ 171717 w 3921399"/>
                <a:gd name="connsiteY185" fmla="*/ 22557 h 614991"/>
                <a:gd name="connsiteX186" fmla="*/ 136792 w 3921399"/>
                <a:gd name="connsiteY186" fmla="*/ 13032 h 614991"/>
                <a:gd name="connsiteX187" fmla="*/ 127267 w 3921399"/>
                <a:gd name="connsiteY187" fmla="*/ 6682 h 614991"/>
                <a:gd name="connsiteX188" fmla="*/ 85992 w 3921399"/>
                <a:gd name="connsiteY188" fmla="*/ 332 h 61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921399" h="614991">
                  <a:moveTo>
                    <a:pt x="85992" y="332"/>
                  </a:moveTo>
                  <a:cubicBezTo>
                    <a:pt x="76996" y="1919"/>
                    <a:pt x="76844" y="10436"/>
                    <a:pt x="73292" y="16207"/>
                  </a:cubicBezTo>
                  <a:cubicBezTo>
                    <a:pt x="68331" y="24269"/>
                    <a:pt x="65843" y="33731"/>
                    <a:pt x="60592" y="41607"/>
                  </a:cubicBezTo>
                  <a:cubicBezTo>
                    <a:pt x="53976" y="51531"/>
                    <a:pt x="51099" y="55519"/>
                    <a:pt x="44717" y="67007"/>
                  </a:cubicBezTo>
                  <a:cubicBezTo>
                    <a:pt x="42418" y="71144"/>
                    <a:pt x="40802" y="75648"/>
                    <a:pt x="38367" y="79707"/>
                  </a:cubicBezTo>
                  <a:cubicBezTo>
                    <a:pt x="34440" y="86251"/>
                    <a:pt x="25667" y="98757"/>
                    <a:pt x="25667" y="98757"/>
                  </a:cubicBezTo>
                  <a:cubicBezTo>
                    <a:pt x="24609" y="102990"/>
                    <a:pt x="23872" y="107317"/>
                    <a:pt x="22492" y="111457"/>
                  </a:cubicBezTo>
                  <a:cubicBezTo>
                    <a:pt x="16218" y="130280"/>
                    <a:pt x="17168" y="123435"/>
                    <a:pt x="9792" y="140032"/>
                  </a:cubicBezTo>
                  <a:cubicBezTo>
                    <a:pt x="7477" y="145240"/>
                    <a:pt x="5559" y="150615"/>
                    <a:pt x="3442" y="155907"/>
                  </a:cubicBezTo>
                  <a:cubicBezTo>
                    <a:pt x="-3444" y="204111"/>
                    <a:pt x="1862" y="152153"/>
                    <a:pt x="3442" y="200357"/>
                  </a:cubicBezTo>
                  <a:cubicBezTo>
                    <a:pt x="5315" y="257486"/>
                    <a:pt x="2751" y="314778"/>
                    <a:pt x="6617" y="371807"/>
                  </a:cubicBezTo>
                  <a:cubicBezTo>
                    <a:pt x="7034" y="377964"/>
                    <a:pt x="12234" y="382906"/>
                    <a:pt x="16142" y="387682"/>
                  </a:cubicBezTo>
                  <a:cubicBezTo>
                    <a:pt x="21829" y="394632"/>
                    <a:pt x="28842" y="400382"/>
                    <a:pt x="35192" y="406732"/>
                  </a:cubicBezTo>
                  <a:cubicBezTo>
                    <a:pt x="58447" y="429987"/>
                    <a:pt x="42146" y="415007"/>
                    <a:pt x="82817" y="444832"/>
                  </a:cubicBezTo>
                  <a:cubicBezTo>
                    <a:pt x="98982" y="456686"/>
                    <a:pt x="116341" y="471119"/>
                    <a:pt x="133617" y="479757"/>
                  </a:cubicBezTo>
                  <a:cubicBezTo>
                    <a:pt x="137850" y="481874"/>
                    <a:pt x="142303" y="483599"/>
                    <a:pt x="146317" y="486107"/>
                  </a:cubicBezTo>
                  <a:cubicBezTo>
                    <a:pt x="150804" y="488912"/>
                    <a:pt x="154284" y="493265"/>
                    <a:pt x="159017" y="495632"/>
                  </a:cubicBezTo>
                  <a:cubicBezTo>
                    <a:pt x="162920" y="497583"/>
                    <a:pt x="167665" y="497186"/>
                    <a:pt x="171717" y="498807"/>
                  </a:cubicBezTo>
                  <a:cubicBezTo>
                    <a:pt x="185989" y="504516"/>
                    <a:pt x="192103" y="510805"/>
                    <a:pt x="206642" y="514682"/>
                  </a:cubicBezTo>
                  <a:cubicBezTo>
                    <a:pt x="219265" y="518048"/>
                    <a:pt x="265624" y="525829"/>
                    <a:pt x="276492" y="527382"/>
                  </a:cubicBezTo>
                  <a:cubicBezTo>
                    <a:pt x="283900" y="528440"/>
                    <a:pt x="291335" y="529327"/>
                    <a:pt x="298717" y="530557"/>
                  </a:cubicBezTo>
                  <a:cubicBezTo>
                    <a:pt x="314260" y="533147"/>
                    <a:pt x="319887" y="535815"/>
                    <a:pt x="336817" y="536907"/>
                  </a:cubicBezTo>
                  <a:cubicBezTo>
                    <a:pt x="362186" y="538544"/>
                    <a:pt x="387617" y="539024"/>
                    <a:pt x="413017" y="540082"/>
                  </a:cubicBezTo>
                  <a:lnTo>
                    <a:pt x="632092" y="533732"/>
                  </a:lnTo>
                  <a:cubicBezTo>
                    <a:pt x="650935" y="532913"/>
                    <a:pt x="713120" y="528851"/>
                    <a:pt x="733692" y="527382"/>
                  </a:cubicBezTo>
                  <a:cubicBezTo>
                    <a:pt x="747456" y="526399"/>
                    <a:pt x="761170" y="524441"/>
                    <a:pt x="774967" y="524207"/>
                  </a:cubicBezTo>
                  <a:lnTo>
                    <a:pt x="1108342" y="521032"/>
                  </a:lnTo>
                  <a:lnTo>
                    <a:pt x="1206767" y="514682"/>
                  </a:lnTo>
                  <a:lnTo>
                    <a:pt x="1540142" y="511507"/>
                  </a:lnTo>
                  <a:cubicBezTo>
                    <a:pt x="1583534" y="508332"/>
                    <a:pt x="1626854" y="503958"/>
                    <a:pt x="1670317" y="501982"/>
                  </a:cubicBezTo>
                  <a:cubicBezTo>
                    <a:pt x="1780356" y="496980"/>
                    <a:pt x="1716868" y="499420"/>
                    <a:pt x="1860817" y="495632"/>
                  </a:cubicBezTo>
                  <a:cubicBezTo>
                    <a:pt x="1931725" y="496690"/>
                    <a:pt x="2002686" y="495895"/>
                    <a:pt x="2073542" y="498807"/>
                  </a:cubicBezTo>
                  <a:cubicBezTo>
                    <a:pt x="2080230" y="499082"/>
                    <a:pt x="2086377" y="502671"/>
                    <a:pt x="2092592" y="505157"/>
                  </a:cubicBezTo>
                  <a:cubicBezTo>
                    <a:pt x="2101903" y="508881"/>
                    <a:pt x="2127267" y="523957"/>
                    <a:pt x="2130692" y="527382"/>
                  </a:cubicBezTo>
                  <a:cubicBezTo>
                    <a:pt x="2133867" y="530557"/>
                    <a:pt x="2136393" y="534554"/>
                    <a:pt x="2140217" y="536907"/>
                  </a:cubicBezTo>
                  <a:cubicBezTo>
                    <a:pt x="2167279" y="553561"/>
                    <a:pt x="2183188" y="555777"/>
                    <a:pt x="2213242" y="568657"/>
                  </a:cubicBezTo>
                  <a:cubicBezTo>
                    <a:pt x="2220650" y="571832"/>
                    <a:pt x="2228149" y="574804"/>
                    <a:pt x="2235467" y="578182"/>
                  </a:cubicBezTo>
                  <a:cubicBezTo>
                    <a:pt x="2241913" y="581157"/>
                    <a:pt x="2247925" y="585070"/>
                    <a:pt x="2254517" y="587707"/>
                  </a:cubicBezTo>
                  <a:cubicBezTo>
                    <a:pt x="2263839" y="591436"/>
                    <a:pt x="2273438" y="594474"/>
                    <a:pt x="2283092" y="597232"/>
                  </a:cubicBezTo>
                  <a:cubicBezTo>
                    <a:pt x="2295399" y="600748"/>
                    <a:pt x="2316628" y="602543"/>
                    <a:pt x="2327542" y="603582"/>
                  </a:cubicBezTo>
                  <a:cubicBezTo>
                    <a:pt x="2340229" y="604790"/>
                    <a:pt x="2352905" y="606332"/>
                    <a:pt x="2365642" y="606757"/>
                  </a:cubicBezTo>
                  <a:cubicBezTo>
                    <a:pt x="2416425" y="608450"/>
                    <a:pt x="2467242" y="608874"/>
                    <a:pt x="2518042" y="609932"/>
                  </a:cubicBezTo>
                  <a:cubicBezTo>
                    <a:pt x="2529684" y="610990"/>
                    <a:pt x="2541277" y="613107"/>
                    <a:pt x="2552967" y="613107"/>
                  </a:cubicBezTo>
                  <a:cubicBezTo>
                    <a:pt x="2792431" y="613107"/>
                    <a:pt x="2727684" y="620239"/>
                    <a:pt x="2835542" y="606757"/>
                  </a:cubicBezTo>
                  <a:cubicBezTo>
                    <a:pt x="2845067" y="603582"/>
                    <a:pt x="2854377" y="599667"/>
                    <a:pt x="2864117" y="597232"/>
                  </a:cubicBezTo>
                  <a:cubicBezTo>
                    <a:pt x="2871377" y="595417"/>
                    <a:pt x="2879242" y="596424"/>
                    <a:pt x="2886342" y="594057"/>
                  </a:cubicBezTo>
                  <a:cubicBezTo>
                    <a:pt x="2895322" y="591064"/>
                    <a:pt x="2902846" y="584592"/>
                    <a:pt x="2911742" y="581357"/>
                  </a:cubicBezTo>
                  <a:cubicBezTo>
                    <a:pt x="2919323" y="578600"/>
                    <a:pt x="2966876" y="565405"/>
                    <a:pt x="2981592" y="562307"/>
                  </a:cubicBezTo>
                  <a:cubicBezTo>
                    <a:pt x="2993171" y="559869"/>
                    <a:pt x="3004784" y="557487"/>
                    <a:pt x="3016517" y="555957"/>
                  </a:cubicBezTo>
                  <a:cubicBezTo>
                    <a:pt x="3053487" y="551135"/>
                    <a:pt x="3091083" y="550569"/>
                    <a:pt x="3127642" y="543257"/>
                  </a:cubicBezTo>
                  <a:cubicBezTo>
                    <a:pt x="3135899" y="541606"/>
                    <a:pt x="3154812" y="537646"/>
                    <a:pt x="3162567" y="536907"/>
                  </a:cubicBezTo>
                  <a:cubicBezTo>
                    <a:pt x="3178406" y="535399"/>
                    <a:pt x="3194324" y="534893"/>
                    <a:pt x="3210192" y="533732"/>
                  </a:cubicBezTo>
                  <a:lnTo>
                    <a:pt x="3292742" y="527382"/>
                  </a:lnTo>
                  <a:cubicBezTo>
                    <a:pt x="3298034" y="526324"/>
                    <a:pt x="3303275" y="524970"/>
                    <a:pt x="3308617" y="524207"/>
                  </a:cubicBezTo>
                  <a:cubicBezTo>
                    <a:pt x="3325511" y="521794"/>
                    <a:pt x="3342584" y="520662"/>
                    <a:pt x="3359417" y="517857"/>
                  </a:cubicBezTo>
                  <a:cubicBezTo>
                    <a:pt x="3365767" y="516799"/>
                    <a:pt x="3372140" y="515868"/>
                    <a:pt x="3378467" y="514682"/>
                  </a:cubicBezTo>
                  <a:cubicBezTo>
                    <a:pt x="3389075" y="512693"/>
                    <a:pt x="3399502" y="509631"/>
                    <a:pt x="3410217" y="508332"/>
                  </a:cubicBezTo>
                  <a:cubicBezTo>
                    <a:pt x="3434473" y="505392"/>
                    <a:pt x="3483242" y="501982"/>
                    <a:pt x="3483242" y="501982"/>
                  </a:cubicBezTo>
                  <a:cubicBezTo>
                    <a:pt x="3519131" y="494804"/>
                    <a:pt x="3474899" y="503174"/>
                    <a:pt x="3527692" y="495632"/>
                  </a:cubicBezTo>
                  <a:cubicBezTo>
                    <a:pt x="3533034" y="494869"/>
                    <a:pt x="3538275" y="493515"/>
                    <a:pt x="3543567" y="492457"/>
                  </a:cubicBezTo>
                  <a:cubicBezTo>
                    <a:pt x="3593959" y="458862"/>
                    <a:pt x="3568053" y="473510"/>
                    <a:pt x="3705492" y="489282"/>
                  </a:cubicBezTo>
                  <a:cubicBezTo>
                    <a:pt x="3720546" y="491010"/>
                    <a:pt x="3732920" y="502178"/>
                    <a:pt x="3746767" y="508332"/>
                  </a:cubicBezTo>
                  <a:cubicBezTo>
                    <a:pt x="3757189" y="512964"/>
                    <a:pt x="3765722" y="515020"/>
                    <a:pt x="3775342" y="521032"/>
                  </a:cubicBezTo>
                  <a:cubicBezTo>
                    <a:pt x="3779829" y="523837"/>
                    <a:pt x="3783157" y="528522"/>
                    <a:pt x="3788042" y="530557"/>
                  </a:cubicBezTo>
                  <a:cubicBezTo>
                    <a:pt x="3796098" y="533914"/>
                    <a:pt x="3805022" y="534611"/>
                    <a:pt x="3813442" y="536907"/>
                  </a:cubicBezTo>
                  <a:cubicBezTo>
                    <a:pt x="3819948" y="538681"/>
                    <a:pt x="3834209" y="544293"/>
                    <a:pt x="3838842" y="546432"/>
                  </a:cubicBezTo>
                  <a:cubicBezTo>
                    <a:pt x="3847437" y="550399"/>
                    <a:pt x="3856065" y="554362"/>
                    <a:pt x="3864242" y="559132"/>
                  </a:cubicBezTo>
                  <a:cubicBezTo>
                    <a:pt x="3886041" y="571848"/>
                    <a:pt x="3868325" y="565369"/>
                    <a:pt x="3889642" y="581357"/>
                  </a:cubicBezTo>
                  <a:cubicBezTo>
                    <a:pt x="3897629" y="587348"/>
                    <a:pt x="3906575" y="591940"/>
                    <a:pt x="3915042" y="597232"/>
                  </a:cubicBezTo>
                  <a:cubicBezTo>
                    <a:pt x="3915713" y="593205"/>
                    <a:pt x="3921647" y="558510"/>
                    <a:pt x="3921392" y="555957"/>
                  </a:cubicBezTo>
                  <a:cubicBezTo>
                    <a:pt x="3921012" y="552160"/>
                    <a:pt x="3916935" y="549745"/>
                    <a:pt x="3915042" y="546432"/>
                  </a:cubicBezTo>
                  <a:cubicBezTo>
                    <a:pt x="3912694" y="542323"/>
                    <a:pt x="3912039" y="537079"/>
                    <a:pt x="3908692" y="533732"/>
                  </a:cubicBezTo>
                  <a:cubicBezTo>
                    <a:pt x="3903296" y="528336"/>
                    <a:pt x="3889642" y="521032"/>
                    <a:pt x="3889642" y="521032"/>
                  </a:cubicBezTo>
                  <a:cubicBezTo>
                    <a:pt x="3884350" y="513624"/>
                    <a:pt x="3878655" y="506488"/>
                    <a:pt x="3873767" y="498807"/>
                  </a:cubicBezTo>
                  <a:cubicBezTo>
                    <a:pt x="3871226" y="494814"/>
                    <a:pt x="3870168" y="489958"/>
                    <a:pt x="3867417" y="486107"/>
                  </a:cubicBezTo>
                  <a:cubicBezTo>
                    <a:pt x="3864807" y="482453"/>
                    <a:pt x="3860767" y="480031"/>
                    <a:pt x="3857892" y="476582"/>
                  </a:cubicBezTo>
                  <a:cubicBezTo>
                    <a:pt x="3855449" y="473651"/>
                    <a:pt x="3853985" y="469988"/>
                    <a:pt x="3851542" y="467057"/>
                  </a:cubicBezTo>
                  <a:cubicBezTo>
                    <a:pt x="3840530" y="453842"/>
                    <a:pt x="3828907" y="448792"/>
                    <a:pt x="3813442" y="438482"/>
                  </a:cubicBezTo>
                  <a:cubicBezTo>
                    <a:pt x="3810267" y="436365"/>
                    <a:pt x="3807659" y="432880"/>
                    <a:pt x="3803917" y="432132"/>
                  </a:cubicBezTo>
                  <a:lnTo>
                    <a:pt x="3788042" y="428957"/>
                  </a:lnTo>
                  <a:cubicBezTo>
                    <a:pt x="3759052" y="414462"/>
                    <a:pt x="3795193" y="431558"/>
                    <a:pt x="3753117" y="416257"/>
                  </a:cubicBezTo>
                  <a:cubicBezTo>
                    <a:pt x="3748669" y="414640"/>
                    <a:pt x="3744849" y="411569"/>
                    <a:pt x="3740417" y="409907"/>
                  </a:cubicBezTo>
                  <a:cubicBezTo>
                    <a:pt x="3736331" y="408375"/>
                    <a:pt x="3731857" y="408112"/>
                    <a:pt x="3727717" y="406732"/>
                  </a:cubicBezTo>
                  <a:cubicBezTo>
                    <a:pt x="3722310" y="404930"/>
                    <a:pt x="3717249" y="402184"/>
                    <a:pt x="3711842" y="400382"/>
                  </a:cubicBezTo>
                  <a:cubicBezTo>
                    <a:pt x="3670826" y="386710"/>
                    <a:pt x="3732955" y="410732"/>
                    <a:pt x="3683267" y="390857"/>
                  </a:cubicBezTo>
                  <a:lnTo>
                    <a:pt x="3553092" y="394032"/>
                  </a:lnTo>
                  <a:cubicBezTo>
                    <a:pt x="3513456" y="395617"/>
                    <a:pt x="3536876" y="395826"/>
                    <a:pt x="3511817" y="400382"/>
                  </a:cubicBezTo>
                  <a:cubicBezTo>
                    <a:pt x="3504454" y="401721"/>
                    <a:pt x="3496955" y="402218"/>
                    <a:pt x="3489592" y="403557"/>
                  </a:cubicBezTo>
                  <a:cubicBezTo>
                    <a:pt x="3485299" y="404338"/>
                    <a:pt x="3481205" y="406068"/>
                    <a:pt x="3476892" y="406732"/>
                  </a:cubicBezTo>
                  <a:cubicBezTo>
                    <a:pt x="3467420" y="408189"/>
                    <a:pt x="3457817" y="408640"/>
                    <a:pt x="3448317" y="409907"/>
                  </a:cubicBezTo>
                  <a:cubicBezTo>
                    <a:pt x="3441936" y="410758"/>
                    <a:pt x="3435690" y="412654"/>
                    <a:pt x="3429267" y="413082"/>
                  </a:cubicBezTo>
                  <a:cubicBezTo>
                    <a:pt x="3403901" y="414773"/>
                    <a:pt x="3378467" y="415199"/>
                    <a:pt x="3353067" y="416257"/>
                  </a:cubicBezTo>
                  <a:cubicBezTo>
                    <a:pt x="3324262" y="423458"/>
                    <a:pt x="3359855" y="415023"/>
                    <a:pt x="3318142" y="422607"/>
                  </a:cubicBezTo>
                  <a:cubicBezTo>
                    <a:pt x="3313849" y="423388"/>
                    <a:pt x="3309755" y="425118"/>
                    <a:pt x="3305442" y="425782"/>
                  </a:cubicBezTo>
                  <a:cubicBezTo>
                    <a:pt x="3295970" y="427239"/>
                    <a:pt x="3286392" y="427899"/>
                    <a:pt x="3276867" y="428957"/>
                  </a:cubicBezTo>
                  <a:cubicBezTo>
                    <a:pt x="3256393" y="435782"/>
                    <a:pt x="3275985" y="429990"/>
                    <a:pt x="3238767" y="435307"/>
                  </a:cubicBezTo>
                  <a:cubicBezTo>
                    <a:pt x="3233425" y="436070"/>
                    <a:pt x="3228276" y="438111"/>
                    <a:pt x="3222892" y="438482"/>
                  </a:cubicBezTo>
                  <a:cubicBezTo>
                    <a:pt x="3197530" y="440231"/>
                    <a:pt x="3172092" y="440599"/>
                    <a:pt x="3146692" y="441657"/>
                  </a:cubicBezTo>
                  <a:cubicBezTo>
                    <a:pt x="3109450" y="447864"/>
                    <a:pt x="3145186" y="442443"/>
                    <a:pt x="3089542" y="448007"/>
                  </a:cubicBezTo>
                  <a:cubicBezTo>
                    <a:pt x="3081052" y="448856"/>
                    <a:pt x="3072628" y="450289"/>
                    <a:pt x="3064142" y="451182"/>
                  </a:cubicBezTo>
                  <a:cubicBezTo>
                    <a:pt x="3052517" y="452406"/>
                    <a:pt x="3040842" y="453133"/>
                    <a:pt x="3029217" y="454357"/>
                  </a:cubicBezTo>
                  <a:cubicBezTo>
                    <a:pt x="3020731" y="455250"/>
                    <a:pt x="3012335" y="457031"/>
                    <a:pt x="3003817" y="457532"/>
                  </a:cubicBezTo>
                  <a:cubicBezTo>
                    <a:pt x="2976328" y="459149"/>
                    <a:pt x="2948770" y="459332"/>
                    <a:pt x="2921267" y="460707"/>
                  </a:cubicBezTo>
                  <a:cubicBezTo>
                    <a:pt x="2846000" y="464470"/>
                    <a:pt x="2905296" y="462303"/>
                    <a:pt x="2848242" y="467057"/>
                  </a:cubicBezTo>
                  <a:cubicBezTo>
                    <a:pt x="2832387" y="468378"/>
                    <a:pt x="2816487" y="469098"/>
                    <a:pt x="2800617" y="470232"/>
                  </a:cubicBezTo>
                  <a:lnTo>
                    <a:pt x="2714892" y="476582"/>
                  </a:lnTo>
                  <a:lnTo>
                    <a:pt x="2670442" y="479757"/>
                  </a:lnTo>
                  <a:cubicBezTo>
                    <a:pt x="2598475" y="474465"/>
                    <a:pt x="2526355" y="470962"/>
                    <a:pt x="2454542" y="463882"/>
                  </a:cubicBezTo>
                  <a:cubicBezTo>
                    <a:pt x="2450745" y="463508"/>
                    <a:pt x="2447889" y="460045"/>
                    <a:pt x="2445017" y="457532"/>
                  </a:cubicBezTo>
                  <a:cubicBezTo>
                    <a:pt x="2434190" y="448058"/>
                    <a:pt x="2417407" y="426511"/>
                    <a:pt x="2403742" y="422607"/>
                  </a:cubicBezTo>
                  <a:cubicBezTo>
                    <a:pt x="2396334" y="420490"/>
                    <a:pt x="2389038" y="417928"/>
                    <a:pt x="2381517" y="416257"/>
                  </a:cubicBezTo>
                  <a:cubicBezTo>
                    <a:pt x="2360445" y="411574"/>
                    <a:pt x="2338772" y="409487"/>
                    <a:pt x="2318017" y="403557"/>
                  </a:cubicBezTo>
                  <a:cubicBezTo>
                    <a:pt x="2310609" y="401440"/>
                    <a:pt x="2303101" y="399643"/>
                    <a:pt x="2295792" y="397207"/>
                  </a:cubicBezTo>
                  <a:cubicBezTo>
                    <a:pt x="2287214" y="394348"/>
                    <a:pt x="2279275" y="389374"/>
                    <a:pt x="2270392" y="387682"/>
                  </a:cubicBezTo>
                  <a:cubicBezTo>
                    <a:pt x="2256837" y="385100"/>
                    <a:pt x="2242875" y="385565"/>
                    <a:pt x="2229117" y="384507"/>
                  </a:cubicBezTo>
                  <a:cubicBezTo>
                    <a:pt x="2185467" y="373595"/>
                    <a:pt x="2220107" y="380749"/>
                    <a:pt x="2162442" y="374982"/>
                  </a:cubicBezTo>
                  <a:cubicBezTo>
                    <a:pt x="2154996" y="374237"/>
                    <a:pt x="2147649" y="372681"/>
                    <a:pt x="2140217" y="371807"/>
                  </a:cubicBezTo>
                  <a:cubicBezTo>
                    <a:pt x="2129654" y="370564"/>
                    <a:pt x="2119050" y="369690"/>
                    <a:pt x="2108467" y="368632"/>
                  </a:cubicBezTo>
                  <a:cubicBezTo>
                    <a:pt x="2075688" y="360437"/>
                    <a:pt x="2081922" y="361166"/>
                    <a:pt x="2041792" y="355932"/>
                  </a:cubicBezTo>
                  <a:cubicBezTo>
                    <a:pt x="2031245" y="354556"/>
                    <a:pt x="2020581" y="354194"/>
                    <a:pt x="2010042" y="352757"/>
                  </a:cubicBezTo>
                  <a:cubicBezTo>
                    <a:pt x="1997285" y="351017"/>
                    <a:pt x="1984675" y="348317"/>
                    <a:pt x="1971942" y="346407"/>
                  </a:cubicBezTo>
                  <a:cubicBezTo>
                    <a:pt x="1963504" y="345141"/>
                    <a:pt x="1955009" y="344290"/>
                    <a:pt x="1946542" y="343232"/>
                  </a:cubicBezTo>
                  <a:cubicBezTo>
                    <a:pt x="1903238" y="328797"/>
                    <a:pt x="1953441" y="343698"/>
                    <a:pt x="1873517" y="333707"/>
                  </a:cubicBezTo>
                  <a:cubicBezTo>
                    <a:pt x="1865872" y="332751"/>
                    <a:pt x="1858672" y="329571"/>
                    <a:pt x="1851292" y="327357"/>
                  </a:cubicBezTo>
                  <a:cubicBezTo>
                    <a:pt x="1848086" y="326395"/>
                    <a:pt x="1844843" y="325500"/>
                    <a:pt x="1841767" y="324182"/>
                  </a:cubicBezTo>
                  <a:cubicBezTo>
                    <a:pt x="1822404" y="315884"/>
                    <a:pt x="1835346" y="318867"/>
                    <a:pt x="1813192" y="311482"/>
                  </a:cubicBezTo>
                  <a:cubicBezTo>
                    <a:pt x="1789923" y="303726"/>
                    <a:pt x="1810884" y="314224"/>
                    <a:pt x="1781442" y="301957"/>
                  </a:cubicBezTo>
                  <a:cubicBezTo>
                    <a:pt x="1765111" y="295152"/>
                    <a:pt x="1757646" y="288048"/>
                    <a:pt x="1740167" y="282907"/>
                  </a:cubicBezTo>
                  <a:cubicBezTo>
                    <a:pt x="1725976" y="278733"/>
                    <a:pt x="1704825" y="276280"/>
                    <a:pt x="1689367" y="273382"/>
                  </a:cubicBezTo>
                  <a:cubicBezTo>
                    <a:pt x="1641486" y="264404"/>
                    <a:pt x="1674323" y="268888"/>
                    <a:pt x="1629042" y="263857"/>
                  </a:cubicBezTo>
                  <a:cubicBezTo>
                    <a:pt x="1614225" y="259624"/>
                    <a:pt x="1598899" y="256880"/>
                    <a:pt x="1584592" y="251157"/>
                  </a:cubicBezTo>
                  <a:cubicBezTo>
                    <a:pt x="1579300" y="249040"/>
                    <a:pt x="1574197" y="246373"/>
                    <a:pt x="1568717" y="244807"/>
                  </a:cubicBezTo>
                  <a:cubicBezTo>
                    <a:pt x="1559335" y="242126"/>
                    <a:pt x="1549649" y="240651"/>
                    <a:pt x="1540142" y="238457"/>
                  </a:cubicBezTo>
                  <a:cubicBezTo>
                    <a:pt x="1530697" y="236277"/>
                    <a:pt x="1512692" y="231424"/>
                    <a:pt x="1505217" y="228932"/>
                  </a:cubicBezTo>
                  <a:cubicBezTo>
                    <a:pt x="1499810" y="227130"/>
                    <a:pt x="1494840" y="224082"/>
                    <a:pt x="1489342" y="222582"/>
                  </a:cubicBezTo>
                  <a:cubicBezTo>
                    <a:pt x="1483131" y="220888"/>
                    <a:pt x="1476565" y="220855"/>
                    <a:pt x="1470292" y="219407"/>
                  </a:cubicBezTo>
                  <a:cubicBezTo>
                    <a:pt x="1432166" y="210609"/>
                    <a:pt x="1464048" y="214983"/>
                    <a:pt x="1422667" y="206707"/>
                  </a:cubicBezTo>
                  <a:cubicBezTo>
                    <a:pt x="1408763" y="203926"/>
                    <a:pt x="1385074" y="202118"/>
                    <a:pt x="1371867" y="200357"/>
                  </a:cubicBezTo>
                  <a:cubicBezTo>
                    <a:pt x="1365486" y="199506"/>
                    <a:pt x="1359167" y="198240"/>
                    <a:pt x="1352817" y="197182"/>
                  </a:cubicBezTo>
                  <a:lnTo>
                    <a:pt x="1238517" y="203532"/>
                  </a:lnTo>
                  <a:cubicBezTo>
                    <a:pt x="1222634" y="204466"/>
                    <a:pt x="1206731" y="205199"/>
                    <a:pt x="1190892" y="206707"/>
                  </a:cubicBezTo>
                  <a:cubicBezTo>
                    <a:pt x="1184483" y="207317"/>
                    <a:pt x="1178205" y="208903"/>
                    <a:pt x="1171842" y="209882"/>
                  </a:cubicBezTo>
                  <a:cubicBezTo>
                    <a:pt x="1164445" y="211020"/>
                    <a:pt x="1157025" y="211999"/>
                    <a:pt x="1149617" y="213057"/>
                  </a:cubicBezTo>
                  <a:cubicBezTo>
                    <a:pt x="1139034" y="216232"/>
                    <a:pt x="1128349" y="219088"/>
                    <a:pt x="1117867" y="222582"/>
                  </a:cubicBezTo>
                  <a:cubicBezTo>
                    <a:pt x="1112460" y="224384"/>
                    <a:pt x="1107521" y="227550"/>
                    <a:pt x="1101992" y="228932"/>
                  </a:cubicBezTo>
                  <a:cubicBezTo>
                    <a:pt x="1094732" y="230747"/>
                    <a:pt x="1087175" y="231049"/>
                    <a:pt x="1079767" y="232107"/>
                  </a:cubicBezTo>
                  <a:cubicBezTo>
                    <a:pt x="1071300" y="237399"/>
                    <a:pt x="1064053" y="245560"/>
                    <a:pt x="1054367" y="247982"/>
                  </a:cubicBezTo>
                  <a:cubicBezTo>
                    <a:pt x="1050134" y="249040"/>
                    <a:pt x="1045807" y="249777"/>
                    <a:pt x="1041667" y="251157"/>
                  </a:cubicBezTo>
                  <a:cubicBezTo>
                    <a:pt x="1036260" y="252959"/>
                    <a:pt x="1031299" y="256039"/>
                    <a:pt x="1025792" y="257507"/>
                  </a:cubicBezTo>
                  <a:cubicBezTo>
                    <a:pt x="1015363" y="260288"/>
                    <a:pt x="1004595" y="261596"/>
                    <a:pt x="994042" y="263857"/>
                  </a:cubicBezTo>
                  <a:cubicBezTo>
                    <a:pt x="989775" y="264771"/>
                    <a:pt x="985621" y="266176"/>
                    <a:pt x="981342" y="267032"/>
                  </a:cubicBezTo>
                  <a:cubicBezTo>
                    <a:pt x="975029" y="268295"/>
                    <a:pt x="968605" y="268944"/>
                    <a:pt x="962292" y="270207"/>
                  </a:cubicBezTo>
                  <a:cubicBezTo>
                    <a:pt x="958013" y="271063"/>
                    <a:pt x="953732" y="272002"/>
                    <a:pt x="949592" y="273382"/>
                  </a:cubicBezTo>
                  <a:cubicBezTo>
                    <a:pt x="944185" y="275184"/>
                    <a:pt x="939330" y="278742"/>
                    <a:pt x="933717" y="279732"/>
                  </a:cubicBezTo>
                  <a:cubicBezTo>
                    <a:pt x="921167" y="281947"/>
                    <a:pt x="908283" y="281500"/>
                    <a:pt x="895617" y="282907"/>
                  </a:cubicBezTo>
                  <a:cubicBezTo>
                    <a:pt x="877024" y="284973"/>
                    <a:pt x="864265" y="289654"/>
                    <a:pt x="844817" y="292432"/>
                  </a:cubicBezTo>
                  <a:cubicBezTo>
                    <a:pt x="833245" y="294085"/>
                    <a:pt x="821510" y="294316"/>
                    <a:pt x="809892" y="295607"/>
                  </a:cubicBezTo>
                  <a:cubicBezTo>
                    <a:pt x="802454" y="296433"/>
                    <a:pt x="795085" y="297793"/>
                    <a:pt x="787667" y="298782"/>
                  </a:cubicBezTo>
                  <a:cubicBezTo>
                    <a:pt x="779209" y="299910"/>
                    <a:pt x="770653" y="300385"/>
                    <a:pt x="762267" y="301957"/>
                  </a:cubicBezTo>
                  <a:cubicBezTo>
                    <a:pt x="753689" y="303565"/>
                    <a:pt x="745475" y="306872"/>
                    <a:pt x="736867" y="308307"/>
                  </a:cubicBezTo>
                  <a:cubicBezTo>
                    <a:pt x="713688" y="312170"/>
                    <a:pt x="690295" y="314621"/>
                    <a:pt x="667017" y="317832"/>
                  </a:cubicBezTo>
                  <a:cubicBezTo>
                    <a:pt x="659604" y="318855"/>
                    <a:pt x="652174" y="319777"/>
                    <a:pt x="644792" y="321007"/>
                  </a:cubicBezTo>
                  <a:cubicBezTo>
                    <a:pt x="638442" y="322065"/>
                    <a:pt x="632123" y="323331"/>
                    <a:pt x="625742" y="324182"/>
                  </a:cubicBezTo>
                  <a:cubicBezTo>
                    <a:pt x="616242" y="325449"/>
                    <a:pt x="606692" y="326299"/>
                    <a:pt x="597167" y="327357"/>
                  </a:cubicBezTo>
                  <a:cubicBezTo>
                    <a:pt x="592934" y="328415"/>
                    <a:pt x="588771" y="329815"/>
                    <a:pt x="584467" y="330532"/>
                  </a:cubicBezTo>
                  <a:cubicBezTo>
                    <a:pt x="561094" y="334427"/>
                    <a:pt x="545655" y="334283"/>
                    <a:pt x="520967" y="336882"/>
                  </a:cubicBezTo>
                  <a:cubicBezTo>
                    <a:pt x="513525" y="337665"/>
                    <a:pt x="506188" y="339312"/>
                    <a:pt x="498742" y="340057"/>
                  </a:cubicBezTo>
                  <a:cubicBezTo>
                    <a:pt x="485012" y="341430"/>
                    <a:pt x="471225" y="342174"/>
                    <a:pt x="457467" y="343232"/>
                  </a:cubicBezTo>
                  <a:cubicBezTo>
                    <a:pt x="450059" y="345349"/>
                    <a:pt x="442833" y="348262"/>
                    <a:pt x="435242" y="349582"/>
                  </a:cubicBezTo>
                  <a:cubicBezTo>
                    <a:pt x="418429" y="352506"/>
                    <a:pt x="401357" y="353677"/>
                    <a:pt x="384442" y="355932"/>
                  </a:cubicBezTo>
                  <a:cubicBezTo>
                    <a:pt x="341763" y="361623"/>
                    <a:pt x="352104" y="359860"/>
                    <a:pt x="324117" y="365457"/>
                  </a:cubicBezTo>
                  <a:cubicBezTo>
                    <a:pt x="228822" y="362881"/>
                    <a:pt x="231230" y="367438"/>
                    <a:pt x="162192" y="355932"/>
                  </a:cubicBezTo>
                  <a:cubicBezTo>
                    <a:pt x="157888" y="355215"/>
                    <a:pt x="153725" y="353815"/>
                    <a:pt x="149492" y="352757"/>
                  </a:cubicBezTo>
                  <a:cubicBezTo>
                    <a:pt x="148434" y="346407"/>
                    <a:pt x="147714" y="339991"/>
                    <a:pt x="146317" y="333707"/>
                  </a:cubicBezTo>
                  <a:cubicBezTo>
                    <a:pt x="144448" y="325298"/>
                    <a:pt x="140675" y="319247"/>
                    <a:pt x="136792" y="311482"/>
                  </a:cubicBezTo>
                  <a:cubicBezTo>
                    <a:pt x="137850" y="271265"/>
                    <a:pt x="138053" y="231017"/>
                    <a:pt x="139967" y="190832"/>
                  </a:cubicBezTo>
                  <a:cubicBezTo>
                    <a:pt x="140175" y="186473"/>
                    <a:pt x="142286" y="182411"/>
                    <a:pt x="143142" y="178132"/>
                  </a:cubicBezTo>
                  <a:cubicBezTo>
                    <a:pt x="144710" y="170294"/>
                    <a:pt x="146331" y="154810"/>
                    <a:pt x="149492" y="146382"/>
                  </a:cubicBezTo>
                  <a:cubicBezTo>
                    <a:pt x="151154" y="141950"/>
                    <a:pt x="154180" y="138114"/>
                    <a:pt x="155842" y="133682"/>
                  </a:cubicBezTo>
                  <a:cubicBezTo>
                    <a:pt x="161946" y="117404"/>
                    <a:pt x="156157" y="123212"/>
                    <a:pt x="162192" y="105107"/>
                  </a:cubicBezTo>
                  <a:cubicBezTo>
                    <a:pt x="163437" y="101372"/>
                    <a:pt x="171408" y="86366"/>
                    <a:pt x="174892" y="82882"/>
                  </a:cubicBezTo>
                  <a:cubicBezTo>
                    <a:pt x="177590" y="80184"/>
                    <a:pt x="181242" y="78649"/>
                    <a:pt x="184417" y="76532"/>
                  </a:cubicBezTo>
                  <a:cubicBezTo>
                    <a:pt x="185475" y="73357"/>
                    <a:pt x="185736" y="69792"/>
                    <a:pt x="187592" y="67007"/>
                  </a:cubicBezTo>
                  <a:cubicBezTo>
                    <a:pt x="190083" y="63271"/>
                    <a:pt x="196236" y="61885"/>
                    <a:pt x="197117" y="57482"/>
                  </a:cubicBezTo>
                  <a:cubicBezTo>
                    <a:pt x="200797" y="39082"/>
                    <a:pt x="194553" y="33338"/>
                    <a:pt x="181242" y="25732"/>
                  </a:cubicBezTo>
                  <a:cubicBezTo>
                    <a:pt x="178336" y="24072"/>
                    <a:pt x="174793" y="23875"/>
                    <a:pt x="171717" y="22557"/>
                  </a:cubicBezTo>
                  <a:cubicBezTo>
                    <a:pt x="147475" y="12168"/>
                    <a:pt x="171368" y="17971"/>
                    <a:pt x="136792" y="13032"/>
                  </a:cubicBezTo>
                  <a:cubicBezTo>
                    <a:pt x="133617" y="10915"/>
                    <a:pt x="130887" y="7889"/>
                    <a:pt x="127267" y="6682"/>
                  </a:cubicBezTo>
                  <a:cubicBezTo>
                    <a:pt x="116698" y="3159"/>
                    <a:pt x="94988" y="-1255"/>
                    <a:pt x="85992" y="332"/>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cxnSp>
        <p:nvCxnSpPr>
          <p:cNvPr id="29" name="直線矢印コネクタ 28">
            <a:extLst>
              <a:ext uri="{FF2B5EF4-FFF2-40B4-BE49-F238E27FC236}">
                <a16:creationId xmlns:a16="http://schemas.microsoft.com/office/drawing/2014/main" id="{B33D0D02-CE09-6959-A6B7-876E0BDF8C89}"/>
              </a:ext>
            </a:extLst>
          </p:cNvPr>
          <p:cNvCxnSpPr>
            <a:cxnSpLocks/>
            <a:endCxn id="24" idx="15"/>
          </p:cNvCxnSpPr>
          <p:nvPr/>
        </p:nvCxnSpPr>
        <p:spPr>
          <a:xfrm flipV="1">
            <a:off x="553469" y="4585842"/>
            <a:ext cx="692061" cy="337512"/>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54ED66BD-82E4-D1B2-BE4E-925FA799E3A6}"/>
              </a:ext>
            </a:extLst>
          </p:cNvPr>
          <p:cNvSpPr txBox="1"/>
          <p:nvPr/>
        </p:nvSpPr>
        <p:spPr>
          <a:xfrm>
            <a:off x="2084111" y="6003692"/>
            <a:ext cx="5588550" cy="646331"/>
          </a:xfrm>
          <a:prstGeom prst="rect">
            <a:avLst/>
          </a:prstGeom>
          <a:noFill/>
        </p:spPr>
        <p:txBody>
          <a:bodyPr wrap="square">
            <a:spAutoFit/>
          </a:bodyPr>
          <a:lstStyle/>
          <a:p>
            <a:pPr algn="ctr"/>
            <a:r>
              <a:rPr kumimoji="1" lang="en-US" altLang="ja-JP" b="0" strike="noStrike" dirty="0">
                <a:solidFill>
                  <a:srgbClr val="FF0000"/>
                </a:solidFill>
              </a:rPr>
              <a:t>Implant to Body Surface for Capsule Endoscopy</a:t>
            </a:r>
            <a:endParaRPr kumimoji="1" lang="ja-JP" altLang="en-US" b="0" strike="noStrike" dirty="0">
              <a:solidFill>
                <a:srgbClr val="FF0000"/>
              </a:solidFill>
            </a:endParaRPr>
          </a:p>
          <a:p>
            <a:pPr algn="ctr"/>
            <a:endParaRPr kumimoji="1" lang="ja-JP" altLang="en-US" b="0" strike="noStrike" dirty="0">
              <a:solidFill>
                <a:srgbClr val="FF0000"/>
              </a:solidFill>
            </a:endParaRPr>
          </a:p>
        </p:txBody>
      </p:sp>
      <p:sp>
        <p:nvSpPr>
          <p:cNvPr id="85" name="テキスト ボックス 84">
            <a:extLst>
              <a:ext uri="{FF2B5EF4-FFF2-40B4-BE49-F238E27FC236}">
                <a16:creationId xmlns:a16="http://schemas.microsoft.com/office/drawing/2014/main" id="{E7873395-5FA0-9FC0-CAC5-AE253D7A75E1}"/>
              </a:ext>
            </a:extLst>
          </p:cNvPr>
          <p:cNvSpPr txBox="1"/>
          <p:nvPr/>
        </p:nvSpPr>
        <p:spPr>
          <a:xfrm>
            <a:off x="2071943" y="5258336"/>
            <a:ext cx="2395566" cy="369332"/>
          </a:xfrm>
          <a:prstGeom prst="rect">
            <a:avLst/>
          </a:prstGeom>
          <a:noFill/>
        </p:spPr>
        <p:txBody>
          <a:bodyPr wrap="square">
            <a:spAutoFit/>
          </a:bodyPr>
          <a:lstStyle/>
          <a:p>
            <a:pPr algn="ctr"/>
            <a:r>
              <a:rPr kumimoji="1" lang="en-US" altLang="ja-JP" b="0" strike="noStrike" dirty="0">
                <a:solidFill>
                  <a:srgbClr val="FF0000"/>
                </a:solidFill>
              </a:rPr>
              <a:t>capsule endoscopy</a:t>
            </a:r>
            <a:endParaRPr kumimoji="1" lang="ja-JP" altLang="en-US" b="0" strike="noStrike" dirty="0">
              <a:solidFill>
                <a:srgbClr val="FF0000"/>
              </a:solidFill>
            </a:endParaRPr>
          </a:p>
        </p:txBody>
      </p:sp>
      <p:cxnSp>
        <p:nvCxnSpPr>
          <p:cNvPr id="87" name="直線矢印コネクタ 86">
            <a:extLst>
              <a:ext uri="{FF2B5EF4-FFF2-40B4-BE49-F238E27FC236}">
                <a16:creationId xmlns:a16="http://schemas.microsoft.com/office/drawing/2014/main" id="{0FF06474-CD14-37A2-FE60-D046790CB333}"/>
              </a:ext>
            </a:extLst>
          </p:cNvPr>
          <p:cNvCxnSpPr>
            <a:cxnSpLocks/>
          </p:cNvCxnSpPr>
          <p:nvPr/>
        </p:nvCxnSpPr>
        <p:spPr>
          <a:xfrm flipH="1" flipV="1">
            <a:off x="2558810" y="4509046"/>
            <a:ext cx="413518" cy="807724"/>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32B180F1-117A-E4D7-247B-58115785E045}"/>
              </a:ext>
            </a:extLst>
          </p:cNvPr>
          <p:cNvSpPr/>
          <p:nvPr/>
        </p:nvSpPr>
        <p:spPr>
          <a:xfrm>
            <a:off x="2286000" y="4346672"/>
            <a:ext cx="561975" cy="162374"/>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8" name="直線矢印コネクタ 87">
            <a:extLst>
              <a:ext uri="{FF2B5EF4-FFF2-40B4-BE49-F238E27FC236}">
                <a16:creationId xmlns:a16="http://schemas.microsoft.com/office/drawing/2014/main" id="{3485CC26-AD45-4FCD-74D0-04AC946C4AA9}"/>
              </a:ext>
            </a:extLst>
          </p:cNvPr>
          <p:cNvCxnSpPr>
            <a:cxnSpLocks/>
          </p:cNvCxnSpPr>
          <p:nvPr/>
        </p:nvCxnSpPr>
        <p:spPr>
          <a:xfrm flipV="1">
            <a:off x="2566987" y="3893668"/>
            <a:ext cx="630220" cy="40254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89" name="グループ化 88">
            <a:extLst>
              <a:ext uri="{FF2B5EF4-FFF2-40B4-BE49-F238E27FC236}">
                <a16:creationId xmlns:a16="http://schemas.microsoft.com/office/drawing/2014/main" id="{4529215C-A8F0-AFAE-833C-4E58759ABC35}"/>
              </a:ext>
            </a:extLst>
          </p:cNvPr>
          <p:cNvGrpSpPr/>
          <p:nvPr/>
        </p:nvGrpSpPr>
        <p:grpSpPr>
          <a:xfrm rot="16200000">
            <a:off x="3392164" y="3545953"/>
            <a:ext cx="326572" cy="716486"/>
            <a:chOff x="5487281" y="3238246"/>
            <a:chExt cx="326572" cy="716486"/>
          </a:xfrm>
        </p:grpSpPr>
        <p:sp>
          <p:nvSpPr>
            <p:cNvPr id="90" name="正方形/長方形 89">
              <a:extLst>
                <a:ext uri="{FF2B5EF4-FFF2-40B4-BE49-F238E27FC236}">
                  <a16:creationId xmlns:a16="http://schemas.microsoft.com/office/drawing/2014/main" id="{F2B1F6D3-D289-3164-CD3A-FEE3F8ECDF50}"/>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1" name="直線コネクタ 90">
              <a:extLst>
                <a:ext uri="{FF2B5EF4-FFF2-40B4-BE49-F238E27FC236}">
                  <a16:creationId xmlns:a16="http://schemas.microsoft.com/office/drawing/2014/main" id="{23C5645C-EE1B-ACA6-6C02-D5A54FF8147D}"/>
                </a:ext>
              </a:extLst>
            </p:cNvPr>
            <p:cNvCxnSpPr>
              <a:cxnSpLocks/>
              <a:stCxn id="90"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92" name="グループ化 91">
              <a:extLst>
                <a:ext uri="{FF2B5EF4-FFF2-40B4-BE49-F238E27FC236}">
                  <a16:creationId xmlns:a16="http://schemas.microsoft.com/office/drawing/2014/main" id="{9BEEA780-EB1C-DEE5-987C-896178118C55}"/>
                </a:ext>
              </a:extLst>
            </p:cNvPr>
            <p:cNvGrpSpPr/>
            <p:nvPr/>
          </p:nvGrpSpPr>
          <p:grpSpPr>
            <a:xfrm>
              <a:off x="5509723" y="3238246"/>
              <a:ext cx="293336" cy="148774"/>
              <a:chOff x="6288881" y="3083718"/>
              <a:chExt cx="191246" cy="96996"/>
            </a:xfrm>
          </p:grpSpPr>
          <p:cxnSp>
            <p:nvCxnSpPr>
              <p:cNvPr id="93" name="直線コネクタ 92">
                <a:extLst>
                  <a:ext uri="{FF2B5EF4-FFF2-40B4-BE49-F238E27FC236}">
                    <a16:creationId xmlns:a16="http://schemas.microsoft.com/office/drawing/2014/main" id="{954F4224-8B4A-C694-BEFE-434354FB487F}"/>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078D41F-99F1-C8B8-A822-1474A6AA77D4}"/>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9B2B6A09-D097-5B1A-B82C-54D936E88C77}"/>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96" name="テキスト ボックス 95">
            <a:extLst>
              <a:ext uri="{FF2B5EF4-FFF2-40B4-BE49-F238E27FC236}">
                <a16:creationId xmlns:a16="http://schemas.microsoft.com/office/drawing/2014/main" id="{1FE5E00D-1572-BDA3-1B0C-1C2F5E134B50}"/>
              </a:ext>
            </a:extLst>
          </p:cNvPr>
          <p:cNvSpPr txBox="1"/>
          <p:nvPr/>
        </p:nvSpPr>
        <p:spPr>
          <a:xfrm>
            <a:off x="2275252" y="3419310"/>
            <a:ext cx="3276883" cy="369332"/>
          </a:xfrm>
          <a:prstGeom prst="rect">
            <a:avLst/>
          </a:prstGeom>
          <a:noFill/>
        </p:spPr>
        <p:txBody>
          <a:bodyPr wrap="square">
            <a:spAutoFit/>
          </a:bodyPr>
          <a:lstStyle/>
          <a:p>
            <a:pPr algn="ctr"/>
            <a:r>
              <a:rPr kumimoji="1" lang="en-US" altLang="ja-JP" b="0" strike="noStrike" dirty="0">
                <a:solidFill>
                  <a:srgbClr val="FF0000"/>
                </a:solidFill>
              </a:rPr>
              <a:t>Transceiver on body surface</a:t>
            </a:r>
            <a:endParaRPr kumimoji="1" lang="ja-JP" altLang="en-US" b="0" strike="noStrike" dirty="0">
              <a:solidFill>
                <a:srgbClr val="FF0000"/>
              </a:solidFill>
            </a:endParaRPr>
          </a:p>
        </p:txBody>
      </p:sp>
      <p:graphicFrame>
        <p:nvGraphicFramePr>
          <p:cNvPr id="7" name="表 6">
            <a:extLst>
              <a:ext uri="{FF2B5EF4-FFF2-40B4-BE49-F238E27FC236}">
                <a16:creationId xmlns:a16="http://schemas.microsoft.com/office/drawing/2014/main" id="{2A4678DD-A94B-2027-02D7-261B977D27FF}"/>
              </a:ext>
            </a:extLst>
          </p:cNvPr>
          <p:cNvGraphicFramePr>
            <a:graphicFrameLocks noGrp="1"/>
          </p:cNvGraphicFramePr>
          <p:nvPr/>
        </p:nvGraphicFramePr>
        <p:xfrm>
          <a:off x="3798070" y="1461692"/>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bg2"/>
                          </a:solidFill>
                        </a:rPr>
                        <a:t>Body Surface to External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1" i="0" u="none" strike="noStrike" cap="none" dirty="0">
                          <a:solidFill>
                            <a:srgbClr val="0000FF"/>
                          </a:solidFill>
                          <a:effectLst/>
                          <a:highlight>
                            <a:srgbClr val="FFFF00"/>
                          </a:highlight>
                          <a:latin typeface="+mn-lt"/>
                          <a:ea typeface="+mn-ea"/>
                          <a:cs typeface="+mn-cs"/>
                          <a:sym typeface="Arial"/>
                        </a:rPr>
                        <a:t>Implant to body surface for capsule endoscopy</a:t>
                      </a:r>
                      <a:endParaRPr kumimoji="1" lang="ja-JP" altLang="en-US" sz="1100" b="1" strike="noStrike" dirty="0">
                        <a:solidFill>
                          <a:srgbClr val="0000FF"/>
                        </a:solidFill>
                        <a:highlight>
                          <a:srgbClr val="FFFF00"/>
                        </a:highligh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Tree>
    <p:extLst>
      <p:ext uri="{BB962C8B-B14F-4D97-AF65-F5344CB8AC3E}">
        <p14:creationId xmlns:p14="http://schemas.microsoft.com/office/powerpoint/2010/main" val="2146694072"/>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10559</TotalTime>
  <Words>4086</Words>
  <Application>Microsoft Office PowerPoint</Application>
  <PresentationFormat>画面に合わせる (4:3)</PresentationFormat>
  <Paragraphs>771</Paragraphs>
  <Slides>36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HGSｺﾞｼｯｸE</vt:lpstr>
      <vt:lpstr>TimesNewRomanPSMT</vt:lpstr>
      <vt:lpstr>游ゴシック</vt:lpstr>
      <vt:lpstr>Arial</vt:lpstr>
      <vt:lpstr>Times New Roman</vt:lpstr>
      <vt:lpstr>Wingdings</vt:lpstr>
      <vt:lpstr>Default Design</vt:lpstr>
      <vt:lpstr>PowerPoint プレゼンテーション</vt:lpstr>
      <vt:lpstr>Summary of Channel and Environmental Modeling Activities for BANs on TG15.6ma </vt:lpstr>
      <vt:lpstr>Channel models and scenarios in IEEE802.15.6-2012</vt:lpstr>
      <vt:lpstr>Classification of Channel and Environment Models for Human and Vehicle Body Area Networks (HBAN&amp;VBAN)</vt:lpstr>
      <vt:lpstr>PowerPoint プレゼンテーション</vt:lpstr>
      <vt:lpstr>Channel and Environmental Models</vt:lpstr>
      <vt:lpstr>PowerPoint プレゼンテーション</vt:lpstr>
      <vt:lpstr>Channel models and scenarios in IEEE802.15.6ma</vt:lpstr>
      <vt:lpstr>Channel models and scenarios for capsule endoscopy S.2.1</vt:lpstr>
      <vt:lpstr>Channel models for BMI and BCI S2.2 implant(head) to on-body</vt:lpstr>
      <vt:lpstr>Channel models for BMI and BCI S2.3 implant(head) to external</vt:lpstr>
      <vt:lpstr>Channel models for BMI and BCI S6.1 ― on-body(head) to external</vt:lpstr>
      <vt:lpstr>PowerPoint プレゼンテーション</vt:lpstr>
      <vt:lpstr>Channel models for BMI and BCI S6.2 ― HBAN to HBAN</vt:lpstr>
      <vt:lpstr>Channel models and scenarios in IEEE802.15.6ma</vt:lpstr>
      <vt:lpstr>Environment Model in Vehicle</vt:lpstr>
      <vt:lpstr>Environment models that can be applicable against different type of vehicles</vt:lpstr>
      <vt:lpstr>PowerPoint プレゼンテーション</vt:lpstr>
      <vt:lpstr>Use cases</vt:lpstr>
      <vt:lpstr>Channel models and scenarios in IEEE802.15.6ma</vt:lpstr>
      <vt:lpstr>Channel and Environmental models between VBAN and HBAN</vt:lpstr>
      <vt:lpstr>Engine/Motor Room Environment</vt:lpstr>
      <vt:lpstr>Channel and Environmental models of VBAN Scenario 8.1 &amp; CM8.1 “In-vehicle to In-vehicle (functional compartment)”</vt:lpstr>
      <vt:lpstr>Use cases</vt:lpstr>
      <vt:lpstr>Models between VBAN and HBAN</vt:lpstr>
      <vt:lpstr>Channel and Environmental models of VBAN</vt:lpstr>
      <vt:lpstr>Scenario 8</vt:lpstr>
      <vt:lpstr>Channel models for BUS</vt:lpstr>
      <vt:lpstr>Scenario 8.1 for BUS</vt:lpstr>
      <vt:lpstr>Scenario 10</vt:lpstr>
      <vt:lpstr>Channel and Environmental models of VBAN Scenario 8.1 &amp; CM8.1 “In-vehicle to In-vehicle (functional compartment)”</vt:lpstr>
      <vt:lpstr>Channel and Environmental models of VBAN Scenario 8.1 &amp; CM8.1 “In-vehicle to In-vehicle (functional compartment)”</vt:lpstr>
      <vt:lpstr>Scenario 13</vt:lpstr>
      <vt:lpstr>Dynamic Channel Models Situations</vt:lpstr>
      <vt:lpstr>Summary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438</cp:revision>
  <dcterms:created xsi:type="dcterms:W3CDTF">2021-04-23T05:27:11Z</dcterms:created>
  <dcterms:modified xsi:type="dcterms:W3CDTF">2023-03-13T17:47:44Z</dcterms:modified>
</cp:coreProperties>
</file>