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handoutMasterIdLst>
    <p:handoutMasterId r:id="rId17"/>
  </p:handoutMasterIdLst>
  <p:sldIdLst>
    <p:sldId id="259" r:id="rId2"/>
    <p:sldId id="264" r:id="rId3"/>
    <p:sldId id="261" r:id="rId4"/>
    <p:sldId id="271" r:id="rId5"/>
    <p:sldId id="272" r:id="rId6"/>
    <p:sldId id="273" r:id="rId7"/>
    <p:sldId id="274" r:id="rId8"/>
    <p:sldId id="275" r:id="rId9"/>
    <p:sldId id="276" r:id="rId10"/>
    <p:sldId id="277" r:id="rId11"/>
    <p:sldId id="278" r:id="rId12"/>
    <p:sldId id="279" r:id="rId13"/>
    <p:sldId id="280" r:id="rId14"/>
    <p:sldId id="281"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265"/>
    <p:restoredTop sz="95915"/>
  </p:normalViewPr>
  <p:slideViewPr>
    <p:cSldViewPr>
      <p:cViewPr varScale="1">
        <p:scale>
          <a:sx n="114" d="100"/>
          <a:sy n="114" d="100"/>
        </p:scale>
        <p:origin x="1752" y="184"/>
      </p:cViewPr>
      <p:guideLst>
        <p:guide orient="horz" pos="2160"/>
        <p:guide pos="2880"/>
      </p:guideLst>
    </p:cSldViewPr>
  </p:slideViewPr>
  <p:notesTextViewPr>
    <p:cViewPr>
      <p:scale>
        <a:sx n="1" d="1"/>
        <a:sy n="1" d="1"/>
      </p:scale>
      <p:origin x="0" y="0"/>
    </p:cViewPr>
  </p:notesTextViewPr>
  <p:notesViewPr>
    <p:cSldViewPr>
      <p:cViewPr varScale="1">
        <p:scale>
          <a:sx n="85" d="100"/>
          <a:sy n="85" d="100"/>
        </p:scale>
        <p:origin x="3912" y="19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&lt;X&gt;</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&lt;X&gt;</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3F7F96AE-9515-2748-B04C-7EA372D2B741}"/>
              </a:ext>
            </a:extLst>
          </p:cNvPr>
          <p:cNvSpPr>
            <a:spLocks noGrp="1" noChangeArrowheads="1"/>
          </p:cNvSpPr>
          <p:nvPr>
            <p:ph type="hdr" sz="quarter"/>
          </p:nvPr>
        </p:nvSpPr>
        <p:spPr>
          <a:ln/>
        </p:spPr>
        <p:txBody>
          <a:bodyPr/>
          <a:lstStyle/>
          <a:p>
            <a:r>
              <a:rPr lang="en-US" altLang="en-US"/>
              <a:t>doc.: &lt;X&gt;</a:t>
            </a:r>
          </a:p>
        </p:txBody>
      </p:sp>
      <p:sp>
        <p:nvSpPr>
          <p:cNvPr id="5" name="Rectangle 3">
            <a:extLst>
              <a:ext uri="{FF2B5EF4-FFF2-40B4-BE49-F238E27FC236}">
                <a16:creationId xmlns:a16="http://schemas.microsoft.com/office/drawing/2014/main" id="{A1B008DF-CC56-994D-9821-3E44AFB315F3}"/>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B8F2699B-F7E8-9140-A502-2BECF50C5256}"/>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6074D865-F0A1-A24D-835D-78C1F4DD8175}"/>
              </a:ext>
            </a:extLst>
          </p:cNvPr>
          <p:cNvSpPr>
            <a:spLocks noGrp="1" noChangeArrowheads="1"/>
          </p:cNvSpPr>
          <p:nvPr>
            <p:ph type="sldNum" sz="quarter" idx="5"/>
          </p:nvPr>
        </p:nvSpPr>
        <p:spPr>
          <a:ln/>
        </p:spPr>
        <p:txBody>
          <a:bodyPr/>
          <a:lstStyle/>
          <a:p>
            <a:r>
              <a:rPr lang="en-US" altLang="en-US"/>
              <a:t>Page </a:t>
            </a:r>
            <a:fld id="{A5473540-375A-5E41-AC23-98043598D1A0}" type="slidenum">
              <a:rPr lang="en-US" altLang="en-US"/>
              <a:pPr/>
              <a:t>2</a:t>
            </a:fld>
            <a:endParaRPr lang="en-US" altLang="en-US"/>
          </a:p>
        </p:txBody>
      </p:sp>
      <p:sp>
        <p:nvSpPr>
          <p:cNvPr id="24578" name="Rectangle 2">
            <a:extLst>
              <a:ext uri="{FF2B5EF4-FFF2-40B4-BE49-F238E27FC236}">
                <a16:creationId xmlns:a16="http://schemas.microsoft.com/office/drawing/2014/main" id="{D6A957E6-9014-654B-B1BC-A8592CB82572}"/>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3B927F5E-F62F-CE40-98ED-7FD9428EEF0D}"/>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7348815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&lt;X&gt;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11</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7920689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&lt;X&gt;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12</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9940313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&lt;X&gt;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13</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0362618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&lt;X&gt;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14</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4859734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&lt;X&gt;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3</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5716796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&lt;X&gt;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4</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7146192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&lt;X&gt;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5</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7764228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&lt;X&gt;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6</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3203158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&lt;X&gt;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7</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6114001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&lt;X&gt;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8</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082853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&lt;X&gt;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9</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1179013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&lt;X&gt;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10</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1585125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5D8A7A-5251-7345-B20D-9908F6391B89}"/>
              </a:ext>
            </a:extLst>
          </p:cNvPr>
          <p:cNvSpPr>
            <a:spLocks noGrp="1"/>
          </p:cNvSpPr>
          <p:nvPr>
            <p:ph type="dt" sz="half" idx="10"/>
          </p:nvPr>
        </p:nvSpPr>
        <p:spPr/>
        <p:txBody>
          <a:bodyPr/>
          <a:lstStyle>
            <a:lvl1pPr>
              <a:defRPr/>
            </a:lvl1pPr>
          </a:lstStyle>
          <a:p>
            <a:r>
              <a:rPr lang="en-US" altLang="en-US"/>
              <a:t>Jan 2022</a:t>
            </a:r>
          </a:p>
        </p:txBody>
      </p:sp>
      <p:sp>
        <p:nvSpPr>
          <p:cNvPr id="5" name="Footer Placeholder 4">
            <a:extLst>
              <a:ext uri="{FF2B5EF4-FFF2-40B4-BE49-F238E27FC236}">
                <a16:creationId xmlns:a16="http://schemas.microsoft.com/office/drawing/2014/main" id="{52EA886B-BDBA-D942-8C51-972D4E926460}"/>
              </a:ext>
            </a:extLst>
          </p:cNvPr>
          <p:cNvSpPr>
            <a:spLocks noGrp="1"/>
          </p:cNvSpPr>
          <p:nvPr>
            <p:ph type="ftr" sz="quarter" idx="11"/>
          </p:nvPr>
        </p:nvSpPr>
        <p:spPr/>
        <p:txBody>
          <a:bodyPr/>
          <a:lstStyle>
            <a:lvl1pPr>
              <a:defRPr/>
            </a:lvl1pPr>
          </a:lstStyle>
          <a:p>
            <a:r>
              <a:rPr lang="en-US" altLang="en-US"/>
              <a:t>E. Ekrem, et. al. (Apple Inc.)</a:t>
            </a:r>
          </a:p>
        </p:txBody>
      </p:sp>
      <p:sp>
        <p:nvSpPr>
          <p:cNvPr id="6" name="Slide Number Placeholder 5">
            <a:extLst>
              <a:ext uri="{FF2B5EF4-FFF2-40B4-BE49-F238E27FC236}">
                <a16:creationId xmlns:a16="http://schemas.microsoft.com/office/drawing/2014/main" id="{ACD05388-353A-D441-BD7C-668C2B19D81B}"/>
              </a:ext>
            </a:extLst>
          </p:cNvPr>
          <p:cNvSpPr>
            <a:spLocks noGrp="1"/>
          </p:cNvSpPr>
          <p:nvPr>
            <p:ph type="sldNum" sz="quarter" idx="12"/>
          </p:nvPr>
        </p:nvSpPr>
        <p:spPr/>
        <p:txBody>
          <a:bodyPr/>
          <a:lstStyle>
            <a:lvl1pPr>
              <a:defRPr/>
            </a:lvl1pPr>
          </a:lstStyle>
          <a:p>
            <a:r>
              <a:rPr lang="en-US" altLang="en-US"/>
              <a:t>Slide </a:t>
            </a:r>
            <a:fld id="{96EDDC46-E58E-0248-8CAF-96DF08F8D1CD}" type="slidenum">
              <a:rPr lang="en-US" altLang="en-US"/>
              <a:pPr/>
              <a:t>‹#›</a:t>
            </a:fld>
            <a:endParaRPr lang="en-US" altLang="en-US"/>
          </a:p>
        </p:txBody>
      </p:sp>
    </p:spTree>
    <p:extLst>
      <p:ext uri="{BB962C8B-B14F-4D97-AF65-F5344CB8AC3E}">
        <p14:creationId xmlns:p14="http://schemas.microsoft.com/office/powerpoint/2010/main" val="3815049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3146-BDE0-DE46-8065-5931B8D6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60C85D-B9B5-2241-B12E-D33CE3366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6BB63-BC75-CD4F-B133-44784E43CF60}"/>
              </a:ext>
            </a:extLst>
          </p:cNvPr>
          <p:cNvSpPr>
            <a:spLocks noGrp="1"/>
          </p:cNvSpPr>
          <p:nvPr>
            <p:ph type="dt" sz="half" idx="10"/>
          </p:nvPr>
        </p:nvSpPr>
        <p:spPr/>
        <p:txBody>
          <a:bodyPr/>
          <a:lstStyle>
            <a:lvl1pPr>
              <a:defRPr/>
            </a:lvl1pPr>
          </a:lstStyle>
          <a:p>
            <a:r>
              <a:rPr lang="en-US" altLang="en-US"/>
              <a:t>Jan 2022</a:t>
            </a:r>
          </a:p>
        </p:txBody>
      </p:sp>
      <p:sp>
        <p:nvSpPr>
          <p:cNvPr id="5" name="Footer Placeholder 4">
            <a:extLst>
              <a:ext uri="{FF2B5EF4-FFF2-40B4-BE49-F238E27FC236}">
                <a16:creationId xmlns:a16="http://schemas.microsoft.com/office/drawing/2014/main" id="{7C1C4B96-1877-6945-9A23-23412CE20695}"/>
              </a:ext>
            </a:extLst>
          </p:cNvPr>
          <p:cNvSpPr>
            <a:spLocks noGrp="1"/>
          </p:cNvSpPr>
          <p:nvPr>
            <p:ph type="ftr" sz="quarter" idx="11"/>
          </p:nvPr>
        </p:nvSpPr>
        <p:spPr/>
        <p:txBody>
          <a:bodyPr/>
          <a:lstStyle>
            <a:lvl1pPr>
              <a:defRPr/>
            </a:lvl1pPr>
          </a:lstStyle>
          <a:p>
            <a:r>
              <a:rPr lang="en-US" altLang="en-US"/>
              <a:t>E. Ekrem, et. al. (Apple Inc.)</a:t>
            </a:r>
          </a:p>
        </p:txBody>
      </p:sp>
      <p:sp>
        <p:nvSpPr>
          <p:cNvPr id="6" name="Slide Number Placeholder 5">
            <a:extLst>
              <a:ext uri="{FF2B5EF4-FFF2-40B4-BE49-F238E27FC236}">
                <a16:creationId xmlns:a16="http://schemas.microsoft.com/office/drawing/2014/main" id="{83871C01-01BA-1342-B01E-C5EFE63E18FF}"/>
              </a:ext>
            </a:extLst>
          </p:cNvPr>
          <p:cNvSpPr>
            <a:spLocks noGrp="1"/>
          </p:cNvSpPr>
          <p:nvPr>
            <p:ph type="sldNum" sz="quarter" idx="12"/>
          </p:nvPr>
        </p:nvSpPr>
        <p:spPr/>
        <p:txBody>
          <a:bodyPr/>
          <a:lstStyle>
            <a:lvl1pPr>
              <a:defRPr/>
            </a:lvl1pPr>
          </a:lstStyle>
          <a:p>
            <a:r>
              <a:rPr lang="en-US" altLang="en-US"/>
              <a:t>Slide </a:t>
            </a:r>
            <a:fld id="{A622640C-26C0-B64B-992C-7F0921EFB056}" type="slidenum">
              <a:rPr lang="en-US" altLang="en-US"/>
              <a:pPr/>
              <a:t>‹#›</a:t>
            </a:fld>
            <a:endParaRPr lang="en-US" altLang="en-US"/>
          </a:p>
        </p:txBody>
      </p:sp>
    </p:spTree>
    <p:extLst>
      <p:ext uri="{BB962C8B-B14F-4D97-AF65-F5344CB8AC3E}">
        <p14:creationId xmlns:p14="http://schemas.microsoft.com/office/powerpoint/2010/main" val="3442175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A9097E8-D028-BC43-80ED-369224A52583}"/>
              </a:ext>
            </a:extLst>
          </p:cNvPr>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DE19C8E-11B3-6445-B2FB-59E8421A9081}"/>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731E10-477C-5448-817A-FAD1B61C0C4F}"/>
              </a:ext>
            </a:extLst>
          </p:cNvPr>
          <p:cNvSpPr>
            <a:spLocks noGrp="1"/>
          </p:cNvSpPr>
          <p:nvPr>
            <p:ph type="dt" sz="half" idx="10"/>
          </p:nvPr>
        </p:nvSpPr>
        <p:spPr/>
        <p:txBody>
          <a:bodyPr/>
          <a:lstStyle>
            <a:lvl1pPr>
              <a:defRPr/>
            </a:lvl1pPr>
          </a:lstStyle>
          <a:p>
            <a:r>
              <a:rPr lang="en-US" altLang="en-US"/>
              <a:t>Jan 2022</a:t>
            </a:r>
          </a:p>
        </p:txBody>
      </p:sp>
      <p:sp>
        <p:nvSpPr>
          <p:cNvPr id="5" name="Footer Placeholder 4">
            <a:extLst>
              <a:ext uri="{FF2B5EF4-FFF2-40B4-BE49-F238E27FC236}">
                <a16:creationId xmlns:a16="http://schemas.microsoft.com/office/drawing/2014/main" id="{DE13F5C4-62D8-1F48-929D-8089C19311B1}"/>
              </a:ext>
            </a:extLst>
          </p:cNvPr>
          <p:cNvSpPr>
            <a:spLocks noGrp="1"/>
          </p:cNvSpPr>
          <p:nvPr>
            <p:ph type="ftr" sz="quarter" idx="11"/>
          </p:nvPr>
        </p:nvSpPr>
        <p:spPr/>
        <p:txBody>
          <a:bodyPr/>
          <a:lstStyle>
            <a:lvl1pPr>
              <a:defRPr/>
            </a:lvl1pPr>
          </a:lstStyle>
          <a:p>
            <a:r>
              <a:rPr lang="en-US" altLang="en-US"/>
              <a:t>E. Ekrem, et. al. (Apple Inc.)</a:t>
            </a:r>
          </a:p>
        </p:txBody>
      </p:sp>
      <p:sp>
        <p:nvSpPr>
          <p:cNvPr id="6" name="Slide Number Placeholder 5">
            <a:extLst>
              <a:ext uri="{FF2B5EF4-FFF2-40B4-BE49-F238E27FC236}">
                <a16:creationId xmlns:a16="http://schemas.microsoft.com/office/drawing/2014/main" id="{5DECEF57-5D92-8745-AD87-76A6E0758B45}"/>
              </a:ext>
            </a:extLst>
          </p:cNvPr>
          <p:cNvSpPr>
            <a:spLocks noGrp="1"/>
          </p:cNvSpPr>
          <p:nvPr>
            <p:ph type="sldNum" sz="quarter" idx="12"/>
          </p:nvPr>
        </p:nvSpPr>
        <p:spPr/>
        <p:txBody>
          <a:bodyPr/>
          <a:lstStyle>
            <a:lvl1pPr>
              <a:defRPr/>
            </a:lvl1pPr>
          </a:lstStyle>
          <a:p>
            <a:r>
              <a:rPr lang="en-US" altLang="en-US"/>
              <a:t>Slide </a:t>
            </a:r>
            <a:fld id="{6CB914C0-33B1-C140-8CAF-EF8A52E689BE}" type="slidenum">
              <a:rPr lang="en-US" altLang="en-US"/>
              <a:pPr/>
              <a:t>‹#›</a:t>
            </a:fld>
            <a:endParaRPr lang="en-US" altLang="en-US"/>
          </a:p>
        </p:txBody>
      </p:sp>
    </p:spTree>
    <p:extLst>
      <p:ext uri="{BB962C8B-B14F-4D97-AF65-F5344CB8AC3E}">
        <p14:creationId xmlns:p14="http://schemas.microsoft.com/office/powerpoint/2010/main" val="1155644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04BF1C-A555-2B4A-9490-EEEF5706705D}"/>
              </a:ext>
            </a:extLst>
          </p:cNvPr>
          <p:cNvSpPr>
            <a:spLocks noGrp="1"/>
          </p:cNvSpPr>
          <p:nvPr>
            <p:ph type="dt" sz="half" idx="10"/>
          </p:nvPr>
        </p:nvSpPr>
        <p:spPr/>
        <p:txBody>
          <a:bodyPr/>
          <a:lstStyle>
            <a:lvl1pPr>
              <a:defRPr/>
            </a:lvl1pPr>
          </a:lstStyle>
          <a:p>
            <a:r>
              <a:rPr lang="en-US" altLang="en-US"/>
              <a:t>Jan 2022</a:t>
            </a:r>
          </a:p>
        </p:txBody>
      </p:sp>
      <p:sp>
        <p:nvSpPr>
          <p:cNvPr id="5" name="Footer Placeholder 4">
            <a:extLst>
              <a:ext uri="{FF2B5EF4-FFF2-40B4-BE49-F238E27FC236}">
                <a16:creationId xmlns:a16="http://schemas.microsoft.com/office/drawing/2014/main" id="{E68673D0-ABED-4649-AEBC-82D582925FB0}"/>
              </a:ext>
            </a:extLst>
          </p:cNvPr>
          <p:cNvSpPr>
            <a:spLocks noGrp="1"/>
          </p:cNvSpPr>
          <p:nvPr>
            <p:ph type="ftr" sz="quarter" idx="11"/>
          </p:nvPr>
        </p:nvSpPr>
        <p:spPr/>
        <p:txBody>
          <a:bodyPr/>
          <a:lstStyle>
            <a:lvl1pPr>
              <a:defRPr/>
            </a:lvl1pPr>
          </a:lstStyle>
          <a:p>
            <a:r>
              <a:rPr lang="en-US" altLang="en-US"/>
              <a:t>E. Ekrem, et. al. (Apple Inc.)</a:t>
            </a:r>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Tree>
    <p:extLst>
      <p:ext uri="{BB962C8B-B14F-4D97-AF65-F5344CB8AC3E}">
        <p14:creationId xmlns:p14="http://schemas.microsoft.com/office/powerpoint/2010/main" val="2064355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8CC6E-600A-4E48-9E57-2640962CA6E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59538D-B2E5-A945-9929-87B8B2464BF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66138FFA-EC09-224A-9E3B-105E7E9700D7}"/>
              </a:ext>
            </a:extLst>
          </p:cNvPr>
          <p:cNvSpPr>
            <a:spLocks noGrp="1"/>
          </p:cNvSpPr>
          <p:nvPr>
            <p:ph type="dt" sz="half" idx="10"/>
          </p:nvPr>
        </p:nvSpPr>
        <p:spPr/>
        <p:txBody>
          <a:bodyPr/>
          <a:lstStyle>
            <a:lvl1pPr>
              <a:defRPr/>
            </a:lvl1pPr>
          </a:lstStyle>
          <a:p>
            <a:r>
              <a:rPr lang="en-US" altLang="en-US"/>
              <a:t>Jan 2022</a:t>
            </a:r>
            <a:endParaRPr lang="en-US" altLang="en-US" dirty="0"/>
          </a:p>
        </p:txBody>
      </p:sp>
      <p:sp>
        <p:nvSpPr>
          <p:cNvPr id="5" name="Footer Placeholder 4">
            <a:extLst>
              <a:ext uri="{FF2B5EF4-FFF2-40B4-BE49-F238E27FC236}">
                <a16:creationId xmlns:a16="http://schemas.microsoft.com/office/drawing/2014/main" id="{0CDAE072-0686-F34F-854D-7B3C2B69CA6B}"/>
              </a:ext>
            </a:extLst>
          </p:cNvPr>
          <p:cNvSpPr>
            <a:spLocks noGrp="1"/>
          </p:cNvSpPr>
          <p:nvPr>
            <p:ph type="ftr" sz="quarter" idx="11"/>
          </p:nvPr>
        </p:nvSpPr>
        <p:spPr/>
        <p:txBody>
          <a:bodyPr/>
          <a:lstStyle>
            <a:lvl1pPr>
              <a:defRPr/>
            </a:lvl1pPr>
          </a:lstStyle>
          <a:p>
            <a:r>
              <a:rPr lang="en-US" altLang="en-US"/>
              <a:t>E. Ekrem, et. al. (Apple Inc.)</a:t>
            </a:r>
          </a:p>
        </p:txBody>
      </p:sp>
      <p:sp>
        <p:nvSpPr>
          <p:cNvPr id="6" name="Slide Number Placeholder 5">
            <a:extLst>
              <a:ext uri="{FF2B5EF4-FFF2-40B4-BE49-F238E27FC236}">
                <a16:creationId xmlns:a16="http://schemas.microsoft.com/office/drawing/2014/main" id="{55603578-424E-1240-93F9-4A97F119DD76}"/>
              </a:ext>
            </a:extLst>
          </p:cNvPr>
          <p:cNvSpPr>
            <a:spLocks noGrp="1"/>
          </p:cNvSpPr>
          <p:nvPr>
            <p:ph type="sldNum" sz="quarter" idx="12"/>
          </p:nvPr>
        </p:nvSpPr>
        <p:spPr/>
        <p:txBody>
          <a:bodyPr/>
          <a:lstStyle>
            <a:lvl1pPr>
              <a:defRPr/>
            </a:lvl1pPr>
          </a:lstStyle>
          <a:p>
            <a:r>
              <a:rPr lang="en-US" altLang="en-US"/>
              <a:t>Slide </a:t>
            </a:r>
            <a:fld id="{803D2693-486B-CF43-97CA-1505E804D4FA}" type="slidenum">
              <a:rPr lang="en-US" altLang="en-US"/>
              <a:pPr/>
              <a:t>‹#›</a:t>
            </a:fld>
            <a:endParaRPr lang="en-US" altLang="en-US"/>
          </a:p>
        </p:txBody>
      </p:sp>
    </p:spTree>
    <p:extLst>
      <p:ext uri="{BB962C8B-B14F-4D97-AF65-F5344CB8AC3E}">
        <p14:creationId xmlns:p14="http://schemas.microsoft.com/office/powerpoint/2010/main" val="497142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F9443-9002-6744-95D2-B5F378C5D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98D729-564B-654F-B78A-B2CBC028157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3D398D-D8E5-F54E-8BC7-8852D9382E8B}"/>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4DF80B-DF85-7841-B6C7-C6BE77BFA959}"/>
              </a:ext>
            </a:extLst>
          </p:cNvPr>
          <p:cNvSpPr>
            <a:spLocks noGrp="1"/>
          </p:cNvSpPr>
          <p:nvPr>
            <p:ph type="dt" sz="half" idx="10"/>
          </p:nvPr>
        </p:nvSpPr>
        <p:spPr/>
        <p:txBody>
          <a:bodyPr/>
          <a:lstStyle>
            <a:lvl1pPr>
              <a:defRPr/>
            </a:lvl1pPr>
          </a:lstStyle>
          <a:p>
            <a:r>
              <a:rPr lang="en-US" altLang="en-US"/>
              <a:t>Jan 2022</a:t>
            </a:r>
          </a:p>
        </p:txBody>
      </p:sp>
      <p:sp>
        <p:nvSpPr>
          <p:cNvPr id="6" name="Footer Placeholder 5">
            <a:extLst>
              <a:ext uri="{FF2B5EF4-FFF2-40B4-BE49-F238E27FC236}">
                <a16:creationId xmlns:a16="http://schemas.microsoft.com/office/drawing/2014/main" id="{5940BA05-107D-5546-8A3E-780586C626BA}"/>
              </a:ext>
            </a:extLst>
          </p:cNvPr>
          <p:cNvSpPr>
            <a:spLocks noGrp="1"/>
          </p:cNvSpPr>
          <p:nvPr>
            <p:ph type="ftr" sz="quarter" idx="11"/>
          </p:nvPr>
        </p:nvSpPr>
        <p:spPr/>
        <p:txBody>
          <a:bodyPr/>
          <a:lstStyle>
            <a:lvl1pPr>
              <a:defRPr/>
            </a:lvl1pPr>
          </a:lstStyle>
          <a:p>
            <a:r>
              <a:rPr lang="en-US" altLang="en-US"/>
              <a:t>E. Ekrem, et. al. (Apple Inc.)</a:t>
            </a:r>
          </a:p>
        </p:txBody>
      </p:sp>
      <p:sp>
        <p:nvSpPr>
          <p:cNvPr id="7" name="Slide Number Placeholder 6">
            <a:extLst>
              <a:ext uri="{FF2B5EF4-FFF2-40B4-BE49-F238E27FC236}">
                <a16:creationId xmlns:a16="http://schemas.microsoft.com/office/drawing/2014/main" id="{177B82C8-FA2C-E647-BDAF-82BEF8F6F770}"/>
              </a:ext>
            </a:extLst>
          </p:cNvPr>
          <p:cNvSpPr>
            <a:spLocks noGrp="1"/>
          </p:cNvSpPr>
          <p:nvPr>
            <p:ph type="sldNum" sz="quarter" idx="12"/>
          </p:nvPr>
        </p:nvSpPr>
        <p:spPr/>
        <p:txBody>
          <a:bodyPr/>
          <a:lstStyle>
            <a:lvl1pPr>
              <a:defRPr/>
            </a:lvl1pPr>
          </a:lstStyle>
          <a:p>
            <a:r>
              <a:rPr lang="en-US" altLang="en-US"/>
              <a:t>Slide </a:t>
            </a:r>
            <a:fld id="{22E37F2C-6518-F842-93CC-1FF16BEFAC3A}" type="slidenum">
              <a:rPr lang="en-US" altLang="en-US"/>
              <a:pPr/>
              <a:t>‹#›</a:t>
            </a:fld>
            <a:endParaRPr lang="en-US" altLang="en-US"/>
          </a:p>
        </p:txBody>
      </p:sp>
    </p:spTree>
    <p:extLst>
      <p:ext uri="{BB962C8B-B14F-4D97-AF65-F5344CB8AC3E}">
        <p14:creationId xmlns:p14="http://schemas.microsoft.com/office/powerpoint/2010/main" val="1167754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75803-D7BB-A54E-9D35-0CE1B6C557D4}"/>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DCAE0F-59A0-9341-9AE6-9779756C8BB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82DD08-DB7A-D442-B18D-D6E28EE5B0B6}"/>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109ECD-8DAE-4D40-ACE1-5978A57D598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92EDDC-5878-524C-94E9-B39186CBA2E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16B5B3-29CD-1E42-93DD-A81032CE0F03}"/>
              </a:ext>
            </a:extLst>
          </p:cNvPr>
          <p:cNvSpPr>
            <a:spLocks noGrp="1"/>
          </p:cNvSpPr>
          <p:nvPr>
            <p:ph type="dt" sz="half" idx="10"/>
          </p:nvPr>
        </p:nvSpPr>
        <p:spPr/>
        <p:txBody>
          <a:bodyPr/>
          <a:lstStyle>
            <a:lvl1pPr>
              <a:defRPr/>
            </a:lvl1pPr>
          </a:lstStyle>
          <a:p>
            <a:r>
              <a:rPr lang="en-US" altLang="en-US"/>
              <a:t>Jan 2022</a:t>
            </a:r>
          </a:p>
        </p:txBody>
      </p:sp>
      <p:sp>
        <p:nvSpPr>
          <p:cNvPr id="8" name="Footer Placeholder 7">
            <a:extLst>
              <a:ext uri="{FF2B5EF4-FFF2-40B4-BE49-F238E27FC236}">
                <a16:creationId xmlns:a16="http://schemas.microsoft.com/office/drawing/2014/main" id="{F8D657B8-E9B5-2646-84B6-245CC2FA6FC2}"/>
              </a:ext>
            </a:extLst>
          </p:cNvPr>
          <p:cNvSpPr>
            <a:spLocks noGrp="1"/>
          </p:cNvSpPr>
          <p:nvPr>
            <p:ph type="ftr" sz="quarter" idx="11"/>
          </p:nvPr>
        </p:nvSpPr>
        <p:spPr/>
        <p:txBody>
          <a:bodyPr/>
          <a:lstStyle>
            <a:lvl1pPr>
              <a:defRPr/>
            </a:lvl1pPr>
          </a:lstStyle>
          <a:p>
            <a:r>
              <a:rPr lang="en-US" altLang="en-US"/>
              <a:t>E. Ekrem, et. al. (Apple Inc.)</a:t>
            </a:r>
          </a:p>
        </p:txBody>
      </p:sp>
      <p:sp>
        <p:nvSpPr>
          <p:cNvPr id="9" name="Slide Number Placeholder 8">
            <a:extLst>
              <a:ext uri="{FF2B5EF4-FFF2-40B4-BE49-F238E27FC236}">
                <a16:creationId xmlns:a16="http://schemas.microsoft.com/office/drawing/2014/main" id="{D34A3290-28C5-B744-AA90-2A455266C17D}"/>
              </a:ext>
            </a:extLst>
          </p:cNvPr>
          <p:cNvSpPr>
            <a:spLocks noGrp="1"/>
          </p:cNvSpPr>
          <p:nvPr>
            <p:ph type="sldNum" sz="quarter" idx="12"/>
          </p:nvPr>
        </p:nvSpPr>
        <p:spPr/>
        <p:txBody>
          <a:bodyPr/>
          <a:lstStyle>
            <a:lvl1pPr>
              <a:defRPr/>
            </a:lvl1pPr>
          </a:lstStyle>
          <a:p>
            <a:r>
              <a:rPr lang="en-US" altLang="en-US"/>
              <a:t>Slide </a:t>
            </a:r>
            <a:fld id="{B864E71C-C555-EE49-9306-E8E95BC0B58A}" type="slidenum">
              <a:rPr lang="en-US" altLang="en-US"/>
              <a:pPr/>
              <a:t>‹#›</a:t>
            </a:fld>
            <a:endParaRPr lang="en-US" altLang="en-US"/>
          </a:p>
        </p:txBody>
      </p:sp>
    </p:spTree>
    <p:extLst>
      <p:ext uri="{BB962C8B-B14F-4D97-AF65-F5344CB8AC3E}">
        <p14:creationId xmlns:p14="http://schemas.microsoft.com/office/powerpoint/2010/main" val="289513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19D99-0C75-2447-8257-A2E7DA17AA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955439-0F68-F347-87D7-F0502F239B4C}"/>
              </a:ext>
            </a:extLst>
          </p:cNvPr>
          <p:cNvSpPr>
            <a:spLocks noGrp="1"/>
          </p:cNvSpPr>
          <p:nvPr>
            <p:ph type="dt" sz="half" idx="10"/>
          </p:nvPr>
        </p:nvSpPr>
        <p:spPr/>
        <p:txBody>
          <a:bodyPr/>
          <a:lstStyle>
            <a:lvl1pPr>
              <a:defRPr/>
            </a:lvl1pPr>
          </a:lstStyle>
          <a:p>
            <a:r>
              <a:rPr lang="en-US" altLang="en-US"/>
              <a:t>Jan 2022</a:t>
            </a:r>
          </a:p>
        </p:txBody>
      </p:sp>
      <p:sp>
        <p:nvSpPr>
          <p:cNvPr id="4" name="Footer Placeholder 3">
            <a:extLst>
              <a:ext uri="{FF2B5EF4-FFF2-40B4-BE49-F238E27FC236}">
                <a16:creationId xmlns:a16="http://schemas.microsoft.com/office/drawing/2014/main" id="{BDDE28B6-16BE-5F49-8C55-36B506BD9C20}"/>
              </a:ext>
            </a:extLst>
          </p:cNvPr>
          <p:cNvSpPr>
            <a:spLocks noGrp="1"/>
          </p:cNvSpPr>
          <p:nvPr>
            <p:ph type="ftr" sz="quarter" idx="11"/>
          </p:nvPr>
        </p:nvSpPr>
        <p:spPr/>
        <p:txBody>
          <a:bodyPr/>
          <a:lstStyle>
            <a:lvl1pPr>
              <a:defRPr/>
            </a:lvl1pPr>
          </a:lstStyle>
          <a:p>
            <a:r>
              <a:rPr lang="en-US" altLang="en-US"/>
              <a:t>E. Ekrem, et. al. (Apple Inc.)</a:t>
            </a:r>
          </a:p>
        </p:txBody>
      </p:sp>
      <p:sp>
        <p:nvSpPr>
          <p:cNvPr id="5" name="Slide Number Placeholder 4">
            <a:extLst>
              <a:ext uri="{FF2B5EF4-FFF2-40B4-BE49-F238E27FC236}">
                <a16:creationId xmlns:a16="http://schemas.microsoft.com/office/drawing/2014/main" id="{1ED6F899-D479-5248-B650-CA8E8EC3F7D9}"/>
              </a:ext>
            </a:extLst>
          </p:cNvPr>
          <p:cNvSpPr>
            <a:spLocks noGrp="1"/>
          </p:cNvSpPr>
          <p:nvPr>
            <p:ph type="sldNum" sz="quarter" idx="12"/>
          </p:nvPr>
        </p:nvSpPr>
        <p:spPr/>
        <p:txBody>
          <a:bodyPr/>
          <a:lstStyle>
            <a:lvl1pPr>
              <a:defRPr/>
            </a:lvl1pPr>
          </a:lstStyle>
          <a:p>
            <a:r>
              <a:rPr lang="en-US" altLang="en-US"/>
              <a:t>Slide </a:t>
            </a:r>
            <a:fld id="{455243F7-3A58-5D46-A4D6-1FD576FC16FA}" type="slidenum">
              <a:rPr lang="en-US" altLang="en-US"/>
              <a:pPr/>
              <a:t>‹#›</a:t>
            </a:fld>
            <a:endParaRPr lang="en-US" altLang="en-US"/>
          </a:p>
        </p:txBody>
      </p:sp>
    </p:spTree>
    <p:extLst>
      <p:ext uri="{BB962C8B-B14F-4D97-AF65-F5344CB8AC3E}">
        <p14:creationId xmlns:p14="http://schemas.microsoft.com/office/powerpoint/2010/main" val="3191755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9A7050-4F49-2E4E-8786-A8C03B6C0772}"/>
              </a:ext>
            </a:extLst>
          </p:cNvPr>
          <p:cNvSpPr>
            <a:spLocks noGrp="1"/>
          </p:cNvSpPr>
          <p:nvPr>
            <p:ph type="dt" sz="half" idx="10"/>
          </p:nvPr>
        </p:nvSpPr>
        <p:spPr>
          <a:xfrm>
            <a:off x="685800" y="378281"/>
            <a:ext cx="1600200" cy="215444"/>
          </a:xfrm>
        </p:spPr>
        <p:txBody>
          <a:bodyPr/>
          <a:lstStyle>
            <a:lvl1pPr>
              <a:defRPr/>
            </a:lvl1pPr>
          </a:lstStyle>
          <a:p>
            <a:r>
              <a:rPr lang="en-US" altLang="en-US"/>
              <a:t>Jan 2022</a:t>
            </a:r>
            <a:endParaRPr lang="en-US" altLang="en-US" dirty="0"/>
          </a:p>
        </p:txBody>
      </p:sp>
      <p:sp>
        <p:nvSpPr>
          <p:cNvPr id="3" name="Footer Placeholder 2">
            <a:extLst>
              <a:ext uri="{FF2B5EF4-FFF2-40B4-BE49-F238E27FC236}">
                <a16:creationId xmlns:a16="http://schemas.microsoft.com/office/drawing/2014/main" id="{9EF6059B-0602-6542-BEFC-E3478CA26633}"/>
              </a:ext>
            </a:extLst>
          </p:cNvPr>
          <p:cNvSpPr>
            <a:spLocks noGrp="1"/>
          </p:cNvSpPr>
          <p:nvPr>
            <p:ph type="ftr" sz="quarter" idx="11"/>
          </p:nvPr>
        </p:nvSpPr>
        <p:spPr/>
        <p:txBody>
          <a:bodyPr/>
          <a:lstStyle>
            <a:lvl1pPr>
              <a:defRPr/>
            </a:lvl1pPr>
          </a:lstStyle>
          <a:p>
            <a:r>
              <a:rPr lang="en-US" altLang="en-US"/>
              <a:t>E. Ekrem, et. al. (Apple Inc.)</a:t>
            </a:r>
          </a:p>
        </p:txBody>
      </p:sp>
      <p:sp>
        <p:nvSpPr>
          <p:cNvPr id="4" name="Slide Number Placeholder 3">
            <a:extLst>
              <a:ext uri="{FF2B5EF4-FFF2-40B4-BE49-F238E27FC236}">
                <a16:creationId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a:t>Slide </a:t>
            </a:r>
            <a:fld id="{D63F0650-F2B3-6741-A45C-FCE309717EFE}" type="slidenum">
              <a:rPr lang="en-US" altLang="en-US"/>
              <a:pPr/>
              <a:t>‹#›</a:t>
            </a:fld>
            <a:endParaRPr lang="en-US" altLang="en-US"/>
          </a:p>
        </p:txBody>
      </p:sp>
    </p:spTree>
    <p:extLst>
      <p:ext uri="{BB962C8B-B14F-4D97-AF65-F5344CB8AC3E}">
        <p14:creationId xmlns:p14="http://schemas.microsoft.com/office/powerpoint/2010/main" val="2932935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4D2F-20EB-504E-AB02-D87E8600A9D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F63EE9-DE99-684D-8327-BC9FC9B6323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1F727C-F542-0743-A000-B193F0090C5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154122-F278-564A-962E-652394D50AAC}"/>
              </a:ext>
            </a:extLst>
          </p:cNvPr>
          <p:cNvSpPr>
            <a:spLocks noGrp="1"/>
          </p:cNvSpPr>
          <p:nvPr>
            <p:ph type="dt" sz="half" idx="10"/>
          </p:nvPr>
        </p:nvSpPr>
        <p:spPr/>
        <p:txBody>
          <a:bodyPr/>
          <a:lstStyle>
            <a:lvl1pPr>
              <a:defRPr/>
            </a:lvl1pPr>
          </a:lstStyle>
          <a:p>
            <a:r>
              <a:rPr lang="en-US" altLang="en-US"/>
              <a:t>Jan 2022</a:t>
            </a:r>
          </a:p>
        </p:txBody>
      </p:sp>
      <p:sp>
        <p:nvSpPr>
          <p:cNvPr id="6" name="Footer Placeholder 5">
            <a:extLst>
              <a:ext uri="{FF2B5EF4-FFF2-40B4-BE49-F238E27FC236}">
                <a16:creationId xmlns:a16="http://schemas.microsoft.com/office/drawing/2014/main" id="{BBDF74D7-1698-DD45-8B54-423EF7E328A4}"/>
              </a:ext>
            </a:extLst>
          </p:cNvPr>
          <p:cNvSpPr>
            <a:spLocks noGrp="1"/>
          </p:cNvSpPr>
          <p:nvPr>
            <p:ph type="ftr" sz="quarter" idx="11"/>
          </p:nvPr>
        </p:nvSpPr>
        <p:spPr/>
        <p:txBody>
          <a:bodyPr/>
          <a:lstStyle>
            <a:lvl1pPr>
              <a:defRPr/>
            </a:lvl1pPr>
          </a:lstStyle>
          <a:p>
            <a:r>
              <a:rPr lang="en-US" altLang="en-US"/>
              <a:t>E. Ekrem, et. al. (Apple Inc.)</a:t>
            </a:r>
          </a:p>
        </p:txBody>
      </p:sp>
      <p:sp>
        <p:nvSpPr>
          <p:cNvPr id="7" name="Slide Number Placeholder 6">
            <a:extLst>
              <a:ext uri="{FF2B5EF4-FFF2-40B4-BE49-F238E27FC236}">
                <a16:creationId xmlns:a16="http://schemas.microsoft.com/office/drawing/2014/main" id="{A32FAAD5-E278-7745-B9D4-F0F330A8632F}"/>
              </a:ext>
            </a:extLst>
          </p:cNvPr>
          <p:cNvSpPr>
            <a:spLocks noGrp="1"/>
          </p:cNvSpPr>
          <p:nvPr>
            <p:ph type="sldNum" sz="quarter" idx="12"/>
          </p:nvPr>
        </p:nvSpPr>
        <p:spPr/>
        <p:txBody>
          <a:bodyPr/>
          <a:lstStyle>
            <a:lvl1pPr>
              <a:defRPr/>
            </a:lvl1pPr>
          </a:lstStyle>
          <a:p>
            <a:r>
              <a:rPr lang="en-US" altLang="en-US"/>
              <a:t>Slide </a:t>
            </a:r>
            <a:fld id="{3EC79C22-0088-EA43-A45F-2C554AA23403}" type="slidenum">
              <a:rPr lang="en-US" altLang="en-US"/>
              <a:pPr/>
              <a:t>‹#›</a:t>
            </a:fld>
            <a:endParaRPr lang="en-US" altLang="en-US"/>
          </a:p>
        </p:txBody>
      </p:sp>
    </p:spTree>
    <p:extLst>
      <p:ext uri="{BB962C8B-B14F-4D97-AF65-F5344CB8AC3E}">
        <p14:creationId xmlns:p14="http://schemas.microsoft.com/office/powerpoint/2010/main" val="4146907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1C0AF-3A20-8A4D-BEEB-CCF72E591B5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0EB4E2-8B4F-864D-9861-129A90201D2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3ED83C0-5DA3-8544-AE4D-CA9825DAC1F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E84A7-0E2D-C64E-8406-BD4384DA8A0A}"/>
              </a:ext>
            </a:extLst>
          </p:cNvPr>
          <p:cNvSpPr>
            <a:spLocks noGrp="1"/>
          </p:cNvSpPr>
          <p:nvPr>
            <p:ph type="dt" sz="half" idx="10"/>
          </p:nvPr>
        </p:nvSpPr>
        <p:spPr/>
        <p:txBody>
          <a:bodyPr/>
          <a:lstStyle>
            <a:lvl1pPr>
              <a:defRPr/>
            </a:lvl1pPr>
          </a:lstStyle>
          <a:p>
            <a:r>
              <a:rPr lang="en-US" altLang="en-US"/>
              <a:t>Jan 2022</a:t>
            </a:r>
          </a:p>
        </p:txBody>
      </p:sp>
      <p:sp>
        <p:nvSpPr>
          <p:cNvPr id="6" name="Footer Placeholder 5">
            <a:extLst>
              <a:ext uri="{FF2B5EF4-FFF2-40B4-BE49-F238E27FC236}">
                <a16:creationId xmlns:a16="http://schemas.microsoft.com/office/drawing/2014/main" id="{05830EEC-2DF2-E443-9291-D75738763C32}"/>
              </a:ext>
            </a:extLst>
          </p:cNvPr>
          <p:cNvSpPr>
            <a:spLocks noGrp="1"/>
          </p:cNvSpPr>
          <p:nvPr>
            <p:ph type="ftr" sz="quarter" idx="11"/>
          </p:nvPr>
        </p:nvSpPr>
        <p:spPr/>
        <p:txBody>
          <a:bodyPr/>
          <a:lstStyle>
            <a:lvl1pPr>
              <a:defRPr/>
            </a:lvl1pPr>
          </a:lstStyle>
          <a:p>
            <a:r>
              <a:rPr lang="en-US" altLang="en-US"/>
              <a:t>E. Ekrem, et. al. (Apple Inc.)</a:t>
            </a:r>
          </a:p>
        </p:txBody>
      </p:sp>
      <p:sp>
        <p:nvSpPr>
          <p:cNvPr id="7" name="Slide Number Placeholder 6">
            <a:extLst>
              <a:ext uri="{FF2B5EF4-FFF2-40B4-BE49-F238E27FC236}">
                <a16:creationId xmlns:a16="http://schemas.microsoft.com/office/drawing/2014/main" id="{D2605D79-88DB-5B43-AB97-97F91BA43E45}"/>
              </a:ext>
            </a:extLst>
          </p:cNvPr>
          <p:cNvSpPr>
            <a:spLocks noGrp="1"/>
          </p:cNvSpPr>
          <p:nvPr>
            <p:ph type="sldNum" sz="quarter" idx="12"/>
          </p:nvPr>
        </p:nvSpPr>
        <p:spPr/>
        <p:txBody>
          <a:bodyPr/>
          <a:lstStyle>
            <a:lvl1pPr>
              <a:defRPr/>
            </a:lvl1pPr>
          </a:lstStyle>
          <a:p>
            <a:r>
              <a:rPr lang="en-US" altLang="en-US"/>
              <a:t>Slide </a:t>
            </a:r>
            <a:fld id="{5507784F-50EC-3549-9BB3-3620C88A949B}" type="slidenum">
              <a:rPr lang="en-US" altLang="en-US"/>
              <a:pPr/>
              <a:t>‹#›</a:t>
            </a:fld>
            <a:endParaRPr lang="en-US" altLang="en-US"/>
          </a:p>
        </p:txBody>
      </p:sp>
    </p:spTree>
    <p:extLst>
      <p:ext uri="{BB962C8B-B14F-4D97-AF65-F5344CB8AC3E}">
        <p14:creationId xmlns:p14="http://schemas.microsoft.com/office/powerpoint/2010/main" val="4129100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Jan 2022</a:t>
            </a:r>
            <a:endParaRPr lang="en-US" altLang="en-US" dirty="0"/>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E. Ekrem, et. al. (Apple Inc.)</a:t>
            </a:r>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1" name="Rectangle 7">
            <a:extLst>
              <a:ext uri="{FF2B5EF4-FFF2-40B4-BE49-F238E27FC236}">
                <a16:creationId xmlns:a16="http://schemas.microsoft.com/office/drawing/2014/main" id="{E7D5FA6A-DD22-4A4D-AEEB-ABB82318E7F6}"/>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&lt;</a:t>
            </a:r>
            <a:r>
              <a:rPr lang="en-US" sz="1200" b="1" i="0" u="none" strike="noStrike" kern="1200" dirty="0">
                <a:solidFill>
                  <a:schemeClr val="tx1"/>
                </a:solidFill>
                <a:effectLst/>
                <a:latin typeface="Times New Roman" panose="02020603050405020304" pitchFamily="18" charset="0"/>
                <a:ea typeface="+mn-ea"/>
                <a:cs typeface="+mn-cs"/>
              </a:rPr>
              <a:t> 15-22-0074-00-04ab </a:t>
            </a:r>
            <a:r>
              <a:rPr lang="en-US" altLang="en-US" sz="1400" b="1" dirty="0"/>
              <a:t>&gt;</a:t>
            </a:r>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p:nvSpPr>
        <p:spPr bwMode="auto">
          <a:xfrm>
            <a:off x="685800" y="6475413"/>
            <a:ext cx="2057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dirty="0"/>
              <a:t>Link budget … </a:t>
            </a:r>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j_hammerschmidt@yahoo.com"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0.emf"/></Relationships>
</file>

<file path=ppt/slides/_rels/slide11.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3.emf"/></Relationships>
</file>

<file path=ppt/slides/_rels/slide13.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a:extLst>
              <a:ext uri="{FF2B5EF4-FFF2-40B4-BE49-F238E27FC236}">
                <a16:creationId xmlns:a16="http://schemas.microsoft.com/office/drawing/2014/main" id="{5F0B2C05-F7E7-3546-93D4-1806C431AB9E}"/>
              </a:ext>
            </a:extLst>
          </p:cNvPr>
          <p:cNvSpPr>
            <a:spLocks noGrp="1"/>
          </p:cNvSpPr>
          <p:nvPr>
            <p:ph type="dt" sz="half" idx="10"/>
          </p:nvPr>
        </p:nvSpPr>
        <p:spPr/>
        <p:txBody>
          <a:bodyPr/>
          <a:lstStyle/>
          <a:p>
            <a:r>
              <a:rPr lang="en-US" altLang="en-US"/>
              <a:t>Jan 2022</a:t>
            </a:r>
            <a:endParaRPr lang="en-US" altLang="en-US" dirty="0"/>
          </a:p>
        </p:txBody>
      </p:sp>
      <p:sp>
        <p:nvSpPr>
          <p:cNvPr id="6" name="Slide Number Placeholder 3">
            <a:extLst>
              <a:ext uri="{FF2B5EF4-FFF2-40B4-BE49-F238E27FC236}">
                <a16:creationId xmlns:a16="http://schemas.microsoft.com/office/drawing/2014/main" id="{1EFAE4B7-777C-CA4F-B984-133C43F93028}"/>
              </a:ext>
            </a:extLst>
          </p:cNvPr>
          <p:cNvSpPr>
            <a:spLocks noGrp="1"/>
          </p:cNvSpPr>
          <p:nvPr>
            <p:ph type="sldNum" sz="quarter" idx="12"/>
          </p:nvPr>
        </p:nvSpPr>
        <p:spPr/>
        <p:txBody>
          <a:bodyPr/>
          <a:lstStyle/>
          <a:p>
            <a:r>
              <a:rPr lang="en-US" altLang="en-US"/>
              <a:t>Slide </a:t>
            </a:r>
            <a:fld id="{E83CCBC5-88D4-8345-8D58-8C5C23A594C7}" type="slidenum">
              <a:rPr lang="en-US" altLang="en-US"/>
              <a:pPr/>
              <a:t>1</a:t>
            </a:fld>
            <a:endParaRPr lang="en-US" altLang="en-US"/>
          </a:p>
        </p:txBody>
      </p:sp>
      <p:sp>
        <p:nvSpPr>
          <p:cNvPr id="27651" name="Rectangle 3">
            <a:extLst>
              <a:ext uri="{FF2B5EF4-FFF2-40B4-BE49-F238E27FC236}">
                <a16:creationId xmlns:a16="http://schemas.microsoft.com/office/drawing/2014/main" id="{B26BE74D-F64D-6D40-B661-9C698E439112}"/>
              </a:ext>
            </a:extLst>
          </p:cNvPr>
          <p:cNvSpPr>
            <a:spLocks noChangeArrowheads="1"/>
          </p:cNvSpPr>
          <p:nvPr/>
        </p:nvSpPr>
        <p:spPr bwMode="auto">
          <a:xfrm>
            <a:off x="147181" y="838200"/>
            <a:ext cx="8991600" cy="38420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Link budget analysis for narrowband assisted multi-millisecond UWB	</a:t>
            </a:r>
          </a:p>
          <a:p>
            <a:r>
              <a:rPr lang="en-US" altLang="en-US" sz="1600" b="1" dirty="0">
                <a:solidFill>
                  <a:schemeClr val="tx2"/>
                </a:solidFill>
              </a:rPr>
              <a:t>Date Submitted: </a:t>
            </a:r>
            <a:r>
              <a:rPr lang="en-US" altLang="en-US" sz="1600" dirty="0">
                <a:solidFill>
                  <a:schemeClr val="tx2"/>
                </a:solidFill>
              </a:rPr>
              <a:t>24 January, 2022	</a:t>
            </a:r>
          </a:p>
          <a:p>
            <a:r>
              <a:rPr lang="en-US" altLang="en-US" sz="1600" b="1" dirty="0">
                <a:solidFill>
                  <a:schemeClr val="tx2"/>
                </a:solidFill>
              </a:rPr>
              <a:t>Source:</a:t>
            </a:r>
            <a:r>
              <a:rPr lang="en-US" altLang="en-US" sz="1600" dirty="0">
                <a:solidFill>
                  <a:schemeClr val="tx2"/>
                </a:solidFill>
              </a:rPr>
              <a:t> </a:t>
            </a:r>
            <a:r>
              <a:rPr lang="en-US" altLang="en-US" sz="1600" dirty="0" err="1">
                <a:solidFill>
                  <a:schemeClr val="tx2"/>
                </a:solidFill>
              </a:rPr>
              <a:t>Ersen</a:t>
            </a:r>
            <a:r>
              <a:rPr lang="en-US" altLang="en-US" sz="1600" dirty="0">
                <a:solidFill>
                  <a:schemeClr val="tx2"/>
                </a:solidFill>
              </a:rPr>
              <a:t> </a:t>
            </a:r>
            <a:r>
              <a:rPr lang="en-US" altLang="en-US" sz="1600" dirty="0" err="1">
                <a:solidFill>
                  <a:schemeClr val="tx2"/>
                </a:solidFill>
              </a:rPr>
              <a:t>Ekrem</a:t>
            </a:r>
            <a:r>
              <a:rPr lang="en-US" altLang="en-US" sz="1600" dirty="0">
                <a:solidFill>
                  <a:schemeClr val="tx2"/>
                </a:solidFill>
              </a:rPr>
              <a:t>, Shang-</a:t>
            </a:r>
            <a:r>
              <a:rPr lang="en-US" altLang="en-US" sz="1600" dirty="0" err="1">
                <a:solidFill>
                  <a:schemeClr val="tx2"/>
                </a:solidFill>
              </a:rPr>
              <a:t>Te</a:t>
            </a:r>
            <a:r>
              <a:rPr lang="en-US" altLang="en-US" sz="1600" dirty="0">
                <a:solidFill>
                  <a:schemeClr val="tx2"/>
                </a:solidFill>
              </a:rPr>
              <a:t> Yang, </a:t>
            </a:r>
            <a:r>
              <a:rPr lang="en-US" altLang="en-US" sz="1600" dirty="0" err="1">
                <a:solidFill>
                  <a:schemeClr val="tx2"/>
                </a:solidFill>
              </a:rPr>
              <a:t>Ido</a:t>
            </a:r>
            <a:r>
              <a:rPr lang="en-US" altLang="en-US" sz="1600" dirty="0">
                <a:solidFill>
                  <a:schemeClr val="tx2"/>
                </a:solidFill>
              </a:rPr>
              <a:t> </a:t>
            </a:r>
            <a:r>
              <a:rPr lang="en-US" altLang="en-US" sz="1600" dirty="0" err="1">
                <a:solidFill>
                  <a:schemeClr val="tx2"/>
                </a:solidFill>
              </a:rPr>
              <a:t>Bettesh</a:t>
            </a:r>
            <a:r>
              <a:rPr lang="en-US" altLang="en-US" sz="1600" dirty="0">
                <a:solidFill>
                  <a:schemeClr val="tx2"/>
                </a:solidFill>
              </a:rPr>
              <a:t>, and Moche Cohen (Apple Inc.)</a:t>
            </a:r>
          </a:p>
          <a:p>
            <a:r>
              <a:rPr lang="en-US" altLang="en-US" sz="1600" b="1" dirty="0">
                <a:solidFill>
                  <a:schemeClr val="tx2"/>
                </a:solidFill>
              </a:rPr>
              <a:t>Address</a:t>
            </a:r>
            <a:r>
              <a:rPr lang="en-US" altLang="en-US" sz="1600" dirty="0">
                <a:solidFill>
                  <a:schemeClr val="tx2"/>
                </a:solidFill>
              </a:rPr>
              <a:t>: One Apple Park Way, Cupertino, CA 95104, USA</a:t>
            </a:r>
          </a:p>
          <a:p>
            <a:r>
              <a:rPr lang="en-US" altLang="en-US" sz="1600" b="1" dirty="0">
                <a:solidFill>
                  <a:schemeClr val="tx2"/>
                </a:solidFill>
              </a:rPr>
              <a:t>E-Mail</a:t>
            </a:r>
            <a:r>
              <a:rPr lang="en-US" altLang="en-US" sz="1600" dirty="0">
                <a:solidFill>
                  <a:schemeClr val="tx2"/>
                </a:solidFill>
              </a:rPr>
              <a:t>:</a:t>
            </a:r>
            <a:r>
              <a:rPr lang="en-US" altLang="en-US" sz="1600" dirty="0">
                <a:solidFill>
                  <a:schemeClr val="tx2"/>
                </a:solidFill>
                <a:hlinkClick r:id="rId2"/>
              </a:rPr>
              <a:t> </a:t>
            </a:r>
            <a:r>
              <a:rPr lang="en-US" altLang="en-US" sz="1600" dirty="0" err="1">
                <a:solidFill>
                  <a:schemeClr val="tx2"/>
                </a:solidFill>
              </a:rPr>
              <a:t>ersenek@gmail.com</a:t>
            </a:r>
            <a:endParaRPr lang="en-US" altLang="en-US" sz="1600" dirty="0">
              <a:solidFill>
                <a:schemeClr val="tx2"/>
              </a:solidFill>
            </a:endParaRPr>
          </a:p>
          <a:p>
            <a:pPr>
              <a:spcBef>
                <a:spcPts val="100"/>
              </a:spcBef>
              <a:spcAft>
                <a:spcPts val="100"/>
              </a:spcAft>
            </a:pPr>
            <a:r>
              <a:rPr lang="en-US" altLang="en-US" dirty="0">
                <a:solidFill>
                  <a:schemeClr val="accent2"/>
                </a:solidFill>
              </a:rPr>
              <a:t>	</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Link budget analysis of narrowband assisted UWB system.</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Illustrate how narrowband assisted UWB system can have improved link budget.</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authoring individual(s) or organization(s). The material in this document is subject to change in form and content after further study. The authors(s) reserve(s) the right to add, amend or withdraw material contained herein.</a:t>
            </a:r>
          </a:p>
        </p:txBody>
      </p:sp>
      <p:sp>
        <p:nvSpPr>
          <p:cNvPr id="7" name="Footer Placeholder 4">
            <a:extLst>
              <a:ext uri="{FF2B5EF4-FFF2-40B4-BE49-F238E27FC236}">
                <a16:creationId xmlns:a16="http://schemas.microsoft.com/office/drawing/2014/main" id="{8316E4B5-F091-2A44-AE8B-6361B2FDA1E2}"/>
              </a:ext>
            </a:extLst>
          </p:cNvPr>
          <p:cNvSpPr>
            <a:spLocks noGrp="1"/>
          </p:cNvSpPr>
          <p:nvPr>
            <p:ph type="ftr" sz="quarter" idx="11"/>
          </p:nvPr>
        </p:nvSpPr>
        <p:spPr>
          <a:xfrm>
            <a:off x="5486400" y="6475413"/>
            <a:ext cx="3124200" cy="184666"/>
          </a:xfrm>
        </p:spPr>
        <p:txBody>
          <a:bodyPr/>
          <a:lstStyle/>
          <a:p>
            <a:r>
              <a:rPr lang="en-US" altLang="en-US"/>
              <a:t>E. Ekrem, et. al. (Apple Inc.)</a:t>
            </a:r>
            <a:endParaRPr lang="en-US"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1B9461E3-9775-5341-AE7D-5BBEA6E522B3}"/>
              </a:ext>
            </a:extLst>
          </p:cNvPr>
          <p:cNvSpPr>
            <a:spLocks noGrp="1"/>
          </p:cNvSpPr>
          <p:nvPr>
            <p:ph type="dt" sz="half" idx="10"/>
          </p:nvPr>
        </p:nvSpPr>
        <p:spPr/>
        <p:txBody>
          <a:bodyPr/>
          <a:lstStyle/>
          <a:p>
            <a:r>
              <a:rPr lang="en-US" altLang="en-US"/>
              <a:t>Jan 2022</a:t>
            </a:r>
          </a:p>
        </p:txBody>
      </p:sp>
      <p:sp>
        <p:nvSpPr>
          <p:cNvPr id="5" name="Footer Placeholder 4">
            <a:extLst>
              <a:ext uri="{FF2B5EF4-FFF2-40B4-BE49-F238E27FC236}">
                <a16:creationId xmlns:a16="http://schemas.microsoft.com/office/drawing/2014/main" id="{A16D9DDF-64BE-C648-BECF-91C36FA2CA21}"/>
              </a:ext>
            </a:extLst>
          </p:cNvPr>
          <p:cNvSpPr>
            <a:spLocks noGrp="1"/>
          </p:cNvSpPr>
          <p:nvPr>
            <p:ph type="ftr" sz="quarter" idx="11"/>
          </p:nvPr>
        </p:nvSpPr>
        <p:spPr>
          <a:xfrm>
            <a:off x="5486400" y="6475413"/>
            <a:ext cx="3124200" cy="184666"/>
          </a:xfrm>
        </p:spPr>
        <p:txBody>
          <a:bodyPr/>
          <a:lstStyle/>
          <a:p>
            <a:r>
              <a:rPr lang="en-US" altLang="en-US"/>
              <a:t>E. Ekrem, et. al. (Apple Inc.)</a:t>
            </a:r>
            <a:endParaRPr lang="en-US" altLang="en-US" dirty="0"/>
          </a:p>
        </p:txBody>
      </p:sp>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10</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285750" y="499907"/>
            <a:ext cx="8305800" cy="689524"/>
          </a:xfrm>
          <a:ln/>
        </p:spPr>
        <p:txBody>
          <a:bodyPr/>
          <a:lstStyle/>
          <a:p>
            <a:r>
              <a:rPr lang="en-US" altLang="en-US" sz="2600" dirty="0"/>
              <a:t>Multi-millisecond integration</a:t>
            </a:r>
          </a:p>
        </p:txBody>
      </p:sp>
      <p:sp>
        <p:nvSpPr>
          <p:cNvPr id="9" name="Rectangle 3">
            <a:extLst>
              <a:ext uri="{FF2B5EF4-FFF2-40B4-BE49-F238E27FC236}">
                <a16:creationId xmlns:a16="http://schemas.microsoft.com/office/drawing/2014/main" id="{FCAA6383-6EE2-5947-8B45-474C1D8C88D9}"/>
              </a:ext>
            </a:extLst>
          </p:cNvPr>
          <p:cNvSpPr txBox="1">
            <a:spLocks noChangeArrowheads="1"/>
          </p:cNvSpPr>
          <p:nvPr/>
        </p:nvSpPr>
        <p:spPr bwMode="auto">
          <a:xfrm>
            <a:off x="285750" y="5899913"/>
            <a:ext cx="8572500" cy="5138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1800" dirty="0"/>
          </a:p>
        </p:txBody>
      </p:sp>
      <p:sp>
        <p:nvSpPr>
          <p:cNvPr id="24" name="Rectangle 3">
            <a:extLst>
              <a:ext uri="{FF2B5EF4-FFF2-40B4-BE49-F238E27FC236}">
                <a16:creationId xmlns:a16="http://schemas.microsoft.com/office/drawing/2014/main" id="{BE26A87D-4F0A-BD42-9FEA-333B8E0AD059}"/>
              </a:ext>
            </a:extLst>
          </p:cNvPr>
          <p:cNvSpPr txBox="1">
            <a:spLocks noChangeArrowheads="1"/>
          </p:cNvSpPr>
          <p:nvPr/>
        </p:nvSpPr>
        <p:spPr bwMode="auto">
          <a:xfrm>
            <a:off x="144500" y="1138694"/>
            <a:ext cx="8854999" cy="13366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900" dirty="0"/>
              <a:t>O-QPSK provides initial timing and frequency estimate to UWB:</a:t>
            </a:r>
          </a:p>
          <a:p>
            <a:pPr lvl="1"/>
            <a:r>
              <a:rPr lang="en-US" sz="1800" dirty="0"/>
              <a:t>O-QPSK is assumed to be at -113 dBm (at its sensitivity).</a:t>
            </a:r>
          </a:p>
          <a:p>
            <a:r>
              <a:rPr lang="en-US" sz="1900" dirty="0"/>
              <a:t>UWB does freq. tracking over multi-millisecond and coherently integrates the fragments.</a:t>
            </a:r>
          </a:p>
          <a:p>
            <a:r>
              <a:rPr lang="en-US" sz="1900" dirty="0"/>
              <a:t>4 </a:t>
            </a:r>
            <a:r>
              <a:rPr lang="en-US" sz="1900" dirty="0" err="1"/>
              <a:t>ms</a:t>
            </a:r>
            <a:r>
              <a:rPr lang="en-US" sz="1900" dirty="0"/>
              <a:t> and 8 </a:t>
            </a:r>
            <a:r>
              <a:rPr lang="en-US" sz="1900" dirty="0" err="1"/>
              <a:t>ms</a:t>
            </a:r>
            <a:r>
              <a:rPr lang="en-US" sz="1900" dirty="0"/>
              <a:t> integrations provide ~6 and ~8.5 dB </a:t>
            </a:r>
            <a:r>
              <a:rPr lang="en-US" sz="1900" dirty="0" err="1"/>
              <a:t>sens.</a:t>
            </a:r>
            <a:r>
              <a:rPr lang="en-US" sz="1900" dirty="0"/>
              <a:t> improvement.</a:t>
            </a:r>
          </a:p>
          <a:p>
            <a:pPr>
              <a:lnSpc>
                <a:spcPct val="150000"/>
              </a:lnSpc>
            </a:pPr>
            <a:endParaRPr lang="en-US" sz="2000" dirty="0"/>
          </a:p>
        </p:txBody>
      </p:sp>
      <p:pic>
        <p:nvPicPr>
          <p:cNvPr id="7" name="Picture 6">
            <a:extLst>
              <a:ext uri="{FF2B5EF4-FFF2-40B4-BE49-F238E27FC236}">
                <a16:creationId xmlns:a16="http://schemas.microsoft.com/office/drawing/2014/main" id="{0BBB50FE-19C4-9240-8BE8-B2B45BF40F52}"/>
              </a:ext>
            </a:extLst>
          </p:cNvPr>
          <p:cNvPicPr>
            <a:picLocks noChangeAspect="1"/>
          </p:cNvPicPr>
          <p:nvPr/>
        </p:nvPicPr>
        <p:blipFill>
          <a:blip r:embed="rId3"/>
          <a:stretch>
            <a:fillRect/>
          </a:stretch>
        </p:blipFill>
        <p:spPr>
          <a:xfrm>
            <a:off x="182600" y="3666773"/>
            <a:ext cx="4344988" cy="1468194"/>
          </a:xfrm>
          <a:prstGeom prst="rect">
            <a:avLst/>
          </a:prstGeom>
        </p:spPr>
      </p:pic>
      <p:pic>
        <p:nvPicPr>
          <p:cNvPr id="8" name="Picture 7">
            <a:extLst>
              <a:ext uri="{FF2B5EF4-FFF2-40B4-BE49-F238E27FC236}">
                <a16:creationId xmlns:a16="http://schemas.microsoft.com/office/drawing/2014/main" id="{D28C1F16-7456-0E41-B0CB-6B41B83E0C95}"/>
              </a:ext>
            </a:extLst>
          </p:cNvPr>
          <p:cNvPicPr>
            <a:picLocks noChangeAspect="1"/>
          </p:cNvPicPr>
          <p:nvPr/>
        </p:nvPicPr>
        <p:blipFill>
          <a:blip r:embed="rId4"/>
          <a:stretch>
            <a:fillRect/>
          </a:stretch>
        </p:blipFill>
        <p:spPr>
          <a:xfrm>
            <a:off x="4344988" y="2817103"/>
            <a:ext cx="4799012" cy="3596611"/>
          </a:xfrm>
          <a:prstGeom prst="rect">
            <a:avLst/>
          </a:prstGeom>
        </p:spPr>
      </p:pic>
    </p:spTree>
    <p:extLst>
      <p:ext uri="{BB962C8B-B14F-4D97-AF65-F5344CB8AC3E}">
        <p14:creationId xmlns:p14="http://schemas.microsoft.com/office/powerpoint/2010/main" val="33324080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1B9461E3-9775-5341-AE7D-5BBEA6E522B3}"/>
              </a:ext>
            </a:extLst>
          </p:cNvPr>
          <p:cNvSpPr>
            <a:spLocks noGrp="1"/>
          </p:cNvSpPr>
          <p:nvPr>
            <p:ph type="dt" sz="half" idx="10"/>
          </p:nvPr>
        </p:nvSpPr>
        <p:spPr/>
        <p:txBody>
          <a:bodyPr/>
          <a:lstStyle/>
          <a:p>
            <a:r>
              <a:rPr lang="en-US" altLang="en-US"/>
              <a:t>Jan 2022</a:t>
            </a:r>
          </a:p>
        </p:txBody>
      </p:sp>
      <p:sp>
        <p:nvSpPr>
          <p:cNvPr id="5" name="Footer Placeholder 4">
            <a:extLst>
              <a:ext uri="{FF2B5EF4-FFF2-40B4-BE49-F238E27FC236}">
                <a16:creationId xmlns:a16="http://schemas.microsoft.com/office/drawing/2014/main" id="{A16D9DDF-64BE-C648-BECF-91C36FA2CA21}"/>
              </a:ext>
            </a:extLst>
          </p:cNvPr>
          <p:cNvSpPr>
            <a:spLocks noGrp="1"/>
          </p:cNvSpPr>
          <p:nvPr>
            <p:ph type="ftr" sz="quarter" idx="11"/>
          </p:nvPr>
        </p:nvSpPr>
        <p:spPr>
          <a:xfrm>
            <a:off x="5486400" y="6475413"/>
            <a:ext cx="3124200" cy="184666"/>
          </a:xfrm>
        </p:spPr>
        <p:txBody>
          <a:bodyPr/>
          <a:lstStyle/>
          <a:p>
            <a:r>
              <a:rPr lang="en-US" altLang="en-US"/>
              <a:t>E. Ekrem, et. al. (Apple Inc.)</a:t>
            </a:r>
            <a:endParaRPr lang="en-US" altLang="en-US" dirty="0"/>
          </a:p>
        </p:txBody>
      </p:sp>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11</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285750" y="499907"/>
            <a:ext cx="8305800" cy="689524"/>
          </a:xfrm>
          <a:ln/>
        </p:spPr>
        <p:txBody>
          <a:bodyPr/>
          <a:lstStyle/>
          <a:p>
            <a:r>
              <a:rPr lang="en-US" sz="2600" dirty="0"/>
              <a:t>A comparison of O-QPSK, BPRF ND and NBA-UWB…</a:t>
            </a:r>
          </a:p>
        </p:txBody>
      </p:sp>
      <p:sp>
        <p:nvSpPr>
          <p:cNvPr id="9" name="Rectangle 3">
            <a:extLst>
              <a:ext uri="{FF2B5EF4-FFF2-40B4-BE49-F238E27FC236}">
                <a16:creationId xmlns:a16="http://schemas.microsoft.com/office/drawing/2014/main" id="{FCAA6383-6EE2-5947-8B45-474C1D8C88D9}"/>
              </a:ext>
            </a:extLst>
          </p:cNvPr>
          <p:cNvSpPr txBox="1">
            <a:spLocks noChangeArrowheads="1"/>
          </p:cNvSpPr>
          <p:nvPr/>
        </p:nvSpPr>
        <p:spPr bwMode="auto">
          <a:xfrm>
            <a:off x="285750" y="5899913"/>
            <a:ext cx="8572500" cy="5138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1800" dirty="0"/>
          </a:p>
        </p:txBody>
      </p:sp>
      <p:sp>
        <p:nvSpPr>
          <p:cNvPr id="24" name="Rectangle 3">
            <a:extLst>
              <a:ext uri="{FF2B5EF4-FFF2-40B4-BE49-F238E27FC236}">
                <a16:creationId xmlns:a16="http://schemas.microsoft.com/office/drawing/2014/main" id="{BE26A87D-4F0A-BD42-9FEA-333B8E0AD059}"/>
              </a:ext>
            </a:extLst>
          </p:cNvPr>
          <p:cNvSpPr txBox="1">
            <a:spLocks noChangeArrowheads="1"/>
          </p:cNvSpPr>
          <p:nvPr/>
        </p:nvSpPr>
        <p:spPr bwMode="auto">
          <a:xfrm>
            <a:off x="148450" y="1308338"/>
            <a:ext cx="8847100" cy="689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900" dirty="0"/>
              <a:t>18 dB link budget improvement with multi-millisecond integration!</a:t>
            </a:r>
          </a:p>
          <a:p>
            <a:pPr>
              <a:lnSpc>
                <a:spcPct val="150000"/>
              </a:lnSpc>
            </a:pPr>
            <a:endParaRPr lang="en-US" sz="2000" dirty="0"/>
          </a:p>
        </p:txBody>
      </p:sp>
      <p:pic>
        <p:nvPicPr>
          <p:cNvPr id="3" name="Picture 2">
            <a:extLst>
              <a:ext uri="{FF2B5EF4-FFF2-40B4-BE49-F238E27FC236}">
                <a16:creationId xmlns:a16="http://schemas.microsoft.com/office/drawing/2014/main" id="{73DAEEE1-A96F-934A-BA0C-33609DDEBE5F}"/>
              </a:ext>
            </a:extLst>
          </p:cNvPr>
          <p:cNvPicPr>
            <a:picLocks noChangeAspect="1"/>
          </p:cNvPicPr>
          <p:nvPr/>
        </p:nvPicPr>
        <p:blipFill>
          <a:blip r:embed="rId3"/>
          <a:stretch>
            <a:fillRect/>
          </a:stretch>
        </p:blipFill>
        <p:spPr>
          <a:xfrm>
            <a:off x="518994" y="1828218"/>
            <a:ext cx="8106012" cy="4169331"/>
          </a:xfrm>
          <a:prstGeom prst="rect">
            <a:avLst/>
          </a:prstGeom>
        </p:spPr>
      </p:pic>
    </p:spTree>
    <p:extLst>
      <p:ext uri="{BB962C8B-B14F-4D97-AF65-F5344CB8AC3E}">
        <p14:creationId xmlns:p14="http://schemas.microsoft.com/office/powerpoint/2010/main" val="7763564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1B9461E3-9775-5341-AE7D-5BBEA6E522B3}"/>
              </a:ext>
            </a:extLst>
          </p:cNvPr>
          <p:cNvSpPr>
            <a:spLocks noGrp="1"/>
          </p:cNvSpPr>
          <p:nvPr>
            <p:ph type="dt" sz="half" idx="10"/>
          </p:nvPr>
        </p:nvSpPr>
        <p:spPr/>
        <p:txBody>
          <a:bodyPr/>
          <a:lstStyle/>
          <a:p>
            <a:r>
              <a:rPr lang="en-US" altLang="en-US"/>
              <a:t>Jan 2022</a:t>
            </a:r>
          </a:p>
        </p:txBody>
      </p:sp>
      <p:sp>
        <p:nvSpPr>
          <p:cNvPr id="5" name="Footer Placeholder 4">
            <a:extLst>
              <a:ext uri="{FF2B5EF4-FFF2-40B4-BE49-F238E27FC236}">
                <a16:creationId xmlns:a16="http://schemas.microsoft.com/office/drawing/2014/main" id="{A16D9DDF-64BE-C648-BECF-91C36FA2CA21}"/>
              </a:ext>
            </a:extLst>
          </p:cNvPr>
          <p:cNvSpPr>
            <a:spLocks noGrp="1"/>
          </p:cNvSpPr>
          <p:nvPr>
            <p:ph type="ftr" sz="quarter" idx="11"/>
          </p:nvPr>
        </p:nvSpPr>
        <p:spPr>
          <a:xfrm>
            <a:off x="5486400" y="6475413"/>
            <a:ext cx="3124200" cy="184666"/>
          </a:xfrm>
        </p:spPr>
        <p:txBody>
          <a:bodyPr/>
          <a:lstStyle/>
          <a:p>
            <a:r>
              <a:rPr lang="en-US" altLang="en-US"/>
              <a:t>E. Ekrem, et. al. (Apple Inc.)</a:t>
            </a:r>
            <a:endParaRPr lang="en-US" altLang="en-US" dirty="0"/>
          </a:p>
        </p:txBody>
      </p:sp>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12</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285750" y="587965"/>
            <a:ext cx="8305800" cy="689524"/>
          </a:xfrm>
          <a:ln/>
        </p:spPr>
        <p:txBody>
          <a:bodyPr/>
          <a:lstStyle/>
          <a:p>
            <a:r>
              <a:rPr lang="en-US" sz="2600" dirty="0"/>
              <a:t>Multi-millisecond integration under fading</a:t>
            </a:r>
          </a:p>
        </p:txBody>
      </p:sp>
      <p:sp>
        <p:nvSpPr>
          <p:cNvPr id="9" name="Rectangle 3">
            <a:extLst>
              <a:ext uri="{FF2B5EF4-FFF2-40B4-BE49-F238E27FC236}">
                <a16:creationId xmlns:a16="http://schemas.microsoft.com/office/drawing/2014/main" id="{FCAA6383-6EE2-5947-8B45-474C1D8C88D9}"/>
              </a:ext>
            </a:extLst>
          </p:cNvPr>
          <p:cNvSpPr txBox="1">
            <a:spLocks noChangeArrowheads="1"/>
          </p:cNvSpPr>
          <p:nvPr/>
        </p:nvSpPr>
        <p:spPr bwMode="auto">
          <a:xfrm>
            <a:off x="285750" y="5899913"/>
            <a:ext cx="8572500" cy="5138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1800" dirty="0"/>
          </a:p>
        </p:txBody>
      </p:sp>
      <p:sp>
        <p:nvSpPr>
          <p:cNvPr id="24" name="Rectangle 3">
            <a:extLst>
              <a:ext uri="{FF2B5EF4-FFF2-40B4-BE49-F238E27FC236}">
                <a16:creationId xmlns:a16="http://schemas.microsoft.com/office/drawing/2014/main" id="{BE26A87D-4F0A-BD42-9FEA-333B8E0AD059}"/>
              </a:ext>
            </a:extLst>
          </p:cNvPr>
          <p:cNvSpPr txBox="1">
            <a:spLocks noChangeArrowheads="1"/>
          </p:cNvSpPr>
          <p:nvPr/>
        </p:nvSpPr>
        <p:spPr bwMode="auto">
          <a:xfrm>
            <a:off x="186550" y="1435188"/>
            <a:ext cx="8847100" cy="689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Arial" panose="020B0604020202020204" pitchFamily="34" charset="0"/>
              <a:buChar char="•"/>
            </a:pPr>
            <a:r>
              <a:rPr lang="en-US" sz="2000" dirty="0"/>
              <a:t>Link budget improvement persists under Rayleigh fading</a:t>
            </a:r>
          </a:p>
          <a:p>
            <a:pPr>
              <a:buFont typeface="Arial" panose="020B0604020202020204" pitchFamily="34" charset="0"/>
              <a:buChar char="•"/>
            </a:pPr>
            <a:r>
              <a:rPr lang="en-US" sz="2000" dirty="0"/>
              <a:t>Spatial diversity neutralizes the fading impediment</a:t>
            </a:r>
          </a:p>
          <a:p>
            <a:pPr>
              <a:lnSpc>
                <a:spcPct val="150000"/>
              </a:lnSpc>
            </a:pPr>
            <a:endParaRPr lang="en-US" sz="2000" dirty="0"/>
          </a:p>
        </p:txBody>
      </p:sp>
      <p:pic>
        <p:nvPicPr>
          <p:cNvPr id="2" name="Picture 1">
            <a:extLst>
              <a:ext uri="{FF2B5EF4-FFF2-40B4-BE49-F238E27FC236}">
                <a16:creationId xmlns:a16="http://schemas.microsoft.com/office/drawing/2014/main" id="{7EB6D038-FDFE-E54A-AF05-D7BBD9092630}"/>
              </a:ext>
            </a:extLst>
          </p:cNvPr>
          <p:cNvPicPr>
            <a:picLocks noChangeAspect="1"/>
          </p:cNvPicPr>
          <p:nvPr/>
        </p:nvPicPr>
        <p:blipFill>
          <a:blip r:embed="rId3"/>
          <a:stretch>
            <a:fillRect/>
          </a:stretch>
        </p:blipFill>
        <p:spPr>
          <a:xfrm>
            <a:off x="-22302" y="2500325"/>
            <a:ext cx="4873654" cy="3656488"/>
          </a:xfrm>
          <a:prstGeom prst="rect">
            <a:avLst/>
          </a:prstGeom>
        </p:spPr>
      </p:pic>
      <p:pic>
        <p:nvPicPr>
          <p:cNvPr id="7" name="Picture 6">
            <a:extLst>
              <a:ext uri="{FF2B5EF4-FFF2-40B4-BE49-F238E27FC236}">
                <a16:creationId xmlns:a16="http://schemas.microsoft.com/office/drawing/2014/main" id="{5729944E-0171-8346-8F0A-EADD3888BFB8}"/>
              </a:ext>
            </a:extLst>
          </p:cNvPr>
          <p:cNvPicPr>
            <a:picLocks noChangeAspect="1"/>
          </p:cNvPicPr>
          <p:nvPr/>
        </p:nvPicPr>
        <p:blipFill>
          <a:blip r:embed="rId4"/>
          <a:stretch>
            <a:fillRect/>
          </a:stretch>
        </p:blipFill>
        <p:spPr>
          <a:xfrm>
            <a:off x="4267200" y="2241416"/>
            <a:ext cx="5215370" cy="3915397"/>
          </a:xfrm>
          <a:prstGeom prst="rect">
            <a:avLst/>
          </a:prstGeom>
        </p:spPr>
      </p:pic>
    </p:spTree>
    <p:extLst>
      <p:ext uri="{BB962C8B-B14F-4D97-AF65-F5344CB8AC3E}">
        <p14:creationId xmlns:p14="http://schemas.microsoft.com/office/powerpoint/2010/main" val="4243897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1B9461E3-9775-5341-AE7D-5BBEA6E522B3}"/>
              </a:ext>
            </a:extLst>
          </p:cNvPr>
          <p:cNvSpPr>
            <a:spLocks noGrp="1"/>
          </p:cNvSpPr>
          <p:nvPr>
            <p:ph type="dt" sz="half" idx="10"/>
          </p:nvPr>
        </p:nvSpPr>
        <p:spPr/>
        <p:txBody>
          <a:bodyPr/>
          <a:lstStyle/>
          <a:p>
            <a:r>
              <a:rPr lang="en-US" altLang="en-US"/>
              <a:t>Jan 2022</a:t>
            </a:r>
          </a:p>
        </p:txBody>
      </p:sp>
      <p:sp>
        <p:nvSpPr>
          <p:cNvPr id="5" name="Footer Placeholder 4">
            <a:extLst>
              <a:ext uri="{FF2B5EF4-FFF2-40B4-BE49-F238E27FC236}">
                <a16:creationId xmlns:a16="http://schemas.microsoft.com/office/drawing/2014/main" id="{A16D9DDF-64BE-C648-BECF-91C36FA2CA21}"/>
              </a:ext>
            </a:extLst>
          </p:cNvPr>
          <p:cNvSpPr>
            <a:spLocks noGrp="1"/>
          </p:cNvSpPr>
          <p:nvPr>
            <p:ph type="ftr" sz="quarter" idx="11"/>
          </p:nvPr>
        </p:nvSpPr>
        <p:spPr>
          <a:xfrm>
            <a:off x="5486400" y="6475413"/>
            <a:ext cx="3124200" cy="184666"/>
          </a:xfrm>
        </p:spPr>
        <p:txBody>
          <a:bodyPr/>
          <a:lstStyle/>
          <a:p>
            <a:r>
              <a:rPr lang="en-US" altLang="en-US"/>
              <a:t>E. Ekrem, et. al. (Apple Inc.)</a:t>
            </a:r>
            <a:endParaRPr lang="en-US" altLang="en-US" dirty="0"/>
          </a:p>
        </p:txBody>
      </p:sp>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13</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285750" y="587965"/>
            <a:ext cx="8305800" cy="689524"/>
          </a:xfrm>
          <a:ln/>
        </p:spPr>
        <p:txBody>
          <a:bodyPr/>
          <a:lstStyle/>
          <a:p>
            <a:r>
              <a:rPr lang="en-US" sz="2600" dirty="0"/>
              <a:t>Multi-millisecond integration under fading</a:t>
            </a:r>
          </a:p>
        </p:txBody>
      </p:sp>
      <p:sp>
        <p:nvSpPr>
          <p:cNvPr id="9" name="Rectangle 3">
            <a:extLst>
              <a:ext uri="{FF2B5EF4-FFF2-40B4-BE49-F238E27FC236}">
                <a16:creationId xmlns:a16="http://schemas.microsoft.com/office/drawing/2014/main" id="{FCAA6383-6EE2-5947-8B45-474C1D8C88D9}"/>
              </a:ext>
            </a:extLst>
          </p:cNvPr>
          <p:cNvSpPr txBox="1">
            <a:spLocks noChangeArrowheads="1"/>
          </p:cNvSpPr>
          <p:nvPr/>
        </p:nvSpPr>
        <p:spPr bwMode="auto">
          <a:xfrm>
            <a:off x="285750" y="5899913"/>
            <a:ext cx="8572500" cy="5138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1800" dirty="0"/>
          </a:p>
        </p:txBody>
      </p:sp>
      <p:sp>
        <p:nvSpPr>
          <p:cNvPr id="24" name="Rectangle 3">
            <a:extLst>
              <a:ext uri="{FF2B5EF4-FFF2-40B4-BE49-F238E27FC236}">
                <a16:creationId xmlns:a16="http://schemas.microsoft.com/office/drawing/2014/main" id="{BE26A87D-4F0A-BD42-9FEA-333B8E0AD059}"/>
              </a:ext>
            </a:extLst>
          </p:cNvPr>
          <p:cNvSpPr txBox="1">
            <a:spLocks noChangeArrowheads="1"/>
          </p:cNvSpPr>
          <p:nvPr/>
        </p:nvSpPr>
        <p:spPr bwMode="auto">
          <a:xfrm>
            <a:off x="186550" y="1435188"/>
            <a:ext cx="8847100" cy="689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pPr>
            <a:r>
              <a:rPr lang="en-US" sz="1800" dirty="0"/>
              <a:t>~17 dB link budget improvement with multi-millisecond integration under fading </a:t>
            </a:r>
          </a:p>
        </p:txBody>
      </p:sp>
      <p:pic>
        <p:nvPicPr>
          <p:cNvPr id="12" name="Picture 11">
            <a:extLst>
              <a:ext uri="{FF2B5EF4-FFF2-40B4-BE49-F238E27FC236}">
                <a16:creationId xmlns:a16="http://schemas.microsoft.com/office/drawing/2014/main" id="{F5505278-BCC0-EC4D-824F-99AE917E2BAA}"/>
              </a:ext>
            </a:extLst>
          </p:cNvPr>
          <p:cNvPicPr>
            <a:picLocks noChangeAspect="1"/>
          </p:cNvPicPr>
          <p:nvPr/>
        </p:nvPicPr>
        <p:blipFill>
          <a:blip r:embed="rId3"/>
          <a:stretch>
            <a:fillRect/>
          </a:stretch>
        </p:blipFill>
        <p:spPr>
          <a:xfrm>
            <a:off x="420688" y="2376806"/>
            <a:ext cx="7848600" cy="3780007"/>
          </a:xfrm>
          <a:prstGeom prst="rect">
            <a:avLst/>
          </a:prstGeom>
        </p:spPr>
      </p:pic>
    </p:spTree>
    <p:extLst>
      <p:ext uri="{BB962C8B-B14F-4D97-AF65-F5344CB8AC3E}">
        <p14:creationId xmlns:p14="http://schemas.microsoft.com/office/powerpoint/2010/main" val="11682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1B9461E3-9775-5341-AE7D-5BBEA6E522B3}"/>
              </a:ext>
            </a:extLst>
          </p:cNvPr>
          <p:cNvSpPr>
            <a:spLocks noGrp="1"/>
          </p:cNvSpPr>
          <p:nvPr>
            <p:ph type="dt" sz="half" idx="10"/>
          </p:nvPr>
        </p:nvSpPr>
        <p:spPr/>
        <p:txBody>
          <a:bodyPr/>
          <a:lstStyle/>
          <a:p>
            <a:r>
              <a:rPr lang="en-US" altLang="en-US"/>
              <a:t>Jan 2022</a:t>
            </a:r>
          </a:p>
        </p:txBody>
      </p:sp>
      <p:sp>
        <p:nvSpPr>
          <p:cNvPr id="5" name="Footer Placeholder 4">
            <a:extLst>
              <a:ext uri="{FF2B5EF4-FFF2-40B4-BE49-F238E27FC236}">
                <a16:creationId xmlns:a16="http://schemas.microsoft.com/office/drawing/2014/main" id="{A16D9DDF-64BE-C648-BECF-91C36FA2CA21}"/>
              </a:ext>
            </a:extLst>
          </p:cNvPr>
          <p:cNvSpPr>
            <a:spLocks noGrp="1"/>
          </p:cNvSpPr>
          <p:nvPr>
            <p:ph type="ftr" sz="quarter" idx="11"/>
          </p:nvPr>
        </p:nvSpPr>
        <p:spPr>
          <a:xfrm>
            <a:off x="5486400" y="6475413"/>
            <a:ext cx="3124200" cy="184666"/>
          </a:xfrm>
        </p:spPr>
        <p:txBody>
          <a:bodyPr/>
          <a:lstStyle/>
          <a:p>
            <a:r>
              <a:rPr lang="en-US" altLang="en-US"/>
              <a:t>E. Ekrem, et. al. (Apple Inc.)</a:t>
            </a:r>
            <a:endParaRPr lang="en-US" altLang="en-US" dirty="0"/>
          </a:p>
        </p:txBody>
      </p:sp>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14</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192088" y="933591"/>
            <a:ext cx="8305800" cy="689524"/>
          </a:xfrm>
          <a:ln/>
        </p:spPr>
        <p:txBody>
          <a:bodyPr/>
          <a:lstStyle/>
          <a:p>
            <a:r>
              <a:rPr lang="en-US" sz="3400" dirty="0"/>
              <a:t>Conclusions</a:t>
            </a:r>
          </a:p>
        </p:txBody>
      </p:sp>
      <p:sp>
        <p:nvSpPr>
          <p:cNvPr id="9" name="Rectangle 3">
            <a:extLst>
              <a:ext uri="{FF2B5EF4-FFF2-40B4-BE49-F238E27FC236}">
                <a16:creationId xmlns:a16="http://schemas.microsoft.com/office/drawing/2014/main" id="{FCAA6383-6EE2-5947-8B45-474C1D8C88D9}"/>
              </a:ext>
            </a:extLst>
          </p:cNvPr>
          <p:cNvSpPr txBox="1">
            <a:spLocks noChangeArrowheads="1"/>
          </p:cNvSpPr>
          <p:nvPr/>
        </p:nvSpPr>
        <p:spPr bwMode="auto">
          <a:xfrm>
            <a:off x="285750" y="5899913"/>
            <a:ext cx="8572500" cy="5138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1800" dirty="0"/>
          </a:p>
        </p:txBody>
      </p:sp>
      <p:sp>
        <p:nvSpPr>
          <p:cNvPr id="24" name="Rectangle 3">
            <a:extLst>
              <a:ext uri="{FF2B5EF4-FFF2-40B4-BE49-F238E27FC236}">
                <a16:creationId xmlns:a16="http://schemas.microsoft.com/office/drawing/2014/main" id="{BE26A87D-4F0A-BD42-9FEA-333B8E0AD059}"/>
              </a:ext>
            </a:extLst>
          </p:cNvPr>
          <p:cNvSpPr txBox="1">
            <a:spLocks noChangeArrowheads="1"/>
          </p:cNvSpPr>
          <p:nvPr/>
        </p:nvSpPr>
        <p:spPr bwMode="auto">
          <a:xfrm>
            <a:off x="285750" y="1935258"/>
            <a:ext cx="8572500" cy="44030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pPr>
            <a:r>
              <a:rPr lang="en-US" sz="2200" dirty="0"/>
              <a:t>Narrowband assisted UWB can increase the link budget by </a:t>
            </a:r>
          </a:p>
          <a:p>
            <a:pPr lvl="1">
              <a:lnSpc>
                <a:spcPct val="150000"/>
              </a:lnSpc>
            </a:pPr>
            <a:r>
              <a:rPr lang="en-US" sz="1800" dirty="0"/>
              <a:t>offloading acquisition and data transfer to narrowband</a:t>
            </a:r>
          </a:p>
          <a:p>
            <a:pPr lvl="1">
              <a:lnSpc>
                <a:spcPct val="150000"/>
              </a:lnSpc>
            </a:pPr>
            <a:r>
              <a:rPr lang="en-US" sz="1800" dirty="0"/>
              <a:t>enabling coherent multi-millisecond integration</a:t>
            </a:r>
          </a:p>
          <a:p>
            <a:pPr>
              <a:lnSpc>
                <a:spcPct val="150000"/>
              </a:lnSpc>
            </a:pPr>
            <a:r>
              <a:rPr lang="en-US" sz="2200" dirty="0"/>
              <a:t>The former brings ~10 dB improvement and the latter can provide  beyond 17 dB improvement</a:t>
            </a:r>
          </a:p>
          <a:p>
            <a:pPr>
              <a:lnSpc>
                <a:spcPct val="150000"/>
              </a:lnSpc>
            </a:pPr>
            <a:r>
              <a:rPr lang="en-US" sz="2200" dirty="0"/>
              <a:t>O-QPSK on UNII-3 with the most stringent power regulation has enough fading margin to materialize these gains!</a:t>
            </a:r>
          </a:p>
        </p:txBody>
      </p:sp>
    </p:spTree>
    <p:extLst>
      <p:ext uri="{BB962C8B-B14F-4D97-AF65-F5344CB8AC3E}">
        <p14:creationId xmlns:p14="http://schemas.microsoft.com/office/powerpoint/2010/main" val="37038055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23DF34AD-D261-1147-8151-E298A68564AE}"/>
              </a:ext>
            </a:extLst>
          </p:cNvPr>
          <p:cNvSpPr>
            <a:spLocks noGrp="1"/>
          </p:cNvSpPr>
          <p:nvPr>
            <p:ph type="dt" sz="half" idx="10"/>
          </p:nvPr>
        </p:nvSpPr>
        <p:spPr>
          <a:xfrm>
            <a:off x="685800" y="378281"/>
            <a:ext cx="1600200" cy="215444"/>
          </a:xfrm>
        </p:spPr>
        <p:txBody>
          <a:bodyPr/>
          <a:lstStyle/>
          <a:p>
            <a:r>
              <a:rPr lang="en-US" altLang="en-US"/>
              <a:t>Jan 2022</a:t>
            </a:r>
            <a:endParaRPr lang="en-US" altLang="en-US" dirty="0"/>
          </a:p>
        </p:txBody>
      </p:sp>
      <p:sp>
        <p:nvSpPr>
          <p:cNvPr id="5" name="Footer Placeholder 4">
            <a:extLst>
              <a:ext uri="{FF2B5EF4-FFF2-40B4-BE49-F238E27FC236}">
                <a16:creationId xmlns:a16="http://schemas.microsoft.com/office/drawing/2014/main" id="{0BDAB2DA-8FFE-4949-8A1B-B725DBCE019C}"/>
              </a:ext>
            </a:extLst>
          </p:cNvPr>
          <p:cNvSpPr>
            <a:spLocks noGrp="1"/>
          </p:cNvSpPr>
          <p:nvPr>
            <p:ph type="ftr" sz="quarter" idx="11"/>
          </p:nvPr>
        </p:nvSpPr>
        <p:spPr>
          <a:xfrm>
            <a:off x="5486400" y="6475413"/>
            <a:ext cx="3124200" cy="184666"/>
          </a:xfrm>
        </p:spPr>
        <p:txBody>
          <a:bodyPr/>
          <a:lstStyle/>
          <a:p>
            <a:r>
              <a:rPr lang="en-US" altLang="en-US"/>
              <a:t>E. Ekrem, et. al. (Apple Inc.)</a:t>
            </a:r>
            <a:endParaRPr lang="en-US" altLang="en-US" dirty="0"/>
          </a:p>
        </p:txBody>
      </p:sp>
      <p:sp>
        <p:nvSpPr>
          <p:cNvPr id="6" name="Slide Number Placeholder 5">
            <a:extLst>
              <a:ext uri="{FF2B5EF4-FFF2-40B4-BE49-F238E27FC236}">
                <a16:creationId xmlns:a16="http://schemas.microsoft.com/office/drawing/2014/main" id="{58F87CEB-3C80-3347-8B52-8E6E669AF6BA}"/>
              </a:ext>
            </a:extLst>
          </p:cNvPr>
          <p:cNvSpPr>
            <a:spLocks noGrp="1"/>
          </p:cNvSpPr>
          <p:nvPr>
            <p:ph type="sldNum" sz="quarter" idx="12"/>
          </p:nvPr>
        </p:nvSpPr>
        <p:spPr/>
        <p:txBody>
          <a:bodyPr/>
          <a:lstStyle/>
          <a:p>
            <a:r>
              <a:rPr lang="en-US" altLang="en-US"/>
              <a:t>Slide </a:t>
            </a:r>
            <a:fld id="{3E3DBFD7-C3B7-A740-8146-74DEC5825439}" type="slidenum">
              <a:rPr lang="en-US" altLang="en-US"/>
              <a:pPr/>
              <a:t>2</a:t>
            </a:fld>
            <a:endParaRPr lang="en-US" altLang="en-US"/>
          </a:p>
        </p:txBody>
      </p:sp>
      <p:graphicFrame>
        <p:nvGraphicFramePr>
          <p:cNvPr id="10" name="Table 6">
            <a:extLst>
              <a:ext uri="{FF2B5EF4-FFF2-40B4-BE49-F238E27FC236}">
                <a16:creationId xmlns:a16="http://schemas.microsoft.com/office/drawing/2014/main" id="{82907EB1-0FFD-2245-917F-1C34E1BFBD7B}"/>
              </a:ext>
            </a:extLst>
          </p:cNvPr>
          <p:cNvGraphicFramePr>
            <a:graphicFrameLocks noGrp="1"/>
          </p:cNvGraphicFramePr>
          <p:nvPr>
            <p:extLst>
              <p:ext uri="{D42A27DB-BD31-4B8C-83A1-F6EECF244321}">
                <p14:modId xmlns:p14="http://schemas.microsoft.com/office/powerpoint/2010/main" val="3036700870"/>
              </p:ext>
            </p:extLst>
          </p:nvPr>
        </p:nvGraphicFramePr>
        <p:xfrm>
          <a:off x="457200" y="1066800"/>
          <a:ext cx="8382000" cy="5029200"/>
        </p:xfrm>
        <a:graphic>
          <a:graphicData uri="http://schemas.openxmlformats.org/drawingml/2006/table">
            <a:tbl>
              <a:tblPr firstRow="1" bandRow="1">
                <a:tableStyleId>{5940675A-B579-460E-94D1-54222C63F5DA}</a:tableStyleId>
              </a:tblPr>
              <a:tblGrid>
                <a:gridCol w="4514626">
                  <a:extLst>
                    <a:ext uri="{9D8B030D-6E8A-4147-A177-3AD203B41FA5}">
                      <a16:colId xmlns:a16="http://schemas.microsoft.com/office/drawing/2014/main" val="1745747388"/>
                    </a:ext>
                  </a:extLst>
                </a:gridCol>
                <a:gridCol w="3867374">
                  <a:extLst>
                    <a:ext uri="{9D8B030D-6E8A-4147-A177-3AD203B41FA5}">
                      <a16:colId xmlns:a16="http://schemas.microsoft.com/office/drawing/2014/main" val="1336621721"/>
                    </a:ext>
                  </a:extLst>
                </a:gridCol>
              </a:tblGrid>
              <a:tr h="257877">
                <a:tc>
                  <a:txBody>
                    <a:bodyPr/>
                    <a:lstStyle/>
                    <a:p>
                      <a:pPr>
                        <a:lnSpc>
                          <a:spcPct val="107000"/>
                        </a:lnSpc>
                        <a:spcAft>
                          <a:spcPts val="800"/>
                        </a:spcAft>
                      </a:pPr>
                      <a:r>
                        <a:rPr lang="en-US" sz="1600" b="1" dirty="0">
                          <a:effectLst/>
                        </a:rPr>
                        <a:t>PAR Objective</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600" b="1" dirty="0">
                          <a:effectLst/>
                        </a:rPr>
                        <a:t>Proposed Solution (how addressed)</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16017004"/>
                  </a:ext>
                </a:extLst>
              </a:tr>
              <a:tr h="364107">
                <a:tc>
                  <a:txBody>
                    <a:bodyPr/>
                    <a:lstStyle/>
                    <a:p>
                      <a:pPr>
                        <a:lnSpc>
                          <a:spcPct val="107000"/>
                        </a:lnSpc>
                        <a:spcAft>
                          <a:spcPts val="800"/>
                        </a:spcAft>
                      </a:pPr>
                      <a:r>
                        <a:rPr lang="en-US" sz="1100" dirty="0">
                          <a:effectLst/>
                        </a:rPr>
                        <a:t>Safeguards so that the high throughput data use cases will not cause significant disruption to low duty-cycle ranging use cases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364107">
                <a:tc>
                  <a:txBody>
                    <a:bodyPr/>
                    <a:lstStyle/>
                    <a:p>
                      <a:pPr>
                        <a:lnSpc>
                          <a:spcPct val="107000"/>
                        </a:lnSpc>
                        <a:spcAft>
                          <a:spcPts val="800"/>
                        </a:spcAft>
                      </a:pPr>
                      <a:r>
                        <a:rPr lang="en-US" sz="1100">
                          <a:effectLst/>
                        </a:rPr>
                        <a:t>Interference mitigation techniques to support higher density and higher traffic use cases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249433">
                <a:tc>
                  <a:txBody>
                    <a:bodyPr/>
                    <a:lstStyle/>
                    <a:p>
                      <a:pPr>
                        <a:lnSpc>
                          <a:spcPct val="107000"/>
                        </a:lnSpc>
                        <a:spcAft>
                          <a:spcPts val="800"/>
                        </a:spcAft>
                      </a:pPr>
                      <a:r>
                        <a:rPr lang="en-US" sz="1100">
                          <a:effectLst/>
                        </a:rPr>
                        <a:t>Other coexistence improvement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50120941"/>
                  </a:ext>
                </a:extLst>
              </a:tr>
              <a:tr h="364107">
                <a:tc>
                  <a:txBody>
                    <a:bodyPr/>
                    <a:lstStyle/>
                    <a:p>
                      <a:pPr>
                        <a:lnSpc>
                          <a:spcPct val="107000"/>
                        </a:lnSpc>
                        <a:spcAft>
                          <a:spcPts val="800"/>
                        </a:spcAft>
                      </a:pPr>
                      <a:r>
                        <a:rPr lang="en-US" sz="1100" dirty="0">
                          <a:effectLst/>
                        </a:rPr>
                        <a:t>Backward compatibility with enhanced ranging capable devices (ERDEVs)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364107">
                <a:tc>
                  <a:txBody>
                    <a:bodyPr/>
                    <a:lstStyle/>
                    <a:p>
                      <a:pPr>
                        <a:lnSpc>
                          <a:spcPct val="107000"/>
                        </a:lnSpc>
                        <a:spcAft>
                          <a:spcPts val="800"/>
                        </a:spcAft>
                      </a:pPr>
                      <a:r>
                        <a:rPr lang="en-US" sz="1100" dirty="0">
                          <a:effectLst/>
                        </a:rPr>
                        <a:t>Improved link budget and/or reduced air-time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Use coordinated PHY signaling (NB and UWB) to improve link budget and/or to reduce air-time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249433">
                <a:tc>
                  <a:txBody>
                    <a:bodyPr/>
                    <a:lstStyle/>
                    <a:p>
                      <a:pPr>
                        <a:lnSpc>
                          <a:spcPct val="107000"/>
                        </a:lnSpc>
                        <a:spcAft>
                          <a:spcPts val="800"/>
                        </a:spcAft>
                      </a:pPr>
                      <a:r>
                        <a:rPr lang="en-US" sz="1100">
                          <a:effectLst/>
                        </a:rPr>
                        <a:t>Additional channels and operating frequencies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770140464"/>
                  </a:ext>
                </a:extLst>
              </a:tr>
              <a:tr h="364107">
                <a:tc>
                  <a:txBody>
                    <a:bodyPr/>
                    <a:lstStyle/>
                    <a:p>
                      <a:pPr>
                        <a:lnSpc>
                          <a:spcPct val="107000"/>
                        </a:lnSpc>
                        <a:spcAft>
                          <a:spcPts val="800"/>
                        </a:spcAft>
                      </a:pPr>
                      <a:r>
                        <a:rPr lang="en-US" sz="1100">
                          <a:effectLst/>
                        </a:rPr>
                        <a:t>Improvements to accuracy / precision / reliability and interoperability for high-integrity ranging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13926360"/>
                  </a:ext>
                </a:extLst>
              </a:tr>
              <a:tr h="364107">
                <a:tc>
                  <a:txBody>
                    <a:bodyPr/>
                    <a:lstStyle/>
                    <a:p>
                      <a:pPr>
                        <a:lnSpc>
                          <a:spcPct val="107000"/>
                        </a:lnSpc>
                        <a:spcAft>
                          <a:spcPts val="800"/>
                        </a:spcAft>
                      </a:pPr>
                      <a:r>
                        <a:rPr lang="en-US" sz="1100">
                          <a:effectLst/>
                        </a:rPr>
                        <a:t>Reduced complexity and power consumption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Off-loading of functionality to lower-complexity/power NB PHY helps reduce complexity of “heavier” UWB sub-system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361869">
                <a:tc>
                  <a:txBody>
                    <a:bodyPr/>
                    <a:lstStyle/>
                    <a:p>
                      <a:pPr>
                        <a:lnSpc>
                          <a:spcPct val="107000"/>
                        </a:lnSpc>
                        <a:spcAft>
                          <a:spcPts val="800"/>
                        </a:spcAft>
                      </a:pPr>
                      <a:r>
                        <a:rPr lang="en-US" sz="1100" b="0" dirty="0">
                          <a:effectLst/>
                        </a:rPr>
                        <a:t>Hybrid operation with narrowband signaling to assist UWB</a:t>
                      </a:r>
                      <a:endParaRPr lang="en-US"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latin typeface="+mn-lt"/>
                          <a:ea typeface="Calibri" panose="020F0502020204030204" pitchFamily="34" charset="0"/>
                          <a:cs typeface="Times New Roman" panose="02020603050405020304" pitchFamily="18" charset="0"/>
                        </a:rPr>
                        <a:t>Exploit tightly coupled concurrent operation of NB to help UWB</a:t>
                      </a:r>
                    </a:p>
                  </a:txBody>
                  <a:tcPr marL="62197" marR="62197" marT="0" marB="0"/>
                </a:tc>
                <a:extLst>
                  <a:ext uri="{0D108BD9-81ED-4DB2-BD59-A6C34878D82A}">
                    <a16:rowId xmlns:a16="http://schemas.microsoft.com/office/drawing/2014/main" val="1409934918"/>
                  </a:ext>
                </a:extLst>
              </a:tr>
              <a:tr h="249433">
                <a:tc>
                  <a:txBody>
                    <a:bodyPr/>
                    <a:lstStyle/>
                    <a:p>
                      <a:pPr>
                        <a:lnSpc>
                          <a:spcPct val="107000"/>
                        </a:lnSpc>
                        <a:spcAft>
                          <a:spcPts val="800"/>
                        </a:spcAft>
                      </a:pPr>
                      <a:r>
                        <a:rPr lang="en-US" sz="1100">
                          <a:effectLst/>
                        </a:rPr>
                        <a:t>Enhanced native discovery and connection setup mechanisms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165867"/>
                  </a:ext>
                </a:extLst>
              </a:tr>
              <a:tr h="364107">
                <a:tc>
                  <a:txBody>
                    <a:bodyPr/>
                    <a:lstStyle/>
                    <a:p>
                      <a:pPr>
                        <a:lnSpc>
                          <a:spcPct val="107000"/>
                        </a:lnSpc>
                        <a:spcAft>
                          <a:spcPts val="800"/>
                        </a:spcAft>
                      </a:pPr>
                      <a:r>
                        <a:rPr lang="en-US" sz="1100">
                          <a:effectLst/>
                        </a:rPr>
                        <a:t>Sensing capabilities to support presence detection and environment mapping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49433">
                <a:tc>
                  <a:txBody>
                    <a:bodyPr/>
                    <a:lstStyle/>
                    <a:p>
                      <a:pPr>
                        <a:lnSpc>
                          <a:spcPct val="107000"/>
                        </a:lnSpc>
                        <a:spcAft>
                          <a:spcPts val="800"/>
                        </a:spcAft>
                      </a:pPr>
                      <a:r>
                        <a:rPr lang="en-US" sz="1100">
                          <a:effectLst/>
                        </a:rPr>
                        <a:t>Low-power low-latency streaming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6344013"/>
                  </a:ext>
                </a:extLst>
              </a:tr>
              <a:tr h="249433">
                <a:tc>
                  <a:txBody>
                    <a:bodyPr/>
                    <a:lstStyle/>
                    <a:p>
                      <a:pPr>
                        <a:lnSpc>
                          <a:spcPct val="107000"/>
                        </a:lnSpc>
                        <a:spcAft>
                          <a:spcPts val="800"/>
                        </a:spcAft>
                      </a:pPr>
                      <a:r>
                        <a:rPr lang="en-US" sz="1100">
                          <a:effectLst/>
                        </a:rPr>
                        <a:t>Higher data-rate streaming allowing at least 50 Mbit/s of throughput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863466228"/>
                  </a:ext>
                </a:extLst>
              </a:tr>
              <a:tr h="364107">
                <a:tc>
                  <a:txBody>
                    <a:bodyPr/>
                    <a:lstStyle/>
                    <a:p>
                      <a:pPr>
                        <a:lnSpc>
                          <a:spcPct val="107000"/>
                        </a:lnSpc>
                        <a:spcAft>
                          <a:spcPts val="800"/>
                        </a:spcAft>
                      </a:pPr>
                      <a:r>
                        <a:rPr lang="en-US" sz="1100">
                          <a:effectLst/>
                        </a:rPr>
                        <a:t>Support for peer-to-peer, peer-to-multi-peer, and station-to-infrastructure protocols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94586688"/>
                  </a:ext>
                </a:extLst>
              </a:tr>
              <a:tr h="249433">
                <a:tc>
                  <a:txBody>
                    <a:bodyPr/>
                    <a:lstStyle/>
                    <a:p>
                      <a:pPr>
                        <a:lnSpc>
                          <a:spcPct val="107000"/>
                        </a:lnSpc>
                        <a:spcAft>
                          <a:spcPts val="800"/>
                        </a:spcAft>
                      </a:pPr>
                      <a:r>
                        <a:rPr lang="en-US" sz="1100">
                          <a:effectLst/>
                        </a:rPr>
                        <a:t>Infrastructure synchronization mechanisms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41787244"/>
                  </a:ext>
                </a:extLst>
              </a:tr>
            </a:tbl>
          </a:graphicData>
        </a:graphic>
      </p:graphicFrame>
    </p:spTree>
    <p:extLst>
      <p:ext uri="{BB962C8B-B14F-4D97-AF65-F5344CB8AC3E}">
        <p14:creationId xmlns:p14="http://schemas.microsoft.com/office/powerpoint/2010/main" val="4455181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1B9461E3-9775-5341-AE7D-5BBEA6E522B3}"/>
              </a:ext>
            </a:extLst>
          </p:cNvPr>
          <p:cNvSpPr>
            <a:spLocks noGrp="1"/>
          </p:cNvSpPr>
          <p:nvPr>
            <p:ph type="dt" sz="half" idx="10"/>
          </p:nvPr>
        </p:nvSpPr>
        <p:spPr/>
        <p:txBody>
          <a:bodyPr/>
          <a:lstStyle/>
          <a:p>
            <a:r>
              <a:rPr lang="en-US" altLang="en-US"/>
              <a:t>Jan 2022</a:t>
            </a:r>
          </a:p>
        </p:txBody>
      </p:sp>
      <p:sp>
        <p:nvSpPr>
          <p:cNvPr id="5" name="Footer Placeholder 4">
            <a:extLst>
              <a:ext uri="{FF2B5EF4-FFF2-40B4-BE49-F238E27FC236}">
                <a16:creationId xmlns:a16="http://schemas.microsoft.com/office/drawing/2014/main" id="{A16D9DDF-64BE-C648-BECF-91C36FA2CA21}"/>
              </a:ext>
            </a:extLst>
          </p:cNvPr>
          <p:cNvSpPr>
            <a:spLocks noGrp="1"/>
          </p:cNvSpPr>
          <p:nvPr>
            <p:ph type="ftr" sz="quarter" idx="11"/>
          </p:nvPr>
        </p:nvSpPr>
        <p:spPr>
          <a:xfrm>
            <a:off x="5486400" y="6475413"/>
            <a:ext cx="3124200" cy="184666"/>
          </a:xfrm>
        </p:spPr>
        <p:txBody>
          <a:bodyPr/>
          <a:lstStyle/>
          <a:p>
            <a:r>
              <a:rPr lang="en-US" altLang="en-US"/>
              <a:t>E. Ekrem, et. al. (Apple Inc.)</a:t>
            </a:r>
            <a:endParaRPr lang="en-US" altLang="en-US" dirty="0"/>
          </a:p>
        </p:txBody>
      </p:sp>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3</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685800" y="685800"/>
            <a:ext cx="7924800" cy="689524"/>
          </a:xfrm>
          <a:ln/>
        </p:spPr>
        <p:txBody>
          <a:bodyPr/>
          <a:lstStyle/>
          <a:p>
            <a:r>
              <a:rPr lang="en-US" altLang="en-US" sz="2800" dirty="0"/>
              <a:t>NBA-MMS UWB: A refresher from July 2021</a:t>
            </a:r>
          </a:p>
        </p:txBody>
      </p:sp>
      <p:sp>
        <p:nvSpPr>
          <p:cNvPr id="4099" name="Rectangle 3">
            <a:extLst>
              <a:ext uri="{FF2B5EF4-FFF2-40B4-BE49-F238E27FC236}">
                <a16:creationId xmlns:a16="http://schemas.microsoft.com/office/drawing/2014/main" id="{1210ED3E-A9D1-C746-8A79-DFD43B28308F}"/>
              </a:ext>
            </a:extLst>
          </p:cNvPr>
          <p:cNvSpPr>
            <a:spLocks noGrp="1" noChangeArrowheads="1"/>
          </p:cNvSpPr>
          <p:nvPr>
            <p:ph type="body" idx="1"/>
          </p:nvPr>
        </p:nvSpPr>
        <p:spPr>
          <a:xfrm>
            <a:off x="304800" y="3505200"/>
            <a:ext cx="8305800" cy="2895600"/>
          </a:xfrm>
          <a:ln/>
        </p:spPr>
        <p:txBody>
          <a:bodyPr/>
          <a:lstStyle/>
          <a:p>
            <a:r>
              <a:rPr lang="en-US" sz="2000" dirty="0"/>
              <a:t>A  synergistic interplay between NB and UWB: </a:t>
            </a:r>
          </a:p>
          <a:p>
            <a:pPr lvl="1"/>
            <a:r>
              <a:rPr lang="en-US" sz="1600" dirty="0"/>
              <a:t>Tight coupling between radios leading to link budget improvement</a:t>
            </a:r>
          </a:p>
          <a:p>
            <a:r>
              <a:rPr lang="en-US" sz="2000" dirty="0"/>
              <a:t>Tight coupling between NB and UWB radios:</a:t>
            </a:r>
          </a:p>
          <a:p>
            <a:pPr lvl="1"/>
            <a:r>
              <a:rPr lang="en-US" sz="1600" dirty="0"/>
              <a:t>NB will provide UWB precise timing and frequency offsets to assist in acquisition </a:t>
            </a:r>
          </a:p>
          <a:p>
            <a:pPr lvl="1"/>
            <a:r>
              <a:rPr lang="en-US" sz="1600" dirty="0"/>
              <a:t>NB will own data exchange on behalf of UWB (status signaling, etc.)</a:t>
            </a:r>
          </a:p>
          <a:p>
            <a:r>
              <a:rPr lang="en-US" sz="2000" dirty="0"/>
              <a:t>Link budget improvement:</a:t>
            </a:r>
          </a:p>
          <a:p>
            <a:pPr lvl="1"/>
            <a:r>
              <a:rPr lang="en-US" sz="1600" dirty="0"/>
              <a:t>UWB will have preamble-only packets (no SFD, no data)</a:t>
            </a:r>
          </a:p>
          <a:p>
            <a:pPr lvl="1"/>
            <a:r>
              <a:rPr lang="en-US" sz="1600" dirty="0"/>
              <a:t>There will be multiple fragments separated by 1 </a:t>
            </a:r>
            <a:r>
              <a:rPr lang="en-US" sz="1600" dirty="0" err="1"/>
              <a:t>ms</a:t>
            </a:r>
            <a:r>
              <a:rPr lang="en-US" sz="1600" dirty="0"/>
              <a:t> for further link budget boost</a:t>
            </a:r>
          </a:p>
          <a:p>
            <a:pPr>
              <a:spcBef>
                <a:spcPts val="1000"/>
              </a:spcBef>
            </a:pPr>
            <a:endParaRPr lang="en-US" sz="1600" dirty="0"/>
          </a:p>
        </p:txBody>
      </p:sp>
      <p:pic>
        <p:nvPicPr>
          <p:cNvPr id="2" name="Picture 1">
            <a:extLst>
              <a:ext uri="{FF2B5EF4-FFF2-40B4-BE49-F238E27FC236}">
                <a16:creationId xmlns:a16="http://schemas.microsoft.com/office/drawing/2014/main" id="{61400700-4F11-CD4E-AFEA-537D736FCC32}"/>
              </a:ext>
            </a:extLst>
          </p:cNvPr>
          <p:cNvPicPr>
            <a:picLocks noChangeAspect="1"/>
          </p:cNvPicPr>
          <p:nvPr/>
        </p:nvPicPr>
        <p:blipFill>
          <a:blip r:embed="rId3"/>
          <a:stretch>
            <a:fillRect/>
          </a:stretch>
        </p:blipFill>
        <p:spPr>
          <a:xfrm>
            <a:off x="533400" y="1447800"/>
            <a:ext cx="7772400" cy="1960070"/>
          </a:xfrm>
          <a:prstGeom prst="rect">
            <a:avLst/>
          </a:prstGeom>
        </p:spPr>
      </p:pic>
    </p:spTree>
    <p:extLst>
      <p:ext uri="{BB962C8B-B14F-4D97-AF65-F5344CB8AC3E}">
        <p14:creationId xmlns:p14="http://schemas.microsoft.com/office/powerpoint/2010/main" val="29248177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1B9461E3-9775-5341-AE7D-5BBEA6E522B3}"/>
              </a:ext>
            </a:extLst>
          </p:cNvPr>
          <p:cNvSpPr>
            <a:spLocks noGrp="1"/>
          </p:cNvSpPr>
          <p:nvPr>
            <p:ph type="dt" sz="half" idx="10"/>
          </p:nvPr>
        </p:nvSpPr>
        <p:spPr/>
        <p:txBody>
          <a:bodyPr/>
          <a:lstStyle/>
          <a:p>
            <a:r>
              <a:rPr lang="en-US" altLang="en-US"/>
              <a:t>Jan 2022</a:t>
            </a:r>
          </a:p>
        </p:txBody>
      </p:sp>
      <p:sp>
        <p:nvSpPr>
          <p:cNvPr id="5" name="Footer Placeholder 4">
            <a:extLst>
              <a:ext uri="{FF2B5EF4-FFF2-40B4-BE49-F238E27FC236}">
                <a16:creationId xmlns:a16="http://schemas.microsoft.com/office/drawing/2014/main" id="{A16D9DDF-64BE-C648-BECF-91C36FA2CA21}"/>
              </a:ext>
            </a:extLst>
          </p:cNvPr>
          <p:cNvSpPr>
            <a:spLocks noGrp="1"/>
          </p:cNvSpPr>
          <p:nvPr>
            <p:ph type="ftr" sz="quarter" idx="11"/>
          </p:nvPr>
        </p:nvSpPr>
        <p:spPr>
          <a:xfrm>
            <a:off x="5486400" y="6475413"/>
            <a:ext cx="3124200" cy="184666"/>
          </a:xfrm>
        </p:spPr>
        <p:txBody>
          <a:bodyPr/>
          <a:lstStyle/>
          <a:p>
            <a:r>
              <a:rPr lang="en-US" altLang="en-US"/>
              <a:t>E. Ekrem, et. al. (Apple Inc.)</a:t>
            </a:r>
            <a:endParaRPr lang="en-US" altLang="en-US" dirty="0"/>
          </a:p>
        </p:txBody>
      </p:sp>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4</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685800" y="685800"/>
            <a:ext cx="7924800" cy="689524"/>
          </a:xfrm>
          <a:ln/>
        </p:spPr>
        <p:txBody>
          <a:bodyPr/>
          <a:lstStyle/>
          <a:p>
            <a:r>
              <a:rPr lang="en-US" altLang="en-US" sz="2800" dirty="0"/>
              <a:t>A comparison of O-QPSK and UWB BPRF ND</a:t>
            </a:r>
          </a:p>
        </p:txBody>
      </p:sp>
      <p:sp>
        <p:nvSpPr>
          <p:cNvPr id="4099" name="Rectangle 3">
            <a:extLst>
              <a:ext uri="{FF2B5EF4-FFF2-40B4-BE49-F238E27FC236}">
                <a16:creationId xmlns:a16="http://schemas.microsoft.com/office/drawing/2014/main" id="{1210ED3E-A9D1-C746-8A79-DFD43B28308F}"/>
              </a:ext>
            </a:extLst>
          </p:cNvPr>
          <p:cNvSpPr>
            <a:spLocks noGrp="1" noChangeArrowheads="1"/>
          </p:cNvSpPr>
          <p:nvPr>
            <p:ph type="body" idx="1"/>
          </p:nvPr>
        </p:nvSpPr>
        <p:spPr>
          <a:xfrm>
            <a:off x="171450" y="1507915"/>
            <a:ext cx="8953500" cy="513801"/>
          </a:xfrm>
          <a:ln/>
        </p:spPr>
        <p:txBody>
          <a:bodyPr/>
          <a:lstStyle/>
          <a:p>
            <a:r>
              <a:rPr lang="en-US" sz="1800" dirty="0"/>
              <a:t>For LOS AWGN channel, the difference is ~ 25 dB </a:t>
            </a:r>
          </a:p>
        </p:txBody>
      </p:sp>
      <p:pic>
        <p:nvPicPr>
          <p:cNvPr id="15" name="Picture 14">
            <a:extLst>
              <a:ext uri="{FF2B5EF4-FFF2-40B4-BE49-F238E27FC236}">
                <a16:creationId xmlns:a16="http://schemas.microsoft.com/office/drawing/2014/main" id="{C5378CE6-7280-FF45-ABE1-9C1ED2CD1378}"/>
              </a:ext>
            </a:extLst>
          </p:cNvPr>
          <p:cNvPicPr>
            <a:picLocks noChangeAspect="1"/>
          </p:cNvPicPr>
          <p:nvPr/>
        </p:nvPicPr>
        <p:blipFill>
          <a:blip r:embed="rId3"/>
          <a:stretch>
            <a:fillRect/>
          </a:stretch>
        </p:blipFill>
        <p:spPr>
          <a:xfrm>
            <a:off x="685800" y="2138921"/>
            <a:ext cx="7620000" cy="3353873"/>
          </a:xfrm>
          <a:prstGeom prst="rect">
            <a:avLst/>
          </a:prstGeom>
        </p:spPr>
      </p:pic>
      <p:sp>
        <p:nvSpPr>
          <p:cNvPr id="21" name="Rectangle 3">
            <a:extLst>
              <a:ext uri="{FF2B5EF4-FFF2-40B4-BE49-F238E27FC236}">
                <a16:creationId xmlns:a16="http://schemas.microsoft.com/office/drawing/2014/main" id="{14E7B69D-EBB0-6347-A4B5-7C5DAA9C0BA3}"/>
              </a:ext>
            </a:extLst>
          </p:cNvPr>
          <p:cNvSpPr txBox="1">
            <a:spLocks noChangeArrowheads="1"/>
          </p:cNvSpPr>
          <p:nvPr/>
        </p:nvSpPr>
        <p:spPr bwMode="auto">
          <a:xfrm>
            <a:off x="203781" y="5727203"/>
            <a:ext cx="8953500" cy="5138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600" dirty="0"/>
              <a:t>UWB HPRF ND packet link budget is almost identical</a:t>
            </a:r>
          </a:p>
          <a:p>
            <a:r>
              <a:rPr lang="en-US" sz="1600" dirty="0"/>
              <a:t>UWB BPRF/HPRF data packet (@ 6.8 Mbps) ~ 8 dB worse link budget </a:t>
            </a:r>
          </a:p>
        </p:txBody>
      </p:sp>
    </p:spTree>
    <p:extLst>
      <p:ext uri="{BB962C8B-B14F-4D97-AF65-F5344CB8AC3E}">
        <p14:creationId xmlns:p14="http://schemas.microsoft.com/office/powerpoint/2010/main" val="2186187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1B9461E3-9775-5341-AE7D-5BBEA6E522B3}"/>
              </a:ext>
            </a:extLst>
          </p:cNvPr>
          <p:cNvSpPr>
            <a:spLocks noGrp="1"/>
          </p:cNvSpPr>
          <p:nvPr>
            <p:ph type="dt" sz="half" idx="10"/>
          </p:nvPr>
        </p:nvSpPr>
        <p:spPr/>
        <p:txBody>
          <a:bodyPr/>
          <a:lstStyle/>
          <a:p>
            <a:r>
              <a:rPr lang="en-US" altLang="en-US"/>
              <a:t>Jan 2022</a:t>
            </a:r>
          </a:p>
        </p:txBody>
      </p:sp>
      <p:sp>
        <p:nvSpPr>
          <p:cNvPr id="5" name="Footer Placeholder 4">
            <a:extLst>
              <a:ext uri="{FF2B5EF4-FFF2-40B4-BE49-F238E27FC236}">
                <a16:creationId xmlns:a16="http://schemas.microsoft.com/office/drawing/2014/main" id="{A16D9DDF-64BE-C648-BECF-91C36FA2CA21}"/>
              </a:ext>
            </a:extLst>
          </p:cNvPr>
          <p:cNvSpPr>
            <a:spLocks noGrp="1"/>
          </p:cNvSpPr>
          <p:nvPr>
            <p:ph type="ftr" sz="quarter" idx="11"/>
          </p:nvPr>
        </p:nvSpPr>
        <p:spPr>
          <a:xfrm>
            <a:off x="5486400" y="6475413"/>
            <a:ext cx="3124200" cy="184666"/>
          </a:xfrm>
        </p:spPr>
        <p:txBody>
          <a:bodyPr/>
          <a:lstStyle/>
          <a:p>
            <a:r>
              <a:rPr lang="en-US" altLang="en-US"/>
              <a:t>E. Ekrem, et. al. (Apple Inc.)</a:t>
            </a:r>
            <a:endParaRPr lang="en-US" altLang="en-US" dirty="0"/>
          </a:p>
        </p:txBody>
      </p:sp>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5</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685800" y="685800"/>
            <a:ext cx="7924800" cy="689524"/>
          </a:xfrm>
          <a:ln/>
        </p:spPr>
        <p:txBody>
          <a:bodyPr/>
          <a:lstStyle/>
          <a:p>
            <a:r>
              <a:rPr lang="en-US" altLang="en-US" sz="2800" dirty="0"/>
              <a:t>Tx Power Regulations</a:t>
            </a:r>
          </a:p>
        </p:txBody>
      </p:sp>
      <p:sp>
        <p:nvSpPr>
          <p:cNvPr id="4099" name="Rectangle 3">
            <a:extLst>
              <a:ext uri="{FF2B5EF4-FFF2-40B4-BE49-F238E27FC236}">
                <a16:creationId xmlns:a16="http://schemas.microsoft.com/office/drawing/2014/main" id="{1210ED3E-A9D1-C746-8A79-DFD43B28308F}"/>
              </a:ext>
            </a:extLst>
          </p:cNvPr>
          <p:cNvSpPr>
            <a:spLocks noGrp="1" noChangeArrowheads="1"/>
          </p:cNvSpPr>
          <p:nvPr>
            <p:ph type="body" idx="1"/>
          </p:nvPr>
        </p:nvSpPr>
        <p:spPr>
          <a:xfrm>
            <a:off x="171450" y="1507915"/>
            <a:ext cx="8591550" cy="513801"/>
          </a:xfrm>
          <a:ln/>
        </p:spPr>
        <p:txBody>
          <a:bodyPr/>
          <a:lstStyle/>
          <a:p>
            <a:r>
              <a:rPr lang="en-US" sz="1800" dirty="0"/>
              <a:t>UNII-3 band is universally available except Japan</a:t>
            </a:r>
          </a:p>
        </p:txBody>
      </p:sp>
      <p:pic>
        <p:nvPicPr>
          <p:cNvPr id="3" name="Picture 2">
            <a:extLst>
              <a:ext uri="{FF2B5EF4-FFF2-40B4-BE49-F238E27FC236}">
                <a16:creationId xmlns:a16="http://schemas.microsoft.com/office/drawing/2014/main" id="{72A68089-8BF6-3748-A323-9E91E80F9DFD}"/>
              </a:ext>
            </a:extLst>
          </p:cNvPr>
          <p:cNvPicPr>
            <a:picLocks noChangeAspect="1"/>
          </p:cNvPicPr>
          <p:nvPr/>
        </p:nvPicPr>
        <p:blipFill>
          <a:blip r:embed="rId3"/>
          <a:stretch>
            <a:fillRect/>
          </a:stretch>
        </p:blipFill>
        <p:spPr>
          <a:xfrm>
            <a:off x="588145" y="2180327"/>
            <a:ext cx="7513685" cy="2910487"/>
          </a:xfrm>
          <a:prstGeom prst="rect">
            <a:avLst/>
          </a:prstGeom>
        </p:spPr>
      </p:pic>
      <p:sp>
        <p:nvSpPr>
          <p:cNvPr id="12" name="Rectangle 3">
            <a:extLst>
              <a:ext uri="{FF2B5EF4-FFF2-40B4-BE49-F238E27FC236}">
                <a16:creationId xmlns:a16="http://schemas.microsoft.com/office/drawing/2014/main" id="{325E5F6A-1933-E14E-B166-FF6493CB011D}"/>
              </a:ext>
            </a:extLst>
          </p:cNvPr>
          <p:cNvSpPr txBox="1">
            <a:spLocks noChangeArrowheads="1"/>
          </p:cNvSpPr>
          <p:nvPr/>
        </p:nvSpPr>
        <p:spPr bwMode="auto">
          <a:xfrm>
            <a:off x="314325" y="5572120"/>
            <a:ext cx="8591550" cy="5138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800" dirty="0"/>
              <a:t>UNII-5, 6, 7, 8 are also of interest depending on the regulatory process</a:t>
            </a:r>
          </a:p>
        </p:txBody>
      </p:sp>
    </p:spTree>
    <p:extLst>
      <p:ext uri="{BB962C8B-B14F-4D97-AF65-F5344CB8AC3E}">
        <p14:creationId xmlns:p14="http://schemas.microsoft.com/office/powerpoint/2010/main" val="19742680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1B9461E3-9775-5341-AE7D-5BBEA6E522B3}"/>
              </a:ext>
            </a:extLst>
          </p:cNvPr>
          <p:cNvSpPr>
            <a:spLocks noGrp="1"/>
          </p:cNvSpPr>
          <p:nvPr>
            <p:ph type="dt" sz="half" idx="10"/>
          </p:nvPr>
        </p:nvSpPr>
        <p:spPr/>
        <p:txBody>
          <a:bodyPr/>
          <a:lstStyle/>
          <a:p>
            <a:r>
              <a:rPr lang="en-US" altLang="en-US"/>
              <a:t>Jan 2022</a:t>
            </a:r>
          </a:p>
        </p:txBody>
      </p:sp>
      <p:sp>
        <p:nvSpPr>
          <p:cNvPr id="5" name="Footer Placeholder 4">
            <a:extLst>
              <a:ext uri="{FF2B5EF4-FFF2-40B4-BE49-F238E27FC236}">
                <a16:creationId xmlns:a16="http://schemas.microsoft.com/office/drawing/2014/main" id="{A16D9DDF-64BE-C648-BECF-91C36FA2CA21}"/>
              </a:ext>
            </a:extLst>
          </p:cNvPr>
          <p:cNvSpPr>
            <a:spLocks noGrp="1"/>
          </p:cNvSpPr>
          <p:nvPr>
            <p:ph type="ftr" sz="quarter" idx="11"/>
          </p:nvPr>
        </p:nvSpPr>
        <p:spPr>
          <a:xfrm>
            <a:off x="5486400" y="6475413"/>
            <a:ext cx="3124200" cy="184666"/>
          </a:xfrm>
        </p:spPr>
        <p:txBody>
          <a:bodyPr/>
          <a:lstStyle/>
          <a:p>
            <a:r>
              <a:rPr lang="en-US" altLang="en-US"/>
              <a:t>E. Ekrem, et. al. (Apple Inc.)</a:t>
            </a:r>
            <a:endParaRPr lang="en-US" altLang="en-US" dirty="0"/>
          </a:p>
        </p:txBody>
      </p:sp>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6</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444887" y="606100"/>
            <a:ext cx="7924800" cy="526086"/>
          </a:xfrm>
          <a:ln/>
        </p:spPr>
        <p:txBody>
          <a:bodyPr/>
          <a:lstStyle/>
          <a:p>
            <a:r>
              <a:rPr lang="en-US" altLang="en-US" sz="2800" dirty="0"/>
              <a:t>Narrowband assisted UWB</a:t>
            </a:r>
          </a:p>
        </p:txBody>
      </p:sp>
      <p:sp>
        <p:nvSpPr>
          <p:cNvPr id="12" name="Rectangle 3">
            <a:extLst>
              <a:ext uri="{FF2B5EF4-FFF2-40B4-BE49-F238E27FC236}">
                <a16:creationId xmlns:a16="http://schemas.microsoft.com/office/drawing/2014/main" id="{325E5F6A-1933-E14E-B166-FF6493CB011D}"/>
              </a:ext>
            </a:extLst>
          </p:cNvPr>
          <p:cNvSpPr txBox="1">
            <a:spLocks noChangeArrowheads="1"/>
          </p:cNvSpPr>
          <p:nvPr/>
        </p:nvSpPr>
        <p:spPr bwMode="auto">
          <a:xfrm>
            <a:off x="104078" y="5702446"/>
            <a:ext cx="8591550" cy="5138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800" dirty="0"/>
              <a:t>SNR loss &lt; 0.04 dB on PRF 62.4 MHZ, 139.5 </a:t>
            </a:r>
            <a:r>
              <a:rPr lang="en-US" sz="1800" dirty="0" err="1"/>
              <a:t>usec</a:t>
            </a:r>
            <a:r>
              <a:rPr lang="en-US" sz="1800" dirty="0"/>
              <a:t> packet:</a:t>
            </a:r>
          </a:p>
          <a:p>
            <a:r>
              <a:rPr lang="en-US" sz="1800" dirty="0"/>
              <a:t>Entire preamble could be used to produce a CIR and hence for </a:t>
            </a:r>
            <a:r>
              <a:rPr lang="en-US" sz="1800" dirty="0" err="1"/>
              <a:t>ToF</a:t>
            </a:r>
            <a:r>
              <a:rPr lang="en-US" sz="1800" dirty="0"/>
              <a:t> estimation</a:t>
            </a:r>
          </a:p>
          <a:p>
            <a:endParaRPr lang="en-US" sz="1800" dirty="0"/>
          </a:p>
        </p:txBody>
      </p:sp>
      <p:pic>
        <p:nvPicPr>
          <p:cNvPr id="7" name="Picture 6">
            <a:extLst>
              <a:ext uri="{FF2B5EF4-FFF2-40B4-BE49-F238E27FC236}">
                <a16:creationId xmlns:a16="http://schemas.microsoft.com/office/drawing/2014/main" id="{3F17D16F-4A1A-7444-AAF9-F979A448AB2A}"/>
              </a:ext>
            </a:extLst>
          </p:cNvPr>
          <p:cNvPicPr>
            <a:picLocks noChangeAspect="1"/>
          </p:cNvPicPr>
          <p:nvPr/>
        </p:nvPicPr>
        <p:blipFill>
          <a:blip r:embed="rId3"/>
          <a:stretch>
            <a:fillRect/>
          </a:stretch>
        </p:blipFill>
        <p:spPr>
          <a:xfrm>
            <a:off x="76200" y="2667000"/>
            <a:ext cx="3495988" cy="1202584"/>
          </a:xfrm>
          <a:prstGeom prst="rect">
            <a:avLst/>
          </a:prstGeom>
        </p:spPr>
      </p:pic>
      <p:pic>
        <p:nvPicPr>
          <p:cNvPr id="8" name="Picture 7">
            <a:extLst>
              <a:ext uri="{FF2B5EF4-FFF2-40B4-BE49-F238E27FC236}">
                <a16:creationId xmlns:a16="http://schemas.microsoft.com/office/drawing/2014/main" id="{5AE3F78F-B19F-DA41-95C6-DAEC27295290}"/>
              </a:ext>
            </a:extLst>
          </p:cNvPr>
          <p:cNvPicPr>
            <a:picLocks noChangeAspect="1"/>
          </p:cNvPicPr>
          <p:nvPr/>
        </p:nvPicPr>
        <p:blipFill>
          <a:blip r:embed="rId4"/>
          <a:stretch>
            <a:fillRect/>
          </a:stretch>
        </p:blipFill>
        <p:spPr>
          <a:xfrm>
            <a:off x="3200400" y="1165640"/>
            <a:ext cx="6125275" cy="4595214"/>
          </a:xfrm>
          <a:prstGeom prst="rect">
            <a:avLst/>
          </a:prstGeom>
        </p:spPr>
      </p:pic>
    </p:spTree>
    <p:extLst>
      <p:ext uri="{BB962C8B-B14F-4D97-AF65-F5344CB8AC3E}">
        <p14:creationId xmlns:p14="http://schemas.microsoft.com/office/powerpoint/2010/main" val="21831309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1B9461E3-9775-5341-AE7D-5BBEA6E522B3}"/>
              </a:ext>
            </a:extLst>
          </p:cNvPr>
          <p:cNvSpPr>
            <a:spLocks noGrp="1"/>
          </p:cNvSpPr>
          <p:nvPr>
            <p:ph type="dt" sz="half" idx="10"/>
          </p:nvPr>
        </p:nvSpPr>
        <p:spPr/>
        <p:txBody>
          <a:bodyPr/>
          <a:lstStyle/>
          <a:p>
            <a:r>
              <a:rPr lang="en-US" altLang="en-US"/>
              <a:t>Jan 2022</a:t>
            </a:r>
          </a:p>
        </p:txBody>
      </p:sp>
      <p:sp>
        <p:nvSpPr>
          <p:cNvPr id="5" name="Footer Placeholder 4">
            <a:extLst>
              <a:ext uri="{FF2B5EF4-FFF2-40B4-BE49-F238E27FC236}">
                <a16:creationId xmlns:a16="http://schemas.microsoft.com/office/drawing/2014/main" id="{A16D9DDF-64BE-C648-BECF-91C36FA2CA21}"/>
              </a:ext>
            </a:extLst>
          </p:cNvPr>
          <p:cNvSpPr>
            <a:spLocks noGrp="1"/>
          </p:cNvSpPr>
          <p:nvPr>
            <p:ph type="ftr" sz="quarter" idx="11"/>
          </p:nvPr>
        </p:nvSpPr>
        <p:spPr>
          <a:xfrm>
            <a:off x="5486400" y="6475413"/>
            <a:ext cx="3124200" cy="184666"/>
          </a:xfrm>
        </p:spPr>
        <p:txBody>
          <a:bodyPr/>
          <a:lstStyle/>
          <a:p>
            <a:r>
              <a:rPr lang="en-US" altLang="en-US"/>
              <a:t>E. Ekrem, et. al. (Apple Inc.)</a:t>
            </a:r>
            <a:endParaRPr lang="en-US" altLang="en-US" dirty="0"/>
          </a:p>
        </p:txBody>
      </p:sp>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7</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342900" y="701186"/>
            <a:ext cx="8305800" cy="689524"/>
          </a:xfrm>
          <a:ln/>
        </p:spPr>
        <p:txBody>
          <a:bodyPr/>
          <a:lstStyle/>
          <a:p>
            <a:r>
              <a:rPr lang="en-US" altLang="en-US" sz="2600" dirty="0"/>
              <a:t>A comparison of O-QPSK, UWB BPRF ND and NBA-UWB</a:t>
            </a:r>
          </a:p>
        </p:txBody>
      </p:sp>
      <p:sp>
        <p:nvSpPr>
          <p:cNvPr id="4099" name="Rectangle 3">
            <a:extLst>
              <a:ext uri="{FF2B5EF4-FFF2-40B4-BE49-F238E27FC236}">
                <a16:creationId xmlns:a16="http://schemas.microsoft.com/office/drawing/2014/main" id="{1210ED3E-A9D1-C746-8A79-DFD43B28308F}"/>
              </a:ext>
            </a:extLst>
          </p:cNvPr>
          <p:cNvSpPr>
            <a:spLocks noGrp="1" noChangeArrowheads="1"/>
          </p:cNvSpPr>
          <p:nvPr>
            <p:ph type="body" idx="1"/>
          </p:nvPr>
        </p:nvSpPr>
        <p:spPr>
          <a:xfrm>
            <a:off x="212802" y="1390710"/>
            <a:ext cx="8953500" cy="513801"/>
          </a:xfrm>
          <a:ln/>
        </p:spPr>
        <p:txBody>
          <a:bodyPr/>
          <a:lstStyle/>
          <a:p>
            <a:r>
              <a:rPr lang="en-US" sz="1800" dirty="0"/>
              <a:t>Given that NBA UWB can use the entire packet for </a:t>
            </a:r>
            <a:r>
              <a:rPr lang="en-US" sz="1800" dirty="0" err="1"/>
              <a:t>ToF</a:t>
            </a:r>
            <a:r>
              <a:rPr lang="en-US" sz="1800" dirty="0"/>
              <a:t>, NBA-UWB has ~9 dB better link budget:</a:t>
            </a:r>
          </a:p>
        </p:txBody>
      </p:sp>
      <p:sp>
        <p:nvSpPr>
          <p:cNvPr id="9" name="Rectangle 3">
            <a:extLst>
              <a:ext uri="{FF2B5EF4-FFF2-40B4-BE49-F238E27FC236}">
                <a16:creationId xmlns:a16="http://schemas.microsoft.com/office/drawing/2014/main" id="{FCAA6383-6EE2-5947-8B45-474C1D8C88D9}"/>
              </a:ext>
            </a:extLst>
          </p:cNvPr>
          <p:cNvSpPr txBox="1">
            <a:spLocks noChangeArrowheads="1"/>
          </p:cNvSpPr>
          <p:nvPr/>
        </p:nvSpPr>
        <p:spPr bwMode="auto">
          <a:xfrm>
            <a:off x="285750" y="5899913"/>
            <a:ext cx="8572500" cy="5138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800" dirty="0"/>
              <a:t>For NBA-UWB, 62.4 MHz 139.5 </a:t>
            </a:r>
            <a:r>
              <a:rPr lang="en-US" sz="1800" dirty="0" err="1"/>
              <a:t>usec</a:t>
            </a:r>
            <a:r>
              <a:rPr lang="en-US" sz="1800" dirty="0"/>
              <a:t> packet is used.</a:t>
            </a:r>
          </a:p>
        </p:txBody>
      </p:sp>
      <p:pic>
        <p:nvPicPr>
          <p:cNvPr id="3" name="Picture 2">
            <a:extLst>
              <a:ext uri="{FF2B5EF4-FFF2-40B4-BE49-F238E27FC236}">
                <a16:creationId xmlns:a16="http://schemas.microsoft.com/office/drawing/2014/main" id="{ADB97AF9-8FEF-1640-8DF7-C93FA4CA6C19}"/>
              </a:ext>
            </a:extLst>
          </p:cNvPr>
          <p:cNvPicPr>
            <a:picLocks noChangeAspect="1"/>
          </p:cNvPicPr>
          <p:nvPr/>
        </p:nvPicPr>
        <p:blipFill>
          <a:blip r:embed="rId3"/>
          <a:stretch>
            <a:fillRect/>
          </a:stretch>
        </p:blipFill>
        <p:spPr>
          <a:xfrm>
            <a:off x="342900" y="2291405"/>
            <a:ext cx="8616916" cy="3247634"/>
          </a:xfrm>
          <a:prstGeom prst="rect">
            <a:avLst/>
          </a:prstGeom>
        </p:spPr>
      </p:pic>
    </p:spTree>
    <p:extLst>
      <p:ext uri="{BB962C8B-B14F-4D97-AF65-F5344CB8AC3E}">
        <p14:creationId xmlns:p14="http://schemas.microsoft.com/office/powerpoint/2010/main" val="3623943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1B9461E3-9775-5341-AE7D-5BBEA6E522B3}"/>
              </a:ext>
            </a:extLst>
          </p:cNvPr>
          <p:cNvSpPr>
            <a:spLocks noGrp="1"/>
          </p:cNvSpPr>
          <p:nvPr>
            <p:ph type="dt" sz="half" idx="10"/>
          </p:nvPr>
        </p:nvSpPr>
        <p:spPr/>
        <p:txBody>
          <a:bodyPr/>
          <a:lstStyle/>
          <a:p>
            <a:r>
              <a:rPr lang="en-US" altLang="en-US"/>
              <a:t>Jan 2022</a:t>
            </a:r>
          </a:p>
        </p:txBody>
      </p:sp>
      <p:sp>
        <p:nvSpPr>
          <p:cNvPr id="5" name="Footer Placeholder 4">
            <a:extLst>
              <a:ext uri="{FF2B5EF4-FFF2-40B4-BE49-F238E27FC236}">
                <a16:creationId xmlns:a16="http://schemas.microsoft.com/office/drawing/2014/main" id="{A16D9DDF-64BE-C648-BECF-91C36FA2CA21}"/>
              </a:ext>
            </a:extLst>
          </p:cNvPr>
          <p:cNvSpPr>
            <a:spLocks noGrp="1"/>
          </p:cNvSpPr>
          <p:nvPr>
            <p:ph type="ftr" sz="quarter" idx="11"/>
          </p:nvPr>
        </p:nvSpPr>
        <p:spPr>
          <a:xfrm>
            <a:off x="5486400" y="6475413"/>
            <a:ext cx="3124200" cy="184666"/>
          </a:xfrm>
        </p:spPr>
        <p:txBody>
          <a:bodyPr/>
          <a:lstStyle/>
          <a:p>
            <a:r>
              <a:rPr lang="en-US" altLang="en-US"/>
              <a:t>E. Ekrem, et. al. (Apple Inc.)</a:t>
            </a:r>
            <a:endParaRPr lang="en-US" altLang="en-US" dirty="0"/>
          </a:p>
        </p:txBody>
      </p:sp>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8</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346152" y="593725"/>
            <a:ext cx="8305800" cy="689524"/>
          </a:xfrm>
          <a:ln/>
        </p:spPr>
        <p:txBody>
          <a:bodyPr/>
          <a:lstStyle/>
          <a:p>
            <a:r>
              <a:rPr lang="en-US" altLang="en-US" sz="2600" dirty="0"/>
              <a:t>How about fading?</a:t>
            </a:r>
          </a:p>
        </p:txBody>
      </p:sp>
      <p:sp>
        <p:nvSpPr>
          <p:cNvPr id="4099" name="Rectangle 3">
            <a:extLst>
              <a:ext uri="{FF2B5EF4-FFF2-40B4-BE49-F238E27FC236}">
                <a16:creationId xmlns:a16="http://schemas.microsoft.com/office/drawing/2014/main" id="{1210ED3E-A9D1-C746-8A79-DFD43B28308F}"/>
              </a:ext>
            </a:extLst>
          </p:cNvPr>
          <p:cNvSpPr>
            <a:spLocks noGrp="1" noChangeArrowheads="1"/>
          </p:cNvSpPr>
          <p:nvPr>
            <p:ph type="body" idx="1"/>
          </p:nvPr>
        </p:nvSpPr>
        <p:spPr>
          <a:xfrm>
            <a:off x="212802" y="1280057"/>
            <a:ext cx="8572500" cy="4509203"/>
          </a:xfrm>
          <a:ln/>
        </p:spPr>
        <p:txBody>
          <a:bodyPr/>
          <a:lstStyle/>
          <a:p>
            <a:pPr>
              <a:lnSpc>
                <a:spcPct val="150000"/>
              </a:lnSpc>
            </a:pPr>
            <a:r>
              <a:rPr lang="en-US" sz="2000" dirty="0"/>
              <a:t>“</a:t>
            </a:r>
            <a:r>
              <a:rPr lang="en-US" sz="2000" dirty="0" err="1"/>
              <a:t>TGn</a:t>
            </a:r>
            <a:r>
              <a:rPr lang="en-US" sz="2000" dirty="0"/>
              <a:t> Channel Models”, IEEE 802.11-03/940r4, </a:t>
            </a:r>
            <a:r>
              <a:rPr lang="en-GB" sz="2000" dirty="0" err="1"/>
              <a:t>Vinko</a:t>
            </a:r>
            <a:r>
              <a:rPr lang="en-GB" sz="2000" dirty="0"/>
              <a:t> Erceg et. al. has channel model suggestions for 5 GHz band where UNII-3 is located.</a:t>
            </a:r>
          </a:p>
          <a:p>
            <a:pPr>
              <a:lnSpc>
                <a:spcPct val="150000"/>
              </a:lnSpc>
            </a:pPr>
            <a:r>
              <a:rPr lang="en-GB" sz="2000" dirty="0"/>
              <a:t>These are used for </a:t>
            </a:r>
            <a:r>
              <a:rPr lang="en-GB" sz="2000" dirty="0" err="1"/>
              <a:t>WiFi</a:t>
            </a:r>
            <a:r>
              <a:rPr lang="en-GB" sz="2000" dirty="0"/>
              <a:t> performance characterization. </a:t>
            </a:r>
          </a:p>
          <a:p>
            <a:pPr lvl="1">
              <a:lnSpc>
                <a:spcPct val="150000"/>
              </a:lnSpc>
            </a:pPr>
            <a:r>
              <a:rPr lang="en-US" sz="1800" i="1" dirty="0"/>
              <a:t>Model A (optional, should not be used for system performance comparisons), flat fading model with 0 ns rms delay spread (one tap at 0 ns delay model). This model can be used for stressing system performance, occurs small percentage of time (locations). </a:t>
            </a:r>
          </a:p>
          <a:p>
            <a:pPr marL="457200" lvl="1" indent="0">
              <a:lnSpc>
                <a:spcPct val="150000"/>
              </a:lnSpc>
              <a:buNone/>
            </a:pPr>
            <a:endParaRPr lang="en-US" sz="1800" i="1" dirty="0"/>
          </a:p>
          <a:p>
            <a:pPr marL="0" indent="0">
              <a:buNone/>
            </a:pPr>
            <a:r>
              <a:rPr lang="en-US" sz="2000" dirty="0"/>
              <a:t>==&gt; Let’s use single tap Rayleigh fading as the worst case scenario.</a:t>
            </a:r>
          </a:p>
        </p:txBody>
      </p:sp>
      <p:sp>
        <p:nvSpPr>
          <p:cNvPr id="9" name="Rectangle 3">
            <a:extLst>
              <a:ext uri="{FF2B5EF4-FFF2-40B4-BE49-F238E27FC236}">
                <a16:creationId xmlns:a16="http://schemas.microsoft.com/office/drawing/2014/main" id="{FCAA6383-6EE2-5947-8B45-474C1D8C88D9}"/>
              </a:ext>
            </a:extLst>
          </p:cNvPr>
          <p:cNvSpPr txBox="1">
            <a:spLocks noChangeArrowheads="1"/>
          </p:cNvSpPr>
          <p:nvPr/>
        </p:nvSpPr>
        <p:spPr bwMode="auto">
          <a:xfrm>
            <a:off x="285750" y="5899913"/>
            <a:ext cx="8572500" cy="5138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1800" dirty="0"/>
          </a:p>
        </p:txBody>
      </p:sp>
    </p:spTree>
    <p:extLst>
      <p:ext uri="{BB962C8B-B14F-4D97-AF65-F5344CB8AC3E}">
        <p14:creationId xmlns:p14="http://schemas.microsoft.com/office/powerpoint/2010/main" val="27030318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1B9461E3-9775-5341-AE7D-5BBEA6E522B3}"/>
              </a:ext>
            </a:extLst>
          </p:cNvPr>
          <p:cNvSpPr>
            <a:spLocks noGrp="1"/>
          </p:cNvSpPr>
          <p:nvPr>
            <p:ph type="dt" sz="half" idx="10"/>
          </p:nvPr>
        </p:nvSpPr>
        <p:spPr/>
        <p:txBody>
          <a:bodyPr/>
          <a:lstStyle/>
          <a:p>
            <a:r>
              <a:rPr lang="en-US" altLang="en-US"/>
              <a:t>Jan 2022</a:t>
            </a:r>
          </a:p>
        </p:txBody>
      </p:sp>
      <p:sp>
        <p:nvSpPr>
          <p:cNvPr id="5" name="Footer Placeholder 4">
            <a:extLst>
              <a:ext uri="{FF2B5EF4-FFF2-40B4-BE49-F238E27FC236}">
                <a16:creationId xmlns:a16="http://schemas.microsoft.com/office/drawing/2014/main" id="{A16D9DDF-64BE-C648-BECF-91C36FA2CA21}"/>
              </a:ext>
            </a:extLst>
          </p:cNvPr>
          <p:cNvSpPr>
            <a:spLocks noGrp="1"/>
          </p:cNvSpPr>
          <p:nvPr>
            <p:ph type="ftr" sz="quarter" idx="11"/>
          </p:nvPr>
        </p:nvSpPr>
        <p:spPr>
          <a:xfrm>
            <a:off x="5486400" y="6475413"/>
            <a:ext cx="3124200" cy="184666"/>
          </a:xfrm>
        </p:spPr>
        <p:txBody>
          <a:bodyPr/>
          <a:lstStyle/>
          <a:p>
            <a:r>
              <a:rPr lang="en-US" altLang="en-US"/>
              <a:t>E. Ekrem, et. al. (Apple Inc.)</a:t>
            </a:r>
            <a:endParaRPr lang="en-US" altLang="en-US" dirty="0"/>
          </a:p>
        </p:txBody>
      </p:sp>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9</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285750" y="550643"/>
            <a:ext cx="8305800" cy="689524"/>
          </a:xfrm>
          <a:ln/>
        </p:spPr>
        <p:txBody>
          <a:bodyPr/>
          <a:lstStyle/>
          <a:p>
            <a:r>
              <a:rPr lang="en-US" altLang="en-US" sz="2600" dirty="0"/>
              <a:t>Worst case fading performance</a:t>
            </a:r>
          </a:p>
        </p:txBody>
      </p:sp>
      <p:sp>
        <p:nvSpPr>
          <p:cNvPr id="9" name="Rectangle 3">
            <a:extLst>
              <a:ext uri="{FF2B5EF4-FFF2-40B4-BE49-F238E27FC236}">
                <a16:creationId xmlns:a16="http://schemas.microsoft.com/office/drawing/2014/main" id="{FCAA6383-6EE2-5947-8B45-474C1D8C88D9}"/>
              </a:ext>
            </a:extLst>
          </p:cNvPr>
          <p:cNvSpPr txBox="1">
            <a:spLocks noChangeArrowheads="1"/>
          </p:cNvSpPr>
          <p:nvPr/>
        </p:nvSpPr>
        <p:spPr bwMode="auto">
          <a:xfrm>
            <a:off x="285750" y="5899913"/>
            <a:ext cx="8572500" cy="5138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1800" dirty="0"/>
          </a:p>
        </p:txBody>
      </p:sp>
      <p:pic>
        <p:nvPicPr>
          <p:cNvPr id="3" name="Picture 2">
            <a:extLst>
              <a:ext uri="{FF2B5EF4-FFF2-40B4-BE49-F238E27FC236}">
                <a16:creationId xmlns:a16="http://schemas.microsoft.com/office/drawing/2014/main" id="{B15AEC1F-4339-1144-A0A2-18067F2E772A}"/>
              </a:ext>
            </a:extLst>
          </p:cNvPr>
          <p:cNvPicPr>
            <a:picLocks noChangeAspect="1"/>
          </p:cNvPicPr>
          <p:nvPr/>
        </p:nvPicPr>
        <p:blipFill>
          <a:blip r:embed="rId3"/>
          <a:stretch>
            <a:fillRect/>
          </a:stretch>
        </p:blipFill>
        <p:spPr>
          <a:xfrm>
            <a:off x="4218956" y="2616724"/>
            <a:ext cx="5080000" cy="3810000"/>
          </a:xfrm>
          <a:prstGeom prst="rect">
            <a:avLst/>
          </a:prstGeom>
        </p:spPr>
      </p:pic>
      <p:pic>
        <p:nvPicPr>
          <p:cNvPr id="13" name="Picture 12">
            <a:extLst>
              <a:ext uri="{FF2B5EF4-FFF2-40B4-BE49-F238E27FC236}">
                <a16:creationId xmlns:a16="http://schemas.microsoft.com/office/drawing/2014/main" id="{BF5399BB-B59D-F241-A421-95C600600FF6}"/>
              </a:ext>
            </a:extLst>
          </p:cNvPr>
          <p:cNvPicPr>
            <a:picLocks noChangeAspect="1"/>
          </p:cNvPicPr>
          <p:nvPr/>
        </p:nvPicPr>
        <p:blipFill>
          <a:blip r:embed="rId4"/>
          <a:stretch>
            <a:fillRect/>
          </a:stretch>
        </p:blipFill>
        <p:spPr>
          <a:xfrm>
            <a:off x="166107" y="3909609"/>
            <a:ext cx="4052849" cy="1499516"/>
          </a:xfrm>
          <a:prstGeom prst="rect">
            <a:avLst/>
          </a:prstGeom>
        </p:spPr>
      </p:pic>
      <p:sp>
        <p:nvSpPr>
          <p:cNvPr id="24" name="Rectangle 3">
            <a:extLst>
              <a:ext uri="{FF2B5EF4-FFF2-40B4-BE49-F238E27FC236}">
                <a16:creationId xmlns:a16="http://schemas.microsoft.com/office/drawing/2014/main" id="{BE26A87D-4F0A-BD42-9FEA-333B8E0AD059}"/>
              </a:ext>
            </a:extLst>
          </p:cNvPr>
          <p:cNvSpPr txBox="1">
            <a:spLocks noChangeArrowheads="1"/>
          </p:cNvSpPr>
          <p:nvPr/>
        </p:nvSpPr>
        <p:spPr bwMode="auto">
          <a:xfrm>
            <a:off x="212801" y="1280057"/>
            <a:ext cx="8645449" cy="13366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a:t>O-QPSK has ~15 dB margin for fading that is sufficient for an ~1 % outage probability</a:t>
            </a:r>
          </a:p>
          <a:p>
            <a:r>
              <a:rPr lang="en-US" sz="2000" dirty="0"/>
              <a:t>Even in the presence of fading, NBA-MMS link budget is 9 dB better than BPRF-ND!</a:t>
            </a:r>
          </a:p>
          <a:p>
            <a:pPr>
              <a:lnSpc>
                <a:spcPct val="150000"/>
              </a:lnSpc>
            </a:pPr>
            <a:endParaRPr lang="en-US" sz="2000" dirty="0"/>
          </a:p>
        </p:txBody>
      </p:sp>
    </p:spTree>
    <p:extLst>
      <p:ext uri="{BB962C8B-B14F-4D97-AF65-F5344CB8AC3E}">
        <p14:creationId xmlns:p14="http://schemas.microsoft.com/office/powerpoint/2010/main" val="183825547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10186</TotalTime>
  <Words>1346</Words>
  <Application>Microsoft Macintosh PowerPoint</Application>
  <PresentationFormat>On-screen Show (4:3)</PresentationFormat>
  <Paragraphs>181</Paragraphs>
  <Slides>14</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Times New Roman</vt:lpstr>
      <vt:lpstr>Office Theme</vt:lpstr>
      <vt:lpstr>PowerPoint Presentation</vt:lpstr>
      <vt:lpstr>PowerPoint Presentation</vt:lpstr>
      <vt:lpstr>NBA-MMS UWB: A refresher from July 2021</vt:lpstr>
      <vt:lpstr>A comparison of O-QPSK and UWB BPRF ND</vt:lpstr>
      <vt:lpstr>Tx Power Regulations</vt:lpstr>
      <vt:lpstr>Narrowband assisted UWB</vt:lpstr>
      <vt:lpstr>A comparison of O-QPSK, UWB BPRF ND and NBA-UWB</vt:lpstr>
      <vt:lpstr>How about fading?</vt:lpstr>
      <vt:lpstr>Worst case fading performance</vt:lpstr>
      <vt:lpstr>Multi-millisecond integration</vt:lpstr>
      <vt:lpstr>A comparison of O-QPSK, BPRF ND and NBA-UWB…</vt:lpstr>
      <vt:lpstr>Multi-millisecond integration under fading</vt:lpstr>
      <vt:lpstr>Multi-millisecond integration under fading</vt:lpstr>
      <vt:lpstr>Conclusions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Ersen Ekrem</dc:creator>
  <cp:keywords/>
  <dc:description>&lt;doc#&gt;</dc:description>
  <cp:lastModifiedBy>Ersen Ekrem</cp:lastModifiedBy>
  <cp:revision>313</cp:revision>
  <cp:lastPrinted>1998-02-10T13:28:06Z</cp:lastPrinted>
  <dcterms:created xsi:type="dcterms:W3CDTF">2021-07-16T20:39:58Z</dcterms:created>
  <dcterms:modified xsi:type="dcterms:W3CDTF">2022-01-23T21:26:55Z</dcterms:modified>
</cp:coreProperties>
</file>