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8"/>
  </p:notesMasterIdLst>
  <p:handoutMasterIdLst>
    <p:handoutMasterId r:id="rId19"/>
  </p:handoutMasterIdLst>
  <p:sldIdLst>
    <p:sldId id="259" r:id="rId2"/>
    <p:sldId id="264" r:id="rId3"/>
    <p:sldId id="260" r:id="rId4"/>
    <p:sldId id="276" r:id="rId5"/>
    <p:sldId id="285" r:id="rId6"/>
    <p:sldId id="280" r:id="rId7"/>
    <p:sldId id="277" r:id="rId8"/>
    <p:sldId id="291" r:id="rId9"/>
    <p:sldId id="292" r:id="rId10"/>
    <p:sldId id="294" r:id="rId11"/>
    <p:sldId id="295" r:id="rId12"/>
    <p:sldId id="297" r:id="rId13"/>
    <p:sldId id="296" r:id="rId14"/>
    <p:sldId id="265" r:id="rId15"/>
    <p:sldId id="281" r:id="rId16"/>
    <p:sldId id="283" r:id="rId1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976"/>
    <p:restoredTop sz="95915"/>
  </p:normalViewPr>
  <p:slideViewPr>
    <p:cSldViewPr>
      <p:cViewPr varScale="1">
        <p:scale>
          <a:sx n="66" d="100"/>
          <a:sy n="66" d="100"/>
        </p:scale>
        <p:origin x="1360" y="48"/>
      </p:cViewPr>
      <p:guideLst>
        <p:guide orient="horz" pos="2160"/>
        <p:guide pos="2880"/>
      </p:guideLst>
    </p:cSldViewPr>
  </p:slideViewPr>
  <p:notesTextViewPr>
    <p:cViewPr>
      <p:scale>
        <a:sx n="1" d="1"/>
        <a:sy n="1" d="1"/>
      </p:scale>
      <p:origin x="0" y="0"/>
    </p:cViewPr>
  </p:notesTextViewPr>
  <p:notesViewPr>
    <p:cSldViewPr>
      <p:cViewPr varScale="1">
        <p:scale>
          <a:sx n="85" d="100"/>
          <a:sy n="85" d="100"/>
        </p:scale>
        <p:origin x="3912" y="19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802.15-&lt;15-21-0409-00-04ab&gt;</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802.15-&lt;15-21-0409-00-04ab&gt;</a:t>
            </a:r>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3F7F96AE-9515-2748-B04C-7EA372D2B741}"/>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A1B008DF-CC56-994D-9821-3E44AFB315F3}"/>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B8F2699B-F7E8-9140-A502-2BECF50C5256}"/>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6074D865-F0A1-A24D-835D-78C1F4DD8175}"/>
              </a:ext>
            </a:extLst>
          </p:cNvPr>
          <p:cNvSpPr>
            <a:spLocks noGrp="1" noChangeArrowheads="1"/>
          </p:cNvSpPr>
          <p:nvPr>
            <p:ph type="sldNum" sz="quarter" idx="5"/>
          </p:nvPr>
        </p:nvSpPr>
        <p:spPr>
          <a:ln/>
        </p:spPr>
        <p:txBody>
          <a:bodyPr/>
          <a:lstStyle/>
          <a:p>
            <a:r>
              <a:rPr lang="en-US" altLang="en-US"/>
              <a:t>Page </a:t>
            </a:r>
            <a:fld id="{A5473540-375A-5E41-AC23-98043598D1A0}" type="slidenum">
              <a:rPr lang="en-US" altLang="en-US"/>
              <a:pPr/>
              <a:t>2</a:t>
            </a:fld>
            <a:endParaRPr lang="en-US" altLang="en-US"/>
          </a:p>
        </p:txBody>
      </p:sp>
      <p:sp>
        <p:nvSpPr>
          <p:cNvPr id="24578" name="Rectangle 2">
            <a:extLst>
              <a:ext uri="{FF2B5EF4-FFF2-40B4-BE49-F238E27FC236}">
                <a16:creationId xmlns:a16="http://schemas.microsoft.com/office/drawing/2014/main" id="{D6A957E6-9014-654B-B1BC-A8592CB82572}"/>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3B927F5E-F62F-CE40-98ED-7FD9428EEF0D}"/>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7348815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11</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9289958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12</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2991459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13</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6390758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15</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6362383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3</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3090455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4</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250820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5</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3940998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6</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0135758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7</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2357959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8</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6640907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9</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758964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10</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4689148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36465-152E-3B42-9625-7BAAFDCAF8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A6151E9C-D999-5F4A-9A45-F327ED1A46AA}"/>
              </a:ext>
            </a:extLst>
          </p:cNvPr>
          <p:cNvSpPr>
            <a:spLocks noGrp="1"/>
          </p:cNvSpPr>
          <p:nvPr>
            <p:ph type="sldNum" sz="quarter" idx="12"/>
          </p:nvPr>
        </p:nvSpPr>
        <p:spPr/>
        <p:txBody>
          <a:bodyPr/>
          <a:lstStyle>
            <a:lvl1pPr>
              <a:defRPr/>
            </a:lvl1pPr>
          </a:lstStyle>
          <a:p>
            <a:r>
              <a:rPr lang="en-US" altLang="en-US"/>
              <a:t>Slide </a:t>
            </a:r>
            <a:fld id="{402C19D2-AFCD-5441-8B74-E6F734CFFA69}" type="slidenum">
              <a:rPr lang="en-US" altLang="en-US"/>
              <a:pPr/>
              <a:t>‹#›</a:t>
            </a:fld>
            <a:endParaRPr lang="en-US" altLang="en-US"/>
          </a:p>
        </p:txBody>
      </p:sp>
      <p:sp>
        <p:nvSpPr>
          <p:cNvPr id="7" name="Rectangle 4">
            <a:extLst>
              <a:ext uri="{FF2B5EF4-FFF2-40B4-BE49-F238E27FC236}">
                <a16:creationId xmlns:a16="http://schemas.microsoft.com/office/drawing/2014/main" id="{C2A64546-5A4E-418A-9DA4-49332B7838C3}"/>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November 2021</a:t>
            </a:r>
          </a:p>
        </p:txBody>
      </p:sp>
      <p:sp>
        <p:nvSpPr>
          <p:cNvPr id="8" name="Rectangle 5">
            <a:extLst>
              <a:ext uri="{FF2B5EF4-FFF2-40B4-BE49-F238E27FC236}">
                <a16:creationId xmlns:a16="http://schemas.microsoft.com/office/drawing/2014/main" id="{62A13302-EF5C-4526-8F6A-261D7C4CC03E}"/>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H.-B. Li, T. Matsumura (NICT)</a:t>
            </a:r>
          </a:p>
        </p:txBody>
      </p:sp>
    </p:spTree>
    <p:extLst>
      <p:ext uri="{BB962C8B-B14F-4D97-AF65-F5344CB8AC3E}">
        <p14:creationId xmlns:p14="http://schemas.microsoft.com/office/powerpoint/2010/main" val="2064355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8" name="タイトル 7">
            <a:extLst>
              <a:ext uri="{FF2B5EF4-FFF2-40B4-BE49-F238E27FC236}">
                <a16:creationId xmlns:a16="http://schemas.microsoft.com/office/drawing/2014/main" id="{F75EDB50-744A-4902-9C3F-2A5665D3C42D}"/>
              </a:ext>
            </a:extLst>
          </p:cNvPr>
          <p:cNvSpPr>
            <a:spLocks noGrp="1"/>
          </p:cNvSpPr>
          <p:nvPr>
            <p:ph type="title"/>
          </p:nvPr>
        </p:nvSpPr>
        <p:spPr/>
        <p:txBody>
          <a:bodyPr/>
          <a:lstStyle/>
          <a:p>
            <a:r>
              <a:rPr kumimoji="1" lang="ja-JP" altLang="en-US"/>
              <a:t>マスター タイトルの書式設定</a:t>
            </a:r>
          </a:p>
        </p:txBody>
      </p:sp>
      <p:sp>
        <p:nvSpPr>
          <p:cNvPr id="11" name="スライド番号プレースホルダー 10">
            <a:extLst>
              <a:ext uri="{FF2B5EF4-FFF2-40B4-BE49-F238E27FC236}">
                <a16:creationId xmlns:a16="http://schemas.microsoft.com/office/drawing/2014/main" id="{7854CAD1-ED54-4EE0-B615-F98E128487C2}"/>
              </a:ext>
            </a:extLst>
          </p:cNvPr>
          <p:cNvSpPr>
            <a:spLocks noGrp="1"/>
          </p:cNvSpPr>
          <p:nvPr>
            <p:ph type="sldNum" sz="quarter" idx="12"/>
          </p:nvPr>
        </p:nvSpPr>
        <p:spPr/>
        <p:txBody>
          <a:bodyPr/>
          <a:lstStyle/>
          <a:p>
            <a:r>
              <a:rPr lang="en-US" altLang="en-US"/>
              <a:t>Slide </a:t>
            </a:r>
            <a:fld id="{124E2FAF-A846-F04A-BBEF-9BB2A7C87EEF}" type="slidenum">
              <a:rPr lang="en-US" altLang="en-US" smtClean="0"/>
              <a:pPr/>
              <a:t>‹#›</a:t>
            </a:fld>
            <a:endParaRPr lang="en-US" altLang="en-US"/>
          </a:p>
        </p:txBody>
      </p:sp>
      <p:sp>
        <p:nvSpPr>
          <p:cNvPr id="9" name="日付プレースホルダー 8">
            <a:extLst>
              <a:ext uri="{FF2B5EF4-FFF2-40B4-BE49-F238E27FC236}">
                <a16:creationId xmlns:a16="http://schemas.microsoft.com/office/drawing/2014/main" id="{64A8B01A-D04E-4AB7-92B5-94B9327D9693}"/>
              </a:ext>
            </a:extLst>
          </p:cNvPr>
          <p:cNvSpPr>
            <a:spLocks noGrp="1"/>
          </p:cNvSpPr>
          <p:nvPr>
            <p:ph type="dt" sz="half" idx="10"/>
          </p:nvPr>
        </p:nvSpPr>
        <p:spPr>
          <a:xfrm>
            <a:off x="685800" y="152400"/>
            <a:ext cx="1600200" cy="215444"/>
          </a:xfrm>
          <a:prstGeom prst="rect">
            <a:avLst/>
          </a:prstGeom>
        </p:spPr>
        <p:txBody>
          <a:bodyPr/>
          <a:lstStyle/>
          <a:p>
            <a:r>
              <a:rPr lang="en-US" altLang="en-US"/>
              <a:t>November 2021</a:t>
            </a:r>
            <a:endParaRPr lang="en-US" altLang="en-US" dirty="0"/>
          </a:p>
        </p:txBody>
      </p:sp>
      <p:sp>
        <p:nvSpPr>
          <p:cNvPr id="10" name="フッター プレースホルダー 9">
            <a:extLst>
              <a:ext uri="{FF2B5EF4-FFF2-40B4-BE49-F238E27FC236}">
                <a16:creationId xmlns:a16="http://schemas.microsoft.com/office/drawing/2014/main" id="{9C7504AB-7FF0-45DB-B521-2C572832ED86}"/>
              </a:ext>
            </a:extLst>
          </p:cNvPr>
          <p:cNvSpPr>
            <a:spLocks noGrp="1"/>
          </p:cNvSpPr>
          <p:nvPr>
            <p:ph type="ftr" sz="quarter" idx="11"/>
          </p:nvPr>
        </p:nvSpPr>
        <p:spPr>
          <a:xfrm>
            <a:off x="5486400" y="6475413"/>
            <a:ext cx="3124200" cy="184666"/>
          </a:xfrm>
          <a:prstGeom prst="rect">
            <a:avLst/>
          </a:prstGeom>
        </p:spPr>
        <p:txBody>
          <a:bodyPr/>
          <a:lstStyle/>
          <a:p>
            <a:r>
              <a:rPr lang="en-US" altLang="en-US"/>
              <a:t>H.-B. Li, T. Matsumura (NICT)</a:t>
            </a:r>
            <a:endParaRPr lang="en-US" altLang="en-US" dirty="0"/>
          </a:p>
        </p:txBody>
      </p:sp>
    </p:spTree>
    <p:extLst>
      <p:ext uri="{BB962C8B-B14F-4D97-AF65-F5344CB8AC3E}">
        <p14:creationId xmlns:p14="http://schemas.microsoft.com/office/powerpoint/2010/main" val="293293549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30" name="Rectangle 6">
            <a:extLst>
              <a:ext uri="{FF2B5EF4-FFF2-40B4-BE49-F238E27FC236}">
                <a16:creationId xmlns:a16="http://schemas.microsoft.com/office/drawing/2014/main" id="{7C5D5A5E-EED1-7244-9E37-FC71B45FE356}"/>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F0D0F26C-6B68-D64B-ABFD-559C7369AAFF}"/>
              </a:ext>
            </a:extLst>
          </p:cNvPr>
          <p:cNvSpPr>
            <a:spLocks noChangeArrowheads="1"/>
          </p:cNvSpPr>
          <p:nvPr/>
        </p:nvSpPr>
        <p:spPr bwMode="auto">
          <a:xfrm>
            <a:off x="685800" y="6475412"/>
            <a:ext cx="25146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dirty="0"/>
              <a:t>Pilot NB radio for UWB channel access</a:t>
            </a:r>
          </a:p>
        </p:txBody>
      </p:sp>
      <p:sp>
        <p:nvSpPr>
          <p:cNvPr id="1034" name="Line 10">
            <a:extLst>
              <a:ext uri="{FF2B5EF4-FFF2-40B4-BE49-F238E27FC236}">
                <a16:creationId xmlns:a16="http://schemas.microsoft.com/office/drawing/2014/main" id="{D91B9B40-9D91-234E-AC82-7BC564C1F1F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1" name="Rectangle 9">
            <a:extLst>
              <a:ext uri="{FF2B5EF4-FFF2-40B4-BE49-F238E27FC236}">
                <a16:creationId xmlns:a16="http://schemas.microsoft.com/office/drawing/2014/main" id="{611BE13D-5132-4D15-8677-3680C9C33B55}"/>
              </a:ext>
            </a:extLst>
          </p:cNvPr>
          <p:cNvSpPr>
            <a:spLocks noChangeArrowheads="1"/>
          </p:cNvSpPr>
          <p:nvPr userDrawn="1"/>
        </p:nvSpPr>
        <p:spPr bwMode="auto">
          <a:xfrm>
            <a:off x="685800" y="381000"/>
            <a:ext cx="2057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sz="1400" b="1" dirty="0"/>
              <a:t>January 2022</a:t>
            </a:r>
          </a:p>
        </p:txBody>
      </p:sp>
      <p:sp>
        <p:nvSpPr>
          <p:cNvPr id="12" name="Rectangle 9">
            <a:extLst>
              <a:ext uri="{FF2B5EF4-FFF2-40B4-BE49-F238E27FC236}">
                <a16:creationId xmlns:a16="http://schemas.microsoft.com/office/drawing/2014/main" id="{1123F047-349C-4973-BA2A-07818E6AEC53}"/>
              </a:ext>
            </a:extLst>
          </p:cNvPr>
          <p:cNvSpPr>
            <a:spLocks noChangeArrowheads="1"/>
          </p:cNvSpPr>
          <p:nvPr userDrawn="1"/>
        </p:nvSpPr>
        <p:spPr bwMode="auto">
          <a:xfrm>
            <a:off x="6477000" y="6477000"/>
            <a:ext cx="2057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lang="en-US" altLang="en-US" dirty="0"/>
              <a:t>H.-B. Li, T. Matsumura (NICT)</a:t>
            </a:r>
          </a:p>
        </p:txBody>
      </p:sp>
      <p:sp>
        <p:nvSpPr>
          <p:cNvPr id="13" name="Rectangle 1">
            <a:extLst>
              <a:ext uri="{FF2B5EF4-FFF2-40B4-BE49-F238E27FC236}">
                <a16:creationId xmlns:a16="http://schemas.microsoft.com/office/drawing/2014/main" id="{E4735026-7978-4426-BA69-7E89065C1A75}"/>
              </a:ext>
            </a:extLst>
          </p:cNvPr>
          <p:cNvSpPr>
            <a:spLocks noChangeArrowheads="1"/>
          </p:cNvSpPr>
          <p:nvPr userDrawn="1"/>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IEEE 15-22-0065-00-04ab</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j_hammerschmidt@yahoo.com"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1EFAE4B7-777C-CA4F-B984-133C43F93028}"/>
              </a:ext>
            </a:extLst>
          </p:cNvPr>
          <p:cNvSpPr>
            <a:spLocks noGrp="1"/>
          </p:cNvSpPr>
          <p:nvPr>
            <p:ph type="sldNum" sz="quarter" idx="12"/>
          </p:nvPr>
        </p:nvSpPr>
        <p:spPr>
          <a:xfrm>
            <a:off x="4344988" y="6475413"/>
            <a:ext cx="530225" cy="182562"/>
          </a:xfrm>
        </p:spPr>
        <p:txBody>
          <a:bodyPr/>
          <a:lstStyle/>
          <a:p>
            <a:r>
              <a:rPr lang="en-US" altLang="en-US"/>
              <a:t>Slide </a:t>
            </a:r>
            <a:fld id="{E83CCBC5-88D4-8345-8D58-8C5C23A594C7}" type="slidenum">
              <a:rPr lang="en-US" altLang="en-US"/>
              <a:pPr/>
              <a:t>1</a:t>
            </a:fld>
            <a:endParaRPr lang="en-US" altLang="en-US"/>
          </a:p>
        </p:txBody>
      </p:sp>
      <p:sp>
        <p:nvSpPr>
          <p:cNvPr id="27651" name="Rectangle 3">
            <a:extLst>
              <a:ext uri="{FF2B5EF4-FFF2-40B4-BE49-F238E27FC236}">
                <a16:creationId xmlns:a16="http://schemas.microsoft.com/office/drawing/2014/main" id="{B26BE74D-F64D-6D40-B661-9C698E439112}"/>
              </a:ext>
            </a:extLst>
          </p:cNvPr>
          <p:cNvSpPr>
            <a:spLocks noChangeArrowheads="1"/>
          </p:cNvSpPr>
          <p:nvPr/>
        </p:nvSpPr>
        <p:spPr bwMode="auto">
          <a:xfrm>
            <a:off x="380999" y="838200"/>
            <a:ext cx="8534401" cy="41190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Pilot NB radio for assisting UWB c</a:t>
            </a:r>
            <a:r>
              <a:rPr lang="en-US" altLang="ja-JP" sz="1600" dirty="0">
                <a:solidFill>
                  <a:schemeClr val="tx2"/>
                </a:solidFill>
              </a:rPr>
              <a:t>hannel</a:t>
            </a:r>
            <a:r>
              <a:rPr lang="en-US" altLang="en-US" sz="1600" dirty="0">
                <a:solidFill>
                  <a:schemeClr val="tx2"/>
                </a:solidFill>
              </a:rPr>
              <a:t> access	</a:t>
            </a:r>
          </a:p>
          <a:p>
            <a:r>
              <a:rPr lang="en-US" altLang="en-US" sz="1600" b="1" dirty="0">
                <a:solidFill>
                  <a:schemeClr val="tx2"/>
                </a:solidFill>
              </a:rPr>
              <a:t>Date Submitted: </a:t>
            </a:r>
            <a:r>
              <a:rPr lang="en-US" altLang="en-US" sz="1600" dirty="0">
                <a:solidFill>
                  <a:schemeClr val="tx2"/>
                </a:solidFill>
              </a:rPr>
              <a:t>January 21, 2022	</a:t>
            </a:r>
          </a:p>
          <a:p>
            <a:r>
              <a:rPr lang="en-US" altLang="en-US" sz="1600" b="1" dirty="0">
                <a:solidFill>
                  <a:schemeClr val="tx2"/>
                </a:solidFill>
              </a:rPr>
              <a:t>Source:</a:t>
            </a:r>
            <a:r>
              <a:rPr lang="en-US" altLang="en-US" sz="1600" dirty="0">
                <a:solidFill>
                  <a:schemeClr val="tx2"/>
                </a:solidFill>
              </a:rPr>
              <a:t> Huan-Bang Li, Takeshi Matsumura (NICT, Japan)</a:t>
            </a:r>
          </a:p>
          <a:p>
            <a:r>
              <a:rPr lang="en-US" altLang="en-US" sz="1600" b="1" dirty="0">
                <a:solidFill>
                  <a:schemeClr val="tx2"/>
                </a:solidFill>
              </a:rPr>
              <a:t>Address</a:t>
            </a:r>
            <a:r>
              <a:rPr lang="en-US" altLang="en-US" sz="1600" dirty="0">
                <a:solidFill>
                  <a:schemeClr val="tx2"/>
                </a:solidFill>
              </a:rPr>
              <a:t>: </a:t>
            </a:r>
            <a:r>
              <a:rPr lang="en-US" altLang="ja-JP" sz="1600" dirty="0">
                <a:effectLst/>
                <a:latin typeface="+mj-ea"/>
                <a:ea typeface="+mj-ea"/>
                <a:cs typeface="Times New Roman" panose="02020603050405020304" pitchFamily="18" charset="0"/>
              </a:rPr>
              <a:t>3-4 </a:t>
            </a:r>
            <a:r>
              <a:rPr lang="en-US" altLang="ja-JP" sz="1600" dirty="0" err="1">
                <a:effectLst/>
                <a:latin typeface="+mj-ea"/>
                <a:ea typeface="+mj-ea"/>
                <a:cs typeface="Times New Roman" panose="02020603050405020304" pitchFamily="18" charset="0"/>
              </a:rPr>
              <a:t>Hikarino-oka</a:t>
            </a:r>
            <a:r>
              <a:rPr lang="en-US" altLang="ja-JP" sz="1600" dirty="0">
                <a:effectLst/>
                <a:latin typeface="+mj-ea"/>
                <a:ea typeface="+mj-ea"/>
                <a:cs typeface="Times New Roman" panose="02020603050405020304" pitchFamily="18" charset="0"/>
              </a:rPr>
              <a:t>, Yokosuka-</a:t>
            </a:r>
            <a:r>
              <a:rPr lang="en-US" altLang="ja-JP" sz="1600" dirty="0" err="1">
                <a:effectLst/>
                <a:latin typeface="+mj-ea"/>
                <a:ea typeface="+mj-ea"/>
                <a:cs typeface="Times New Roman" panose="02020603050405020304" pitchFamily="18" charset="0"/>
              </a:rPr>
              <a:t>shi</a:t>
            </a:r>
            <a:r>
              <a:rPr lang="en-US" altLang="ja-JP" sz="1600" dirty="0">
                <a:effectLst/>
                <a:latin typeface="+mj-ea"/>
                <a:ea typeface="+mj-ea"/>
                <a:cs typeface="Times New Roman" panose="02020603050405020304" pitchFamily="18" charset="0"/>
              </a:rPr>
              <a:t>, Kanagawa, 239-0847 Japan</a:t>
            </a:r>
            <a:endParaRPr lang="en-US" altLang="en-US" sz="1600" dirty="0">
              <a:solidFill>
                <a:schemeClr val="tx2"/>
              </a:solidFill>
              <a:latin typeface="+mj-ea"/>
              <a:ea typeface="+mj-ea"/>
            </a:endParaRPr>
          </a:p>
          <a:p>
            <a:r>
              <a:rPr lang="en-US" altLang="en-US" sz="1600" b="1" dirty="0">
                <a:solidFill>
                  <a:schemeClr val="tx2"/>
                </a:solidFill>
              </a:rPr>
              <a:t>E-Mail</a:t>
            </a:r>
            <a:r>
              <a:rPr lang="en-US" altLang="en-US" sz="1600" dirty="0">
                <a:solidFill>
                  <a:schemeClr val="tx2"/>
                </a:solidFill>
              </a:rPr>
              <a:t>:</a:t>
            </a:r>
            <a:r>
              <a:rPr lang="en-US" altLang="en-US" sz="1600" dirty="0">
                <a:solidFill>
                  <a:schemeClr val="tx2"/>
                </a:solidFill>
                <a:hlinkClick r:id="rId2"/>
              </a:rPr>
              <a:t> </a:t>
            </a:r>
            <a:r>
              <a:rPr lang="en-US" altLang="en-US" sz="1600" dirty="0">
                <a:solidFill>
                  <a:schemeClr val="tx2"/>
                </a:solidFill>
              </a:rPr>
              <a:t>{lee, </a:t>
            </a:r>
            <a:r>
              <a:rPr lang="en-US" altLang="en-US" sz="1600" dirty="0" err="1">
                <a:solidFill>
                  <a:schemeClr val="tx2"/>
                </a:solidFill>
              </a:rPr>
              <a:t>matsumura</a:t>
            </a:r>
            <a:r>
              <a:rPr lang="en-US" altLang="en-US" sz="1600" dirty="0">
                <a:solidFill>
                  <a:schemeClr val="tx2"/>
                </a:solidFill>
              </a:rPr>
              <a:t>}@nict.go.jp</a:t>
            </a:r>
          </a:p>
          <a:p>
            <a:pPr>
              <a:spcBef>
                <a:spcPts val="100"/>
              </a:spcBef>
              <a:spcAft>
                <a:spcPts val="100"/>
              </a:spcAft>
            </a:pPr>
            <a:r>
              <a:rPr lang="en-US" altLang="en-US" dirty="0">
                <a:solidFill>
                  <a:schemeClr val="accent2"/>
                </a:solidFill>
              </a:rPr>
              <a:t>	</a:t>
            </a:r>
            <a:endParaRPr lang="en-US" altLang="en-US"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Discussion on cooperated UWB and NB radio for enhancing UWB channel access.</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To improve coexistence among UWB systems.</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authoring individual(s) or organization(s). The material in this document is subject to change in form and content after further study. The authors(s) reserve(s) the right to add, amend or withdraw material contained herein.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10</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685800" y="990600"/>
            <a:ext cx="7924800" cy="533400"/>
          </a:xfrm>
          <a:ln/>
        </p:spPr>
        <p:txBody>
          <a:bodyPr/>
          <a:lstStyle/>
          <a:p>
            <a:r>
              <a:rPr lang="en-US" altLang="en-US" sz="3200" dirty="0"/>
              <a:t>Benefits as pilot NB radio</a:t>
            </a:r>
          </a:p>
        </p:txBody>
      </p:sp>
      <p:sp>
        <p:nvSpPr>
          <p:cNvPr id="4" name="Content Placeholder 2">
            <a:extLst>
              <a:ext uri="{FF2B5EF4-FFF2-40B4-BE49-F238E27FC236}">
                <a16:creationId xmlns:a16="http://schemas.microsoft.com/office/drawing/2014/main" id="{0BB28399-AF48-470B-A2CE-F1AC0F8DDBF7}"/>
              </a:ext>
            </a:extLst>
          </p:cNvPr>
          <p:cNvSpPr>
            <a:spLocks noGrp="1"/>
          </p:cNvSpPr>
          <p:nvPr>
            <p:ph idx="1"/>
          </p:nvPr>
        </p:nvSpPr>
        <p:spPr>
          <a:xfrm>
            <a:off x="609600" y="1828800"/>
            <a:ext cx="8077200" cy="3429000"/>
          </a:xfrm>
        </p:spPr>
        <p:txBody>
          <a:bodyPr/>
          <a:lstStyle/>
          <a:p>
            <a:pPr>
              <a:spcBef>
                <a:spcPts val="1800"/>
              </a:spcBef>
            </a:pPr>
            <a:r>
              <a:rPr lang="en-US" altLang="ja-JP" sz="2400" dirty="0">
                <a:latin typeface="+mj-lt"/>
              </a:rPr>
              <a:t>Free spectrum with less restriction.</a:t>
            </a:r>
          </a:p>
          <a:p>
            <a:pPr lvl="1">
              <a:spcBef>
                <a:spcPts val="1200"/>
              </a:spcBef>
            </a:pPr>
            <a:r>
              <a:rPr lang="en-US" altLang="ja-JP" sz="2400" dirty="0">
                <a:latin typeface="+mj-lt"/>
              </a:rPr>
              <a:t>Availability of frequent channel access (every 50 </a:t>
            </a:r>
            <a:r>
              <a:rPr lang="en-US" altLang="ja-JP" sz="2400" dirty="0" err="1">
                <a:latin typeface="+mj-lt"/>
              </a:rPr>
              <a:t>ms</a:t>
            </a:r>
            <a:r>
              <a:rPr lang="en-US" altLang="ja-JP" sz="2400" dirty="0">
                <a:latin typeface="+mj-lt"/>
              </a:rPr>
              <a:t>)</a:t>
            </a:r>
          </a:p>
          <a:p>
            <a:pPr lvl="1">
              <a:spcBef>
                <a:spcPts val="1200"/>
              </a:spcBef>
            </a:pPr>
            <a:r>
              <a:rPr lang="en-US" altLang="ja-JP" sz="2400" dirty="0">
                <a:latin typeface="+mj-lt"/>
              </a:rPr>
              <a:t>Up to 50ms transmission for each access</a:t>
            </a:r>
          </a:p>
          <a:p>
            <a:pPr>
              <a:spcBef>
                <a:spcPts val="1800"/>
              </a:spcBef>
            </a:pPr>
            <a:r>
              <a:rPr lang="en-US" sz="2400" dirty="0">
                <a:latin typeface="+mj-lt"/>
              </a:rPr>
              <a:t>Multiple available channels</a:t>
            </a:r>
          </a:p>
          <a:p>
            <a:pPr lvl="1">
              <a:spcBef>
                <a:spcPts val="1200"/>
              </a:spcBef>
            </a:pPr>
            <a:r>
              <a:rPr lang="en-US" sz="2400" dirty="0">
                <a:latin typeface="+mj-lt"/>
              </a:rPr>
              <a:t>16 channels enable various combinations</a:t>
            </a:r>
          </a:p>
          <a:p>
            <a:pPr>
              <a:spcBef>
                <a:spcPts val="1800"/>
              </a:spcBef>
            </a:pPr>
            <a:r>
              <a:rPr lang="en-US" altLang="ja-JP" sz="2400" dirty="0">
                <a:latin typeface="+mj-lt"/>
              </a:rPr>
              <a:t>Light expected usage with restricted TX power</a:t>
            </a:r>
          </a:p>
          <a:p>
            <a:pPr lvl="1">
              <a:spcBef>
                <a:spcPts val="1800"/>
              </a:spcBef>
            </a:pPr>
            <a:r>
              <a:rPr lang="en-US" altLang="ja-JP" sz="2400" dirty="0">
                <a:latin typeface="+mj-lt"/>
              </a:rPr>
              <a:t>Active RFID</a:t>
            </a:r>
          </a:p>
          <a:p>
            <a:pPr lvl="1">
              <a:spcBef>
                <a:spcPts val="1800"/>
              </a:spcBef>
            </a:pPr>
            <a:endParaRPr lang="en-US" altLang="ja-JP" sz="2400" dirty="0">
              <a:latin typeface="+mj-lt"/>
            </a:endParaRPr>
          </a:p>
          <a:p>
            <a:pPr>
              <a:spcBef>
                <a:spcPts val="1800"/>
              </a:spcBef>
            </a:pPr>
            <a:endParaRPr lang="en-US" altLang="ja-JP" sz="2400" dirty="0">
              <a:latin typeface="+mj-lt"/>
            </a:endParaRPr>
          </a:p>
        </p:txBody>
      </p:sp>
    </p:spTree>
    <p:extLst>
      <p:ext uri="{BB962C8B-B14F-4D97-AF65-F5344CB8AC3E}">
        <p14:creationId xmlns:p14="http://schemas.microsoft.com/office/powerpoint/2010/main" val="40980092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11</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685800" y="990600"/>
            <a:ext cx="7924800" cy="533400"/>
          </a:xfrm>
          <a:ln/>
        </p:spPr>
        <p:txBody>
          <a:bodyPr/>
          <a:lstStyle/>
          <a:p>
            <a:r>
              <a:rPr lang="en-US" altLang="en-US" sz="3200" dirty="0"/>
              <a:t>Example of usage (without overlap)</a:t>
            </a:r>
          </a:p>
        </p:txBody>
      </p:sp>
      <p:pic>
        <p:nvPicPr>
          <p:cNvPr id="2" name="図 1">
            <a:extLst>
              <a:ext uri="{FF2B5EF4-FFF2-40B4-BE49-F238E27FC236}">
                <a16:creationId xmlns:a16="http://schemas.microsoft.com/office/drawing/2014/main" id="{012DE597-4D07-47F2-87FC-093F2FC0A9CD}"/>
              </a:ext>
            </a:extLst>
          </p:cNvPr>
          <p:cNvPicPr>
            <a:picLocks noChangeAspect="1"/>
          </p:cNvPicPr>
          <p:nvPr/>
        </p:nvPicPr>
        <p:blipFill>
          <a:blip r:embed="rId3"/>
          <a:stretch>
            <a:fillRect/>
          </a:stretch>
        </p:blipFill>
        <p:spPr>
          <a:xfrm>
            <a:off x="0" y="1768344"/>
            <a:ext cx="9144000" cy="4632456"/>
          </a:xfrm>
          <a:prstGeom prst="rect">
            <a:avLst/>
          </a:prstGeom>
        </p:spPr>
      </p:pic>
    </p:spTree>
    <p:extLst>
      <p:ext uri="{BB962C8B-B14F-4D97-AF65-F5344CB8AC3E}">
        <p14:creationId xmlns:p14="http://schemas.microsoft.com/office/powerpoint/2010/main" val="42617249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12</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685800" y="990600"/>
            <a:ext cx="7924800" cy="533400"/>
          </a:xfrm>
          <a:ln/>
        </p:spPr>
        <p:txBody>
          <a:bodyPr/>
          <a:lstStyle/>
          <a:p>
            <a:r>
              <a:rPr lang="en-US" altLang="en-US" sz="3200" dirty="0"/>
              <a:t>Example of usage (with overlap)</a:t>
            </a:r>
          </a:p>
        </p:txBody>
      </p:sp>
      <p:graphicFrame>
        <p:nvGraphicFramePr>
          <p:cNvPr id="4" name="表 4">
            <a:extLst>
              <a:ext uri="{FF2B5EF4-FFF2-40B4-BE49-F238E27FC236}">
                <a16:creationId xmlns:a16="http://schemas.microsoft.com/office/drawing/2014/main" id="{96728777-6EA5-4E02-BCBD-EA6679BA62AC}"/>
              </a:ext>
            </a:extLst>
          </p:cNvPr>
          <p:cNvGraphicFramePr>
            <a:graphicFrameLocks/>
          </p:cNvGraphicFramePr>
          <p:nvPr>
            <p:extLst>
              <p:ext uri="{D42A27DB-BD31-4B8C-83A1-F6EECF244321}">
                <p14:modId xmlns:p14="http://schemas.microsoft.com/office/powerpoint/2010/main" val="1461255780"/>
              </p:ext>
            </p:extLst>
          </p:nvPr>
        </p:nvGraphicFramePr>
        <p:xfrm>
          <a:off x="990600" y="2667000"/>
          <a:ext cx="7315200" cy="805936"/>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797226349"/>
                    </a:ext>
                  </a:extLst>
                </a:gridCol>
                <a:gridCol w="457200">
                  <a:extLst>
                    <a:ext uri="{9D8B030D-6E8A-4147-A177-3AD203B41FA5}">
                      <a16:colId xmlns:a16="http://schemas.microsoft.com/office/drawing/2014/main" val="1119923442"/>
                    </a:ext>
                  </a:extLst>
                </a:gridCol>
                <a:gridCol w="457200">
                  <a:extLst>
                    <a:ext uri="{9D8B030D-6E8A-4147-A177-3AD203B41FA5}">
                      <a16:colId xmlns:a16="http://schemas.microsoft.com/office/drawing/2014/main" val="2281333955"/>
                    </a:ext>
                  </a:extLst>
                </a:gridCol>
                <a:gridCol w="457200">
                  <a:extLst>
                    <a:ext uri="{9D8B030D-6E8A-4147-A177-3AD203B41FA5}">
                      <a16:colId xmlns:a16="http://schemas.microsoft.com/office/drawing/2014/main" val="1753079828"/>
                    </a:ext>
                  </a:extLst>
                </a:gridCol>
                <a:gridCol w="457200">
                  <a:extLst>
                    <a:ext uri="{9D8B030D-6E8A-4147-A177-3AD203B41FA5}">
                      <a16:colId xmlns:a16="http://schemas.microsoft.com/office/drawing/2014/main" val="2616034636"/>
                    </a:ext>
                  </a:extLst>
                </a:gridCol>
                <a:gridCol w="457200">
                  <a:extLst>
                    <a:ext uri="{9D8B030D-6E8A-4147-A177-3AD203B41FA5}">
                      <a16:colId xmlns:a16="http://schemas.microsoft.com/office/drawing/2014/main" val="1777922167"/>
                    </a:ext>
                  </a:extLst>
                </a:gridCol>
                <a:gridCol w="457200">
                  <a:extLst>
                    <a:ext uri="{9D8B030D-6E8A-4147-A177-3AD203B41FA5}">
                      <a16:colId xmlns:a16="http://schemas.microsoft.com/office/drawing/2014/main" val="108641662"/>
                    </a:ext>
                  </a:extLst>
                </a:gridCol>
                <a:gridCol w="457200">
                  <a:extLst>
                    <a:ext uri="{9D8B030D-6E8A-4147-A177-3AD203B41FA5}">
                      <a16:colId xmlns:a16="http://schemas.microsoft.com/office/drawing/2014/main" val="1515991852"/>
                    </a:ext>
                  </a:extLst>
                </a:gridCol>
                <a:gridCol w="457200">
                  <a:extLst>
                    <a:ext uri="{9D8B030D-6E8A-4147-A177-3AD203B41FA5}">
                      <a16:colId xmlns:a16="http://schemas.microsoft.com/office/drawing/2014/main" val="2937775493"/>
                    </a:ext>
                  </a:extLst>
                </a:gridCol>
                <a:gridCol w="457200">
                  <a:extLst>
                    <a:ext uri="{9D8B030D-6E8A-4147-A177-3AD203B41FA5}">
                      <a16:colId xmlns:a16="http://schemas.microsoft.com/office/drawing/2014/main" val="2907792438"/>
                    </a:ext>
                  </a:extLst>
                </a:gridCol>
                <a:gridCol w="457200">
                  <a:extLst>
                    <a:ext uri="{9D8B030D-6E8A-4147-A177-3AD203B41FA5}">
                      <a16:colId xmlns:a16="http://schemas.microsoft.com/office/drawing/2014/main" val="75239035"/>
                    </a:ext>
                  </a:extLst>
                </a:gridCol>
                <a:gridCol w="457200">
                  <a:extLst>
                    <a:ext uri="{9D8B030D-6E8A-4147-A177-3AD203B41FA5}">
                      <a16:colId xmlns:a16="http://schemas.microsoft.com/office/drawing/2014/main" val="3115000993"/>
                    </a:ext>
                  </a:extLst>
                </a:gridCol>
                <a:gridCol w="457200">
                  <a:extLst>
                    <a:ext uri="{9D8B030D-6E8A-4147-A177-3AD203B41FA5}">
                      <a16:colId xmlns:a16="http://schemas.microsoft.com/office/drawing/2014/main" val="3152312266"/>
                    </a:ext>
                  </a:extLst>
                </a:gridCol>
                <a:gridCol w="457200">
                  <a:extLst>
                    <a:ext uri="{9D8B030D-6E8A-4147-A177-3AD203B41FA5}">
                      <a16:colId xmlns:a16="http://schemas.microsoft.com/office/drawing/2014/main" val="2888375105"/>
                    </a:ext>
                  </a:extLst>
                </a:gridCol>
                <a:gridCol w="457200">
                  <a:extLst>
                    <a:ext uri="{9D8B030D-6E8A-4147-A177-3AD203B41FA5}">
                      <a16:colId xmlns:a16="http://schemas.microsoft.com/office/drawing/2014/main" val="2202563470"/>
                    </a:ext>
                  </a:extLst>
                </a:gridCol>
                <a:gridCol w="457200">
                  <a:extLst>
                    <a:ext uri="{9D8B030D-6E8A-4147-A177-3AD203B41FA5}">
                      <a16:colId xmlns:a16="http://schemas.microsoft.com/office/drawing/2014/main" val="180000282"/>
                    </a:ext>
                  </a:extLst>
                </a:gridCol>
              </a:tblGrid>
              <a:tr h="805936">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68634333"/>
                  </a:ext>
                </a:extLst>
              </a:tr>
            </a:tbl>
          </a:graphicData>
        </a:graphic>
      </p:graphicFrame>
      <p:sp>
        <p:nvSpPr>
          <p:cNvPr id="5" name="テキスト ボックス 4">
            <a:extLst>
              <a:ext uri="{FF2B5EF4-FFF2-40B4-BE49-F238E27FC236}">
                <a16:creationId xmlns:a16="http://schemas.microsoft.com/office/drawing/2014/main" id="{4E888421-8D1E-4F3B-AFE7-BDD96218DF64}"/>
              </a:ext>
            </a:extLst>
          </p:cNvPr>
          <p:cNvSpPr txBox="1"/>
          <p:nvPr/>
        </p:nvSpPr>
        <p:spPr>
          <a:xfrm>
            <a:off x="990600" y="2895600"/>
            <a:ext cx="7467600" cy="338554"/>
          </a:xfrm>
          <a:prstGeom prst="rect">
            <a:avLst/>
          </a:prstGeom>
          <a:noFill/>
        </p:spPr>
        <p:txBody>
          <a:bodyPr wrap="square">
            <a:spAutoFit/>
          </a:bodyPr>
          <a:lstStyle/>
          <a:p>
            <a:r>
              <a:rPr lang="en-US" altLang="ja-JP" sz="1600" dirty="0"/>
              <a:t>#62   #63   #64   #65   #66   #67   #68   #69   #70   #71   #72   #73   #74   #75   #76   #77</a:t>
            </a:r>
            <a:endParaRPr lang="ja-JP" altLang="en-US" sz="1600" dirty="0"/>
          </a:p>
        </p:txBody>
      </p:sp>
      <p:graphicFrame>
        <p:nvGraphicFramePr>
          <p:cNvPr id="10" name="表 4">
            <a:extLst>
              <a:ext uri="{FF2B5EF4-FFF2-40B4-BE49-F238E27FC236}">
                <a16:creationId xmlns:a16="http://schemas.microsoft.com/office/drawing/2014/main" id="{A82301D8-C600-48D8-A50A-129B2F385DAE}"/>
              </a:ext>
            </a:extLst>
          </p:cNvPr>
          <p:cNvGraphicFramePr>
            <a:graphicFrameLocks/>
          </p:cNvGraphicFramePr>
          <p:nvPr>
            <p:extLst>
              <p:ext uri="{D42A27DB-BD31-4B8C-83A1-F6EECF244321}">
                <p14:modId xmlns:p14="http://schemas.microsoft.com/office/powerpoint/2010/main" val="1108243465"/>
              </p:ext>
            </p:extLst>
          </p:nvPr>
        </p:nvGraphicFramePr>
        <p:xfrm>
          <a:off x="938023" y="4587351"/>
          <a:ext cx="2286000" cy="726746"/>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797226349"/>
                    </a:ext>
                  </a:extLst>
                </a:gridCol>
                <a:gridCol w="457200">
                  <a:extLst>
                    <a:ext uri="{9D8B030D-6E8A-4147-A177-3AD203B41FA5}">
                      <a16:colId xmlns:a16="http://schemas.microsoft.com/office/drawing/2014/main" val="1119923442"/>
                    </a:ext>
                  </a:extLst>
                </a:gridCol>
                <a:gridCol w="457200">
                  <a:extLst>
                    <a:ext uri="{9D8B030D-6E8A-4147-A177-3AD203B41FA5}">
                      <a16:colId xmlns:a16="http://schemas.microsoft.com/office/drawing/2014/main" val="2281333955"/>
                    </a:ext>
                  </a:extLst>
                </a:gridCol>
                <a:gridCol w="457200">
                  <a:extLst>
                    <a:ext uri="{9D8B030D-6E8A-4147-A177-3AD203B41FA5}">
                      <a16:colId xmlns:a16="http://schemas.microsoft.com/office/drawing/2014/main" val="1753079828"/>
                    </a:ext>
                  </a:extLst>
                </a:gridCol>
                <a:gridCol w="457200">
                  <a:extLst>
                    <a:ext uri="{9D8B030D-6E8A-4147-A177-3AD203B41FA5}">
                      <a16:colId xmlns:a16="http://schemas.microsoft.com/office/drawing/2014/main" val="2616034636"/>
                    </a:ext>
                  </a:extLst>
                </a:gridCol>
              </a:tblGrid>
              <a:tr h="726746">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68634333"/>
                  </a:ext>
                </a:extLst>
              </a:tr>
            </a:tbl>
          </a:graphicData>
        </a:graphic>
      </p:graphicFrame>
      <p:sp>
        <p:nvSpPr>
          <p:cNvPr id="11" name="テキスト ボックス 10">
            <a:extLst>
              <a:ext uri="{FF2B5EF4-FFF2-40B4-BE49-F238E27FC236}">
                <a16:creationId xmlns:a16="http://schemas.microsoft.com/office/drawing/2014/main" id="{FAD0FF91-9EFC-45CA-B679-D9B080019C86}"/>
              </a:ext>
            </a:extLst>
          </p:cNvPr>
          <p:cNvSpPr txBox="1"/>
          <p:nvPr/>
        </p:nvSpPr>
        <p:spPr>
          <a:xfrm>
            <a:off x="899923" y="4760223"/>
            <a:ext cx="2590800" cy="351845"/>
          </a:xfrm>
          <a:prstGeom prst="rect">
            <a:avLst/>
          </a:prstGeom>
          <a:noFill/>
        </p:spPr>
        <p:txBody>
          <a:bodyPr wrap="square">
            <a:spAutoFit/>
          </a:bodyPr>
          <a:lstStyle/>
          <a:p>
            <a:r>
              <a:rPr lang="en-US" altLang="ja-JP" sz="1600" dirty="0">
                <a:solidFill>
                  <a:schemeClr val="bg1"/>
                </a:solidFill>
              </a:rPr>
              <a:t>#71            #73   #74   #75   </a:t>
            </a:r>
            <a:endParaRPr lang="ja-JP" altLang="en-US" sz="1600" dirty="0">
              <a:solidFill>
                <a:schemeClr val="bg1"/>
              </a:solidFill>
            </a:endParaRPr>
          </a:p>
        </p:txBody>
      </p:sp>
      <p:graphicFrame>
        <p:nvGraphicFramePr>
          <p:cNvPr id="12" name="表 4">
            <a:extLst>
              <a:ext uri="{FF2B5EF4-FFF2-40B4-BE49-F238E27FC236}">
                <a16:creationId xmlns:a16="http://schemas.microsoft.com/office/drawing/2014/main" id="{C3BEC929-805F-42FB-8AE6-348D7B317892}"/>
              </a:ext>
            </a:extLst>
          </p:cNvPr>
          <p:cNvGraphicFramePr>
            <a:graphicFrameLocks/>
          </p:cNvGraphicFramePr>
          <p:nvPr>
            <p:extLst>
              <p:ext uri="{D42A27DB-BD31-4B8C-83A1-F6EECF244321}">
                <p14:modId xmlns:p14="http://schemas.microsoft.com/office/powerpoint/2010/main" val="3557553542"/>
              </p:ext>
            </p:extLst>
          </p:nvPr>
        </p:nvGraphicFramePr>
        <p:xfrm>
          <a:off x="3555492" y="4574758"/>
          <a:ext cx="2286000" cy="726746"/>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797226349"/>
                    </a:ext>
                  </a:extLst>
                </a:gridCol>
                <a:gridCol w="457200">
                  <a:extLst>
                    <a:ext uri="{9D8B030D-6E8A-4147-A177-3AD203B41FA5}">
                      <a16:colId xmlns:a16="http://schemas.microsoft.com/office/drawing/2014/main" val="1119923442"/>
                    </a:ext>
                  </a:extLst>
                </a:gridCol>
                <a:gridCol w="457200">
                  <a:extLst>
                    <a:ext uri="{9D8B030D-6E8A-4147-A177-3AD203B41FA5}">
                      <a16:colId xmlns:a16="http://schemas.microsoft.com/office/drawing/2014/main" val="2281333955"/>
                    </a:ext>
                  </a:extLst>
                </a:gridCol>
                <a:gridCol w="457200">
                  <a:extLst>
                    <a:ext uri="{9D8B030D-6E8A-4147-A177-3AD203B41FA5}">
                      <a16:colId xmlns:a16="http://schemas.microsoft.com/office/drawing/2014/main" val="1753079828"/>
                    </a:ext>
                  </a:extLst>
                </a:gridCol>
                <a:gridCol w="457200">
                  <a:extLst>
                    <a:ext uri="{9D8B030D-6E8A-4147-A177-3AD203B41FA5}">
                      <a16:colId xmlns:a16="http://schemas.microsoft.com/office/drawing/2014/main" val="2616034636"/>
                    </a:ext>
                  </a:extLst>
                </a:gridCol>
              </a:tblGrid>
              <a:tr h="726746">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68634333"/>
                  </a:ext>
                </a:extLst>
              </a:tr>
            </a:tbl>
          </a:graphicData>
        </a:graphic>
      </p:graphicFrame>
      <p:sp>
        <p:nvSpPr>
          <p:cNvPr id="13" name="テキスト ボックス 12">
            <a:extLst>
              <a:ext uri="{FF2B5EF4-FFF2-40B4-BE49-F238E27FC236}">
                <a16:creationId xmlns:a16="http://schemas.microsoft.com/office/drawing/2014/main" id="{03991C52-AF3B-4B73-A843-93AE3D50B151}"/>
              </a:ext>
            </a:extLst>
          </p:cNvPr>
          <p:cNvSpPr txBox="1"/>
          <p:nvPr/>
        </p:nvSpPr>
        <p:spPr>
          <a:xfrm>
            <a:off x="3517392" y="4747630"/>
            <a:ext cx="2458276" cy="338554"/>
          </a:xfrm>
          <a:prstGeom prst="rect">
            <a:avLst/>
          </a:prstGeom>
          <a:noFill/>
        </p:spPr>
        <p:txBody>
          <a:bodyPr wrap="square">
            <a:spAutoFit/>
          </a:bodyPr>
          <a:lstStyle/>
          <a:p>
            <a:r>
              <a:rPr lang="en-US" altLang="ja-JP" sz="1600" dirty="0">
                <a:solidFill>
                  <a:schemeClr val="bg1"/>
                </a:solidFill>
              </a:rPr>
              <a:t>#71    #72            #74   #75 </a:t>
            </a:r>
            <a:endParaRPr lang="ja-JP" altLang="en-US" sz="1600" dirty="0">
              <a:solidFill>
                <a:schemeClr val="bg1"/>
              </a:solidFill>
            </a:endParaRPr>
          </a:p>
        </p:txBody>
      </p:sp>
      <p:graphicFrame>
        <p:nvGraphicFramePr>
          <p:cNvPr id="14" name="表 4">
            <a:extLst>
              <a:ext uri="{FF2B5EF4-FFF2-40B4-BE49-F238E27FC236}">
                <a16:creationId xmlns:a16="http://schemas.microsoft.com/office/drawing/2014/main" id="{9C312408-110B-4AE6-966E-CE3FACDFEEEA}"/>
              </a:ext>
            </a:extLst>
          </p:cNvPr>
          <p:cNvGraphicFramePr>
            <a:graphicFrameLocks/>
          </p:cNvGraphicFramePr>
          <p:nvPr>
            <p:extLst>
              <p:ext uri="{D42A27DB-BD31-4B8C-83A1-F6EECF244321}">
                <p14:modId xmlns:p14="http://schemas.microsoft.com/office/powerpoint/2010/main" val="311468245"/>
              </p:ext>
            </p:extLst>
          </p:nvPr>
        </p:nvGraphicFramePr>
        <p:xfrm>
          <a:off x="6123431" y="4574758"/>
          <a:ext cx="2286000" cy="726746"/>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797226349"/>
                    </a:ext>
                  </a:extLst>
                </a:gridCol>
                <a:gridCol w="457200">
                  <a:extLst>
                    <a:ext uri="{9D8B030D-6E8A-4147-A177-3AD203B41FA5}">
                      <a16:colId xmlns:a16="http://schemas.microsoft.com/office/drawing/2014/main" val="1119923442"/>
                    </a:ext>
                  </a:extLst>
                </a:gridCol>
                <a:gridCol w="457200">
                  <a:extLst>
                    <a:ext uri="{9D8B030D-6E8A-4147-A177-3AD203B41FA5}">
                      <a16:colId xmlns:a16="http://schemas.microsoft.com/office/drawing/2014/main" val="2281333955"/>
                    </a:ext>
                  </a:extLst>
                </a:gridCol>
                <a:gridCol w="457200">
                  <a:extLst>
                    <a:ext uri="{9D8B030D-6E8A-4147-A177-3AD203B41FA5}">
                      <a16:colId xmlns:a16="http://schemas.microsoft.com/office/drawing/2014/main" val="1753079828"/>
                    </a:ext>
                  </a:extLst>
                </a:gridCol>
                <a:gridCol w="457200">
                  <a:extLst>
                    <a:ext uri="{9D8B030D-6E8A-4147-A177-3AD203B41FA5}">
                      <a16:colId xmlns:a16="http://schemas.microsoft.com/office/drawing/2014/main" val="2616034636"/>
                    </a:ext>
                  </a:extLst>
                </a:gridCol>
              </a:tblGrid>
              <a:tr h="726746">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68634333"/>
                  </a:ext>
                </a:extLst>
              </a:tr>
            </a:tbl>
          </a:graphicData>
        </a:graphic>
      </p:graphicFrame>
      <p:sp>
        <p:nvSpPr>
          <p:cNvPr id="15" name="テキスト ボックス 14">
            <a:extLst>
              <a:ext uri="{FF2B5EF4-FFF2-40B4-BE49-F238E27FC236}">
                <a16:creationId xmlns:a16="http://schemas.microsoft.com/office/drawing/2014/main" id="{23F69D6C-D0FF-4F62-8F5B-3051DB82134C}"/>
              </a:ext>
            </a:extLst>
          </p:cNvPr>
          <p:cNvSpPr txBox="1"/>
          <p:nvPr/>
        </p:nvSpPr>
        <p:spPr>
          <a:xfrm>
            <a:off x="6141719" y="4762895"/>
            <a:ext cx="2549651" cy="338554"/>
          </a:xfrm>
          <a:prstGeom prst="rect">
            <a:avLst/>
          </a:prstGeom>
          <a:noFill/>
        </p:spPr>
        <p:txBody>
          <a:bodyPr wrap="square">
            <a:spAutoFit/>
          </a:bodyPr>
          <a:lstStyle/>
          <a:p>
            <a:r>
              <a:rPr lang="en-US" altLang="ja-JP" sz="1600" dirty="0">
                <a:solidFill>
                  <a:schemeClr val="bg1"/>
                </a:solidFill>
              </a:rPr>
              <a:t>#71   #72   #73           #75</a:t>
            </a:r>
            <a:endParaRPr lang="ja-JP" altLang="en-US" sz="1600" dirty="0">
              <a:solidFill>
                <a:schemeClr val="bg1"/>
              </a:solidFill>
            </a:endParaRPr>
          </a:p>
        </p:txBody>
      </p:sp>
      <p:cxnSp>
        <p:nvCxnSpPr>
          <p:cNvPr id="19" name="直線コネクタ 18">
            <a:extLst>
              <a:ext uri="{FF2B5EF4-FFF2-40B4-BE49-F238E27FC236}">
                <a16:creationId xmlns:a16="http://schemas.microsoft.com/office/drawing/2014/main" id="{70F2FB03-7F32-4565-BA77-E4E185E34E59}"/>
              </a:ext>
            </a:extLst>
          </p:cNvPr>
          <p:cNvCxnSpPr/>
          <p:nvPr/>
        </p:nvCxnSpPr>
        <p:spPr bwMode="auto">
          <a:xfrm flipH="1">
            <a:off x="938024" y="3472936"/>
            <a:ext cx="4112099" cy="1114415"/>
          </a:xfrm>
          <a:prstGeom prst="line">
            <a:avLst/>
          </a:prstGeom>
          <a:solidFill>
            <a:schemeClr val="accent1"/>
          </a:solidFill>
          <a:ln w="9525"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a:extLst>
              <a:ext uri="{FF2B5EF4-FFF2-40B4-BE49-F238E27FC236}">
                <a16:creationId xmlns:a16="http://schemas.microsoft.com/office/drawing/2014/main" id="{63530DB0-ACC9-4389-A10D-FCBFA50765B1}"/>
              </a:ext>
            </a:extLst>
          </p:cNvPr>
          <p:cNvCxnSpPr/>
          <p:nvPr/>
        </p:nvCxnSpPr>
        <p:spPr bwMode="auto">
          <a:xfrm>
            <a:off x="7391400" y="3460402"/>
            <a:ext cx="1018031" cy="1097792"/>
          </a:xfrm>
          <a:prstGeom prst="line">
            <a:avLst/>
          </a:prstGeom>
          <a:solidFill>
            <a:schemeClr val="accent1"/>
          </a:solidFill>
          <a:ln w="9525"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 name="テキスト ボックス 24">
            <a:extLst>
              <a:ext uri="{FF2B5EF4-FFF2-40B4-BE49-F238E27FC236}">
                <a16:creationId xmlns:a16="http://schemas.microsoft.com/office/drawing/2014/main" id="{6B242994-8368-4FB3-8A04-54EDEA02F33B}"/>
              </a:ext>
            </a:extLst>
          </p:cNvPr>
          <p:cNvSpPr txBox="1"/>
          <p:nvPr/>
        </p:nvSpPr>
        <p:spPr>
          <a:xfrm>
            <a:off x="4038600" y="1821391"/>
            <a:ext cx="3474722" cy="382274"/>
          </a:xfrm>
          <a:prstGeom prst="rect">
            <a:avLst/>
          </a:prstGeom>
          <a:noFill/>
        </p:spPr>
        <p:txBody>
          <a:bodyPr wrap="square">
            <a:spAutoFit/>
          </a:bodyPr>
          <a:lstStyle/>
          <a:p>
            <a:r>
              <a:rPr lang="en-US" altLang="ja-JP" sz="1800" dirty="0" err="1">
                <a:solidFill>
                  <a:srgbClr val="0070C0"/>
                </a:solidFill>
              </a:rPr>
              <a:t>pttn</a:t>
            </a:r>
            <a:r>
              <a:rPr lang="en-US" altLang="ja-JP" sz="1800" dirty="0">
                <a:solidFill>
                  <a:srgbClr val="0070C0"/>
                </a:solidFill>
              </a:rPr>
              <a:t> </a:t>
            </a:r>
            <a:r>
              <a:rPr lang="en-US" altLang="ja-JP" sz="1800" i="1" dirty="0">
                <a:solidFill>
                  <a:srgbClr val="0070C0"/>
                </a:solidFill>
              </a:rPr>
              <a:t>i-</a:t>
            </a:r>
            <a:r>
              <a:rPr lang="en-US" altLang="ja-JP" sz="1800" dirty="0">
                <a:solidFill>
                  <a:srgbClr val="0070C0"/>
                </a:solidFill>
              </a:rPr>
              <a:t>1                     </a:t>
            </a:r>
            <a:r>
              <a:rPr lang="en-US" altLang="ja-JP" sz="1800" dirty="0" err="1">
                <a:solidFill>
                  <a:srgbClr val="0070C0"/>
                </a:solidFill>
              </a:rPr>
              <a:t>pttn</a:t>
            </a:r>
            <a:r>
              <a:rPr lang="en-US" altLang="ja-JP" sz="1800" dirty="0">
                <a:solidFill>
                  <a:srgbClr val="0070C0"/>
                </a:solidFill>
              </a:rPr>
              <a:t> </a:t>
            </a:r>
            <a:r>
              <a:rPr lang="en-US" altLang="ja-JP" sz="1800" i="1" dirty="0" err="1">
                <a:solidFill>
                  <a:srgbClr val="0070C0"/>
                </a:solidFill>
              </a:rPr>
              <a:t>i</a:t>
            </a:r>
            <a:endParaRPr lang="ja-JP" altLang="en-US" sz="1800" i="1" dirty="0">
              <a:solidFill>
                <a:srgbClr val="0070C0"/>
              </a:solidFill>
            </a:endParaRPr>
          </a:p>
        </p:txBody>
      </p:sp>
      <p:sp>
        <p:nvSpPr>
          <p:cNvPr id="26" name="左中かっこ 25">
            <a:extLst>
              <a:ext uri="{FF2B5EF4-FFF2-40B4-BE49-F238E27FC236}">
                <a16:creationId xmlns:a16="http://schemas.microsoft.com/office/drawing/2014/main" id="{6BEED527-F54C-41D0-B043-F726B8D456A2}"/>
              </a:ext>
            </a:extLst>
          </p:cNvPr>
          <p:cNvSpPr/>
          <p:nvPr/>
        </p:nvSpPr>
        <p:spPr bwMode="auto">
          <a:xfrm rot="5400000">
            <a:off x="4206650" y="1279750"/>
            <a:ext cx="425902" cy="2286001"/>
          </a:xfrm>
          <a:prstGeom prst="leftBrace">
            <a:avLst>
              <a:gd name="adj1" fmla="val 47299"/>
              <a:gd name="adj2" fmla="val 49473"/>
            </a:avLst>
          </a:prstGeom>
          <a:noFill/>
          <a:ln w="15875" cap="flat" cmpd="sng" algn="ctr">
            <a:solidFill>
              <a:srgbClr val="0070C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28" name="左中かっこ 27">
            <a:extLst>
              <a:ext uri="{FF2B5EF4-FFF2-40B4-BE49-F238E27FC236}">
                <a16:creationId xmlns:a16="http://schemas.microsoft.com/office/drawing/2014/main" id="{8201EF87-27B7-4F6D-897C-0F233B0C6753}"/>
              </a:ext>
            </a:extLst>
          </p:cNvPr>
          <p:cNvSpPr/>
          <p:nvPr/>
        </p:nvSpPr>
        <p:spPr bwMode="auto">
          <a:xfrm rot="5400000">
            <a:off x="6035450" y="1276683"/>
            <a:ext cx="425902" cy="2286001"/>
          </a:xfrm>
          <a:prstGeom prst="leftBrace">
            <a:avLst>
              <a:gd name="adj1" fmla="val 47299"/>
              <a:gd name="adj2" fmla="val 49473"/>
            </a:avLst>
          </a:prstGeom>
          <a:noFill/>
          <a:ln w="15875" cap="flat" cmpd="sng" algn="ctr">
            <a:solidFill>
              <a:srgbClr val="0070C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29" name="テキスト ボックス 28">
            <a:extLst>
              <a:ext uri="{FF2B5EF4-FFF2-40B4-BE49-F238E27FC236}">
                <a16:creationId xmlns:a16="http://schemas.microsoft.com/office/drawing/2014/main" id="{4D33645E-029A-447F-BFCF-D79EA6761CBD}"/>
              </a:ext>
            </a:extLst>
          </p:cNvPr>
          <p:cNvSpPr txBox="1"/>
          <p:nvPr/>
        </p:nvSpPr>
        <p:spPr>
          <a:xfrm>
            <a:off x="1631480" y="5362241"/>
            <a:ext cx="6979120" cy="369332"/>
          </a:xfrm>
          <a:prstGeom prst="rect">
            <a:avLst/>
          </a:prstGeom>
          <a:noFill/>
        </p:spPr>
        <p:txBody>
          <a:bodyPr wrap="square">
            <a:spAutoFit/>
          </a:bodyPr>
          <a:lstStyle/>
          <a:p>
            <a:r>
              <a:rPr lang="en-US" altLang="ja-JP" sz="1800" dirty="0" err="1">
                <a:solidFill>
                  <a:srgbClr val="C00000"/>
                </a:solidFill>
              </a:rPr>
              <a:t>pttn</a:t>
            </a:r>
            <a:r>
              <a:rPr lang="en-US" altLang="ja-JP" sz="1800" dirty="0">
                <a:solidFill>
                  <a:srgbClr val="C00000"/>
                </a:solidFill>
              </a:rPr>
              <a:t> </a:t>
            </a:r>
            <a:r>
              <a:rPr lang="en-US" altLang="ja-JP" sz="1800" i="1" dirty="0">
                <a:solidFill>
                  <a:srgbClr val="C00000"/>
                </a:solidFill>
              </a:rPr>
              <a:t>i</a:t>
            </a:r>
            <a:r>
              <a:rPr lang="en-US" altLang="ja-JP" sz="1800" dirty="0">
                <a:solidFill>
                  <a:srgbClr val="C00000"/>
                </a:solidFill>
              </a:rPr>
              <a:t>1                                   </a:t>
            </a:r>
            <a:r>
              <a:rPr lang="en-US" altLang="ja-JP" sz="1800" dirty="0" err="1">
                <a:solidFill>
                  <a:srgbClr val="C00000"/>
                </a:solidFill>
              </a:rPr>
              <a:t>pttn</a:t>
            </a:r>
            <a:r>
              <a:rPr lang="en-US" altLang="ja-JP" sz="1800" dirty="0">
                <a:solidFill>
                  <a:srgbClr val="C00000"/>
                </a:solidFill>
              </a:rPr>
              <a:t> </a:t>
            </a:r>
            <a:r>
              <a:rPr lang="en-US" altLang="ja-JP" sz="1800" i="1" dirty="0">
                <a:solidFill>
                  <a:srgbClr val="C00000"/>
                </a:solidFill>
              </a:rPr>
              <a:t>i</a:t>
            </a:r>
            <a:r>
              <a:rPr lang="en-US" altLang="ja-JP" sz="1800" dirty="0">
                <a:solidFill>
                  <a:srgbClr val="C00000"/>
                </a:solidFill>
              </a:rPr>
              <a:t>2                                      </a:t>
            </a:r>
            <a:r>
              <a:rPr lang="en-US" altLang="ja-JP" sz="1800" dirty="0" err="1">
                <a:solidFill>
                  <a:srgbClr val="C00000"/>
                </a:solidFill>
              </a:rPr>
              <a:t>pttn</a:t>
            </a:r>
            <a:r>
              <a:rPr lang="en-US" altLang="ja-JP" sz="1800" dirty="0">
                <a:solidFill>
                  <a:srgbClr val="C00000"/>
                </a:solidFill>
              </a:rPr>
              <a:t> </a:t>
            </a:r>
            <a:r>
              <a:rPr lang="en-US" altLang="ja-JP" sz="1800" i="1" dirty="0">
                <a:solidFill>
                  <a:srgbClr val="C00000"/>
                </a:solidFill>
              </a:rPr>
              <a:t>i</a:t>
            </a:r>
            <a:r>
              <a:rPr lang="en-US" altLang="ja-JP" sz="1800" dirty="0">
                <a:solidFill>
                  <a:srgbClr val="C00000"/>
                </a:solidFill>
              </a:rPr>
              <a:t>3</a:t>
            </a:r>
            <a:endParaRPr lang="ja-JP" altLang="en-US" sz="1800" i="1" dirty="0">
              <a:solidFill>
                <a:srgbClr val="C00000"/>
              </a:solidFill>
            </a:endParaRPr>
          </a:p>
        </p:txBody>
      </p:sp>
    </p:spTree>
    <p:extLst>
      <p:ext uri="{BB962C8B-B14F-4D97-AF65-F5344CB8AC3E}">
        <p14:creationId xmlns:p14="http://schemas.microsoft.com/office/powerpoint/2010/main" val="35496538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13</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685800" y="990600"/>
            <a:ext cx="7924800" cy="533400"/>
          </a:xfrm>
          <a:ln/>
        </p:spPr>
        <p:txBody>
          <a:bodyPr/>
          <a:lstStyle/>
          <a:p>
            <a:r>
              <a:rPr lang="en-US" altLang="en-US" sz="3200" dirty="0"/>
              <a:t>Improved RX power </a:t>
            </a:r>
          </a:p>
        </p:txBody>
      </p:sp>
      <p:grpSp>
        <p:nvGrpSpPr>
          <p:cNvPr id="5" name="グループ化 4">
            <a:extLst>
              <a:ext uri="{FF2B5EF4-FFF2-40B4-BE49-F238E27FC236}">
                <a16:creationId xmlns:a16="http://schemas.microsoft.com/office/drawing/2014/main" id="{072F432D-6533-4D61-A56C-E5AD400FBE2E}"/>
              </a:ext>
            </a:extLst>
          </p:cNvPr>
          <p:cNvGrpSpPr/>
          <p:nvPr/>
        </p:nvGrpSpPr>
        <p:grpSpPr>
          <a:xfrm>
            <a:off x="381000" y="2590799"/>
            <a:ext cx="8358187" cy="2286001"/>
            <a:chOff x="381000" y="2285999"/>
            <a:chExt cx="8358187" cy="2286001"/>
          </a:xfrm>
        </p:grpSpPr>
        <p:pic>
          <p:nvPicPr>
            <p:cNvPr id="3" name="図 2">
              <a:extLst>
                <a:ext uri="{FF2B5EF4-FFF2-40B4-BE49-F238E27FC236}">
                  <a16:creationId xmlns:a16="http://schemas.microsoft.com/office/drawing/2014/main" id="{A4C65F80-A5EB-4AAB-A751-508F7C0B17A3}"/>
                </a:ext>
              </a:extLst>
            </p:cNvPr>
            <p:cNvPicPr>
              <a:picLocks noChangeAspect="1"/>
            </p:cNvPicPr>
            <p:nvPr/>
          </p:nvPicPr>
          <p:blipFill>
            <a:blip r:embed="rId3"/>
            <a:stretch>
              <a:fillRect/>
            </a:stretch>
          </p:blipFill>
          <p:spPr>
            <a:xfrm>
              <a:off x="404812" y="2300287"/>
              <a:ext cx="8334375" cy="2257425"/>
            </a:xfrm>
            <a:prstGeom prst="rect">
              <a:avLst/>
            </a:prstGeom>
          </p:spPr>
        </p:pic>
        <p:sp>
          <p:nvSpPr>
            <p:cNvPr id="4" name="正方形/長方形 3">
              <a:extLst>
                <a:ext uri="{FF2B5EF4-FFF2-40B4-BE49-F238E27FC236}">
                  <a16:creationId xmlns:a16="http://schemas.microsoft.com/office/drawing/2014/main" id="{B40E3829-D48F-4D9E-BBCC-7359674F93B4}"/>
                </a:ext>
              </a:extLst>
            </p:cNvPr>
            <p:cNvSpPr/>
            <p:nvPr/>
          </p:nvSpPr>
          <p:spPr bwMode="auto">
            <a:xfrm>
              <a:off x="381000" y="2286000"/>
              <a:ext cx="3733800" cy="2286000"/>
            </a:xfrm>
            <a:prstGeom prst="rect">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7" name="正方形/長方形 6">
              <a:extLst>
                <a:ext uri="{FF2B5EF4-FFF2-40B4-BE49-F238E27FC236}">
                  <a16:creationId xmlns:a16="http://schemas.microsoft.com/office/drawing/2014/main" id="{88F2F13C-69E9-4708-898D-F380552D1415}"/>
                </a:ext>
              </a:extLst>
            </p:cNvPr>
            <p:cNvSpPr/>
            <p:nvPr/>
          </p:nvSpPr>
          <p:spPr bwMode="auto">
            <a:xfrm>
              <a:off x="5005387" y="2285999"/>
              <a:ext cx="3733800" cy="2286000"/>
            </a:xfrm>
            <a:prstGeom prst="rect">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grpSp>
      <p:sp>
        <p:nvSpPr>
          <p:cNvPr id="8" name="テキスト ボックス 7">
            <a:extLst>
              <a:ext uri="{FF2B5EF4-FFF2-40B4-BE49-F238E27FC236}">
                <a16:creationId xmlns:a16="http://schemas.microsoft.com/office/drawing/2014/main" id="{DCDC59AB-4DE1-4EDB-BD2A-3E0440C23D86}"/>
              </a:ext>
            </a:extLst>
          </p:cNvPr>
          <p:cNvSpPr txBox="1"/>
          <p:nvPr/>
        </p:nvSpPr>
        <p:spPr>
          <a:xfrm>
            <a:off x="1371600" y="2108738"/>
            <a:ext cx="6781800" cy="400110"/>
          </a:xfrm>
          <a:prstGeom prst="rect">
            <a:avLst/>
          </a:prstGeom>
          <a:noFill/>
        </p:spPr>
        <p:txBody>
          <a:bodyPr wrap="square">
            <a:spAutoFit/>
          </a:bodyPr>
          <a:lstStyle/>
          <a:p>
            <a:r>
              <a:rPr lang="en-US" altLang="ja-JP" sz="2000" i="1" dirty="0"/>
              <a:t>Sub GHz band                                                        UWB CH 9</a:t>
            </a:r>
            <a:endParaRPr lang="ja-JP" altLang="en-US" sz="2000" i="1" dirty="0"/>
          </a:p>
        </p:txBody>
      </p:sp>
      <p:sp>
        <p:nvSpPr>
          <p:cNvPr id="9" name="テキスト ボックス 8">
            <a:extLst>
              <a:ext uri="{FF2B5EF4-FFF2-40B4-BE49-F238E27FC236}">
                <a16:creationId xmlns:a16="http://schemas.microsoft.com/office/drawing/2014/main" id="{82629A62-C5CA-4FE7-A490-6E0ECF38325C}"/>
              </a:ext>
            </a:extLst>
          </p:cNvPr>
          <p:cNvSpPr txBox="1"/>
          <p:nvPr/>
        </p:nvSpPr>
        <p:spPr>
          <a:xfrm>
            <a:off x="1795947" y="5334000"/>
            <a:ext cx="5181600" cy="461665"/>
          </a:xfrm>
          <a:prstGeom prst="rect">
            <a:avLst/>
          </a:prstGeom>
          <a:noFill/>
        </p:spPr>
        <p:txBody>
          <a:bodyPr wrap="square">
            <a:spAutoFit/>
          </a:bodyPr>
          <a:lstStyle/>
          <a:p>
            <a:r>
              <a:rPr lang="en-US" altLang="ja-JP" sz="2400" dirty="0">
                <a:solidFill>
                  <a:srgbClr val="C00000"/>
                </a:solidFill>
              </a:rPr>
              <a:t>Difference of RX power is 39 dB </a:t>
            </a:r>
            <a:endParaRPr lang="ja-JP" altLang="en-US" sz="2400" dirty="0">
              <a:solidFill>
                <a:srgbClr val="C00000"/>
              </a:solidFill>
            </a:endParaRPr>
          </a:p>
        </p:txBody>
      </p:sp>
    </p:spTree>
    <p:extLst>
      <p:ext uri="{BB962C8B-B14F-4D97-AF65-F5344CB8AC3E}">
        <p14:creationId xmlns:p14="http://schemas.microsoft.com/office/powerpoint/2010/main" val="20879021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CA1290-14D2-A843-8DA9-8B3B3EE133DF}"/>
              </a:ext>
            </a:extLst>
          </p:cNvPr>
          <p:cNvSpPr>
            <a:spLocks noGrp="1"/>
          </p:cNvSpPr>
          <p:nvPr>
            <p:ph type="title"/>
          </p:nvPr>
        </p:nvSpPr>
        <p:spPr>
          <a:xfrm>
            <a:off x="685800" y="685800"/>
            <a:ext cx="7772400" cy="685800"/>
          </a:xfrm>
        </p:spPr>
        <p:txBody>
          <a:bodyPr/>
          <a:lstStyle/>
          <a:p>
            <a:r>
              <a:rPr lang="en-US" dirty="0"/>
              <a:t>Conclusions</a:t>
            </a:r>
          </a:p>
        </p:txBody>
      </p:sp>
      <p:sp>
        <p:nvSpPr>
          <p:cNvPr id="3" name="Content Placeholder 2">
            <a:extLst>
              <a:ext uri="{FF2B5EF4-FFF2-40B4-BE49-F238E27FC236}">
                <a16:creationId xmlns:a16="http://schemas.microsoft.com/office/drawing/2014/main" id="{3AEB5F1C-5422-BA40-A61E-017BE8FDE31C}"/>
              </a:ext>
            </a:extLst>
          </p:cNvPr>
          <p:cNvSpPr>
            <a:spLocks noGrp="1"/>
          </p:cNvSpPr>
          <p:nvPr>
            <p:ph idx="1"/>
          </p:nvPr>
        </p:nvSpPr>
        <p:spPr>
          <a:xfrm>
            <a:off x="419100" y="1698797"/>
            <a:ext cx="8305800" cy="4495800"/>
          </a:xfrm>
        </p:spPr>
        <p:txBody>
          <a:bodyPr/>
          <a:lstStyle/>
          <a:p>
            <a:pPr>
              <a:spcBef>
                <a:spcPts val="1500"/>
              </a:spcBef>
            </a:pPr>
            <a:r>
              <a:rPr lang="en-US" sz="2400" dirty="0">
                <a:latin typeface="Times New Roman" panose="02020603050405020304" pitchFamily="18" charset="0"/>
                <a:cs typeface="Times New Roman" panose="02020603050405020304" pitchFamily="18" charset="0"/>
              </a:rPr>
              <a:t>The proposed pilot NB radio assisted UWB channel access provides a common framework that can be used by different UWB schemes.</a:t>
            </a:r>
          </a:p>
          <a:p>
            <a:pPr>
              <a:spcBef>
                <a:spcPts val="1500"/>
              </a:spcBef>
            </a:pPr>
            <a:r>
              <a:rPr lang="en-US" sz="2400" dirty="0">
                <a:latin typeface="Times New Roman" panose="02020603050405020304" pitchFamily="18" charset="0"/>
                <a:cs typeface="Times New Roman" panose="02020603050405020304" pitchFamily="18" charset="0"/>
              </a:rPr>
              <a:t>Examples of pilot NB radio using Japanese sub-GHz band is presented, which is suitable for the considered purpose with low emission power and multiple channels.</a:t>
            </a:r>
          </a:p>
          <a:p>
            <a:pPr>
              <a:spcBef>
                <a:spcPts val="1500"/>
              </a:spcBef>
            </a:pPr>
            <a:r>
              <a:rPr lang="en-US" sz="2400" dirty="0">
                <a:latin typeface="Times New Roman" panose="02020603050405020304" pitchFamily="18" charset="0"/>
                <a:cs typeface="Times New Roman" panose="02020603050405020304" pitchFamily="18" charset="0"/>
              </a:rPr>
              <a:t>Significant improvement can be achieved in the sense of RX power to be sensed.</a:t>
            </a:r>
          </a:p>
        </p:txBody>
      </p:sp>
      <p:sp>
        <p:nvSpPr>
          <p:cNvPr id="6" name="Slide Number Placeholder 5">
            <a:extLst>
              <a:ext uri="{FF2B5EF4-FFF2-40B4-BE49-F238E27FC236}">
                <a16:creationId xmlns:a16="http://schemas.microsoft.com/office/drawing/2014/main" id="{CE51B63A-7319-E549-A435-3B21650C497A}"/>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14</a:t>
            </a:fld>
            <a:endParaRPr lang="en-US" altLang="en-US"/>
          </a:p>
        </p:txBody>
      </p:sp>
    </p:spTree>
    <p:extLst>
      <p:ext uri="{BB962C8B-B14F-4D97-AF65-F5344CB8AC3E}">
        <p14:creationId xmlns:p14="http://schemas.microsoft.com/office/powerpoint/2010/main" val="10708250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15</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609600" y="2929128"/>
            <a:ext cx="7924800" cy="533400"/>
          </a:xfrm>
          <a:ln/>
        </p:spPr>
        <p:txBody>
          <a:bodyPr/>
          <a:lstStyle/>
          <a:p>
            <a:r>
              <a:rPr lang="en-US" altLang="en-US" sz="3200" dirty="0"/>
              <a:t>Reference Slides</a:t>
            </a:r>
            <a:endParaRPr lang="en-US" altLang="en-US" sz="3200" strike="sngStrike" dirty="0"/>
          </a:p>
        </p:txBody>
      </p:sp>
    </p:spTree>
    <p:extLst>
      <p:ext uri="{BB962C8B-B14F-4D97-AF65-F5344CB8AC3E}">
        <p14:creationId xmlns:p14="http://schemas.microsoft.com/office/powerpoint/2010/main" val="16564274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alpha val="99000"/>
          </a:schemeClr>
        </a:solidFill>
        <a:effectLst/>
      </p:bgPr>
    </p:bg>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4E4F1B36-D1E9-46D3-BF87-03E7D46641ED}"/>
              </a:ext>
            </a:extLst>
          </p:cNvPr>
          <p:cNvSpPr>
            <a:spLocks noGrp="1"/>
          </p:cNvSpPr>
          <p:nvPr>
            <p:ph type="sldNum" sz="quarter" idx="12"/>
          </p:nvPr>
        </p:nvSpPr>
        <p:spPr>
          <a:xfrm>
            <a:off x="4344988" y="6475413"/>
            <a:ext cx="530225" cy="182562"/>
          </a:xfrm>
        </p:spPr>
        <p:txBody>
          <a:bodyPr/>
          <a:lstStyle/>
          <a:p>
            <a:r>
              <a:rPr lang="en-US" altLang="en-US"/>
              <a:t>Slide </a:t>
            </a:r>
            <a:fld id="{D63F0650-F2B3-6741-A45C-FCE309717EFE}" type="slidenum">
              <a:rPr lang="en-US" altLang="en-US" smtClean="0"/>
              <a:pPr/>
              <a:t>16</a:t>
            </a:fld>
            <a:endParaRPr lang="en-US" altLang="en-US"/>
          </a:p>
        </p:txBody>
      </p:sp>
      <p:cxnSp>
        <p:nvCxnSpPr>
          <p:cNvPr id="79" name="直線矢印コネクタ 78">
            <a:extLst>
              <a:ext uri="{FF2B5EF4-FFF2-40B4-BE49-F238E27FC236}">
                <a16:creationId xmlns:a16="http://schemas.microsoft.com/office/drawing/2014/main" id="{CBF724B4-A0BF-4EE4-8566-A2FE0579092A}"/>
              </a:ext>
            </a:extLst>
          </p:cNvPr>
          <p:cNvCxnSpPr/>
          <p:nvPr/>
        </p:nvCxnSpPr>
        <p:spPr bwMode="auto">
          <a:xfrm>
            <a:off x="2438400" y="5443259"/>
            <a:ext cx="4191000" cy="0"/>
          </a:xfrm>
          <a:prstGeom prst="straightConnector1">
            <a:avLst/>
          </a:prstGeom>
          <a:solidFill>
            <a:schemeClr val="accent1"/>
          </a:solidFill>
          <a:ln w="22225" cap="flat" cmpd="sng" algn="ctr">
            <a:solidFill>
              <a:schemeClr val="tx1"/>
            </a:solidFill>
            <a:prstDash val="solid"/>
            <a:round/>
            <a:headEnd type="none" w="sm" len="sm"/>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0" name="テキスト ボックス 79">
            <a:extLst>
              <a:ext uri="{FF2B5EF4-FFF2-40B4-BE49-F238E27FC236}">
                <a16:creationId xmlns:a16="http://schemas.microsoft.com/office/drawing/2014/main" id="{717EFE8E-CE1A-4A69-A197-51F90066866E}"/>
              </a:ext>
            </a:extLst>
          </p:cNvPr>
          <p:cNvSpPr txBox="1"/>
          <p:nvPr/>
        </p:nvSpPr>
        <p:spPr>
          <a:xfrm>
            <a:off x="5943600" y="5498068"/>
            <a:ext cx="1143000" cy="369332"/>
          </a:xfrm>
          <a:prstGeom prst="rect">
            <a:avLst/>
          </a:prstGeom>
          <a:noFill/>
        </p:spPr>
        <p:txBody>
          <a:bodyPr wrap="square">
            <a:spAutoFit/>
          </a:bodyPr>
          <a:lstStyle/>
          <a:p>
            <a:r>
              <a:rPr lang="en-US" altLang="ja-JP" sz="1800" dirty="0"/>
              <a:t>frequency</a:t>
            </a:r>
            <a:endParaRPr lang="ja-JP" altLang="en-US" sz="1800" dirty="0"/>
          </a:p>
        </p:txBody>
      </p:sp>
      <p:sp>
        <p:nvSpPr>
          <p:cNvPr id="107" name="テキスト ボックス 106">
            <a:extLst>
              <a:ext uri="{FF2B5EF4-FFF2-40B4-BE49-F238E27FC236}">
                <a16:creationId xmlns:a16="http://schemas.microsoft.com/office/drawing/2014/main" id="{914D22DC-BDC2-42B7-9FD9-07D2FD0D43BD}"/>
              </a:ext>
            </a:extLst>
          </p:cNvPr>
          <p:cNvSpPr txBox="1"/>
          <p:nvPr/>
        </p:nvSpPr>
        <p:spPr>
          <a:xfrm>
            <a:off x="2781303" y="5593169"/>
            <a:ext cx="2171697" cy="337593"/>
          </a:xfrm>
          <a:prstGeom prst="rect">
            <a:avLst/>
          </a:prstGeom>
          <a:noFill/>
        </p:spPr>
        <p:txBody>
          <a:bodyPr wrap="square">
            <a:spAutoFit/>
          </a:bodyPr>
          <a:lstStyle/>
          <a:p>
            <a:pPr algn="ctr">
              <a:lnSpc>
                <a:spcPts val="1800"/>
              </a:lnSpc>
            </a:pPr>
            <a:r>
              <a:rPr lang="en-US" altLang="ja-JP" sz="2400" i="1" dirty="0"/>
              <a:t>f</a:t>
            </a:r>
            <a:r>
              <a:rPr lang="en-US" altLang="ja-JP" sz="2400" baseline="-25000" dirty="0"/>
              <a:t>i</a:t>
            </a:r>
            <a:r>
              <a:rPr lang="ja-JP" altLang="en-US" sz="2400" baseline="-25000" dirty="0"/>
              <a:t>                         </a:t>
            </a:r>
            <a:r>
              <a:rPr lang="en-US" altLang="ja-JP" sz="2400" i="1" dirty="0"/>
              <a:t>f</a:t>
            </a:r>
            <a:r>
              <a:rPr lang="en-US" altLang="ja-JP" sz="2400" baseline="-25000" dirty="0"/>
              <a:t>j</a:t>
            </a:r>
            <a:endParaRPr lang="ja-JP" altLang="en-US" sz="2400" baseline="-25000" dirty="0"/>
          </a:p>
        </p:txBody>
      </p:sp>
      <p:sp>
        <p:nvSpPr>
          <p:cNvPr id="113" name="Content Placeholder 2">
            <a:extLst>
              <a:ext uri="{FF2B5EF4-FFF2-40B4-BE49-F238E27FC236}">
                <a16:creationId xmlns:a16="http://schemas.microsoft.com/office/drawing/2014/main" id="{9643E16A-941F-4228-B53F-054B230DD9E8}"/>
              </a:ext>
            </a:extLst>
          </p:cNvPr>
          <p:cNvSpPr txBox="1">
            <a:spLocks/>
          </p:cNvSpPr>
          <p:nvPr/>
        </p:nvSpPr>
        <p:spPr>
          <a:xfrm>
            <a:off x="533400" y="1600200"/>
            <a:ext cx="8153400" cy="2656649"/>
          </a:xfrm>
          <a:prstGeom prst="rect">
            <a:avLst/>
          </a:prstGeom>
        </p:spPr>
        <p:txBody>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1200"/>
              </a:spcBef>
              <a:buNone/>
            </a:pPr>
            <a:r>
              <a:rPr lang="en-US" sz="2000" b="1" dirty="0">
                <a:latin typeface="+mj-lt"/>
              </a:rPr>
              <a:t>Mapping multiple carriers:</a:t>
            </a:r>
            <a:r>
              <a:rPr lang="en-US" sz="2000" dirty="0">
                <a:latin typeface="+mj-lt"/>
              </a:rPr>
              <a:t> </a:t>
            </a:r>
          </a:p>
          <a:p>
            <a:pPr>
              <a:spcBef>
                <a:spcPts val="1200"/>
              </a:spcBef>
            </a:pPr>
            <a:r>
              <a:rPr lang="en-US" sz="2000" dirty="0">
                <a:latin typeface="+mj-lt"/>
              </a:rPr>
              <a:t>Form a multiple carriers group for the purpose of indicating UWB channels (MCG-</a:t>
            </a:r>
            <a:r>
              <a:rPr lang="en-US" sz="2000" dirty="0" err="1">
                <a:latin typeface="+mj-lt"/>
              </a:rPr>
              <a:t>ch</a:t>
            </a:r>
            <a:r>
              <a:rPr lang="en-US" sz="2000" dirty="0">
                <a:latin typeface="+mj-lt"/>
              </a:rPr>
              <a:t>). Each element in the MCG-</a:t>
            </a:r>
            <a:r>
              <a:rPr lang="en-US" sz="2000" dirty="0" err="1">
                <a:latin typeface="+mj-lt"/>
              </a:rPr>
              <a:t>ch</a:t>
            </a:r>
            <a:r>
              <a:rPr lang="en-US" sz="2000" dirty="0">
                <a:latin typeface="+mj-lt"/>
              </a:rPr>
              <a:t> corresponds to a single specified UWB channel.</a:t>
            </a:r>
          </a:p>
          <a:p>
            <a:pPr>
              <a:spcBef>
                <a:spcPts val="1200"/>
              </a:spcBef>
            </a:pPr>
            <a:r>
              <a:rPr lang="en-US" altLang="ja-JP" sz="2000" dirty="0">
                <a:latin typeface="+mj-lt"/>
              </a:rPr>
              <a:t>Form a multiple carriers group for the purpose of indicating UWB task durations (MCG-td). Each element in the MCG-td corresponds to a pre-determined duration to execute a UWB task</a:t>
            </a:r>
            <a:r>
              <a:rPr lang="en-US" sz="2000" dirty="0">
                <a:latin typeface="+mj-lt"/>
              </a:rPr>
              <a:t>.</a:t>
            </a:r>
          </a:p>
        </p:txBody>
      </p:sp>
      <p:grpSp>
        <p:nvGrpSpPr>
          <p:cNvPr id="13" name="グループ化 12">
            <a:extLst>
              <a:ext uri="{FF2B5EF4-FFF2-40B4-BE49-F238E27FC236}">
                <a16:creationId xmlns:a16="http://schemas.microsoft.com/office/drawing/2014/main" id="{2025BFB5-3A9D-4939-9129-4EA3AD4F9CB2}"/>
              </a:ext>
            </a:extLst>
          </p:cNvPr>
          <p:cNvGrpSpPr/>
          <p:nvPr/>
        </p:nvGrpSpPr>
        <p:grpSpPr>
          <a:xfrm>
            <a:off x="2887657" y="4611408"/>
            <a:ext cx="609600" cy="838201"/>
            <a:chOff x="3575050" y="4349749"/>
            <a:chExt cx="609600" cy="838201"/>
          </a:xfrm>
        </p:grpSpPr>
        <p:cxnSp>
          <p:nvCxnSpPr>
            <p:cNvPr id="81" name="直線矢印コネクタ 80">
              <a:extLst>
                <a:ext uri="{FF2B5EF4-FFF2-40B4-BE49-F238E27FC236}">
                  <a16:creationId xmlns:a16="http://schemas.microsoft.com/office/drawing/2014/main" id="{0FFF5979-E388-457F-AF8C-95AF0F4DA5F2}"/>
                </a:ext>
              </a:extLst>
            </p:cNvPr>
            <p:cNvCxnSpPr/>
            <p:nvPr/>
          </p:nvCxnSpPr>
          <p:spPr bwMode="auto">
            <a:xfrm flipV="1">
              <a:off x="3879850" y="4349750"/>
              <a:ext cx="0" cy="838200"/>
            </a:xfrm>
            <a:prstGeom prst="straightConnector1">
              <a:avLst/>
            </a:prstGeom>
            <a:solidFill>
              <a:schemeClr val="accent1"/>
            </a:solidFill>
            <a:ln w="19050" cap="flat" cmpd="sng" algn="ctr">
              <a:solidFill>
                <a:schemeClr val="tx1"/>
              </a:solidFill>
              <a:prstDash val="solid"/>
              <a:round/>
              <a:headEnd type="none" w="sm" len="sm"/>
              <a:tailEnd type="arrow" w="sm"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フリーフォーム: 図形 11">
              <a:extLst>
                <a:ext uri="{FF2B5EF4-FFF2-40B4-BE49-F238E27FC236}">
                  <a16:creationId xmlns:a16="http://schemas.microsoft.com/office/drawing/2014/main" id="{3BC35AB4-F33D-4061-AAC0-734719F1EBFD}"/>
                </a:ext>
              </a:extLst>
            </p:cNvPr>
            <p:cNvSpPr/>
            <p:nvPr/>
          </p:nvSpPr>
          <p:spPr bwMode="auto">
            <a:xfrm>
              <a:off x="3575050" y="4349749"/>
              <a:ext cx="609600" cy="806451"/>
            </a:xfrm>
            <a:custGeom>
              <a:avLst/>
              <a:gdLst>
                <a:gd name="connsiteX0" fmla="*/ 0 w 609600"/>
                <a:gd name="connsiteY0" fmla="*/ 806451 h 806451"/>
                <a:gd name="connsiteX1" fmla="*/ 152400 w 609600"/>
                <a:gd name="connsiteY1" fmla="*/ 609601 h 806451"/>
                <a:gd name="connsiteX2" fmla="*/ 311150 w 609600"/>
                <a:gd name="connsiteY2" fmla="*/ 1 h 806451"/>
                <a:gd name="connsiteX3" fmla="*/ 457200 w 609600"/>
                <a:gd name="connsiteY3" fmla="*/ 603251 h 806451"/>
                <a:gd name="connsiteX4" fmla="*/ 609600 w 609600"/>
                <a:gd name="connsiteY4" fmla="*/ 800101 h 8064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600" h="806451">
                  <a:moveTo>
                    <a:pt x="0" y="806451"/>
                  </a:moveTo>
                  <a:cubicBezTo>
                    <a:pt x="50271" y="775230"/>
                    <a:pt x="100542" y="744009"/>
                    <a:pt x="152400" y="609601"/>
                  </a:cubicBezTo>
                  <a:cubicBezTo>
                    <a:pt x="204258" y="475193"/>
                    <a:pt x="260350" y="1059"/>
                    <a:pt x="311150" y="1"/>
                  </a:cubicBezTo>
                  <a:cubicBezTo>
                    <a:pt x="361950" y="-1057"/>
                    <a:pt x="407458" y="469901"/>
                    <a:pt x="457200" y="603251"/>
                  </a:cubicBezTo>
                  <a:cubicBezTo>
                    <a:pt x="506942" y="736601"/>
                    <a:pt x="558271" y="768351"/>
                    <a:pt x="609600" y="800101"/>
                  </a:cubicBezTo>
                </a:path>
              </a:pathLst>
            </a:custGeom>
            <a:no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grpSp>
      <p:grpSp>
        <p:nvGrpSpPr>
          <p:cNvPr id="115" name="グループ化 114">
            <a:extLst>
              <a:ext uri="{FF2B5EF4-FFF2-40B4-BE49-F238E27FC236}">
                <a16:creationId xmlns:a16="http://schemas.microsoft.com/office/drawing/2014/main" id="{E71298CE-1305-4AF8-8F6D-DD1FDC4A2084}"/>
              </a:ext>
            </a:extLst>
          </p:cNvPr>
          <p:cNvGrpSpPr/>
          <p:nvPr/>
        </p:nvGrpSpPr>
        <p:grpSpPr>
          <a:xfrm>
            <a:off x="3578220" y="4605059"/>
            <a:ext cx="609600" cy="838201"/>
            <a:chOff x="3575050" y="4349749"/>
            <a:chExt cx="609600" cy="838201"/>
          </a:xfrm>
        </p:grpSpPr>
        <p:cxnSp>
          <p:nvCxnSpPr>
            <p:cNvPr id="116" name="直線矢印コネクタ 115">
              <a:extLst>
                <a:ext uri="{FF2B5EF4-FFF2-40B4-BE49-F238E27FC236}">
                  <a16:creationId xmlns:a16="http://schemas.microsoft.com/office/drawing/2014/main" id="{68098BAC-6FDD-4722-99DA-9D994D2E95F9}"/>
                </a:ext>
              </a:extLst>
            </p:cNvPr>
            <p:cNvCxnSpPr/>
            <p:nvPr/>
          </p:nvCxnSpPr>
          <p:spPr bwMode="auto">
            <a:xfrm flipV="1">
              <a:off x="3879850" y="4349750"/>
              <a:ext cx="0" cy="838200"/>
            </a:xfrm>
            <a:prstGeom prst="straightConnector1">
              <a:avLst/>
            </a:prstGeom>
            <a:solidFill>
              <a:schemeClr val="accent1"/>
            </a:solidFill>
            <a:ln w="19050" cap="flat" cmpd="sng" algn="ctr">
              <a:solidFill>
                <a:schemeClr val="tx1"/>
              </a:solidFill>
              <a:prstDash val="dash"/>
              <a:round/>
              <a:headEnd type="none" w="sm" len="sm"/>
              <a:tailEnd type="arrow" w="sm"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7" name="フリーフォーム: 図形 116">
              <a:extLst>
                <a:ext uri="{FF2B5EF4-FFF2-40B4-BE49-F238E27FC236}">
                  <a16:creationId xmlns:a16="http://schemas.microsoft.com/office/drawing/2014/main" id="{DBDB2061-DD05-4A5E-A112-E92E0A6459A6}"/>
                </a:ext>
              </a:extLst>
            </p:cNvPr>
            <p:cNvSpPr/>
            <p:nvPr/>
          </p:nvSpPr>
          <p:spPr bwMode="auto">
            <a:xfrm>
              <a:off x="3575050" y="4349749"/>
              <a:ext cx="609600" cy="806451"/>
            </a:xfrm>
            <a:custGeom>
              <a:avLst/>
              <a:gdLst>
                <a:gd name="connsiteX0" fmla="*/ 0 w 609600"/>
                <a:gd name="connsiteY0" fmla="*/ 806451 h 806451"/>
                <a:gd name="connsiteX1" fmla="*/ 152400 w 609600"/>
                <a:gd name="connsiteY1" fmla="*/ 609601 h 806451"/>
                <a:gd name="connsiteX2" fmla="*/ 311150 w 609600"/>
                <a:gd name="connsiteY2" fmla="*/ 1 h 806451"/>
                <a:gd name="connsiteX3" fmla="*/ 457200 w 609600"/>
                <a:gd name="connsiteY3" fmla="*/ 603251 h 806451"/>
                <a:gd name="connsiteX4" fmla="*/ 609600 w 609600"/>
                <a:gd name="connsiteY4" fmla="*/ 800101 h 8064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600" h="806451">
                  <a:moveTo>
                    <a:pt x="0" y="806451"/>
                  </a:moveTo>
                  <a:cubicBezTo>
                    <a:pt x="50271" y="775230"/>
                    <a:pt x="100542" y="744009"/>
                    <a:pt x="152400" y="609601"/>
                  </a:cubicBezTo>
                  <a:cubicBezTo>
                    <a:pt x="204258" y="475193"/>
                    <a:pt x="260350" y="1059"/>
                    <a:pt x="311150" y="1"/>
                  </a:cubicBezTo>
                  <a:cubicBezTo>
                    <a:pt x="361950" y="-1057"/>
                    <a:pt x="407458" y="469901"/>
                    <a:pt x="457200" y="603251"/>
                  </a:cubicBezTo>
                  <a:cubicBezTo>
                    <a:pt x="506942" y="736601"/>
                    <a:pt x="558271" y="768351"/>
                    <a:pt x="609600" y="800101"/>
                  </a:cubicBezTo>
                </a:path>
              </a:pathLst>
            </a:custGeom>
            <a:noFill/>
            <a:ln w="12700" cap="flat" cmpd="sng" algn="ctr">
              <a:solidFill>
                <a:schemeClr val="tx1"/>
              </a:solidFill>
              <a:prstDash val="dash"/>
              <a:round/>
              <a:headEnd type="none" w="sm" len="sm"/>
              <a:tailEnd type="none" w="sm" len="sm"/>
              <a:extLst>
                <a:ext uri="{C807C97D-BFC1-408E-A445-0C87EB9F89A2}">
                  <ask:lineSketchStyleProps xmlns:ask="http://schemas.microsoft.com/office/drawing/2018/sketchyshapes">
                    <ask:type>
                      <ask:lineSketchNone/>
                    </ask:type>
                  </ask:lineSketchStyleProps>
                </a:ext>
              </a:extLst>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grpSp>
      <p:grpSp>
        <p:nvGrpSpPr>
          <p:cNvPr id="118" name="グループ化 117">
            <a:extLst>
              <a:ext uri="{FF2B5EF4-FFF2-40B4-BE49-F238E27FC236}">
                <a16:creationId xmlns:a16="http://schemas.microsoft.com/office/drawing/2014/main" id="{FA16CB77-2654-4F63-BF97-2B993717332C}"/>
              </a:ext>
            </a:extLst>
          </p:cNvPr>
          <p:cNvGrpSpPr/>
          <p:nvPr/>
        </p:nvGrpSpPr>
        <p:grpSpPr>
          <a:xfrm>
            <a:off x="4876800" y="4605058"/>
            <a:ext cx="609600" cy="838201"/>
            <a:chOff x="3575050" y="4349749"/>
            <a:chExt cx="609600" cy="838201"/>
          </a:xfrm>
        </p:grpSpPr>
        <p:cxnSp>
          <p:nvCxnSpPr>
            <p:cNvPr id="119" name="直線矢印コネクタ 118">
              <a:extLst>
                <a:ext uri="{FF2B5EF4-FFF2-40B4-BE49-F238E27FC236}">
                  <a16:creationId xmlns:a16="http://schemas.microsoft.com/office/drawing/2014/main" id="{6B76BD53-BF95-46A0-9E17-7E54A18FFD1E}"/>
                </a:ext>
              </a:extLst>
            </p:cNvPr>
            <p:cNvCxnSpPr/>
            <p:nvPr/>
          </p:nvCxnSpPr>
          <p:spPr bwMode="auto">
            <a:xfrm flipV="1">
              <a:off x="3879850" y="4349750"/>
              <a:ext cx="0" cy="838200"/>
            </a:xfrm>
            <a:prstGeom prst="straightConnector1">
              <a:avLst/>
            </a:prstGeom>
            <a:solidFill>
              <a:schemeClr val="accent1"/>
            </a:solidFill>
            <a:ln w="19050" cap="flat" cmpd="sng" algn="ctr">
              <a:solidFill>
                <a:schemeClr val="tx1"/>
              </a:solidFill>
              <a:prstDash val="dash"/>
              <a:round/>
              <a:headEnd type="none" w="sm" len="sm"/>
              <a:tailEnd type="arrow" w="sm"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0" name="フリーフォーム: 図形 119">
              <a:extLst>
                <a:ext uri="{FF2B5EF4-FFF2-40B4-BE49-F238E27FC236}">
                  <a16:creationId xmlns:a16="http://schemas.microsoft.com/office/drawing/2014/main" id="{5A43CC04-E0CB-4C19-A072-58BFC9281D32}"/>
                </a:ext>
              </a:extLst>
            </p:cNvPr>
            <p:cNvSpPr/>
            <p:nvPr/>
          </p:nvSpPr>
          <p:spPr bwMode="auto">
            <a:xfrm>
              <a:off x="3575050" y="4349749"/>
              <a:ext cx="609600" cy="806451"/>
            </a:xfrm>
            <a:custGeom>
              <a:avLst/>
              <a:gdLst>
                <a:gd name="connsiteX0" fmla="*/ 0 w 609600"/>
                <a:gd name="connsiteY0" fmla="*/ 806451 h 806451"/>
                <a:gd name="connsiteX1" fmla="*/ 152400 w 609600"/>
                <a:gd name="connsiteY1" fmla="*/ 609601 h 806451"/>
                <a:gd name="connsiteX2" fmla="*/ 311150 w 609600"/>
                <a:gd name="connsiteY2" fmla="*/ 1 h 806451"/>
                <a:gd name="connsiteX3" fmla="*/ 457200 w 609600"/>
                <a:gd name="connsiteY3" fmla="*/ 603251 h 806451"/>
                <a:gd name="connsiteX4" fmla="*/ 609600 w 609600"/>
                <a:gd name="connsiteY4" fmla="*/ 800101 h 8064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600" h="806451">
                  <a:moveTo>
                    <a:pt x="0" y="806451"/>
                  </a:moveTo>
                  <a:cubicBezTo>
                    <a:pt x="50271" y="775230"/>
                    <a:pt x="100542" y="744009"/>
                    <a:pt x="152400" y="609601"/>
                  </a:cubicBezTo>
                  <a:cubicBezTo>
                    <a:pt x="204258" y="475193"/>
                    <a:pt x="260350" y="1059"/>
                    <a:pt x="311150" y="1"/>
                  </a:cubicBezTo>
                  <a:cubicBezTo>
                    <a:pt x="361950" y="-1057"/>
                    <a:pt x="407458" y="469901"/>
                    <a:pt x="457200" y="603251"/>
                  </a:cubicBezTo>
                  <a:cubicBezTo>
                    <a:pt x="506942" y="736601"/>
                    <a:pt x="558271" y="768351"/>
                    <a:pt x="609600" y="800101"/>
                  </a:cubicBezTo>
                </a:path>
              </a:pathLst>
            </a:custGeom>
            <a:no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grpSp>
      <p:grpSp>
        <p:nvGrpSpPr>
          <p:cNvPr id="121" name="グループ化 120">
            <a:extLst>
              <a:ext uri="{FF2B5EF4-FFF2-40B4-BE49-F238E27FC236}">
                <a16:creationId xmlns:a16="http://schemas.microsoft.com/office/drawing/2014/main" id="{0D51D68E-AF2D-40E9-B0F7-5CB975989A75}"/>
              </a:ext>
            </a:extLst>
          </p:cNvPr>
          <p:cNvGrpSpPr/>
          <p:nvPr/>
        </p:nvGrpSpPr>
        <p:grpSpPr>
          <a:xfrm>
            <a:off x="4267200" y="4611408"/>
            <a:ext cx="609600" cy="838201"/>
            <a:chOff x="3575050" y="4349749"/>
            <a:chExt cx="609600" cy="838201"/>
          </a:xfrm>
        </p:grpSpPr>
        <p:cxnSp>
          <p:nvCxnSpPr>
            <p:cNvPr id="122" name="直線矢印コネクタ 121">
              <a:extLst>
                <a:ext uri="{FF2B5EF4-FFF2-40B4-BE49-F238E27FC236}">
                  <a16:creationId xmlns:a16="http://schemas.microsoft.com/office/drawing/2014/main" id="{DE7306FF-9CBE-474F-88D0-86DEF8C6D3E2}"/>
                </a:ext>
              </a:extLst>
            </p:cNvPr>
            <p:cNvCxnSpPr/>
            <p:nvPr/>
          </p:nvCxnSpPr>
          <p:spPr bwMode="auto">
            <a:xfrm flipV="1">
              <a:off x="3879850" y="4349750"/>
              <a:ext cx="0" cy="838200"/>
            </a:xfrm>
            <a:prstGeom prst="straightConnector1">
              <a:avLst/>
            </a:prstGeom>
            <a:solidFill>
              <a:schemeClr val="accent1"/>
            </a:solidFill>
            <a:ln w="19050" cap="flat" cmpd="sng" algn="ctr">
              <a:solidFill>
                <a:schemeClr val="tx1"/>
              </a:solidFill>
              <a:prstDash val="solid"/>
              <a:round/>
              <a:headEnd type="none" w="sm" len="sm"/>
              <a:tailEnd type="arrow" w="sm"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3" name="フリーフォーム: 図形 122">
              <a:extLst>
                <a:ext uri="{FF2B5EF4-FFF2-40B4-BE49-F238E27FC236}">
                  <a16:creationId xmlns:a16="http://schemas.microsoft.com/office/drawing/2014/main" id="{3F3B097D-E695-40AD-9020-5798067A742D}"/>
                </a:ext>
              </a:extLst>
            </p:cNvPr>
            <p:cNvSpPr/>
            <p:nvPr/>
          </p:nvSpPr>
          <p:spPr bwMode="auto">
            <a:xfrm>
              <a:off x="3575050" y="4349749"/>
              <a:ext cx="609600" cy="806451"/>
            </a:xfrm>
            <a:custGeom>
              <a:avLst/>
              <a:gdLst>
                <a:gd name="connsiteX0" fmla="*/ 0 w 609600"/>
                <a:gd name="connsiteY0" fmla="*/ 806451 h 806451"/>
                <a:gd name="connsiteX1" fmla="*/ 152400 w 609600"/>
                <a:gd name="connsiteY1" fmla="*/ 609601 h 806451"/>
                <a:gd name="connsiteX2" fmla="*/ 311150 w 609600"/>
                <a:gd name="connsiteY2" fmla="*/ 1 h 806451"/>
                <a:gd name="connsiteX3" fmla="*/ 457200 w 609600"/>
                <a:gd name="connsiteY3" fmla="*/ 603251 h 806451"/>
                <a:gd name="connsiteX4" fmla="*/ 609600 w 609600"/>
                <a:gd name="connsiteY4" fmla="*/ 800101 h 8064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600" h="806451">
                  <a:moveTo>
                    <a:pt x="0" y="806451"/>
                  </a:moveTo>
                  <a:cubicBezTo>
                    <a:pt x="50271" y="775230"/>
                    <a:pt x="100542" y="744009"/>
                    <a:pt x="152400" y="609601"/>
                  </a:cubicBezTo>
                  <a:cubicBezTo>
                    <a:pt x="204258" y="475193"/>
                    <a:pt x="260350" y="1059"/>
                    <a:pt x="311150" y="1"/>
                  </a:cubicBezTo>
                  <a:cubicBezTo>
                    <a:pt x="361950" y="-1057"/>
                    <a:pt x="407458" y="469901"/>
                    <a:pt x="457200" y="603251"/>
                  </a:cubicBezTo>
                  <a:cubicBezTo>
                    <a:pt x="506942" y="736601"/>
                    <a:pt x="558271" y="768351"/>
                    <a:pt x="609600" y="800101"/>
                  </a:cubicBezTo>
                </a:path>
              </a:pathLst>
            </a:custGeom>
            <a:no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grpSp>
      <p:sp>
        <p:nvSpPr>
          <p:cNvPr id="21" name="Rectangle 2">
            <a:extLst>
              <a:ext uri="{FF2B5EF4-FFF2-40B4-BE49-F238E27FC236}">
                <a16:creationId xmlns:a16="http://schemas.microsoft.com/office/drawing/2014/main" id="{27A17756-CD5D-453A-8BE0-CB6A79122C98}"/>
              </a:ext>
            </a:extLst>
          </p:cNvPr>
          <p:cNvSpPr txBox="1">
            <a:spLocks noChangeArrowheads="1"/>
          </p:cNvSpPr>
          <p:nvPr/>
        </p:nvSpPr>
        <p:spPr bwMode="auto">
          <a:xfrm>
            <a:off x="685800" y="838200"/>
            <a:ext cx="79248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altLang="en-US" sz="3200" dirty="0"/>
              <a:t>Mapping pilot multiple carriers</a:t>
            </a:r>
          </a:p>
        </p:txBody>
      </p:sp>
    </p:spTree>
    <p:extLst>
      <p:ext uri="{BB962C8B-B14F-4D97-AF65-F5344CB8AC3E}">
        <p14:creationId xmlns:p14="http://schemas.microsoft.com/office/powerpoint/2010/main" val="3226497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58F87CEB-3C80-3347-8B52-8E6E669AF6BA}"/>
              </a:ext>
            </a:extLst>
          </p:cNvPr>
          <p:cNvSpPr>
            <a:spLocks noGrp="1"/>
          </p:cNvSpPr>
          <p:nvPr>
            <p:ph type="sldNum" sz="quarter" idx="12"/>
          </p:nvPr>
        </p:nvSpPr>
        <p:spPr/>
        <p:txBody>
          <a:bodyPr/>
          <a:lstStyle/>
          <a:p>
            <a:r>
              <a:rPr lang="en-US" altLang="en-US"/>
              <a:t>Slide </a:t>
            </a:r>
            <a:fld id="{3E3DBFD7-C3B7-A740-8146-74DEC5825439}" type="slidenum">
              <a:rPr lang="en-US" altLang="en-US"/>
              <a:pPr/>
              <a:t>2</a:t>
            </a:fld>
            <a:endParaRPr lang="en-US" altLang="en-US"/>
          </a:p>
        </p:txBody>
      </p:sp>
      <p:graphicFrame>
        <p:nvGraphicFramePr>
          <p:cNvPr id="10" name="Table 6">
            <a:extLst>
              <a:ext uri="{FF2B5EF4-FFF2-40B4-BE49-F238E27FC236}">
                <a16:creationId xmlns:a16="http://schemas.microsoft.com/office/drawing/2014/main" id="{82907EB1-0FFD-2245-917F-1C34E1BFBD7B}"/>
              </a:ext>
            </a:extLst>
          </p:cNvPr>
          <p:cNvGraphicFramePr>
            <a:graphicFrameLocks noGrp="1"/>
          </p:cNvGraphicFramePr>
          <p:nvPr>
            <p:extLst>
              <p:ext uri="{D42A27DB-BD31-4B8C-83A1-F6EECF244321}">
                <p14:modId xmlns:p14="http://schemas.microsoft.com/office/powerpoint/2010/main" val="2708235843"/>
              </p:ext>
            </p:extLst>
          </p:nvPr>
        </p:nvGraphicFramePr>
        <p:xfrm>
          <a:off x="457200" y="1066800"/>
          <a:ext cx="8382000" cy="5130034"/>
        </p:xfrm>
        <a:graphic>
          <a:graphicData uri="http://schemas.openxmlformats.org/drawingml/2006/table">
            <a:tbl>
              <a:tblPr firstRow="1" bandRow="1">
                <a:tableStyleId>{5940675A-B579-460E-94D1-54222C63F5DA}</a:tableStyleId>
              </a:tblPr>
              <a:tblGrid>
                <a:gridCol w="4514626">
                  <a:extLst>
                    <a:ext uri="{9D8B030D-6E8A-4147-A177-3AD203B41FA5}">
                      <a16:colId xmlns:a16="http://schemas.microsoft.com/office/drawing/2014/main" val="1745747388"/>
                    </a:ext>
                  </a:extLst>
                </a:gridCol>
                <a:gridCol w="3867374">
                  <a:extLst>
                    <a:ext uri="{9D8B030D-6E8A-4147-A177-3AD203B41FA5}">
                      <a16:colId xmlns:a16="http://schemas.microsoft.com/office/drawing/2014/main" val="1336621721"/>
                    </a:ext>
                  </a:extLst>
                </a:gridCol>
              </a:tblGrid>
              <a:tr h="257877">
                <a:tc>
                  <a:txBody>
                    <a:bodyPr/>
                    <a:lstStyle/>
                    <a:p>
                      <a:pPr>
                        <a:lnSpc>
                          <a:spcPct val="107000"/>
                        </a:lnSpc>
                        <a:spcAft>
                          <a:spcPts val="800"/>
                        </a:spcAft>
                      </a:pPr>
                      <a:r>
                        <a:rPr lang="en-US" sz="1600" b="1" dirty="0">
                          <a:effectLst/>
                        </a:rPr>
                        <a:t>PAR Objective</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600" b="1" dirty="0">
                          <a:effectLst/>
                        </a:rPr>
                        <a:t>Proposed Solution (how addressed)</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16017004"/>
                  </a:ext>
                </a:extLst>
              </a:tr>
              <a:tr h="364107">
                <a:tc>
                  <a:txBody>
                    <a:bodyPr/>
                    <a:lstStyle/>
                    <a:p>
                      <a:pPr>
                        <a:lnSpc>
                          <a:spcPct val="107000"/>
                        </a:lnSpc>
                        <a:spcAft>
                          <a:spcPts val="800"/>
                        </a:spcAft>
                      </a:pPr>
                      <a:r>
                        <a:rPr lang="en-US" sz="1100" dirty="0">
                          <a:effectLst/>
                        </a:rPr>
                        <a:t>Safeguards so that the high throughput data use cases will not cause significant disruption to low duty-cycle ranging use cases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E</a:t>
                      </a:r>
                      <a:r>
                        <a:rPr lang="en-US" altLang="ja-JP" sz="1100" dirty="0">
                          <a:effectLst/>
                        </a:rPr>
                        <a:t>ffective and efficient CCA reduce disruption between UWB devices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336347152"/>
                  </a:ext>
                </a:extLst>
              </a:tr>
              <a:tr h="368616">
                <a:tc>
                  <a:txBody>
                    <a:bodyPr/>
                    <a:lstStyle/>
                    <a:p>
                      <a:pPr>
                        <a:lnSpc>
                          <a:spcPct val="107000"/>
                        </a:lnSpc>
                        <a:spcAft>
                          <a:spcPts val="800"/>
                        </a:spcAft>
                      </a:pPr>
                      <a:r>
                        <a:rPr lang="en-US" sz="1100">
                          <a:effectLst/>
                        </a:rPr>
                        <a:t>Interference mitigation techniques to support higher density and higher traffic use cases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r>
                        <a:rPr lang="en-US" altLang="ja-JP" sz="1100" dirty="0">
                          <a:effectLst/>
                        </a:rPr>
                        <a:t>Use pilot NB radio as pilot to facilitate CCA so as to improve coexistence.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12880846"/>
                  </a:ext>
                </a:extLst>
              </a:tr>
              <a:tr h="249433">
                <a:tc>
                  <a:txBody>
                    <a:bodyPr/>
                    <a:lstStyle/>
                    <a:p>
                      <a:pPr>
                        <a:lnSpc>
                          <a:spcPct val="107000"/>
                        </a:lnSpc>
                        <a:spcAft>
                          <a:spcPts val="800"/>
                        </a:spcAft>
                      </a:pPr>
                      <a:r>
                        <a:rPr lang="en-US" sz="1100">
                          <a:effectLst/>
                        </a:rPr>
                        <a:t>Other coexistence improvement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latin typeface="Arial 本文"/>
                          <a:ea typeface="Calibri" panose="020F0502020204030204" pitchFamily="34" charset="0"/>
                          <a:cs typeface="Times New Roman" panose="02020603050405020304" pitchFamily="18" charset="0"/>
                        </a:rPr>
                        <a:t>Use pilot NB radio to improve coexistence among UWB devices.</a:t>
                      </a:r>
                    </a:p>
                  </a:txBody>
                  <a:tcPr marL="62197" marR="62197" marT="0" marB="0"/>
                </a:tc>
                <a:extLst>
                  <a:ext uri="{0D108BD9-81ED-4DB2-BD59-A6C34878D82A}">
                    <a16:rowId xmlns:a16="http://schemas.microsoft.com/office/drawing/2014/main" val="3550120941"/>
                  </a:ext>
                </a:extLst>
              </a:tr>
              <a:tr h="364107">
                <a:tc>
                  <a:txBody>
                    <a:bodyPr/>
                    <a:lstStyle/>
                    <a:p>
                      <a:pPr>
                        <a:lnSpc>
                          <a:spcPct val="107000"/>
                        </a:lnSpc>
                        <a:spcAft>
                          <a:spcPts val="800"/>
                        </a:spcAft>
                      </a:pPr>
                      <a:r>
                        <a:rPr lang="en-US" sz="1100" dirty="0">
                          <a:effectLst/>
                        </a:rPr>
                        <a:t>Backward compatibility with enhanced ranging capable devices (ERDEVs)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29274704"/>
                  </a:ext>
                </a:extLst>
              </a:tr>
              <a:tr h="364107">
                <a:tc>
                  <a:txBody>
                    <a:bodyPr/>
                    <a:lstStyle/>
                    <a:p>
                      <a:pPr>
                        <a:lnSpc>
                          <a:spcPct val="107000"/>
                        </a:lnSpc>
                        <a:spcAft>
                          <a:spcPts val="800"/>
                        </a:spcAft>
                      </a:pPr>
                      <a:r>
                        <a:rPr lang="en-US" sz="1100" dirty="0">
                          <a:effectLst/>
                        </a:rPr>
                        <a:t>Improved link budget and/or reduced air-time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402719402"/>
                  </a:ext>
                </a:extLst>
              </a:tr>
              <a:tr h="249433">
                <a:tc>
                  <a:txBody>
                    <a:bodyPr/>
                    <a:lstStyle/>
                    <a:p>
                      <a:pPr>
                        <a:lnSpc>
                          <a:spcPct val="107000"/>
                        </a:lnSpc>
                        <a:spcAft>
                          <a:spcPts val="800"/>
                        </a:spcAft>
                      </a:pPr>
                      <a:r>
                        <a:rPr lang="en-US" sz="1100">
                          <a:effectLst/>
                        </a:rPr>
                        <a:t>Additional channels and operating frequencies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770140464"/>
                  </a:ext>
                </a:extLst>
              </a:tr>
              <a:tr h="364107">
                <a:tc>
                  <a:txBody>
                    <a:bodyPr/>
                    <a:lstStyle/>
                    <a:p>
                      <a:pPr>
                        <a:lnSpc>
                          <a:spcPct val="107000"/>
                        </a:lnSpc>
                        <a:spcAft>
                          <a:spcPts val="800"/>
                        </a:spcAft>
                      </a:pPr>
                      <a:r>
                        <a:rPr lang="en-US" sz="1100">
                          <a:effectLst/>
                        </a:rPr>
                        <a:t>Improvements to accuracy / precision / reliability and interoperability for high-integrity ranging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13926360"/>
                  </a:ext>
                </a:extLst>
              </a:tr>
              <a:tr h="364107">
                <a:tc>
                  <a:txBody>
                    <a:bodyPr/>
                    <a:lstStyle/>
                    <a:p>
                      <a:pPr>
                        <a:lnSpc>
                          <a:spcPct val="107000"/>
                        </a:lnSpc>
                        <a:spcAft>
                          <a:spcPts val="800"/>
                        </a:spcAft>
                      </a:pPr>
                      <a:r>
                        <a:rPr lang="en-US" sz="1100">
                          <a:effectLst/>
                        </a:rPr>
                        <a:t>Reduced complexity and power consumption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006555623"/>
                  </a:ext>
                </a:extLst>
              </a:tr>
              <a:tr h="361869">
                <a:tc>
                  <a:txBody>
                    <a:bodyPr/>
                    <a:lstStyle/>
                    <a:p>
                      <a:pPr>
                        <a:lnSpc>
                          <a:spcPct val="107000"/>
                        </a:lnSpc>
                        <a:spcAft>
                          <a:spcPts val="800"/>
                        </a:spcAft>
                      </a:pPr>
                      <a:r>
                        <a:rPr lang="en-US" sz="1100" b="0" dirty="0">
                          <a:effectLst/>
                        </a:rPr>
                        <a:t>Hybrid operation with narrowband signaling to assist UWB</a:t>
                      </a:r>
                      <a:endParaRPr lang="en-US" sz="1100" b="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latin typeface="Arial 本文"/>
                          <a:ea typeface="Calibri" panose="020F0502020204030204" pitchFamily="34" charset="0"/>
                          <a:cs typeface="Times New Roman" panose="02020603050405020304" pitchFamily="18" charset="0"/>
                        </a:rPr>
                        <a:t>Exploiting  pilot NB PHY and concurrent operation with UWB to assist UWB channel access</a:t>
                      </a:r>
                    </a:p>
                  </a:txBody>
                  <a:tcPr marL="62197" marR="62197" marT="0" marB="0"/>
                </a:tc>
                <a:extLst>
                  <a:ext uri="{0D108BD9-81ED-4DB2-BD59-A6C34878D82A}">
                    <a16:rowId xmlns:a16="http://schemas.microsoft.com/office/drawing/2014/main" val="1409934918"/>
                  </a:ext>
                </a:extLst>
              </a:tr>
              <a:tr h="249433">
                <a:tc>
                  <a:txBody>
                    <a:bodyPr/>
                    <a:lstStyle/>
                    <a:p>
                      <a:pPr>
                        <a:lnSpc>
                          <a:spcPct val="107000"/>
                        </a:lnSpc>
                        <a:spcAft>
                          <a:spcPts val="800"/>
                        </a:spcAft>
                      </a:pPr>
                      <a:r>
                        <a:rPr lang="en-US" sz="1100" dirty="0">
                          <a:effectLst/>
                        </a:rPr>
                        <a:t>Enhanced native discovery and connection setup mechanisms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165867"/>
                  </a:ext>
                </a:extLst>
              </a:tr>
              <a:tr h="364107">
                <a:tc>
                  <a:txBody>
                    <a:bodyPr/>
                    <a:lstStyle/>
                    <a:p>
                      <a:pPr>
                        <a:lnSpc>
                          <a:spcPct val="107000"/>
                        </a:lnSpc>
                        <a:spcAft>
                          <a:spcPts val="800"/>
                        </a:spcAft>
                      </a:pPr>
                      <a:r>
                        <a:rPr lang="en-US" sz="1100" dirty="0">
                          <a:effectLst/>
                        </a:rPr>
                        <a:t>Sensing capabilities to support presence detection and environment mapping</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8912419"/>
                  </a:ext>
                </a:extLst>
              </a:tr>
              <a:tr h="249433">
                <a:tc>
                  <a:txBody>
                    <a:bodyPr/>
                    <a:lstStyle/>
                    <a:p>
                      <a:pPr>
                        <a:lnSpc>
                          <a:spcPct val="107000"/>
                        </a:lnSpc>
                        <a:spcAft>
                          <a:spcPts val="800"/>
                        </a:spcAft>
                      </a:pPr>
                      <a:r>
                        <a:rPr lang="en-US" sz="1100">
                          <a:effectLst/>
                        </a:rPr>
                        <a:t>Low-power low-latency streaming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6344013"/>
                  </a:ext>
                </a:extLst>
              </a:tr>
              <a:tr h="249433">
                <a:tc>
                  <a:txBody>
                    <a:bodyPr/>
                    <a:lstStyle/>
                    <a:p>
                      <a:pPr>
                        <a:lnSpc>
                          <a:spcPct val="107000"/>
                        </a:lnSpc>
                        <a:spcAft>
                          <a:spcPts val="800"/>
                        </a:spcAft>
                      </a:pPr>
                      <a:r>
                        <a:rPr lang="en-US" sz="1100">
                          <a:effectLst/>
                        </a:rPr>
                        <a:t>Higher data-rate streaming allowing at least 50 Mbit/s of throughput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863466228"/>
                  </a:ext>
                </a:extLst>
              </a:tr>
              <a:tr h="364107">
                <a:tc>
                  <a:txBody>
                    <a:bodyPr/>
                    <a:lstStyle/>
                    <a:p>
                      <a:pPr>
                        <a:lnSpc>
                          <a:spcPct val="107000"/>
                        </a:lnSpc>
                        <a:spcAft>
                          <a:spcPts val="800"/>
                        </a:spcAft>
                      </a:pPr>
                      <a:r>
                        <a:rPr lang="en-US" sz="1100">
                          <a:effectLst/>
                        </a:rPr>
                        <a:t>Support for peer-to-peer, peer-to-multi-peer, and station-to-infrastructure protocols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94586688"/>
                  </a:ext>
                </a:extLst>
              </a:tr>
              <a:tr h="249433">
                <a:tc>
                  <a:txBody>
                    <a:bodyPr/>
                    <a:lstStyle/>
                    <a:p>
                      <a:pPr>
                        <a:lnSpc>
                          <a:spcPct val="107000"/>
                        </a:lnSpc>
                        <a:spcAft>
                          <a:spcPts val="800"/>
                        </a:spcAft>
                      </a:pPr>
                      <a:r>
                        <a:rPr lang="en-US" sz="1100">
                          <a:effectLst/>
                        </a:rPr>
                        <a:t>Infrastructure synchronization mechanisms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41787244"/>
                  </a:ext>
                </a:extLst>
              </a:tr>
            </a:tbl>
          </a:graphicData>
        </a:graphic>
      </p:graphicFrame>
    </p:spTree>
    <p:extLst>
      <p:ext uri="{BB962C8B-B14F-4D97-AF65-F5344CB8AC3E}">
        <p14:creationId xmlns:p14="http://schemas.microsoft.com/office/powerpoint/2010/main" val="4455181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3</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685800" y="838200"/>
            <a:ext cx="7924800" cy="533400"/>
          </a:xfrm>
          <a:ln/>
        </p:spPr>
        <p:txBody>
          <a:bodyPr/>
          <a:lstStyle/>
          <a:p>
            <a:r>
              <a:rPr lang="en-US" altLang="en-US" sz="3200" dirty="0"/>
              <a:t>Contents</a:t>
            </a:r>
          </a:p>
        </p:txBody>
      </p:sp>
      <p:sp>
        <p:nvSpPr>
          <p:cNvPr id="4099" name="Rectangle 3">
            <a:extLst>
              <a:ext uri="{FF2B5EF4-FFF2-40B4-BE49-F238E27FC236}">
                <a16:creationId xmlns:a16="http://schemas.microsoft.com/office/drawing/2014/main" id="{1210ED3E-A9D1-C746-8A79-DFD43B28308F}"/>
              </a:ext>
            </a:extLst>
          </p:cNvPr>
          <p:cNvSpPr>
            <a:spLocks noGrp="1" noChangeArrowheads="1"/>
          </p:cNvSpPr>
          <p:nvPr>
            <p:ph type="body" idx="1"/>
          </p:nvPr>
        </p:nvSpPr>
        <p:spPr>
          <a:xfrm>
            <a:off x="1104900" y="1905000"/>
            <a:ext cx="7658100" cy="4495800"/>
          </a:xfrm>
          <a:ln/>
        </p:spPr>
        <p:txBody>
          <a:bodyPr/>
          <a:lstStyle/>
          <a:p>
            <a:pPr>
              <a:lnSpc>
                <a:spcPct val="110000"/>
              </a:lnSpc>
              <a:spcBef>
                <a:spcPts val="1500"/>
              </a:spcBef>
              <a:buFont typeface="+mj-lt"/>
              <a:buAutoNum type="arabicPeriod"/>
            </a:pPr>
            <a:r>
              <a:rPr lang="en-US" altLang="en-US" sz="2000" dirty="0">
                <a:latin typeface="+mj-lt"/>
              </a:rPr>
              <a:t>Pilot NB radio for assisting </a:t>
            </a:r>
            <a:r>
              <a:rPr lang="en-US" sz="2000" dirty="0">
                <a:latin typeface="+mj-lt"/>
              </a:rPr>
              <a:t>UWB channel access</a:t>
            </a:r>
          </a:p>
          <a:p>
            <a:pPr lvl="1">
              <a:lnSpc>
                <a:spcPct val="110000"/>
              </a:lnSpc>
              <a:spcBef>
                <a:spcPts val="600"/>
              </a:spcBef>
              <a:buFont typeface="Arial" panose="020B0604020202020204" pitchFamily="34" charset="0"/>
              <a:buChar char="•"/>
            </a:pPr>
            <a:r>
              <a:rPr lang="en-US" altLang="ja-JP" sz="1800" dirty="0">
                <a:latin typeface="+mj-lt"/>
              </a:rPr>
              <a:t>FCP and PCP</a:t>
            </a:r>
          </a:p>
          <a:p>
            <a:pPr lvl="1">
              <a:lnSpc>
                <a:spcPct val="110000"/>
              </a:lnSpc>
              <a:spcBef>
                <a:spcPts val="600"/>
              </a:spcBef>
              <a:buFont typeface="Arial" panose="020B0604020202020204" pitchFamily="34" charset="0"/>
              <a:buChar char="•"/>
            </a:pPr>
            <a:r>
              <a:rPr lang="en-US" altLang="ja-JP" sz="1800" dirty="0">
                <a:latin typeface="+mj-lt"/>
              </a:rPr>
              <a:t>Features</a:t>
            </a:r>
            <a:endParaRPr lang="en-US" sz="1800" dirty="0">
              <a:latin typeface="+mj-lt"/>
            </a:endParaRPr>
          </a:p>
          <a:p>
            <a:pPr>
              <a:lnSpc>
                <a:spcPct val="110000"/>
              </a:lnSpc>
              <a:spcBef>
                <a:spcPts val="1500"/>
              </a:spcBef>
              <a:buFont typeface="+mj-lt"/>
              <a:buAutoNum type="arabicPeriod"/>
            </a:pPr>
            <a:r>
              <a:rPr lang="en-US" altLang="en-US" sz="2000" dirty="0">
                <a:solidFill>
                  <a:schemeClr val="tx2"/>
                </a:solidFill>
                <a:latin typeface="+mj-lt"/>
              </a:rPr>
              <a:t>Consideration of pilot narrow band radio</a:t>
            </a:r>
          </a:p>
          <a:p>
            <a:pPr>
              <a:lnSpc>
                <a:spcPct val="110000"/>
              </a:lnSpc>
              <a:spcBef>
                <a:spcPts val="1500"/>
              </a:spcBef>
              <a:buFont typeface="+mj-lt"/>
              <a:buAutoNum type="arabicPeriod"/>
            </a:pPr>
            <a:r>
              <a:rPr lang="en-US" altLang="en-US" sz="2000" dirty="0">
                <a:latin typeface="+mj-lt"/>
              </a:rPr>
              <a:t>Use of sub-GHz spectrum in Japan</a:t>
            </a:r>
          </a:p>
          <a:p>
            <a:pPr lvl="1">
              <a:lnSpc>
                <a:spcPct val="110000"/>
              </a:lnSpc>
              <a:spcBef>
                <a:spcPts val="600"/>
              </a:spcBef>
              <a:buFont typeface="Arial" panose="020B0604020202020204" pitchFamily="34" charset="0"/>
              <a:buChar char="•"/>
            </a:pPr>
            <a:r>
              <a:rPr lang="en-US" altLang="en-US" sz="1600" dirty="0">
                <a:latin typeface="+mj-lt"/>
              </a:rPr>
              <a:t>Rules on using the sub-GHz  </a:t>
            </a:r>
          </a:p>
          <a:p>
            <a:pPr lvl="1">
              <a:lnSpc>
                <a:spcPct val="110000"/>
              </a:lnSpc>
              <a:spcBef>
                <a:spcPts val="600"/>
              </a:spcBef>
              <a:buFont typeface="Arial" panose="020B0604020202020204" pitchFamily="34" charset="0"/>
              <a:buChar char="•"/>
            </a:pPr>
            <a:r>
              <a:rPr lang="en-US" sz="1600" dirty="0">
                <a:latin typeface="+mj-lt"/>
              </a:rPr>
              <a:t>Candidate spectrum</a:t>
            </a:r>
          </a:p>
          <a:p>
            <a:pPr lvl="1">
              <a:lnSpc>
                <a:spcPct val="110000"/>
              </a:lnSpc>
              <a:spcBef>
                <a:spcPts val="600"/>
              </a:spcBef>
              <a:buFont typeface="Arial" panose="020B0604020202020204" pitchFamily="34" charset="0"/>
              <a:buChar char="•"/>
            </a:pPr>
            <a:r>
              <a:rPr lang="en-US" sz="1600" dirty="0">
                <a:latin typeface="+mj-lt"/>
              </a:rPr>
              <a:t>Examples of usage and benefits</a:t>
            </a:r>
          </a:p>
          <a:p>
            <a:pPr>
              <a:lnSpc>
                <a:spcPct val="110000"/>
              </a:lnSpc>
              <a:spcBef>
                <a:spcPts val="1500"/>
              </a:spcBef>
              <a:buFont typeface="+mj-lt"/>
              <a:buAutoNum type="arabicPeriod"/>
            </a:pPr>
            <a:r>
              <a:rPr lang="en-US" sz="2000" dirty="0">
                <a:latin typeface="+mj-lt"/>
              </a:rPr>
              <a:t>Conclusion</a:t>
            </a:r>
            <a:endParaRPr lang="en-US" sz="2000" i="1" dirty="0">
              <a:latin typeface="+mj-lt"/>
            </a:endParaRPr>
          </a:p>
        </p:txBody>
      </p:sp>
    </p:spTree>
    <p:extLst>
      <p:ext uri="{BB962C8B-B14F-4D97-AF65-F5344CB8AC3E}">
        <p14:creationId xmlns:p14="http://schemas.microsoft.com/office/powerpoint/2010/main" val="26984481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4</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381000" y="838200"/>
            <a:ext cx="8229600" cy="533400"/>
          </a:xfrm>
          <a:ln/>
        </p:spPr>
        <p:txBody>
          <a:bodyPr/>
          <a:lstStyle/>
          <a:p>
            <a:r>
              <a:rPr lang="en-US" altLang="en-US" sz="3200" dirty="0"/>
              <a:t>Pilot NB radio for assisting UWB channel access</a:t>
            </a:r>
          </a:p>
        </p:txBody>
      </p:sp>
      <p:sp>
        <p:nvSpPr>
          <p:cNvPr id="7" name="Content Placeholder 2">
            <a:extLst>
              <a:ext uri="{FF2B5EF4-FFF2-40B4-BE49-F238E27FC236}">
                <a16:creationId xmlns:a16="http://schemas.microsoft.com/office/drawing/2014/main" id="{EE14F97D-4998-4507-8938-1588A212A8E7}"/>
              </a:ext>
            </a:extLst>
          </p:cNvPr>
          <p:cNvSpPr>
            <a:spLocks noGrp="1"/>
          </p:cNvSpPr>
          <p:nvPr>
            <p:ph idx="1"/>
          </p:nvPr>
        </p:nvSpPr>
        <p:spPr>
          <a:xfrm>
            <a:off x="533400" y="1600200"/>
            <a:ext cx="8153400" cy="4724400"/>
          </a:xfrm>
        </p:spPr>
        <p:txBody>
          <a:bodyPr/>
          <a:lstStyle/>
          <a:p>
            <a:pPr>
              <a:spcBef>
                <a:spcPts val="1200"/>
              </a:spcBef>
            </a:pPr>
            <a:r>
              <a:rPr lang="en-US" sz="1800" dirty="0">
                <a:latin typeface="Times New Roman" panose="02020603050405020304" pitchFamily="18" charset="0"/>
                <a:cs typeface="Times New Roman" panose="02020603050405020304" pitchFamily="18" charset="0"/>
              </a:rPr>
              <a:t>According to 802.15.4-2020, a compliant UWB PHY is required to perform CCA when accessing UWB channels with one of</a:t>
            </a:r>
            <a:r>
              <a:rPr lang="ja-JP" altLang="en-US" sz="1800" dirty="0">
                <a:latin typeface="Times New Roman" panose="02020603050405020304" pitchFamily="18" charset="0"/>
                <a:cs typeface="Times New Roman" panose="02020603050405020304" pitchFamily="18" charset="0"/>
              </a:rPr>
              <a:t> </a:t>
            </a:r>
            <a:r>
              <a:rPr lang="en-US" altLang="ja-JP" sz="1800" dirty="0">
                <a:latin typeface="Times New Roman" panose="02020603050405020304" pitchFamily="18" charset="0"/>
                <a:cs typeface="Times New Roman" panose="02020603050405020304" pitchFamily="18" charset="0"/>
              </a:rPr>
              <a:t>the</a:t>
            </a:r>
            <a:r>
              <a:rPr lang="ja-JP" altLang="en-US" sz="1800" dirty="0">
                <a:latin typeface="Times New Roman" panose="02020603050405020304" pitchFamily="18" charset="0"/>
                <a:cs typeface="Times New Roman" panose="02020603050405020304" pitchFamily="18" charset="0"/>
              </a:rPr>
              <a:t> </a:t>
            </a:r>
            <a:r>
              <a:rPr lang="en-US" altLang="ja-JP" sz="1800" dirty="0">
                <a:latin typeface="Times New Roman" panose="02020603050405020304" pitchFamily="18" charset="0"/>
                <a:cs typeface="Times New Roman" panose="02020603050405020304" pitchFamily="18" charset="0"/>
              </a:rPr>
              <a:t>following</a:t>
            </a:r>
            <a:r>
              <a:rPr lang="en-US" sz="1800" dirty="0">
                <a:latin typeface="Times New Roman" panose="02020603050405020304" pitchFamily="18" charset="0"/>
                <a:cs typeface="Times New Roman" panose="02020603050405020304" pitchFamily="18" charset="0"/>
              </a:rPr>
              <a:t> six </a:t>
            </a:r>
            <a:r>
              <a:rPr lang="en-US" sz="1800" i="1" dirty="0">
                <a:latin typeface="Times New Roman" panose="02020603050405020304" pitchFamily="18" charset="0"/>
                <a:cs typeface="Times New Roman" panose="02020603050405020304" pitchFamily="18" charset="0"/>
              </a:rPr>
              <a:t>CCA modes</a:t>
            </a:r>
            <a:r>
              <a:rPr lang="en-US" sz="1800" dirty="0">
                <a:latin typeface="Times New Roman" panose="02020603050405020304" pitchFamily="18" charset="0"/>
                <a:cs typeface="Times New Roman" panose="02020603050405020304" pitchFamily="18" charset="0"/>
              </a:rPr>
              <a:t>.</a:t>
            </a:r>
          </a:p>
          <a:p>
            <a:pPr marL="0" indent="0">
              <a:spcBef>
                <a:spcPts val="0"/>
              </a:spcBef>
              <a:buNone/>
            </a:pPr>
            <a:r>
              <a:rPr lang="en-US" sz="800" dirty="0">
                <a:latin typeface="Times New Roman" panose="02020603050405020304" pitchFamily="18" charset="0"/>
                <a:cs typeface="Times New Roman" panose="02020603050405020304" pitchFamily="18" charset="0"/>
              </a:rPr>
              <a:t>	</a:t>
            </a:r>
          </a:p>
          <a:p>
            <a:pPr marL="0" indent="0" algn="l">
              <a:buNone/>
            </a:pPr>
            <a:r>
              <a:rPr lang="en-US" altLang="ja-JP" sz="1800" b="0" i="1" u="none" strike="noStrike" baseline="0" dirty="0">
                <a:latin typeface="Times New Roman" panose="02020603050405020304" pitchFamily="18" charset="0"/>
                <a:cs typeface="Times New Roman" panose="02020603050405020304" pitchFamily="18" charset="0"/>
              </a:rPr>
              <a:t>                </a:t>
            </a:r>
            <a:r>
              <a:rPr lang="en-US" altLang="ja-JP" sz="1600" b="0" i="1" u="none" strike="noStrike" baseline="0" dirty="0">
                <a:latin typeface="Times New Roman" panose="02020603050405020304" pitchFamily="18" charset="0"/>
                <a:cs typeface="Times New Roman" panose="02020603050405020304" pitchFamily="18" charset="0"/>
              </a:rPr>
              <a:t>CCA Mode 1: </a:t>
            </a:r>
            <a:r>
              <a:rPr lang="en-US" altLang="ja-JP" sz="1600" b="0" u="none" strike="noStrike" baseline="0" dirty="0">
                <a:latin typeface="Times New Roman" panose="02020603050405020304" pitchFamily="18" charset="0"/>
                <a:cs typeface="Times New Roman" panose="02020603050405020304" pitchFamily="18" charset="0"/>
              </a:rPr>
              <a:t>Energy above threshold.</a:t>
            </a:r>
          </a:p>
          <a:p>
            <a:pPr marL="0" indent="0" algn="l">
              <a:buNone/>
            </a:pPr>
            <a:r>
              <a:rPr lang="en-US" altLang="ja-JP" sz="1600" b="0" i="1" u="none" strike="noStrike" baseline="0" dirty="0">
                <a:latin typeface="Times New Roman" panose="02020603050405020304" pitchFamily="18" charset="0"/>
                <a:cs typeface="Times New Roman" panose="02020603050405020304" pitchFamily="18" charset="0"/>
              </a:rPr>
              <a:t>	CCA Mode 2: </a:t>
            </a:r>
            <a:r>
              <a:rPr lang="en-US" altLang="ja-JP" sz="1600" b="0" u="none" strike="noStrike" baseline="0" dirty="0">
                <a:latin typeface="Times New Roman" panose="02020603050405020304" pitchFamily="18" charset="0"/>
                <a:cs typeface="Times New Roman" panose="02020603050405020304" pitchFamily="18" charset="0"/>
              </a:rPr>
              <a:t>Carrier sense only. </a:t>
            </a:r>
          </a:p>
          <a:p>
            <a:pPr marL="0" indent="0" algn="l">
              <a:buNone/>
            </a:pPr>
            <a:r>
              <a:rPr lang="en-US" altLang="ja-JP" sz="1600" i="1" dirty="0">
                <a:latin typeface="Times New Roman" panose="02020603050405020304" pitchFamily="18" charset="0"/>
                <a:cs typeface="Times New Roman" panose="02020603050405020304" pitchFamily="18" charset="0"/>
              </a:rPr>
              <a:t>	</a:t>
            </a:r>
            <a:r>
              <a:rPr lang="en-US" altLang="ja-JP" sz="1600" b="0" i="1" u="none" strike="noStrike" baseline="0" dirty="0">
                <a:latin typeface="Times New Roman" panose="02020603050405020304" pitchFamily="18" charset="0"/>
                <a:cs typeface="Times New Roman" panose="02020603050405020304" pitchFamily="18" charset="0"/>
              </a:rPr>
              <a:t>CCA Mode 3</a:t>
            </a:r>
            <a:r>
              <a:rPr lang="en-US" altLang="ja-JP" sz="1600" b="0" u="none" strike="noStrike" baseline="0" dirty="0">
                <a:latin typeface="Times New Roman" panose="02020603050405020304" pitchFamily="18" charset="0"/>
                <a:cs typeface="Times New Roman" panose="02020603050405020304" pitchFamily="18" charset="0"/>
              </a:rPr>
              <a:t>: Carrier sense with energy above threshold. </a:t>
            </a:r>
          </a:p>
          <a:p>
            <a:pPr marL="0" indent="0" algn="l">
              <a:buNone/>
            </a:pPr>
            <a:r>
              <a:rPr lang="en-US" altLang="ja-JP" sz="1600" i="1" dirty="0">
                <a:latin typeface="Times New Roman" panose="02020603050405020304" pitchFamily="18" charset="0"/>
                <a:cs typeface="Times New Roman" panose="02020603050405020304" pitchFamily="18" charset="0"/>
              </a:rPr>
              <a:t>	</a:t>
            </a:r>
            <a:r>
              <a:rPr lang="en-US" altLang="ja-JP" sz="1600" b="0" i="1" u="none" strike="noStrike" baseline="0" dirty="0">
                <a:latin typeface="Times New Roman" panose="02020603050405020304" pitchFamily="18" charset="0"/>
                <a:cs typeface="Times New Roman" panose="02020603050405020304" pitchFamily="18" charset="0"/>
              </a:rPr>
              <a:t>CCA Mode 4: </a:t>
            </a:r>
            <a:r>
              <a:rPr lang="en-US" altLang="ja-JP" sz="1600" b="0" u="none" strike="noStrike" baseline="0" dirty="0">
                <a:latin typeface="Times New Roman" panose="02020603050405020304" pitchFamily="18" charset="0"/>
                <a:cs typeface="Times New Roman" panose="02020603050405020304" pitchFamily="18" charset="0"/>
              </a:rPr>
              <a:t>ALOHA.</a:t>
            </a:r>
            <a:r>
              <a:rPr lang="en-US" altLang="ja-JP" sz="1600" b="0" i="1" u="none" strike="noStrike" baseline="0" dirty="0">
                <a:latin typeface="Times New Roman" panose="02020603050405020304" pitchFamily="18" charset="0"/>
                <a:cs typeface="Times New Roman" panose="02020603050405020304" pitchFamily="18" charset="0"/>
              </a:rPr>
              <a:t> </a:t>
            </a:r>
          </a:p>
          <a:p>
            <a:pPr marL="0" indent="0" algn="l">
              <a:buNone/>
            </a:pPr>
            <a:r>
              <a:rPr lang="en-US" altLang="ja-JP" sz="1600" i="1" dirty="0">
                <a:latin typeface="Times New Roman" panose="02020603050405020304" pitchFamily="18" charset="0"/>
                <a:cs typeface="Times New Roman" panose="02020603050405020304" pitchFamily="18" charset="0"/>
              </a:rPr>
              <a:t>	</a:t>
            </a:r>
            <a:r>
              <a:rPr lang="en-US" altLang="ja-JP" sz="1600" b="0" i="1" u="none" strike="noStrike" baseline="0" dirty="0">
                <a:latin typeface="Times New Roman" panose="02020603050405020304" pitchFamily="18" charset="0"/>
                <a:cs typeface="Times New Roman" panose="02020603050405020304" pitchFamily="18" charset="0"/>
              </a:rPr>
              <a:t>CCA Mode 5: </a:t>
            </a:r>
            <a:r>
              <a:rPr lang="en-US" altLang="ja-JP" sz="1600" b="0" u="none" strike="noStrike" baseline="0" dirty="0">
                <a:latin typeface="Times New Roman" panose="02020603050405020304" pitchFamily="18" charset="0"/>
                <a:cs typeface="Times New Roman" panose="02020603050405020304" pitchFamily="18" charset="0"/>
              </a:rPr>
              <a:t>HRP UWB preamble sense based on the SHR of a frame. </a:t>
            </a:r>
          </a:p>
          <a:p>
            <a:pPr marL="0" indent="0" algn="l">
              <a:buNone/>
            </a:pPr>
            <a:r>
              <a:rPr lang="en-US" altLang="ja-JP" sz="1600" i="1" dirty="0">
                <a:latin typeface="Times New Roman" panose="02020603050405020304" pitchFamily="18" charset="0"/>
                <a:cs typeface="Times New Roman" panose="02020603050405020304" pitchFamily="18" charset="0"/>
              </a:rPr>
              <a:t>	</a:t>
            </a:r>
            <a:r>
              <a:rPr lang="en-US" altLang="ja-JP" sz="1600" b="0" i="1" u="none" strike="noStrike" baseline="0" dirty="0">
                <a:latin typeface="Times New Roman" panose="02020603050405020304" pitchFamily="18" charset="0"/>
                <a:cs typeface="Times New Roman" panose="02020603050405020304" pitchFamily="18" charset="0"/>
              </a:rPr>
              <a:t>CCA Mode 6: </a:t>
            </a:r>
            <a:r>
              <a:rPr lang="en-US" altLang="ja-JP" sz="1600" b="0" u="none" strike="noStrike" baseline="0" dirty="0">
                <a:latin typeface="Times New Roman" panose="02020603050405020304" pitchFamily="18" charset="0"/>
                <a:cs typeface="Times New Roman" panose="02020603050405020304" pitchFamily="18" charset="0"/>
              </a:rPr>
              <a:t>HRP UWB preamble sense based on the packet with the multiplexed             </a:t>
            </a:r>
          </a:p>
          <a:p>
            <a:pPr marL="0" indent="0" algn="l">
              <a:spcBef>
                <a:spcPts val="0"/>
              </a:spcBef>
              <a:buNone/>
            </a:pPr>
            <a:r>
              <a:rPr lang="en-US" altLang="ja-JP" sz="1600" dirty="0">
                <a:latin typeface="Times New Roman" panose="02020603050405020304" pitchFamily="18" charset="0"/>
                <a:cs typeface="Times New Roman" panose="02020603050405020304" pitchFamily="18" charset="0"/>
              </a:rPr>
              <a:t>		     </a:t>
            </a:r>
            <a:r>
              <a:rPr lang="en-US" altLang="ja-JP" sz="1600" b="0" u="none" strike="noStrike" baseline="0" dirty="0">
                <a:latin typeface="Times New Roman" panose="02020603050405020304" pitchFamily="18" charset="0"/>
                <a:cs typeface="Times New Roman" panose="02020603050405020304" pitchFamily="18" charset="0"/>
              </a:rPr>
              <a:t>preamble as specified in 15.6.</a:t>
            </a:r>
          </a:p>
          <a:p>
            <a:pPr marL="0" indent="0" algn="l">
              <a:spcBef>
                <a:spcPts val="0"/>
              </a:spcBef>
              <a:buNone/>
            </a:pPr>
            <a:endParaRPr lang="en-US" altLang="ja-JP" sz="1600" dirty="0">
              <a:latin typeface="Times New Roman" panose="02020603050405020304" pitchFamily="18" charset="0"/>
              <a:cs typeface="Times New Roman" panose="02020603050405020304" pitchFamily="18" charset="0"/>
            </a:endParaRPr>
          </a:p>
          <a:p>
            <a:pPr>
              <a:spcBef>
                <a:spcPts val="0"/>
              </a:spcBef>
              <a:buFont typeface="Arial" panose="020B0604020202020204" pitchFamily="34" charset="0"/>
              <a:buChar char="•"/>
            </a:pPr>
            <a:r>
              <a:rPr lang="en-US" altLang="ja-JP" sz="1600" dirty="0">
                <a:latin typeface="Times New Roman" panose="02020603050405020304" pitchFamily="18" charset="0"/>
                <a:cs typeface="Times New Roman" panose="02020603050405020304" pitchFamily="18" charset="0"/>
              </a:rPr>
              <a:t>We proposed to add an additional CCA mode to the above</a:t>
            </a:r>
            <a:endParaRPr lang="en-US" altLang="ja-JP" sz="1800" dirty="0">
              <a:latin typeface="Times New Roman" panose="02020603050405020304" pitchFamily="18" charset="0"/>
              <a:cs typeface="Times New Roman" panose="02020603050405020304" pitchFamily="18" charset="0"/>
            </a:endParaRPr>
          </a:p>
          <a:p>
            <a:pPr marL="0" indent="0">
              <a:spcBef>
                <a:spcPts val="0"/>
              </a:spcBef>
              <a:buNone/>
            </a:pPr>
            <a:r>
              <a:rPr lang="en-US" altLang="ja-JP" sz="800" dirty="0">
                <a:latin typeface="Times New Roman" panose="02020603050405020304" pitchFamily="18" charset="0"/>
                <a:cs typeface="Times New Roman" panose="02020603050405020304" pitchFamily="18" charset="0"/>
              </a:rPr>
              <a:t>	</a:t>
            </a:r>
          </a:p>
          <a:p>
            <a:pPr marL="0" indent="0" algn="l">
              <a:buNone/>
            </a:pPr>
            <a:r>
              <a:rPr lang="en-US" altLang="ja-JP" sz="1800" b="0" i="1" u="none" strike="noStrike" baseline="0" dirty="0">
                <a:latin typeface="Times New Roman" panose="02020603050405020304" pitchFamily="18" charset="0"/>
                <a:cs typeface="Times New Roman" panose="02020603050405020304" pitchFamily="18" charset="0"/>
              </a:rPr>
              <a:t>                </a:t>
            </a:r>
            <a:r>
              <a:rPr lang="en-US" altLang="ja-JP" sz="1600" b="0" i="1" u="none" strike="noStrike" baseline="0" dirty="0">
                <a:latin typeface="Times New Roman" panose="02020603050405020304" pitchFamily="18" charset="0"/>
                <a:cs typeface="Times New Roman" panose="02020603050405020304" pitchFamily="18" charset="0"/>
              </a:rPr>
              <a:t>CCA Mode #: </a:t>
            </a:r>
            <a:r>
              <a:rPr lang="en-US" altLang="ja-JP" sz="1600" b="0" u="none" strike="noStrike" baseline="0" dirty="0">
                <a:latin typeface="Times New Roman" panose="02020603050405020304" pitchFamily="18" charset="0"/>
                <a:cs typeface="Times New Roman" panose="02020603050405020304" pitchFamily="18" charset="0"/>
              </a:rPr>
              <a:t>Pilot NB radio assisted channel sensing.</a:t>
            </a:r>
          </a:p>
          <a:p>
            <a:pPr>
              <a:spcBef>
                <a:spcPts val="0"/>
              </a:spcBef>
              <a:buFont typeface="Arial" panose="020B0604020202020204" pitchFamily="34" charset="0"/>
              <a:buChar char="•"/>
            </a:pPr>
            <a:endParaRPr lang="en-US" altLang="ja-JP" sz="1600" dirty="0">
              <a:latin typeface="Times New Roman" panose="02020603050405020304" pitchFamily="18" charset="0"/>
              <a:cs typeface="Times New Roman" panose="02020603050405020304" pitchFamily="18" charset="0"/>
            </a:endParaRPr>
          </a:p>
          <a:p>
            <a:pPr>
              <a:spcBef>
                <a:spcPts val="0"/>
              </a:spcBef>
              <a:buFont typeface="Arial" panose="020B0604020202020204" pitchFamily="34" charset="0"/>
              <a:buChar char="•"/>
            </a:pPr>
            <a:endParaRPr lang="en-US" altLang="ja-JP" sz="1600" dirty="0">
              <a:latin typeface="Times New Roman" panose="02020603050405020304" pitchFamily="18" charset="0"/>
              <a:cs typeface="Times New Roman" panose="02020603050405020304" pitchFamily="18" charset="0"/>
            </a:endParaRPr>
          </a:p>
          <a:p>
            <a:pPr>
              <a:spcBef>
                <a:spcPts val="0"/>
              </a:spcBef>
              <a:buFont typeface="Arial" panose="020B0604020202020204" pitchFamily="34" charset="0"/>
              <a:buChar char="•"/>
            </a:pPr>
            <a:r>
              <a:rPr lang="en-US" altLang="ja-JP" sz="1050" b="0" i="0" dirty="0">
                <a:solidFill>
                  <a:srgbClr val="000000"/>
                </a:solidFill>
                <a:effectLst/>
                <a:latin typeface="Meiryo" panose="020B0604030504040204" pitchFamily="50" charset="-128"/>
                <a:ea typeface="Meiryo" panose="020B0604030504040204" pitchFamily="50" charset="-128"/>
              </a:rPr>
              <a:t>how the multiple devices to coordinate when sensing the channel and possible fairness issues</a:t>
            </a:r>
            <a:endParaRPr lang="en-US" altLang="ja-JP" sz="1600" dirty="0">
              <a:latin typeface="Times New Roman" panose="02020603050405020304" pitchFamily="18" charset="0"/>
              <a:cs typeface="Times New Roman" panose="02020603050405020304" pitchFamily="18" charset="0"/>
            </a:endParaRPr>
          </a:p>
          <a:p>
            <a:pPr marL="0" indent="0" algn="l">
              <a:spcBef>
                <a:spcPts val="0"/>
              </a:spcBef>
              <a:buNone/>
            </a:pPr>
            <a:endParaRPr lang="en-US" altLang="ja-JP" sz="1600" b="0" u="none" strike="noStrike" baseline="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88583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5</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685800" y="838200"/>
            <a:ext cx="7924800" cy="533400"/>
          </a:xfrm>
          <a:ln/>
        </p:spPr>
        <p:txBody>
          <a:bodyPr/>
          <a:lstStyle/>
          <a:p>
            <a:r>
              <a:rPr lang="en-US" altLang="en-US" sz="3200" dirty="0"/>
              <a:t>Two Realizations</a:t>
            </a:r>
            <a:endParaRPr lang="en-US" altLang="en-US" sz="3200" strike="sngStrike" dirty="0"/>
          </a:p>
        </p:txBody>
      </p:sp>
      <p:grpSp>
        <p:nvGrpSpPr>
          <p:cNvPr id="25" name="グループ化 24">
            <a:extLst>
              <a:ext uri="{FF2B5EF4-FFF2-40B4-BE49-F238E27FC236}">
                <a16:creationId xmlns:a16="http://schemas.microsoft.com/office/drawing/2014/main" id="{9744A9E3-5A94-40A0-A3F7-D5FD9FF7708C}"/>
              </a:ext>
            </a:extLst>
          </p:cNvPr>
          <p:cNvGrpSpPr/>
          <p:nvPr/>
        </p:nvGrpSpPr>
        <p:grpSpPr>
          <a:xfrm>
            <a:off x="1644930" y="1371600"/>
            <a:ext cx="6681964" cy="2336160"/>
            <a:chOff x="1202741" y="2362200"/>
            <a:chExt cx="6681964" cy="2336160"/>
          </a:xfrm>
        </p:grpSpPr>
        <p:cxnSp>
          <p:nvCxnSpPr>
            <p:cNvPr id="5" name="直線矢印コネクタ 4">
              <a:extLst>
                <a:ext uri="{FF2B5EF4-FFF2-40B4-BE49-F238E27FC236}">
                  <a16:creationId xmlns:a16="http://schemas.microsoft.com/office/drawing/2014/main" id="{F799A6DD-5995-43F3-9759-99E3591EBA0C}"/>
                </a:ext>
              </a:extLst>
            </p:cNvPr>
            <p:cNvCxnSpPr/>
            <p:nvPr/>
          </p:nvCxnSpPr>
          <p:spPr bwMode="auto">
            <a:xfrm>
              <a:off x="1546860" y="4261404"/>
              <a:ext cx="5829300" cy="0"/>
            </a:xfrm>
            <a:prstGeom prst="straightConnector1">
              <a:avLst/>
            </a:prstGeom>
            <a:solidFill>
              <a:schemeClr val="accent1"/>
            </a:solidFill>
            <a:ln w="38100" cap="flat" cmpd="sng" algn="ctr">
              <a:solidFill>
                <a:schemeClr val="tx1"/>
              </a:solidFill>
              <a:prstDash val="solid"/>
              <a:round/>
              <a:headEnd type="none" w="sm" len="sm"/>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 name="テキスト ボックス 7">
              <a:extLst>
                <a:ext uri="{FF2B5EF4-FFF2-40B4-BE49-F238E27FC236}">
                  <a16:creationId xmlns:a16="http://schemas.microsoft.com/office/drawing/2014/main" id="{BC46434E-A69D-41ED-948C-46E76295F95A}"/>
                </a:ext>
              </a:extLst>
            </p:cNvPr>
            <p:cNvSpPr txBox="1"/>
            <p:nvPr/>
          </p:nvSpPr>
          <p:spPr>
            <a:xfrm>
              <a:off x="7168424" y="4329028"/>
              <a:ext cx="716281" cy="369332"/>
            </a:xfrm>
            <a:prstGeom prst="rect">
              <a:avLst/>
            </a:prstGeom>
            <a:noFill/>
          </p:spPr>
          <p:txBody>
            <a:bodyPr wrap="square">
              <a:spAutoFit/>
            </a:bodyPr>
            <a:lstStyle/>
            <a:p>
              <a:r>
                <a:rPr lang="en-US" altLang="ja-JP" sz="1800" dirty="0"/>
                <a:t>time</a:t>
              </a:r>
              <a:endParaRPr lang="ja-JP" altLang="en-US" sz="1800" dirty="0"/>
            </a:p>
          </p:txBody>
        </p:sp>
        <p:sp>
          <p:nvSpPr>
            <p:cNvPr id="9" name="正方形/長方形 8">
              <a:extLst>
                <a:ext uri="{FF2B5EF4-FFF2-40B4-BE49-F238E27FC236}">
                  <a16:creationId xmlns:a16="http://schemas.microsoft.com/office/drawing/2014/main" id="{AD91DBEA-72F7-43CD-9FB3-0D3BBD05A9E0}"/>
                </a:ext>
              </a:extLst>
            </p:cNvPr>
            <p:cNvSpPr/>
            <p:nvPr/>
          </p:nvSpPr>
          <p:spPr bwMode="auto">
            <a:xfrm>
              <a:off x="2245360" y="3547879"/>
              <a:ext cx="542342" cy="700245"/>
            </a:xfrm>
            <a:prstGeom prst="rect">
              <a:avLst/>
            </a:prstGeom>
            <a:solidFill>
              <a:srgbClr val="00B0F0">
                <a:alpha val="36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ts val="1400"/>
                </a:lnSpc>
                <a:spcBef>
                  <a:spcPct val="0"/>
                </a:spcBef>
                <a:spcAft>
                  <a:spcPct val="0"/>
                </a:spcAft>
                <a:buClrTx/>
                <a:buSzTx/>
                <a:buFontTx/>
                <a:buNone/>
                <a:tabLst/>
              </a:pPr>
              <a:r>
                <a:rPr kumimoji="0" lang="en-US" altLang="ja-JP" sz="1600" b="0" i="0" u="none" strike="noStrike" cap="none" spc="-300" normalizeH="0" baseline="0" dirty="0">
                  <a:ln>
                    <a:noFill/>
                  </a:ln>
                  <a:solidFill>
                    <a:schemeClr val="tx1"/>
                  </a:solidFill>
                  <a:effectLst/>
                  <a:latin typeface="Times New Roman" panose="02020603050405020304" pitchFamily="18" charset="0"/>
                </a:rPr>
                <a:t>UWB</a:t>
              </a:r>
            </a:p>
            <a:p>
              <a:pPr marL="0" marR="0" indent="0" algn="ctr" defTabSz="914400" rtl="0" eaLnBrk="0" fontAlgn="base" latinLnBrk="0" hangingPunct="0">
                <a:lnSpc>
                  <a:spcPts val="1400"/>
                </a:lnSpc>
                <a:spcBef>
                  <a:spcPct val="0"/>
                </a:spcBef>
                <a:spcAft>
                  <a:spcPct val="0"/>
                </a:spcAft>
                <a:buClrTx/>
                <a:buSzTx/>
                <a:buFontTx/>
                <a:buNone/>
                <a:tabLst/>
              </a:pPr>
              <a:r>
                <a:rPr lang="en-US" altLang="ja-JP" sz="1600" dirty="0"/>
                <a:t>task</a:t>
              </a:r>
            </a:p>
          </p:txBody>
        </p:sp>
        <p:sp>
          <p:nvSpPr>
            <p:cNvPr id="10" name="正方形/長方形 9">
              <a:extLst>
                <a:ext uri="{FF2B5EF4-FFF2-40B4-BE49-F238E27FC236}">
                  <a16:creationId xmlns:a16="http://schemas.microsoft.com/office/drawing/2014/main" id="{4C87782D-A055-4F2B-8544-CEC1F38DBF55}"/>
                </a:ext>
              </a:extLst>
            </p:cNvPr>
            <p:cNvSpPr/>
            <p:nvPr/>
          </p:nvSpPr>
          <p:spPr bwMode="auto">
            <a:xfrm>
              <a:off x="5077462" y="3554176"/>
              <a:ext cx="546098" cy="692116"/>
            </a:xfrm>
            <a:prstGeom prst="rect">
              <a:avLst/>
            </a:prstGeom>
            <a:solidFill>
              <a:srgbClr val="7030A0">
                <a:alpha val="36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ts val="1400"/>
                </a:lnSpc>
                <a:spcBef>
                  <a:spcPct val="0"/>
                </a:spcBef>
                <a:spcAft>
                  <a:spcPct val="0"/>
                </a:spcAft>
                <a:buClrTx/>
                <a:buSzTx/>
                <a:buFontTx/>
                <a:buNone/>
                <a:tabLst/>
              </a:pPr>
              <a:r>
                <a:rPr kumimoji="0" lang="en-US" altLang="ja-JP" sz="1600" b="0" i="0" u="none" strike="noStrike" cap="none" spc="-300" normalizeH="0" baseline="0" dirty="0">
                  <a:ln>
                    <a:noFill/>
                  </a:ln>
                  <a:solidFill>
                    <a:schemeClr val="tx1"/>
                  </a:solidFill>
                  <a:effectLst/>
                  <a:latin typeface="Times New Roman" panose="02020603050405020304" pitchFamily="18" charset="0"/>
                </a:rPr>
                <a:t>UWB</a:t>
              </a:r>
            </a:p>
            <a:p>
              <a:pPr marL="0" marR="0" indent="0" algn="ctr" defTabSz="914400" rtl="0" eaLnBrk="0" fontAlgn="base" latinLnBrk="0" hangingPunct="0">
                <a:lnSpc>
                  <a:spcPts val="1400"/>
                </a:lnSpc>
                <a:spcBef>
                  <a:spcPct val="0"/>
                </a:spcBef>
                <a:spcAft>
                  <a:spcPct val="0"/>
                </a:spcAft>
                <a:buClrTx/>
                <a:buSzTx/>
                <a:buFontTx/>
                <a:buNone/>
                <a:tabLst/>
              </a:pPr>
              <a:r>
                <a:rPr lang="en-US" altLang="ja-JP" sz="1600" dirty="0"/>
                <a:t>task</a:t>
              </a:r>
            </a:p>
          </p:txBody>
        </p:sp>
        <p:sp>
          <p:nvSpPr>
            <p:cNvPr id="11" name="正方形/長方形 10">
              <a:extLst>
                <a:ext uri="{FF2B5EF4-FFF2-40B4-BE49-F238E27FC236}">
                  <a16:creationId xmlns:a16="http://schemas.microsoft.com/office/drawing/2014/main" id="{196770B0-AB35-4805-AB43-A8E8DC51656F}"/>
                </a:ext>
              </a:extLst>
            </p:cNvPr>
            <p:cNvSpPr/>
            <p:nvPr/>
          </p:nvSpPr>
          <p:spPr bwMode="auto">
            <a:xfrm>
              <a:off x="3658815" y="3554176"/>
              <a:ext cx="711201" cy="697413"/>
            </a:xfrm>
            <a:prstGeom prst="rect">
              <a:avLst/>
            </a:prstGeom>
            <a:solidFill>
              <a:srgbClr val="92D050">
                <a:alpha val="36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ts val="1400"/>
                </a:lnSpc>
                <a:spcBef>
                  <a:spcPct val="0"/>
                </a:spcBef>
                <a:spcAft>
                  <a:spcPct val="0"/>
                </a:spcAft>
                <a:buClrTx/>
                <a:buSzTx/>
                <a:buFontTx/>
                <a:buNone/>
                <a:tabLst/>
              </a:pPr>
              <a:r>
                <a:rPr kumimoji="0" lang="en-US" altLang="ja-JP" sz="1600" b="0" i="0" u="none" strike="noStrike" cap="none" normalizeH="0" baseline="0" dirty="0">
                  <a:ln>
                    <a:noFill/>
                  </a:ln>
                  <a:solidFill>
                    <a:schemeClr val="tx1"/>
                  </a:solidFill>
                  <a:effectLst/>
                  <a:latin typeface="Times New Roman" panose="02020603050405020304" pitchFamily="18" charset="0"/>
                </a:rPr>
                <a:t>UWB</a:t>
              </a:r>
            </a:p>
            <a:p>
              <a:pPr marL="0" marR="0" indent="0" algn="ctr" defTabSz="914400" rtl="0" eaLnBrk="0" fontAlgn="base" latinLnBrk="0" hangingPunct="0">
                <a:lnSpc>
                  <a:spcPts val="1400"/>
                </a:lnSpc>
                <a:spcBef>
                  <a:spcPct val="0"/>
                </a:spcBef>
                <a:spcAft>
                  <a:spcPct val="0"/>
                </a:spcAft>
                <a:buClrTx/>
                <a:buSzTx/>
                <a:buFontTx/>
                <a:buNone/>
                <a:tabLst/>
              </a:pPr>
              <a:r>
                <a:rPr lang="en-US" altLang="ja-JP" sz="1600" dirty="0"/>
                <a:t>task</a:t>
              </a:r>
            </a:p>
          </p:txBody>
        </p:sp>
        <p:cxnSp>
          <p:nvCxnSpPr>
            <p:cNvPr id="12" name="直線コネクタ 11">
              <a:extLst>
                <a:ext uri="{FF2B5EF4-FFF2-40B4-BE49-F238E27FC236}">
                  <a16:creationId xmlns:a16="http://schemas.microsoft.com/office/drawing/2014/main" id="{AB80212F-D81D-414C-9094-976738F959D4}"/>
                </a:ext>
              </a:extLst>
            </p:cNvPr>
            <p:cNvCxnSpPr/>
            <p:nvPr/>
          </p:nvCxnSpPr>
          <p:spPr bwMode="auto">
            <a:xfrm flipV="1">
              <a:off x="2245360" y="3042204"/>
              <a:ext cx="0" cy="77216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直線コネクタ 12">
              <a:extLst>
                <a:ext uri="{FF2B5EF4-FFF2-40B4-BE49-F238E27FC236}">
                  <a16:creationId xmlns:a16="http://schemas.microsoft.com/office/drawing/2014/main" id="{40CABBBA-3453-4646-BFB9-07B645209B13}"/>
                </a:ext>
              </a:extLst>
            </p:cNvPr>
            <p:cNvCxnSpPr/>
            <p:nvPr/>
          </p:nvCxnSpPr>
          <p:spPr bwMode="auto">
            <a:xfrm flipV="1">
              <a:off x="2785161" y="3042204"/>
              <a:ext cx="0" cy="77216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直線コネクタ 13">
              <a:extLst>
                <a:ext uri="{FF2B5EF4-FFF2-40B4-BE49-F238E27FC236}">
                  <a16:creationId xmlns:a16="http://schemas.microsoft.com/office/drawing/2014/main" id="{847FC357-E1B4-4007-B0BF-ADA94ECAE0E9}"/>
                </a:ext>
              </a:extLst>
            </p:cNvPr>
            <p:cNvCxnSpPr/>
            <p:nvPr/>
          </p:nvCxnSpPr>
          <p:spPr bwMode="auto">
            <a:xfrm flipV="1">
              <a:off x="5077461" y="3042204"/>
              <a:ext cx="0" cy="77216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直線コネクタ 14">
              <a:extLst>
                <a:ext uri="{FF2B5EF4-FFF2-40B4-BE49-F238E27FC236}">
                  <a16:creationId xmlns:a16="http://schemas.microsoft.com/office/drawing/2014/main" id="{B929D9BB-FAB3-43F1-8DB2-CB09AC210DE1}"/>
                </a:ext>
              </a:extLst>
            </p:cNvPr>
            <p:cNvCxnSpPr/>
            <p:nvPr/>
          </p:nvCxnSpPr>
          <p:spPr bwMode="auto">
            <a:xfrm flipV="1">
              <a:off x="5619803" y="3125841"/>
              <a:ext cx="0" cy="77216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直線コネクタ 15">
              <a:extLst>
                <a:ext uri="{FF2B5EF4-FFF2-40B4-BE49-F238E27FC236}">
                  <a16:creationId xmlns:a16="http://schemas.microsoft.com/office/drawing/2014/main" id="{C0100125-A421-4378-AE65-FEFB58CC6E9D}"/>
                </a:ext>
              </a:extLst>
            </p:cNvPr>
            <p:cNvCxnSpPr/>
            <p:nvPr/>
          </p:nvCxnSpPr>
          <p:spPr bwMode="auto">
            <a:xfrm flipV="1">
              <a:off x="3658815" y="3042204"/>
              <a:ext cx="0" cy="77216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直線コネクタ 16">
              <a:extLst>
                <a:ext uri="{FF2B5EF4-FFF2-40B4-BE49-F238E27FC236}">
                  <a16:creationId xmlns:a16="http://schemas.microsoft.com/office/drawing/2014/main" id="{2BCB9FA1-067D-4419-A6CA-1006B12CDB15}"/>
                </a:ext>
              </a:extLst>
            </p:cNvPr>
            <p:cNvCxnSpPr/>
            <p:nvPr/>
          </p:nvCxnSpPr>
          <p:spPr bwMode="auto">
            <a:xfrm flipV="1">
              <a:off x="4370170" y="3037655"/>
              <a:ext cx="0" cy="77216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正方形/長方形 17">
              <a:extLst>
                <a:ext uri="{FF2B5EF4-FFF2-40B4-BE49-F238E27FC236}">
                  <a16:creationId xmlns:a16="http://schemas.microsoft.com/office/drawing/2014/main" id="{2DA858B8-4F12-4146-96FA-C591343F47E9}"/>
                </a:ext>
              </a:extLst>
            </p:cNvPr>
            <p:cNvSpPr/>
            <p:nvPr/>
          </p:nvSpPr>
          <p:spPr bwMode="auto">
            <a:xfrm>
              <a:off x="2242821" y="2668342"/>
              <a:ext cx="542340" cy="521955"/>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algn="ctr"/>
              <a:r>
                <a:rPr lang="en-US" altLang="ja-JP" sz="1200" dirty="0"/>
                <a:t>Pilot </a:t>
              </a:r>
            </a:p>
            <a:p>
              <a:pPr algn="ctr"/>
              <a:r>
                <a:rPr lang="en-US" altLang="ja-JP" dirty="0"/>
                <a:t>NB</a:t>
              </a:r>
              <a:endParaRPr lang="ja-JP" altLang="en-US" sz="1200" dirty="0"/>
            </a:p>
          </p:txBody>
        </p:sp>
        <p:sp>
          <p:nvSpPr>
            <p:cNvPr id="19" name="正方形/長方形 18">
              <a:extLst>
                <a:ext uri="{FF2B5EF4-FFF2-40B4-BE49-F238E27FC236}">
                  <a16:creationId xmlns:a16="http://schemas.microsoft.com/office/drawing/2014/main" id="{1E5DBE21-45C3-4862-B298-66191B5E93C0}"/>
                </a:ext>
              </a:extLst>
            </p:cNvPr>
            <p:cNvSpPr/>
            <p:nvPr/>
          </p:nvSpPr>
          <p:spPr bwMode="auto">
            <a:xfrm>
              <a:off x="5073725" y="2668342"/>
              <a:ext cx="546078" cy="521955"/>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algn="ctr"/>
              <a:r>
                <a:rPr lang="en-US" altLang="ja-JP" sz="1200" dirty="0"/>
                <a:t>Pilot </a:t>
              </a:r>
            </a:p>
            <a:p>
              <a:pPr algn="ctr"/>
              <a:r>
                <a:rPr lang="en-US" altLang="ja-JP" dirty="0"/>
                <a:t>NB</a:t>
              </a:r>
              <a:endParaRPr lang="ja-JP" altLang="en-US" sz="1200" dirty="0"/>
            </a:p>
          </p:txBody>
        </p:sp>
        <p:sp>
          <p:nvSpPr>
            <p:cNvPr id="20" name="正方形/長方形 19">
              <a:extLst>
                <a:ext uri="{FF2B5EF4-FFF2-40B4-BE49-F238E27FC236}">
                  <a16:creationId xmlns:a16="http://schemas.microsoft.com/office/drawing/2014/main" id="{97DC2304-1E09-4851-ABDB-673297C2B2B4}"/>
                </a:ext>
              </a:extLst>
            </p:cNvPr>
            <p:cNvSpPr/>
            <p:nvPr/>
          </p:nvSpPr>
          <p:spPr bwMode="auto">
            <a:xfrm>
              <a:off x="3658816" y="2667000"/>
              <a:ext cx="712105" cy="521955"/>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algn="ctr"/>
              <a:r>
                <a:rPr lang="en-US" altLang="ja-JP" sz="1200" dirty="0"/>
                <a:t>Pilot </a:t>
              </a:r>
            </a:p>
            <a:p>
              <a:pPr algn="ctr"/>
              <a:r>
                <a:rPr lang="en-US" altLang="ja-JP" dirty="0"/>
                <a:t>NB</a:t>
              </a:r>
              <a:endParaRPr lang="ja-JP" altLang="en-US" sz="1200" dirty="0"/>
            </a:p>
          </p:txBody>
        </p:sp>
        <p:cxnSp>
          <p:nvCxnSpPr>
            <p:cNvPr id="21" name="直線矢印コネクタ 20">
              <a:extLst>
                <a:ext uri="{FF2B5EF4-FFF2-40B4-BE49-F238E27FC236}">
                  <a16:creationId xmlns:a16="http://schemas.microsoft.com/office/drawing/2014/main" id="{243DF2D8-43E1-4500-87B6-85005F7E8C96}"/>
                </a:ext>
              </a:extLst>
            </p:cNvPr>
            <p:cNvCxnSpPr/>
            <p:nvPr/>
          </p:nvCxnSpPr>
          <p:spPr bwMode="auto">
            <a:xfrm flipH="1" flipV="1">
              <a:off x="1689418" y="2362200"/>
              <a:ext cx="1" cy="2051604"/>
            </a:xfrm>
            <a:prstGeom prst="straightConnector1">
              <a:avLst/>
            </a:prstGeom>
            <a:solidFill>
              <a:schemeClr val="accent1"/>
            </a:solidFill>
            <a:ln w="38100" cap="flat" cmpd="sng" algn="ctr">
              <a:solidFill>
                <a:schemeClr val="tx1"/>
              </a:solidFill>
              <a:prstDash val="solid"/>
              <a:round/>
              <a:headEnd type="none" w="sm" len="sm"/>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 name="テキスト ボックス 21">
              <a:extLst>
                <a:ext uri="{FF2B5EF4-FFF2-40B4-BE49-F238E27FC236}">
                  <a16:creationId xmlns:a16="http://schemas.microsoft.com/office/drawing/2014/main" id="{FB3BC0B8-85B1-4718-84DC-89DD845CA6AB}"/>
                </a:ext>
              </a:extLst>
            </p:cNvPr>
            <p:cNvSpPr txBox="1"/>
            <p:nvPr/>
          </p:nvSpPr>
          <p:spPr>
            <a:xfrm rot="16200000">
              <a:off x="818925" y="3144853"/>
              <a:ext cx="1136964" cy="369332"/>
            </a:xfrm>
            <a:prstGeom prst="rect">
              <a:avLst/>
            </a:prstGeom>
            <a:noFill/>
          </p:spPr>
          <p:txBody>
            <a:bodyPr wrap="square">
              <a:spAutoFit/>
            </a:bodyPr>
            <a:lstStyle/>
            <a:p>
              <a:r>
                <a:rPr lang="en-US" altLang="ja-JP" sz="1800" dirty="0"/>
                <a:t>TX signal</a:t>
              </a:r>
              <a:endParaRPr lang="ja-JP" altLang="en-US" sz="1800" dirty="0"/>
            </a:p>
          </p:txBody>
        </p:sp>
        <p:sp>
          <p:nvSpPr>
            <p:cNvPr id="24" name="テキスト ボックス 23">
              <a:extLst>
                <a:ext uri="{FF2B5EF4-FFF2-40B4-BE49-F238E27FC236}">
                  <a16:creationId xmlns:a16="http://schemas.microsoft.com/office/drawing/2014/main" id="{B80CFE0B-2D90-463B-9111-BC4980FE24AD}"/>
                </a:ext>
              </a:extLst>
            </p:cNvPr>
            <p:cNvSpPr txBox="1"/>
            <p:nvPr/>
          </p:nvSpPr>
          <p:spPr>
            <a:xfrm>
              <a:off x="1709886" y="2668342"/>
              <a:ext cx="533399" cy="276999"/>
            </a:xfrm>
            <a:prstGeom prst="rect">
              <a:avLst/>
            </a:prstGeom>
            <a:noFill/>
          </p:spPr>
          <p:txBody>
            <a:bodyPr wrap="square">
              <a:spAutoFit/>
            </a:bodyPr>
            <a:lstStyle/>
            <a:p>
              <a:r>
                <a:rPr lang="en-US" altLang="ja-JP" sz="1200" i="1" dirty="0">
                  <a:latin typeface="Arial 本文"/>
                </a:rPr>
                <a:t>CCA</a:t>
              </a:r>
              <a:endParaRPr lang="ja-JP" altLang="en-US" i="1" dirty="0"/>
            </a:p>
          </p:txBody>
        </p:sp>
        <p:cxnSp>
          <p:nvCxnSpPr>
            <p:cNvPr id="4" name="直線矢印コネクタ 3">
              <a:extLst>
                <a:ext uri="{FF2B5EF4-FFF2-40B4-BE49-F238E27FC236}">
                  <a16:creationId xmlns:a16="http://schemas.microsoft.com/office/drawing/2014/main" id="{BDBD20C7-A14D-4152-858D-925D325BEBD8}"/>
                </a:ext>
              </a:extLst>
            </p:cNvPr>
            <p:cNvCxnSpPr/>
            <p:nvPr/>
          </p:nvCxnSpPr>
          <p:spPr bwMode="auto">
            <a:xfrm>
              <a:off x="1813560" y="2920594"/>
              <a:ext cx="429259" cy="0"/>
            </a:xfrm>
            <a:prstGeom prst="straightConnector1">
              <a:avLst/>
            </a:prstGeom>
            <a:solidFill>
              <a:schemeClr val="accent1"/>
            </a:solidFill>
            <a:ln w="12700" cap="flat" cmpd="sng" algn="ctr">
              <a:solidFill>
                <a:schemeClr val="tx1"/>
              </a:solidFill>
              <a:prstDash val="solid"/>
              <a:round/>
              <a:headEnd type="none" w="lg"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矢印コネクタ 26">
              <a:extLst>
                <a:ext uri="{FF2B5EF4-FFF2-40B4-BE49-F238E27FC236}">
                  <a16:creationId xmlns:a16="http://schemas.microsoft.com/office/drawing/2014/main" id="{1C3DD48B-D6EF-4624-BC25-913702A88DB6}"/>
                </a:ext>
              </a:extLst>
            </p:cNvPr>
            <p:cNvCxnSpPr/>
            <p:nvPr/>
          </p:nvCxnSpPr>
          <p:spPr bwMode="auto">
            <a:xfrm>
              <a:off x="4569461" y="2920594"/>
              <a:ext cx="504263" cy="0"/>
            </a:xfrm>
            <a:prstGeom prst="straightConnector1">
              <a:avLst/>
            </a:prstGeom>
            <a:solidFill>
              <a:schemeClr val="accent1"/>
            </a:solidFill>
            <a:ln w="12700" cap="flat" cmpd="sng" algn="ctr">
              <a:solidFill>
                <a:schemeClr val="tx1"/>
              </a:solidFill>
              <a:prstDash val="solid"/>
              <a:round/>
              <a:headEnd type="none" w="lg"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直線矢印コネクタ 28">
              <a:extLst>
                <a:ext uri="{FF2B5EF4-FFF2-40B4-BE49-F238E27FC236}">
                  <a16:creationId xmlns:a16="http://schemas.microsoft.com/office/drawing/2014/main" id="{2AB019B5-8525-45BC-B534-401E1C04F06F}"/>
                </a:ext>
              </a:extLst>
            </p:cNvPr>
            <p:cNvCxnSpPr/>
            <p:nvPr/>
          </p:nvCxnSpPr>
          <p:spPr bwMode="auto">
            <a:xfrm>
              <a:off x="2956560" y="2920594"/>
              <a:ext cx="702255" cy="0"/>
            </a:xfrm>
            <a:prstGeom prst="straightConnector1">
              <a:avLst/>
            </a:prstGeom>
            <a:solidFill>
              <a:schemeClr val="accent1"/>
            </a:solidFill>
            <a:ln w="12700" cap="flat" cmpd="sng" algn="ctr">
              <a:solidFill>
                <a:schemeClr val="tx1"/>
              </a:solidFill>
              <a:prstDash val="solid"/>
              <a:round/>
              <a:headEnd type="none" w="lg"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1" name="テキスト ボックス 30">
              <a:extLst>
                <a:ext uri="{FF2B5EF4-FFF2-40B4-BE49-F238E27FC236}">
                  <a16:creationId xmlns:a16="http://schemas.microsoft.com/office/drawing/2014/main" id="{99A1CC6B-E055-468D-AE2D-6BDCF6C24191}"/>
                </a:ext>
              </a:extLst>
            </p:cNvPr>
            <p:cNvSpPr txBox="1"/>
            <p:nvPr/>
          </p:nvSpPr>
          <p:spPr>
            <a:xfrm>
              <a:off x="4480559" y="2672976"/>
              <a:ext cx="533399" cy="276999"/>
            </a:xfrm>
            <a:prstGeom prst="rect">
              <a:avLst/>
            </a:prstGeom>
            <a:noFill/>
          </p:spPr>
          <p:txBody>
            <a:bodyPr wrap="square">
              <a:spAutoFit/>
            </a:bodyPr>
            <a:lstStyle/>
            <a:p>
              <a:r>
                <a:rPr lang="en-US" altLang="ja-JP" sz="1200" i="1" dirty="0">
                  <a:latin typeface="Arial 本文"/>
                </a:rPr>
                <a:t>CCA</a:t>
              </a:r>
              <a:endParaRPr lang="ja-JP" altLang="en-US" i="1" dirty="0"/>
            </a:p>
          </p:txBody>
        </p:sp>
        <p:sp>
          <p:nvSpPr>
            <p:cNvPr id="32" name="テキスト ボックス 31">
              <a:extLst>
                <a:ext uri="{FF2B5EF4-FFF2-40B4-BE49-F238E27FC236}">
                  <a16:creationId xmlns:a16="http://schemas.microsoft.com/office/drawing/2014/main" id="{1932A91E-D507-4E7E-80BD-AA46E6D09829}"/>
                </a:ext>
              </a:extLst>
            </p:cNvPr>
            <p:cNvSpPr txBox="1"/>
            <p:nvPr/>
          </p:nvSpPr>
          <p:spPr>
            <a:xfrm>
              <a:off x="2956560" y="2668341"/>
              <a:ext cx="533399" cy="276999"/>
            </a:xfrm>
            <a:prstGeom prst="rect">
              <a:avLst/>
            </a:prstGeom>
            <a:noFill/>
          </p:spPr>
          <p:txBody>
            <a:bodyPr wrap="square">
              <a:spAutoFit/>
            </a:bodyPr>
            <a:lstStyle/>
            <a:p>
              <a:r>
                <a:rPr lang="en-US" altLang="ja-JP" sz="1200" i="1" dirty="0">
                  <a:latin typeface="Arial 本文"/>
                </a:rPr>
                <a:t>CCA</a:t>
              </a:r>
              <a:endParaRPr lang="ja-JP" altLang="en-US" i="1" dirty="0"/>
            </a:p>
          </p:txBody>
        </p:sp>
      </p:grpSp>
      <p:sp>
        <p:nvSpPr>
          <p:cNvPr id="30" name="テキスト ボックス 29">
            <a:extLst>
              <a:ext uri="{FF2B5EF4-FFF2-40B4-BE49-F238E27FC236}">
                <a16:creationId xmlns:a16="http://schemas.microsoft.com/office/drawing/2014/main" id="{7BA507ED-F857-40B4-892D-E3584111B934}"/>
              </a:ext>
            </a:extLst>
          </p:cNvPr>
          <p:cNvSpPr txBox="1"/>
          <p:nvPr/>
        </p:nvSpPr>
        <p:spPr>
          <a:xfrm>
            <a:off x="2819406" y="3428285"/>
            <a:ext cx="3716168" cy="400110"/>
          </a:xfrm>
          <a:prstGeom prst="rect">
            <a:avLst/>
          </a:prstGeom>
          <a:noFill/>
        </p:spPr>
        <p:txBody>
          <a:bodyPr wrap="square">
            <a:spAutoFit/>
          </a:bodyPr>
          <a:lstStyle/>
          <a:p>
            <a:r>
              <a:rPr lang="en-US" altLang="en-US" sz="2000" b="1" dirty="0">
                <a:latin typeface="+mj-ea"/>
                <a:ea typeface="+mj-ea"/>
              </a:rPr>
              <a:t>#1  Fully concurrent pilot (FCP)</a:t>
            </a:r>
            <a:endParaRPr lang="ja-JP" altLang="en-US" sz="2000" b="1" dirty="0">
              <a:latin typeface="+mj-ea"/>
              <a:ea typeface="+mj-ea"/>
            </a:endParaRPr>
          </a:p>
        </p:txBody>
      </p:sp>
      <p:cxnSp>
        <p:nvCxnSpPr>
          <p:cNvPr id="33" name="直線矢印コネクタ 32">
            <a:extLst>
              <a:ext uri="{FF2B5EF4-FFF2-40B4-BE49-F238E27FC236}">
                <a16:creationId xmlns:a16="http://schemas.microsoft.com/office/drawing/2014/main" id="{1CFF6ED3-6E50-4ED7-91AB-9959DF68D642}"/>
              </a:ext>
            </a:extLst>
          </p:cNvPr>
          <p:cNvCxnSpPr/>
          <p:nvPr/>
        </p:nvCxnSpPr>
        <p:spPr bwMode="auto">
          <a:xfrm>
            <a:off x="1806242" y="5940233"/>
            <a:ext cx="6409968" cy="0"/>
          </a:xfrm>
          <a:prstGeom prst="straightConnector1">
            <a:avLst/>
          </a:prstGeom>
          <a:solidFill>
            <a:schemeClr val="accent1"/>
          </a:solidFill>
          <a:ln w="38100" cap="flat" cmpd="sng" algn="ctr">
            <a:solidFill>
              <a:schemeClr val="tx1"/>
            </a:solidFill>
            <a:prstDash val="solid"/>
            <a:round/>
            <a:headEnd type="none" w="sm" len="sm"/>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4" name="正方形/長方形 33">
            <a:extLst>
              <a:ext uri="{FF2B5EF4-FFF2-40B4-BE49-F238E27FC236}">
                <a16:creationId xmlns:a16="http://schemas.microsoft.com/office/drawing/2014/main" id="{870A4473-D976-41DA-AF31-1A8776008F84}"/>
              </a:ext>
            </a:extLst>
          </p:cNvPr>
          <p:cNvSpPr/>
          <p:nvPr/>
        </p:nvSpPr>
        <p:spPr bwMode="auto">
          <a:xfrm>
            <a:off x="2577410" y="5335713"/>
            <a:ext cx="1189474" cy="604508"/>
          </a:xfrm>
          <a:prstGeom prst="rect">
            <a:avLst/>
          </a:prstGeom>
          <a:solidFill>
            <a:srgbClr val="00B0F0">
              <a:alpha val="36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ts val="1600"/>
              </a:lnSpc>
              <a:spcBef>
                <a:spcPct val="0"/>
              </a:spcBef>
              <a:spcAft>
                <a:spcPct val="0"/>
              </a:spcAft>
              <a:buClrTx/>
              <a:buSzTx/>
              <a:buFontTx/>
              <a:buNone/>
              <a:tabLst/>
            </a:pPr>
            <a:r>
              <a:rPr kumimoji="0" lang="en-US" altLang="ja-JP" sz="1600" b="0" i="0" u="none" strike="noStrike" cap="none" normalizeH="0" baseline="0" dirty="0">
                <a:ln>
                  <a:noFill/>
                </a:ln>
                <a:solidFill>
                  <a:schemeClr val="tx1"/>
                </a:solidFill>
                <a:effectLst/>
                <a:latin typeface="Times New Roman" panose="02020603050405020304" pitchFamily="18" charset="0"/>
              </a:rPr>
              <a:t>UWB</a:t>
            </a:r>
          </a:p>
          <a:p>
            <a:pPr marL="0" marR="0" indent="0" algn="ctr" defTabSz="914400" rtl="0" eaLnBrk="0" fontAlgn="base" latinLnBrk="0" hangingPunct="0">
              <a:lnSpc>
                <a:spcPts val="1600"/>
              </a:lnSpc>
              <a:spcBef>
                <a:spcPct val="0"/>
              </a:spcBef>
              <a:spcAft>
                <a:spcPct val="0"/>
              </a:spcAft>
              <a:buClrTx/>
              <a:buSzTx/>
              <a:buFontTx/>
              <a:buNone/>
              <a:tabLst/>
            </a:pPr>
            <a:r>
              <a:rPr lang="en-US" altLang="ja-JP" sz="1600" dirty="0"/>
              <a:t>task  x</a:t>
            </a:r>
          </a:p>
        </p:txBody>
      </p:sp>
      <p:sp>
        <p:nvSpPr>
          <p:cNvPr id="35" name="正方形/長方形 34">
            <a:extLst>
              <a:ext uri="{FF2B5EF4-FFF2-40B4-BE49-F238E27FC236}">
                <a16:creationId xmlns:a16="http://schemas.microsoft.com/office/drawing/2014/main" id="{BCEB6DCE-9ECD-4943-8172-703B9101F7B4}"/>
              </a:ext>
            </a:extLst>
          </p:cNvPr>
          <p:cNvSpPr/>
          <p:nvPr/>
        </p:nvSpPr>
        <p:spPr bwMode="auto">
          <a:xfrm>
            <a:off x="4177610" y="5335713"/>
            <a:ext cx="965198" cy="604508"/>
          </a:xfrm>
          <a:prstGeom prst="rect">
            <a:avLst/>
          </a:prstGeom>
          <a:solidFill>
            <a:srgbClr val="7030A0">
              <a:alpha val="36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ts val="1600"/>
              </a:lnSpc>
              <a:spcBef>
                <a:spcPct val="0"/>
              </a:spcBef>
              <a:spcAft>
                <a:spcPct val="0"/>
              </a:spcAft>
              <a:buClrTx/>
              <a:buSzTx/>
              <a:buFontTx/>
              <a:buNone/>
              <a:tabLst/>
            </a:pPr>
            <a:r>
              <a:rPr kumimoji="0" lang="en-US" altLang="ja-JP" sz="1600" b="0" i="0" u="none" strike="noStrike" cap="none" normalizeH="0" baseline="0" dirty="0">
                <a:ln>
                  <a:noFill/>
                </a:ln>
                <a:solidFill>
                  <a:schemeClr val="tx1"/>
                </a:solidFill>
                <a:effectLst/>
                <a:latin typeface="Times New Roman" panose="02020603050405020304" pitchFamily="18" charset="0"/>
              </a:rPr>
              <a:t>UWB</a:t>
            </a:r>
          </a:p>
          <a:p>
            <a:pPr marL="0" marR="0" indent="0" algn="ctr" defTabSz="914400" rtl="0" eaLnBrk="0" fontAlgn="base" latinLnBrk="0" hangingPunct="0">
              <a:lnSpc>
                <a:spcPts val="1600"/>
              </a:lnSpc>
              <a:spcBef>
                <a:spcPct val="0"/>
              </a:spcBef>
              <a:spcAft>
                <a:spcPct val="0"/>
              </a:spcAft>
              <a:buClrTx/>
              <a:buSzTx/>
              <a:buFontTx/>
              <a:buNone/>
              <a:tabLst/>
            </a:pPr>
            <a:r>
              <a:rPr lang="en-US" altLang="ja-JP" sz="1600" dirty="0"/>
              <a:t>task  y</a:t>
            </a:r>
          </a:p>
        </p:txBody>
      </p:sp>
      <p:sp>
        <p:nvSpPr>
          <p:cNvPr id="36" name="正方形/長方形 35">
            <a:extLst>
              <a:ext uri="{FF2B5EF4-FFF2-40B4-BE49-F238E27FC236}">
                <a16:creationId xmlns:a16="http://schemas.microsoft.com/office/drawing/2014/main" id="{D8A3E5D8-F7F0-4120-97D7-9F460D33143B}"/>
              </a:ext>
            </a:extLst>
          </p:cNvPr>
          <p:cNvSpPr/>
          <p:nvPr/>
        </p:nvSpPr>
        <p:spPr bwMode="auto">
          <a:xfrm>
            <a:off x="5757572" y="5335712"/>
            <a:ext cx="1087038" cy="607053"/>
          </a:xfrm>
          <a:prstGeom prst="rect">
            <a:avLst/>
          </a:prstGeom>
          <a:solidFill>
            <a:srgbClr val="92D050">
              <a:alpha val="36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ts val="1600"/>
              </a:lnSpc>
              <a:spcBef>
                <a:spcPct val="0"/>
              </a:spcBef>
              <a:spcAft>
                <a:spcPct val="0"/>
              </a:spcAft>
              <a:buClrTx/>
              <a:buSzTx/>
              <a:buFontTx/>
              <a:buNone/>
              <a:tabLst/>
            </a:pPr>
            <a:r>
              <a:rPr kumimoji="0" lang="en-US" altLang="ja-JP" sz="1600" b="0" i="0" u="none" strike="noStrike" cap="none" normalizeH="0" baseline="0" dirty="0">
                <a:ln>
                  <a:noFill/>
                </a:ln>
                <a:solidFill>
                  <a:schemeClr val="tx1"/>
                </a:solidFill>
                <a:effectLst/>
                <a:latin typeface="Times New Roman" panose="02020603050405020304" pitchFamily="18" charset="0"/>
              </a:rPr>
              <a:t>UWB</a:t>
            </a:r>
          </a:p>
          <a:p>
            <a:pPr marL="0" marR="0" indent="0" algn="ctr" defTabSz="914400" rtl="0" eaLnBrk="0" fontAlgn="base" latinLnBrk="0" hangingPunct="0">
              <a:lnSpc>
                <a:spcPts val="1600"/>
              </a:lnSpc>
              <a:spcBef>
                <a:spcPct val="0"/>
              </a:spcBef>
              <a:spcAft>
                <a:spcPct val="0"/>
              </a:spcAft>
              <a:buClrTx/>
              <a:buSzTx/>
              <a:buFontTx/>
              <a:buNone/>
              <a:tabLst/>
            </a:pPr>
            <a:r>
              <a:rPr lang="en-US" altLang="ja-JP" sz="1600" dirty="0"/>
              <a:t>task  z</a:t>
            </a:r>
          </a:p>
        </p:txBody>
      </p:sp>
      <p:cxnSp>
        <p:nvCxnSpPr>
          <p:cNvPr id="37" name="直線矢印コネクタ 36">
            <a:extLst>
              <a:ext uri="{FF2B5EF4-FFF2-40B4-BE49-F238E27FC236}">
                <a16:creationId xmlns:a16="http://schemas.microsoft.com/office/drawing/2014/main" id="{18EE8822-E34D-45F4-A0F4-44F2FC390A3D}"/>
              </a:ext>
            </a:extLst>
          </p:cNvPr>
          <p:cNvCxnSpPr/>
          <p:nvPr/>
        </p:nvCxnSpPr>
        <p:spPr bwMode="auto">
          <a:xfrm>
            <a:off x="4711010" y="4873433"/>
            <a:ext cx="1041399" cy="0"/>
          </a:xfrm>
          <a:prstGeom prst="straightConnector1">
            <a:avLst/>
          </a:prstGeom>
          <a:solidFill>
            <a:schemeClr val="accent1"/>
          </a:solidFill>
          <a:ln w="12700" cap="flat" cmpd="sng" algn="ctr">
            <a:solidFill>
              <a:schemeClr val="tx1"/>
            </a:solidFill>
            <a:prstDash val="solid"/>
            <a:round/>
            <a:headEnd type="none" w="lg"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8" name="テキスト ボックス 37">
            <a:extLst>
              <a:ext uri="{FF2B5EF4-FFF2-40B4-BE49-F238E27FC236}">
                <a16:creationId xmlns:a16="http://schemas.microsoft.com/office/drawing/2014/main" id="{E05C8CB8-4E27-4140-889E-8BB643BE8E4E}"/>
              </a:ext>
            </a:extLst>
          </p:cNvPr>
          <p:cNvSpPr txBox="1"/>
          <p:nvPr/>
        </p:nvSpPr>
        <p:spPr>
          <a:xfrm>
            <a:off x="7858069" y="6009037"/>
            <a:ext cx="716281" cy="369332"/>
          </a:xfrm>
          <a:prstGeom prst="rect">
            <a:avLst/>
          </a:prstGeom>
          <a:noFill/>
        </p:spPr>
        <p:txBody>
          <a:bodyPr wrap="square">
            <a:spAutoFit/>
          </a:bodyPr>
          <a:lstStyle/>
          <a:p>
            <a:r>
              <a:rPr lang="en-US" altLang="ja-JP" sz="1800" dirty="0"/>
              <a:t>time</a:t>
            </a:r>
            <a:endParaRPr lang="ja-JP" altLang="en-US" sz="1800" dirty="0"/>
          </a:p>
        </p:txBody>
      </p:sp>
      <p:sp>
        <p:nvSpPr>
          <p:cNvPr id="39" name="テキスト ボックス 38">
            <a:extLst>
              <a:ext uri="{FF2B5EF4-FFF2-40B4-BE49-F238E27FC236}">
                <a16:creationId xmlns:a16="http://schemas.microsoft.com/office/drawing/2014/main" id="{346060F6-C661-4876-9C75-CE96F821E56F}"/>
              </a:ext>
            </a:extLst>
          </p:cNvPr>
          <p:cNvSpPr txBox="1"/>
          <p:nvPr/>
        </p:nvSpPr>
        <p:spPr>
          <a:xfrm>
            <a:off x="2344168" y="4119056"/>
            <a:ext cx="4796065" cy="338554"/>
          </a:xfrm>
          <a:prstGeom prst="rect">
            <a:avLst/>
          </a:prstGeom>
          <a:noFill/>
          <a:ln>
            <a:noFill/>
          </a:ln>
        </p:spPr>
        <p:txBody>
          <a:bodyPr wrap="square">
            <a:spAutoFit/>
          </a:bodyPr>
          <a:lstStyle/>
          <a:p>
            <a:r>
              <a:rPr lang="en-US" altLang="ja-JP" sz="1600" dirty="0"/>
              <a:t>Pilot NB                   Pilot NB</a:t>
            </a:r>
            <a:r>
              <a:rPr lang="ja-JP" altLang="en-US" sz="1600" dirty="0"/>
              <a:t>                </a:t>
            </a:r>
            <a:r>
              <a:rPr lang="en-US" altLang="ja-JP" sz="1600" dirty="0"/>
              <a:t>Pilot NB</a:t>
            </a:r>
            <a:endParaRPr lang="ja-JP" altLang="en-US" sz="1600" dirty="0"/>
          </a:p>
        </p:txBody>
      </p:sp>
      <p:sp>
        <p:nvSpPr>
          <p:cNvPr id="40" name="正方形/長方形 39">
            <a:extLst>
              <a:ext uri="{FF2B5EF4-FFF2-40B4-BE49-F238E27FC236}">
                <a16:creationId xmlns:a16="http://schemas.microsoft.com/office/drawing/2014/main" id="{E1CE7D0D-692F-41F4-BA82-BA22CFFE58D8}"/>
              </a:ext>
            </a:extLst>
          </p:cNvPr>
          <p:cNvSpPr/>
          <p:nvPr/>
        </p:nvSpPr>
        <p:spPr bwMode="auto">
          <a:xfrm>
            <a:off x="2577410" y="4479633"/>
            <a:ext cx="360901" cy="505520"/>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41" name="正方形/長方形 40">
            <a:extLst>
              <a:ext uri="{FF2B5EF4-FFF2-40B4-BE49-F238E27FC236}">
                <a16:creationId xmlns:a16="http://schemas.microsoft.com/office/drawing/2014/main" id="{33BAF2A8-0107-4336-A55D-AEAC0CE8978E}"/>
              </a:ext>
            </a:extLst>
          </p:cNvPr>
          <p:cNvSpPr/>
          <p:nvPr/>
        </p:nvSpPr>
        <p:spPr bwMode="auto">
          <a:xfrm>
            <a:off x="4175371" y="4484522"/>
            <a:ext cx="416769" cy="505520"/>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42" name="正方形/長方形 41">
            <a:extLst>
              <a:ext uri="{FF2B5EF4-FFF2-40B4-BE49-F238E27FC236}">
                <a16:creationId xmlns:a16="http://schemas.microsoft.com/office/drawing/2014/main" id="{3C74D6DF-722E-45F1-8EE6-020DFE6499A8}"/>
              </a:ext>
            </a:extLst>
          </p:cNvPr>
          <p:cNvSpPr/>
          <p:nvPr/>
        </p:nvSpPr>
        <p:spPr bwMode="auto">
          <a:xfrm>
            <a:off x="5754752" y="4492433"/>
            <a:ext cx="406699" cy="505520"/>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cxnSp>
        <p:nvCxnSpPr>
          <p:cNvPr id="43" name="直線矢印コネクタ 42">
            <a:extLst>
              <a:ext uri="{FF2B5EF4-FFF2-40B4-BE49-F238E27FC236}">
                <a16:creationId xmlns:a16="http://schemas.microsoft.com/office/drawing/2014/main" id="{33363C4B-A19B-48F0-B437-8176F115C58C}"/>
              </a:ext>
            </a:extLst>
          </p:cNvPr>
          <p:cNvCxnSpPr/>
          <p:nvPr/>
        </p:nvCxnSpPr>
        <p:spPr bwMode="auto">
          <a:xfrm flipH="1" flipV="1">
            <a:off x="2083705" y="4119056"/>
            <a:ext cx="1" cy="1913393"/>
          </a:xfrm>
          <a:prstGeom prst="straightConnector1">
            <a:avLst/>
          </a:prstGeom>
          <a:solidFill>
            <a:schemeClr val="accent1"/>
          </a:solidFill>
          <a:ln w="38100" cap="flat" cmpd="sng" algn="ctr">
            <a:solidFill>
              <a:schemeClr val="tx1"/>
            </a:solidFill>
            <a:prstDash val="solid"/>
            <a:round/>
            <a:headEnd type="none" w="sm" len="sm"/>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4" name="テキスト ボックス 43">
            <a:extLst>
              <a:ext uri="{FF2B5EF4-FFF2-40B4-BE49-F238E27FC236}">
                <a16:creationId xmlns:a16="http://schemas.microsoft.com/office/drawing/2014/main" id="{3FF6DD43-794D-4B9E-A933-0785F8C3A6B4}"/>
              </a:ext>
            </a:extLst>
          </p:cNvPr>
          <p:cNvSpPr txBox="1"/>
          <p:nvPr/>
        </p:nvSpPr>
        <p:spPr>
          <a:xfrm rot="16200000">
            <a:off x="1202994" y="4664712"/>
            <a:ext cx="1136964" cy="369332"/>
          </a:xfrm>
          <a:prstGeom prst="rect">
            <a:avLst/>
          </a:prstGeom>
          <a:noFill/>
        </p:spPr>
        <p:txBody>
          <a:bodyPr wrap="square">
            <a:spAutoFit/>
          </a:bodyPr>
          <a:lstStyle/>
          <a:p>
            <a:r>
              <a:rPr lang="en-US" altLang="ja-JP" sz="1800" dirty="0"/>
              <a:t>TX signal</a:t>
            </a:r>
            <a:endParaRPr lang="ja-JP" altLang="en-US" sz="1800" dirty="0"/>
          </a:p>
        </p:txBody>
      </p:sp>
      <p:cxnSp>
        <p:nvCxnSpPr>
          <p:cNvPr id="45" name="直線矢印コネクタ 44">
            <a:extLst>
              <a:ext uri="{FF2B5EF4-FFF2-40B4-BE49-F238E27FC236}">
                <a16:creationId xmlns:a16="http://schemas.microsoft.com/office/drawing/2014/main" id="{D5DC61C3-315A-46C5-8628-EC7888DD27A8}"/>
              </a:ext>
            </a:extLst>
          </p:cNvPr>
          <p:cNvCxnSpPr/>
          <p:nvPr/>
        </p:nvCxnSpPr>
        <p:spPr bwMode="auto">
          <a:xfrm>
            <a:off x="2972341" y="4870899"/>
            <a:ext cx="1203030" cy="0"/>
          </a:xfrm>
          <a:prstGeom prst="straightConnector1">
            <a:avLst/>
          </a:prstGeom>
          <a:solidFill>
            <a:schemeClr val="accent1"/>
          </a:solidFill>
          <a:ln w="12700" cap="flat" cmpd="sng" algn="ctr">
            <a:solidFill>
              <a:schemeClr val="tx1"/>
            </a:solidFill>
            <a:prstDash val="solid"/>
            <a:round/>
            <a:headEnd type="none" w="lg"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直線コネクタ 45">
            <a:extLst>
              <a:ext uri="{FF2B5EF4-FFF2-40B4-BE49-F238E27FC236}">
                <a16:creationId xmlns:a16="http://schemas.microsoft.com/office/drawing/2014/main" id="{BDED6F89-6002-420E-ABFA-61E73E6BB5EF}"/>
              </a:ext>
            </a:extLst>
          </p:cNvPr>
          <p:cNvCxnSpPr/>
          <p:nvPr/>
        </p:nvCxnSpPr>
        <p:spPr bwMode="auto">
          <a:xfrm flipH="1">
            <a:off x="3774538" y="4879353"/>
            <a:ext cx="400092" cy="456348"/>
          </a:xfrm>
          <a:prstGeom prst="line">
            <a:avLst/>
          </a:prstGeom>
          <a:solidFill>
            <a:schemeClr val="accent1"/>
          </a:solidFill>
          <a:ln w="635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 name="直線コネクタ 46">
            <a:extLst>
              <a:ext uri="{FF2B5EF4-FFF2-40B4-BE49-F238E27FC236}">
                <a16:creationId xmlns:a16="http://schemas.microsoft.com/office/drawing/2014/main" id="{7AF11F5E-E8C8-4045-BC37-1C1A11E98286}"/>
              </a:ext>
            </a:extLst>
          </p:cNvPr>
          <p:cNvCxnSpPr/>
          <p:nvPr/>
        </p:nvCxnSpPr>
        <p:spPr bwMode="auto">
          <a:xfrm flipH="1">
            <a:off x="5139644" y="4886134"/>
            <a:ext cx="612765" cy="449578"/>
          </a:xfrm>
          <a:prstGeom prst="line">
            <a:avLst/>
          </a:prstGeom>
          <a:solidFill>
            <a:schemeClr val="accent1"/>
          </a:solidFill>
          <a:ln w="635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8" name="テキスト ボックス 47">
            <a:extLst>
              <a:ext uri="{FF2B5EF4-FFF2-40B4-BE49-F238E27FC236}">
                <a16:creationId xmlns:a16="http://schemas.microsoft.com/office/drawing/2014/main" id="{E256D385-9144-49B3-AA5E-86B97C5F5F26}"/>
              </a:ext>
            </a:extLst>
          </p:cNvPr>
          <p:cNvSpPr txBox="1"/>
          <p:nvPr/>
        </p:nvSpPr>
        <p:spPr>
          <a:xfrm>
            <a:off x="3411081" y="4593894"/>
            <a:ext cx="533399" cy="276999"/>
          </a:xfrm>
          <a:prstGeom prst="rect">
            <a:avLst/>
          </a:prstGeom>
          <a:noFill/>
        </p:spPr>
        <p:txBody>
          <a:bodyPr wrap="square">
            <a:spAutoFit/>
          </a:bodyPr>
          <a:lstStyle/>
          <a:p>
            <a:r>
              <a:rPr lang="en-US" altLang="ja-JP" sz="1200" i="1" dirty="0">
                <a:latin typeface="Arial 本文"/>
              </a:rPr>
              <a:t>CCA</a:t>
            </a:r>
            <a:endParaRPr lang="ja-JP" altLang="en-US" i="1" dirty="0"/>
          </a:p>
        </p:txBody>
      </p:sp>
      <p:sp>
        <p:nvSpPr>
          <p:cNvPr id="49" name="テキスト ボックス 48">
            <a:extLst>
              <a:ext uri="{FF2B5EF4-FFF2-40B4-BE49-F238E27FC236}">
                <a16:creationId xmlns:a16="http://schemas.microsoft.com/office/drawing/2014/main" id="{75F449C5-3677-452D-A056-8EECDFF0CD73}"/>
              </a:ext>
            </a:extLst>
          </p:cNvPr>
          <p:cNvSpPr txBox="1"/>
          <p:nvPr/>
        </p:nvSpPr>
        <p:spPr>
          <a:xfrm>
            <a:off x="4886336" y="4609380"/>
            <a:ext cx="533399" cy="276999"/>
          </a:xfrm>
          <a:prstGeom prst="rect">
            <a:avLst/>
          </a:prstGeom>
          <a:noFill/>
        </p:spPr>
        <p:txBody>
          <a:bodyPr wrap="square">
            <a:spAutoFit/>
          </a:bodyPr>
          <a:lstStyle/>
          <a:p>
            <a:r>
              <a:rPr lang="en-US" altLang="ja-JP" sz="1200" i="1" dirty="0">
                <a:latin typeface="Arial 本文"/>
              </a:rPr>
              <a:t>CCA</a:t>
            </a:r>
            <a:endParaRPr lang="ja-JP" altLang="en-US" i="1" dirty="0"/>
          </a:p>
        </p:txBody>
      </p:sp>
      <p:sp>
        <p:nvSpPr>
          <p:cNvPr id="50" name="テキスト ボックス 49">
            <a:extLst>
              <a:ext uri="{FF2B5EF4-FFF2-40B4-BE49-F238E27FC236}">
                <a16:creationId xmlns:a16="http://schemas.microsoft.com/office/drawing/2014/main" id="{3F8D566D-741F-4C99-AF94-FC9577746CEE}"/>
              </a:ext>
            </a:extLst>
          </p:cNvPr>
          <p:cNvSpPr txBox="1"/>
          <p:nvPr/>
        </p:nvSpPr>
        <p:spPr>
          <a:xfrm>
            <a:off x="2050826" y="4602253"/>
            <a:ext cx="533399" cy="276999"/>
          </a:xfrm>
          <a:prstGeom prst="rect">
            <a:avLst/>
          </a:prstGeom>
          <a:noFill/>
        </p:spPr>
        <p:txBody>
          <a:bodyPr wrap="square">
            <a:spAutoFit/>
          </a:bodyPr>
          <a:lstStyle/>
          <a:p>
            <a:r>
              <a:rPr lang="en-US" altLang="ja-JP" sz="1200" i="1" dirty="0">
                <a:latin typeface="Arial 本文"/>
              </a:rPr>
              <a:t>CCA</a:t>
            </a:r>
            <a:endParaRPr lang="ja-JP" altLang="en-US" i="1" dirty="0"/>
          </a:p>
        </p:txBody>
      </p:sp>
      <p:cxnSp>
        <p:nvCxnSpPr>
          <p:cNvPr id="51" name="直線矢印コネクタ 50">
            <a:extLst>
              <a:ext uri="{FF2B5EF4-FFF2-40B4-BE49-F238E27FC236}">
                <a16:creationId xmlns:a16="http://schemas.microsoft.com/office/drawing/2014/main" id="{90FA476E-5CFF-4C31-AEF6-7A4EC6ED1E25}"/>
              </a:ext>
            </a:extLst>
          </p:cNvPr>
          <p:cNvCxnSpPr/>
          <p:nvPr/>
        </p:nvCxnSpPr>
        <p:spPr bwMode="auto">
          <a:xfrm>
            <a:off x="2083704" y="4886134"/>
            <a:ext cx="520931" cy="0"/>
          </a:xfrm>
          <a:prstGeom prst="straightConnector1">
            <a:avLst/>
          </a:prstGeom>
          <a:solidFill>
            <a:schemeClr val="accent1"/>
          </a:solidFill>
          <a:ln w="12700" cap="flat" cmpd="sng" algn="ctr">
            <a:solidFill>
              <a:schemeClr val="tx1"/>
            </a:solidFill>
            <a:prstDash val="solid"/>
            <a:round/>
            <a:headEnd type="none" w="lg"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直線コネクタ 51">
            <a:extLst>
              <a:ext uri="{FF2B5EF4-FFF2-40B4-BE49-F238E27FC236}">
                <a16:creationId xmlns:a16="http://schemas.microsoft.com/office/drawing/2014/main" id="{CEA64D53-DA98-4037-90DE-4B75BFDAAF96}"/>
              </a:ext>
            </a:extLst>
          </p:cNvPr>
          <p:cNvCxnSpPr/>
          <p:nvPr/>
        </p:nvCxnSpPr>
        <p:spPr bwMode="auto">
          <a:xfrm flipH="1">
            <a:off x="4170209" y="4879495"/>
            <a:ext cx="612765" cy="449578"/>
          </a:xfrm>
          <a:prstGeom prst="line">
            <a:avLst/>
          </a:prstGeom>
          <a:solidFill>
            <a:schemeClr val="accent1"/>
          </a:solidFill>
          <a:ln w="635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直線コネクタ 52">
            <a:extLst>
              <a:ext uri="{FF2B5EF4-FFF2-40B4-BE49-F238E27FC236}">
                <a16:creationId xmlns:a16="http://schemas.microsoft.com/office/drawing/2014/main" id="{E382B8B3-747E-45C8-8ECF-5570B9CB7078}"/>
              </a:ext>
            </a:extLst>
          </p:cNvPr>
          <p:cNvCxnSpPr/>
          <p:nvPr/>
        </p:nvCxnSpPr>
        <p:spPr bwMode="auto">
          <a:xfrm flipV="1">
            <a:off x="2577410" y="4484522"/>
            <a:ext cx="0" cy="1016703"/>
          </a:xfrm>
          <a:prstGeom prst="line">
            <a:avLst/>
          </a:prstGeom>
          <a:solidFill>
            <a:schemeClr val="accent1"/>
          </a:solidFill>
          <a:ln w="63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直線コネクタ 53">
            <a:extLst>
              <a:ext uri="{FF2B5EF4-FFF2-40B4-BE49-F238E27FC236}">
                <a16:creationId xmlns:a16="http://schemas.microsoft.com/office/drawing/2014/main" id="{13C63B78-C3ED-4EF1-B042-B12C21ED872B}"/>
              </a:ext>
            </a:extLst>
          </p:cNvPr>
          <p:cNvCxnSpPr/>
          <p:nvPr/>
        </p:nvCxnSpPr>
        <p:spPr bwMode="auto">
          <a:xfrm flipV="1">
            <a:off x="4177610" y="4670061"/>
            <a:ext cx="0" cy="1016703"/>
          </a:xfrm>
          <a:prstGeom prst="line">
            <a:avLst/>
          </a:prstGeom>
          <a:solidFill>
            <a:schemeClr val="accent1"/>
          </a:solidFill>
          <a:ln w="63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直線コネクタ 54">
            <a:extLst>
              <a:ext uri="{FF2B5EF4-FFF2-40B4-BE49-F238E27FC236}">
                <a16:creationId xmlns:a16="http://schemas.microsoft.com/office/drawing/2014/main" id="{DB1ACE71-388D-4A43-A93E-0D446F8F827E}"/>
              </a:ext>
            </a:extLst>
          </p:cNvPr>
          <p:cNvCxnSpPr/>
          <p:nvPr/>
        </p:nvCxnSpPr>
        <p:spPr bwMode="auto">
          <a:xfrm flipV="1">
            <a:off x="5752409" y="4670060"/>
            <a:ext cx="0" cy="1016703"/>
          </a:xfrm>
          <a:prstGeom prst="line">
            <a:avLst/>
          </a:prstGeom>
          <a:solidFill>
            <a:schemeClr val="accent1"/>
          </a:solidFill>
          <a:ln w="63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直線コネクタ 55">
            <a:extLst>
              <a:ext uri="{FF2B5EF4-FFF2-40B4-BE49-F238E27FC236}">
                <a16:creationId xmlns:a16="http://schemas.microsoft.com/office/drawing/2014/main" id="{81ABF4BF-1257-4686-ADDC-BFFE19CA235A}"/>
              </a:ext>
            </a:extLst>
          </p:cNvPr>
          <p:cNvCxnSpPr/>
          <p:nvPr/>
        </p:nvCxnSpPr>
        <p:spPr bwMode="auto">
          <a:xfrm flipH="1">
            <a:off x="2572249" y="4896599"/>
            <a:ext cx="400092" cy="456348"/>
          </a:xfrm>
          <a:prstGeom prst="line">
            <a:avLst/>
          </a:prstGeom>
          <a:solidFill>
            <a:schemeClr val="accent1"/>
          </a:solidFill>
          <a:ln w="635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7" name="テキスト ボックス 56">
            <a:extLst>
              <a:ext uri="{FF2B5EF4-FFF2-40B4-BE49-F238E27FC236}">
                <a16:creationId xmlns:a16="http://schemas.microsoft.com/office/drawing/2014/main" id="{108F86BB-7D14-429F-B562-780E796FE6E6}"/>
              </a:ext>
            </a:extLst>
          </p:cNvPr>
          <p:cNvSpPr txBox="1"/>
          <p:nvPr/>
        </p:nvSpPr>
        <p:spPr>
          <a:xfrm>
            <a:off x="2685008" y="6066940"/>
            <a:ext cx="4171917" cy="400110"/>
          </a:xfrm>
          <a:prstGeom prst="rect">
            <a:avLst/>
          </a:prstGeom>
          <a:noFill/>
        </p:spPr>
        <p:txBody>
          <a:bodyPr wrap="square">
            <a:spAutoFit/>
          </a:bodyPr>
          <a:lstStyle/>
          <a:p>
            <a:r>
              <a:rPr lang="en-US" altLang="en-US" sz="2000" b="1" dirty="0">
                <a:latin typeface="+mj-ea"/>
                <a:ea typeface="+mj-ea"/>
              </a:rPr>
              <a:t>#2  Partially concurrent pilot (PCP)</a:t>
            </a:r>
            <a:endParaRPr lang="ja-JP" altLang="en-US" sz="2000" b="1" dirty="0">
              <a:latin typeface="+mj-ea"/>
              <a:ea typeface="+mj-ea"/>
            </a:endParaRPr>
          </a:p>
        </p:txBody>
      </p:sp>
      <p:sp>
        <p:nvSpPr>
          <p:cNvPr id="58" name="テキスト ボックス 57">
            <a:extLst>
              <a:ext uri="{FF2B5EF4-FFF2-40B4-BE49-F238E27FC236}">
                <a16:creationId xmlns:a16="http://schemas.microsoft.com/office/drawing/2014/main" id="{01950D5B-E750-47E3-B507-936308C47C37}"/>
              </a:ext>
            </a:extLst>
          </p:cNvPr>
          <p:cNvSpPr txBox="1"/>
          <p:nvPr/>
        </p:nvSpPr>
        <p:spPr>
          <a:xfrm>
            <a:off x="6856925" y="1713103"/>
            <a:ext cx="2002287" cy="923330"/>
          </a:xfrm>
          <a:prstGeom prst="rect">
            <a:avLst/>
          </a:prstGeom>
          <a:noFill/>
        </p:spPr>
        <p:txBody>
          <a:bodyPr wrap="square">
            <a:spAutoFit/>
          </a:bodyPr>
          <a:lstStyle/>
          <a:p>
            <a:r>
              <a:rPr lang="en-US" altLang="ja-JP" sz="1800" b="1" i="1" dirty="0">
                <a:solidFill>
                  <a:srgbClr val="0070C0"/>
                </a:solidFill>
                <a:ea typeface="+mj-ea"/>
                <a:cs typeface="Times New Roman" panose="02020603050405020304" pitchFamily="18" charset="0"/>
              </a:rPr>
              <a:t>Start and stop of transmission are fully synchronized.</a:t>
            </a:r>
            <a:endParaRPr lang="ja-JP" altLang="en-US" sz="1800" b="1" i="1" dirty="0">
              <a:solidFill>
                <a:srgbClr val="0070C0"/>
              </a:solidFill>
              <a:ea typeface="+mj-ea"/>
              <a:cs typeface="Times New Roman" panose="02020603050405020304" pitchFamily="18" charset="0"/>
            </a:endParaRPr>
          </a:p>
        </p:txBody>
      </p:sp>
      <p:sp>
        <p:nvSpPr>
          <p:cNvPr id="60" name="テキスト ボックス 59">
            <a:extLst>
              <a:ext uri="{FF2B5EF4-FFF2-40B4-BE49-F238E27FC236}">
                <a16:creationId xmlns:a16="http://schemas.microsoft.com/office/drawing/2014/main" id="{4B98D21F-69CA-427C-8F69-C2415DC32DC1}"/>
              </a:ext>
            </a:extLst>
          </p:cNvPr>
          <p:cNvSpPr txBox="1"/>
          <p:nvPr/>
        </p:nvSpPr>
        <p:spPr>
          <a:xfrm>
            <a:off x="6915021" y="4246679"/>
            <a:ext cx="2133600" cy="923330"/>
          </a:xfrm>
          <a:prstGeom prst="rect">
            <a:avLst/>
          </a:prstGeom>
          <a:noFill/>
        </p:spPr>
        <p:txBody>
          <a:bodyPr wrap="square">
            <a:spAutoFit/>
          </a:bodyPr>
          <a:lstStyle/>
          <a:p>
            <a:r>
              <a:rPr lang="en-US" altLang="ja-JP" sz="1800" b="1" i="1" dirty="0">
                <a:solidFill>
                  <a:srgbClr val="0070C0"/>
                </a:solidFill>
                <a:cs typeface="Times New Roman" panose="02020603050405020304" pitchFamily="18" charset="0"/>
              </a:rPr>
              <a:t>Pilot NB signal is of short length and is used as an indicator.</a:t>
            </a:r>
            <a:endParaRPr lang="ja-JP" altLang="en-US" sz="1800" b="1" i="1" dirty="0">
              <a:solidFill>
                <a:srgbClr val="0070C0"/>
              </a:solidFill>
              <a:cs typeface="Times New Roman" panose="02020603050405020304" pitchFamily="18" charset="0"/>
            </a:endParaRPr>
          </a:p>
        </p:txBody>
      </p:sp>
    </p:spTree>
    <p:extLst>
      <p:ext uri="{BB962C8B-B14F-4D97-AF65-F5344CB8AC3E}">
        <p14:creationId xmlns:p14="http://schemas.microsoft.com/office/powerpoint/2010/main" val="42816849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6</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685800" y="838200"/>
            <a:ext cx="7924800" cy="533400"/>
          </a:xfrm>
          <a:ln/>
        </p:spPr>
        <p:txBody>
          <a:bodyPr/>
          <a:lstStyle/>
          <a:p>
            <a:r>
              <a:rPr lang="en-US" altLang="ja-JP" sz="3200" dirty="0"/>
              <a:t>Features</a:t>
            </a:r>
            <a:endParaRPr lang="en-US" altLang="en-US" sz="3200" dirty="0"/>
          </a:p>
        </p:txBody>
      </p:sp>
      <p:sp>
        <p:nvSpPr>
          <p:cNvPr id="7" name="Content Placeholder 2">
            <a:extLst>
              <a:ext uri="{FF2B5EF4-FFF2-40B4-BE49-F238E27FC236}">
                <a16:creationId xmlns:a16="http://schemas.microsoft.com/office/drawing/2014/main" id="{EE14F97D-4998-4507-8938-1588A212A8E7}"/>
              </a:ext>
            </a:extLst>
          </p:cNvPr>
          <p:cNvSpPr>
            <a:spLocks noGrp="1"/>
          </p:cNvSpPr>
          <p:nvPr>
            <p:ph idx="1"/>
          </p:nvPr>
        </p:nvSpPr>
        <p:spPr>
          <a:xfrm>
            <a:off x="609600" y="1524000"/>
            <a:ext cx="8153400" cy="3429000"/>
          </a:xfrm>
        </p:spPr>
        <p:txBody>
          <a:bodyPr/>
          <a:lstStyle/>
          <a:p>
            <a:pPr>
              <a:spcBef>
                <a:spcPts val="1800"/>
              </a:spcBef>
            </a:pPr>
            <a:r>
              <a:rPr lang="en-US" altLang="ja-JP" sz="2400" dirty="0">
                <a:latin typeface="+mj-lt"/>
              </a:rPr>
              <a:t>Avoid the difficulties of sensing noise-like UWB signal. </a:t>
            </a:r>
          </a:p>
          <a:p>
            <a:pPr>
              <a:spcBef>
                <a:spcPts val="1800"/>
              </a:spcBef>
            </a:pPr>
            <a:r>
              <a:rPr lang="en-US" sz="2400" dirty="0">
                <a:latin typeface="+mj-lt"/>
              </a:rPr>
              <a:t>Provide unified structure and procedure that can be commonly used by different UWB schemes including HRP, LRP, 15.6.</a:t>
            </a:r>
          </a:p>
          <a:p>
            <a:pPr>
              <a:spcBef>
                <a:spcPts val="1800"/>
              </a:spcBef>
            </a:pPr>
            <a:r>
              <a:rPr lang="en-US" altLang="ja-JP" sz="2400" dirty="0">
                <a:latin typeface="+mj-lt"/>
              </a:rPr>
              <a:t>Exploit legacy sensing methods developed with NB radios and benefit from their effectiveness and efficiency, such as  </a:t>
            </a:r>
          </a:p>
          <a:p>
            <a:pPr marL="0" indent="0" algn="l">
              <a:buNone/>
            </a:pPr>
            <a:r>
              <a:rPr lang="en-US" altLang="ja-JP" sz="2400" b="0" i="1" u="none" strike="noStrike" baseline="0" dirty="0">
                <a:latin typeface="+mj-lt"/>
                <a:cs typeface="Times New Roman" panose="02020603050405020304" pitchFamily="18" charset="0"/>
              </a:rPr>
              <a:t>	</a:t>
            </a:r>
            <a:r>
              <a:rPr lang="en-US" altLang="ja-JP" sz="2400" b="0" i="1" u="none" strike="noStrike" baseline="0" dirty="0">
                <a:latin typeface="Times New Roman" panose="02020603050405020304" pitchFamily="18" charset="0"/>
                <a:cs typeface="Times New Roman" panose="02020603050405020304" pitchFamily="18" charset="0"/>
              </a:rPr>
              <a:t>CCA Mode 1: </a:t>
            </a:r>
            <a:r>
              <a:rPr lang="en-US" altLang="ja-JP" sz="2400" b="0" u="none" strike="noStrike" baseline="0" dirty="0">
                <a:latin typeface="Times New Roman" panose="02020603050405020304" pitchFamily="18" charset="0"/>
                <a:cs typeface="Times New Roman" panose="02020603050405020304" pitchFamily="18" charset="0"/>
              </a:rPr>
              <a:t>Energy above threshold.</a:t>
            </a:r>
          </a:p>
          <a:p>
            <a:pPr marL="0" indent="0" algn="l">
              <a:buNone/>
            </a:pPr>
            <a:r>
              <a:rPr lang="en-US" altLang="ja-JP" sz="2400" b="0" i="1" u="none" strike="noStrike" baseline="0" dirty="0">
                <a:latin typeface="Times New Roman" panose="02020603050405020304" pitchFamily="18" charset="0"/>
                <a:cs typeface="Times New Roman" panose="02020603050405020304" pitchFamily="18" charset="0"/>
              </a:rPr>
              <a:t>	CCA Mode 2: </a:t>
            </a:r>
            <a:r>
              <a:rPr lang="en-US" altLang="ja-JP" sz="2400" b="0" u="none" strike="noStrike" baseline="0" dirty="0">
                <a:latin typeface="Times New Roman" panose="02020603050405020304" pitchFamily="18" charset="0"/>
                <a:cs typeface="Times New Roman" panose="02020603050405020304" pitchFamily="18" charset="0"/>
              </a:rPr>
              <a:t>Carrier sense only. </a:t>
            </a:r>
          </a:p>
          <a:p>
            <a:pPr marL="0" indent="0" algn="l">
              <a:buNone/>
            </a:pPr>
            <a:r>
              <a:rPr lang="en-US" altLang="ja-JP" sz="2400" i="1" dirty="0">
                <a:latin typeface="Times New Roman" panose="02020603050405020304" pitchFamily="18" charset="0"/>
                <a:cs typeface="Times New Roman" panose="02020603050405020304" pitchFamily="18" charset="0"/>
              </a:rPr>
              <a:t>	</a:t>
            </a:r>
            <a:r>
              <a:rPr lang="en-US" altLang="ja-JP" sz="2400" b="0" i="1" u="none" strike="noStrike" baseline="0" dirty="0">
                <a:latin typeface="Times New Roman" panose="02020603050405020304" pitchFamily="18" charset="0"/>
                <a:cs typeface="Times New Roman" panose="02020603050405020304" pitchFamily="18" charset="0"/>
              </a:rPr>
              <a:t>CCA Mode 3</a:t>
            </a:r>
            <a:r>
              <a:rPr lang="en-US" altLang="ja-JP" sz="2400" b="0" u="none" strike="noStrike" baseline="0" dirty="0">
                <a:latin typeface="Times New Roman" panose="02020603050405020304" pitchFamily="18" charset="0"/>
                <a:cs typeface="Times New Roman" panose="02020603050405020304" pitchFamily="18" charset="0"/>
              </a:rPr>
              <a:t>: Carrier sense with energy above threshold. </a:t>
            </a:r>
          </a:p>
          <a:p>
            <a:pPr>
              <a:spcBef>
                <a:spcPts val="1800"/>
              </a:spcBef>
            </a:pPr>
            <a:r>
              <a:rPr lang="en-US" altLang="ja-JP" sz="2400" dirty="0">
                <a:latin typeface="+mj-lt"/>
              </a:rPr>
              <a:t>No need to touch into preamble of UWB packet.</a:t>
            </a:r>
          </a:p>
          <a:p>
            <a:pPr>
              <a:spcBef>
                <a:spcPts val="1800"/>
              </a:spcBef>
            </a:pPr>
            <a:endParaRPr lang="en-US" altLang="ja-JP" sz="2400" dirty="0">
              <a:latin typeface="+mj-lt"/>
            </a:endParaRPr>
          </a:p>
        </p:txBody>
      </p:sp>
      <p:sp>
        <p:nvSpPr>
          <p:cNvPr id="8" name="テキスト ボックス 7">
            <a:extLst>
              <a:ext uri="{FF2B5EF4-FFF2-40B4-BE49-F238E27FC236}">
                <a16:creationId xmlns:a16="http://schemas.microsoft.com/office/drawing/2014/main" id="{24EE1753-7424-4FDB-B48D-EABAA96D1082}"/>
              </a:ext>
            </a:extLst>
          </p:cNvPr>
          <p:cNvSpPr txBox="1"/>
          <p:nvPr/>
        </p:nvSpPr>
        <p:spPr>
          <a:xfrm>
            <a:off x="2362200" y="5943600"/>
            <a:ext cx="6400800" cy="461665"/>
          </a:xfrm>
          <a:prstGeom prst="rect">
            <a:avLst/>
          </a:prstGeom>
          <a:noFill/>
        </p:spPr>
        <p:txBody>
          <a:bodyPr wrap="square">
            <a:spAutoFit/>
          </a:bodyPr>
          <a:lstStyle/>
          <a:p>
            <a:pPr>
              <a:spcBef>
                <a:spcPts val="0"/>
              </a:spcBef>
            </a:pPr>
            <a:r>
              <a:rPr lang="en-US" altLang="ja-JP" sz="2400" dirty="0">
                <a:latin typeface="+mj-ea"/>
                <a:ea typeface="+mj-ea"/>
                <a:cs typeface="Times New Roman" panose="02020603050405020304" pitchFamily="18" charset="0"/>
              </a:rPr>
              <a:t>(</a:t>
            </a:r>
            <a:r>
              <a:rPr lang="en-US" altLang="ja-JP" sz="2400" i="1" dirty="0">
                <a:latin typeface="+mj-ea"/>
                <a:ea typeface="+mj-ea"/>
                <a:cs typeface="Times New Roman" panose="02020603050405020304" pitchFamily="18" charset="0"/>
              </a:rPr>
              <a:t>For details, please refer to 15-21-0589-00-04ab</a:t>
            </a:r>
            <a:r>
              <a:rPr lang="en-US" altLang="ja-JP" sz="2400" dirty="0">
                <a:latin typeface="+mj-ea"/>
                <a:ea typeface="+mj-ea"/>
                <a:cs typeface="Times New Roman" panose="02020603050405020304" pitchFamily="18" charset="0"/>
              </a:rPr>
              <a:t>)</a:t>
            </a:r>
          </a:p>
        </p:txBody>
      </p:sp>
    </p:spTree>
    <p:extLst>
      <p:ext uri="{BB962C8B-B14F-4D97-AF65-F5344CB8AC3E}">
        <p14:creationId xmlns:p14="http://schemas.microsoft.com/office/powerpoint/2010/main" val="39157321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7</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685800" y="990600"/>
            <a:ext cx="7924800" cy="533400"/>
          </a:xfrm>
          <a:ln/>
        </p:spPr>
        <p:txBody>
          <a:bodyPr/>
          <a:lstStyle/>
          <a:p>
            <a:r>
              <a:rPr lang="en-US" altLang="en-US" sz="3200" dirty="0"/>
              <a:t>Pilot NB radio consideration </a:t>
            </a:r>
          </a:p>
        </p:txBody>
      </p:sp>
      <p:sp>
        <p:nvSpPr>
          <p:cNvPr id="7" name="Content Placeholder 2">
            <a:extLst>
              <a:ext uri="{FF2B5EF4-FFF2-40B4-BE49-F238E27FC236}">
                <a16:creationId xmlns:a16="http://schemas.microsoft.com/office/drawing/2014/main" id="{EE14F97D-4998-4507-8938-1588A212A8E7}"/>
              </a:ext>
            </a:extLst>
          </p:cNvPr>
          <p:cNvSpPr>
            <a:spLocks noGrp="1"/>
          </p:cNvSpPr>
          <p:nvPr>
            <p:ph idx="1"/>
          </p:nvPr>
        </p:nvSpPr>
        <p:spPr>
          <a:xfrm>
            <a:off x="990600" y="1942306"/>
            <a:ext cx="8153400" cy="4114800"/>
          </a:xfrm>
        </p:spPr>
        <p:txBody>
          <a:bodyPr/>
          <a:lstStyle/>
          <a:p>
            <a:pPr>
              <a:spcBef>
                <a:spcPts val="1200"/>
              </a:spcBef>
            </a:pPr>
            <a:r>
              <a:rPr lang="en-US" altLang="ja-JP" sz="2400" dirty="0">
                <a:latin typeface="+mj-lt"/>
                <a:ea typeface="+mj-ea"/>
              </a:rPr>
              <a:t>Find a proper NB spectrum</a:t>
            </a:r>
          </a:p>
          <a:p>
            <a:pPr lvl="1">
              <a:spcBef>
                <a:spcPts val="600"/>
              </a:spcBef>
            </a:pPr>
            <a:r>
              <a:rPr lang="en-US" altLang="ja-JP" sz="2400" dirty="0">
                <a:latin typeface="+mj-lt"/>
                <a:ea typeface="+mj-ea"/>
              </a:rPr>
              <a:t>Less of regulatory restriction</a:t>
            </a:r>
          </a:p>
          <a:p>
            <a:pPr lvl="1">
              <a:spcBef>
                <a:spcPts val="600"/>
              </a:spcBef>
            </a:pPr>
            <a:r>
              <a:rPr lang="en-US" altLang="ja-JP" sz="2400" dirty="0">
                <a:latin typeface="+mj-lt"/>
                <a:ea typeface="+mj-ea"/>
              </a:rPr>
              <a:t>Off-the-shelf devices/chips</a:t>
            </a:r>
          </a:p>
          <a:p>
            <a:pPr>
              <a:spcBef>
                <a:spcPts val="1800"/>
              </a:spcBef>
            </a:pPr>
            <a:r>
              <a:rPr lang="en-US" sz="2400" dirty="0">
                <a:latin typeface="+mj-lt"/>
                <a:ea typeface="+mj-ea"/>
              </a:rPr>
              <a:t>Provide fairness among devices for channel access</a:t>
            </a:r>
          </a:p>
          <a:p>
            <a:pPr lvl="1">
              <a:spcBef>
                <a:spcPts val="600"/>
              </a:spcBef>
            </a:pPr>
            <a:r>
              <a:rPr lang="en-US" sz="2400" dirty="0">
                <a:latin typeface="+mj-lt"/>
                <a:ea typeface="+mj-ea"/>
              </a:rPr>
              <a:t>From viewpoint of regulatory requirement as well as control design</a:t>
            </a:r>
          </a:p>
          <a:p>
            <a:pPr>
              <a:spcBef>
                <a:spcPts val="1800"/>
              </a:spcBef>
            </a:pPr>
            <a:r>
              <a:rPr lang="en-US" sz="2400" dirty="0">
                <a:latin typeface="+mj-lt"/>
                <a:ea typeface="+mj-ea"/>
              </a:rPr>
              <a:t>Coexistence between pilot NB radio and other NB radio</a:t>
            </a:r>
          </a:p>
          <a:p>
            <a:pPr lvl="1">
              <a:spcBef>
                <a:spcPts val="600"/>
              </a:spcBef>
            </a:pPr>
            <a:r>
              <a:rPr lang="en-US" sz="2400" dirty="0">
                <a:latin typeface="+mj-lt"/>
                <a:ea typeface="+mj-ea"/>
              </a:rPr>
              <a:t>No heavy usage and no long duration of occupancy.</a:t>
            </a:r>
          </a:p>
          <a:p>
            <a:pPr>
              <a:spcBef>
                <a:spcPts val="1800"/>
              </a:spcBef>
            </a:pPr>
            <a:endParaRPr lang="en-US" sz="2400" dirty="0">
              <a:latin typeface="+mj-lt"/>
              <a:ea typeface="+mj-ea"/>
            </a:endParaRPr>
          </a:p>
          <a:p>
            <a:pPr marL="0" indent="0">
              <a:spcBef>
                <a:spcPts val="1800"/>
              </a:spcBef>
              <a:buNone/>
            </a:pPr>
            <a:r>
              <a:rPr lang="en-US" sz="2400" dirty="0">
                <a:latin typeface="+mj-lt"/>
                <a:ea typeface="+mj-ea"/>
              </a:rPr>
              <a:t>        </a:t>
            </a:r>
          </a:p>
          <a:p>
            <a:pPr>
              <a:spcBef>
                <a:spcPts val="1800"/>
              </a:spcBef>
            </a:pPr>
            <a:endParaRPr lang="en-US" sz="2400" dirty="0">
              <a:latin typeface="+mj-lt"/>
              <a:ea typeface="+mj-ea"/>
            </a:endParaRPr>
          </a:p>
        </p:txBody>
      </p:sp>
    </p:spTree>
    <p:extLst>
      <p:ext uri="{BB962C8B-B14F-4D97-AF65-F5344CB8AC3E}">
        <p14:creationId xmlns:p14="http://schemas.microsoft.com/office/powerpoint/2010/main" val="34540138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8</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685800" y="990600"/>
            <a:ext cx="7924800" cy="533400"/>
          </a:xfrm>
          <a:ln/>
        </p:spPr>
        <p:txBody>
          <a:bodyPr/>
          <a:lstStyle/>
          <a:p>
            <a:r>
              <a:rPr lang="en-US" altLang="en-US" sz="3200" dirty="0"/>
              <a:t>License-exempt sub-GHz radios in Japan </a:t>
            </a:r>
          </a:p>
        </p:txBody>
      </p:sp>
      <p:grpSp>
        <p:nvGrpSpPr>
          <p:cNvPr id="10" name="グループ化 9">
            <a:extLst>
              <a:ext uri="{FF2B5EF4-FFF2-40B4-BE49-F238E27FC236}">
                <a16:creationId xmlns:a16="http://schemas.microsoft.com/office/drawing/2014/main" id="{0876F10F-435E-4A11-90A2-74D068755DB9}"/>
              </a:ext>
            </a:extLst>
          </p:cNvPr>
          <p:cNvGrpSpPr/>
          <p:nvPr/>
        </p:nvGrpSpPr>
        <p:grpSpPr>
          <a:xfrm>
            <a:off x="533400" y="1646509"/>
            <a:ext cx="8229600" cy="4678114"/>
            <a:chOff x="533400" y="1646509"/>
            <a:chExt cx="8229600" cy="4678114"/>
          </a:xfrm>
        </p:grpSpPr>
        <p:grpSp>
          <p:nvGrpSpPr>
            <p:cNvPr id="8" name="グループ化 7">
              <a:extLst>
                <a:ext uri="{FF2B5EF4-FFF2-40B4-BE49-F238E27FC236}">
                  <a16:creationId xmlns:a16="http://schemas.microsoft.com/office/drawing/2014/main" id="{76E38B38-F9E2-4E97-B795-150AA3B33E58}"/>
                </a:ext>
              </a:extLst>
            </p:cNvPr>
            <p:cNvGrpSpPr/>
            <p:nvPr/>
          </p:nvGrpSpPr>
          <p:grpSpPr>
            <a:xfrm>
              <a:off x="533400" y="1646509"/>
              <a:ext cx="8229600" cy="4678114"/>
              <a:chOff x="533400" y="1646509"/>
              <a:chExt cx="8229600" cy="4678114"/>
            </a:xfrm>
          </p:grpSpPr>
          <p:pic>
            <p:nvPicPr>
              <p:cNvPr id="5" name="図 4">
                <a:extLst>
                  <a:ext uri="{FF2B5EF4-FFF2-40B4-BE49-F238E27FC236}">
                    <a16:creationId xmlns:a16="http://schemas.microsoft.com/office/drawing/2014/main" id="{9415ACB2-9D64-416F-A321-AB373ABD5F6C}"/>
                  </a:ext>
                </a:extLst>
              </p:cNvPr>
              <p:cNvPicPr>
                <a:picLocks noChangeAspect="1"/>
              </p:cNvPicPr>
              <p:nvPr/>
            </p:nvPicPr>
            <p:blipFill>
              <a:blip r:embed="rId3"/>
              <a:stretch>
                <a:fillRect/>
              </a:stretch>
            </p:blipFill>
            <p:spPr>
              <a:xfrm>
                <a:off x="533400" y="1646509"/>
                <a:ext cx="8229600" cy="4678114"/>
              </a:xfrm>
              <a:prstGeom prst="rect">
                <a:avLst/>
              </a:prstGeom>
            </p:spPr>
          </p:pic>
          <p:sp>
            <p:nvSpPr>
              <p:cNvPr id="7" name="正方形/長方形 6">
                <a:extLst>
                  <a:ext uri="{FF2B5EF4-FFF2-40B4-BE49-F238E27FC236}">
                    <a16:creationId xmlns:a16="http://schemas.microsoft.com/office/drawing/2014/main" id="{C3C6EC91-B1CD-4382-B7BE-8BF4B26369E6}"/>
                  </a:ext>
                </a:extLst>
              </p:cNvPr>
              <p:cNvSpPr/>
              <p:nvPr/>
            </p:nvSpPr>
            <p:spPr bwMode="auto">
              <a:xfrm>
                <a:off x="685800" y="1828800"/>
                <a:ext cx="609600" cy="2286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grpSp>
        <p:sp>
          <p:nvSpPr>
            <p:cNvPr id="23" name="テキスト ボックス 22">
              <a:extLst>
                <a:ext uri="{FF2B5EF4-FFF2-40B4-BE49-F238E27FC236}">
                  <a16:creationId xmlns:a16="http://schemas.microsoft.com/office/drawing/2014/main" id="{74ECBE71-79F9-47FD-921D-8BEF38E3D96C}"/>
                </a:ext>
              </a:extLst>
            </p:cNvPr>
            <p:cNvSpPr txBox="1"/>
            <p:nvPr/>
          </p:nvSpPr>
          <p:spPr>
            <a:xfrm>
              <a:off x="670874" y="1855796"/>
              <a:ext cx="609600" cy="246221"/>
            </a:xfrm>
            <a:prstGeom prst="rect">
              <a:avLst/>
            </a:prstGeom>
            <a:noFill/>
          </p:spPr>
          <p:txBody>
            <a:bodyPr wrap="square">
              <a:spAutoFit/>
            </a:bodyPr>
            <a:lstStyle/>
            <a:p>
              <a:r>
                <a:rPr lang="en-US" altLang="en-US" sz="1000" b="1" dirty="0">
                  <a:solidFill>
                    <a:schemeClr val="accent4">
                      <a:lumMod val="65000"/>
                      <a:lumOff val="35000"/>
                    </a:schemeClr>
                  </a:solidFill>
                  <a:latin typeface="Arial" panose="020B0604020202020204" pitchFamily="34" charset="0"/>
                  <a:cs typeface="Arial" panose="020B0604020202020204" pitchFamily="34" charset="0"/>
                </a:rPr>
                <a:t>TX</a:t>
              </a:r>
              <a:endParaRPr lang="ja-JP" altLang="en-US" sz="1000" b="1" dirty="0">
                <a:solidFill>
                  <a:schemeClr val="accent4">
                    <a:lumMod val="65000"/>
                    <a:lumOff val="35000"/>
                  </a:schemeClr>
                </a:solidFill>
                <a:latin typeface="Arial" panose="020B0604020202020204" pitchFamily="34" charset="0"/>
                <a:cs typeface="Arial" panose="020B0604020202020204" pitchFamily="34" charset="0"/>
              </a:endParaRPr>
            </a:p>
          </p:txBody>
        </p:sp>
      </p:grpSp>
      <p:sp>
        <p:nvSpPr>
          <p:cNvPr id="11" name="正方形/長方形 10">
            <a:extLst>
              <a:ext uri="{FF2B5EF4-FFF2-40B4-BE49-F238E27FC236}">
                <a16:creationId xmlns:a16="http://schemas.microsoft.com/office/drawing/2014/main" id="{6980004D-9F52-4885-8FFA-3FC4F8290360}"/>
              </a:ext>
            </a:extLst>
          </p:cNvPr>
          <p:cNvSpPr/>
          <p:nvPr/>
        </p:nvSpPr>
        <p:spPr bwMode="auto">
          <a:xfrm>
            <a:off x="1447800" y="2867523"/>
            <a:ext cx="4800600" cy="332877"/>
          </a:xfrm>
          <a:prstGeom prst="rect">
            <a:avLst/>
          </a:prstGeom>
          <a:solidFill>
            <a:schemeClr val="accent1">
              <a:alpha val="19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40356310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9</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685800" y="990600"/>
            <a:ext cx="7924800" cy="533400"/>
          </a:xfrm>
          <a:ln/>
        </p:spPr>
        <p:txBody>
          <a:bodyPr/>
          <a:lstStyle/>
          <a:p>
            <a:r>
              <a:rPr lang="en-US" altLang="en-US" sz="3200" dirty="0"/>
              <a:t>Proper candidate spectrum for pilot NB radio</a:t>
            </a:r>
          </a:p>
        </p:txBody>
      </p:sp>
      <p:graphicFrame>
        <p:nvGraphicFramePr>
          <p:cNvPr id="9" name="表 9">
            <a:extLst>
              <a:ext uri="{FF2B5EF4-FFF2-40B4-BE49-F238E27FC236}">
                <a16:creationId xmlns:a16="http://schemas.microsoft.com/office/drawing/2014/main" id="{50131652-4EB4-45E9-AAF1-80AEF5983459}"/>
              </a:ext>
            </a:extLst>
          </p:cNvPr>
          <p:cNvGraphicFramePr>
            <a:graphicFrameLocks noGrp="1"/>
          </p:cNvGraphicFramePr>
          <p:nvPr>
            <p:extLst>
              <p:ext uri="{D42A27DB-BD31-4B8C-83A1-F6EECF244321}">
                <p14:modId xmlns:p14="http://schemas.microsoft.com/office/powerpoint/2010/main" val="1365111311"/>
              </p:ext>
            </p:extLst>
          </p:nvPr>
        </p:nvGraphicFramePr>
        <p:xfrm>
          <a:off x="1066800" y="5094654"/>
          <a:ext cx="6964680" cy="1001346"/>
        </p:xfrm>
        <a:graphic>
          <a:graphicData uri="http://schemas.openxmlformats.org/drawingml/2006/table">
            <a:tbl>
              <a:tblPr firstRow="1" bandRow="1">
                <a:tableStyleId>{5940675A-B579-460E-94D1-54222C63F5DA}</a:tableStyleId>
              </a:tblPr>
              <a:tblGrid>
                <a:gridCol w="1392936">
                  <a:extLst>
                    <a:ext uri="{9D8B030D-6E8A-4147-A177-3AD203B41FA5}">
                      <a16:colId xmlns:a16="http://schemas.microsoft.com/office/drawing/2014/main" val="3851960335"/>
                    </a:ext>
                  </a:extLst>
                </a:gridCol>
                <a:gridCol w="1392936">
                  <a:extLst>
                    <a:ext uri="{9D8B030D-6E8A-4147-A177-3AD203B41FA5}">
                      <a16:colId xmlns:a16="http://schemas.microsoft.com/office/drawing/2014/main" val="2657342207"/>
                    </a:ext>
                  </a:extLst>
                </a:gridCol>
                <a:gridCol w="1392936">
                  <a:extLst>
                    <a:ext uri="{9D8B030D-6E8A-4147-A177-3AD203B41FA5}">
                      <a16:colId xmlns:a16="http://schemas.microsoft.com/office/drawing/2014/main" val="4023644202"/>
                    </a:ext>
                  </a:extLst>
                </a:gridCol>
                <a:gridCol w="1392936">
                  <a:extLst>
                    <a:ext uri="{9D8B030D-6E8A-4147-A177-3AD203B41FA5}">
                      <a16:colId xmlns:a16="http://schemas.microsoft.com/office/drawing/2014/main" val="1503639800"/>
                    </a:ext>
                  </a:extLst>
                </a:gridCol>
                <a:gridCol w="1392936">
                  <a:extLst>
                    <a:ext uri="{9D8B030D-6E8A-4147-A177-3AD203B41FA5}">
                      <a16:colId xmlns:a16="http://schemas.microsoft.com/office/drawing/2014/main" val="293958236"/>
                    </a:ext>
                  </a:extLst>
                </a:gridCol>
              </a:tblGrid>
              <a:tr h="483186">
                <a:tc>
                  <a:txBody>
                    <a:bodyPr/>
                    <a:lstStyle/>
                    <a:p>
                      <a:pPr algn="ctr"/>
                      <a:r>
                        <a:rPr kumimoji="1" lang="en-US" altLang="ja-JP" sz="1400" dirty="0">
                          <a:latin typeface="+mj-ea"/>
                          <a:ea typeface="+mj-ea"/>
                        </a:rPr>
                        <a:t>maximum TX power</a:t>
                      </a:r>
                      <a:endParaRPr kumimoji="1" lang="ja-JP" altLang="en-US" sz="1400" dirty="0">
                        <a:latin typeface="+mj-ea"/>
                        <a:ea typeface="+mj-ea"/>
                      </a:endParaRPr>
                    </a:p>
                  </a:txBody>
                  <a:tcPr anchor="ctr"/>
                </a:tc>
                <a:tc>
                  <a:txBody>
                    <a:bodyPr/>
                    <a:lstStyle/>
                    <a:p>
                      <a:pPr algn="ctr"/>
                      <a:r>
                        <a:rPr kumimoji="1" lang="en-US" altLang="ja-JP" sz="1400" dirty="0">
                          <a:latin typeface="+mj-ea"/>
                          <a:ea typeface="+mj-ea"/>
                        </a:rPr>
                        <a:t>maximum antenna gain</a:t>
                      </a:r>
                      <a:endParaRPr kumimoji="1" lang="ja-JP" altLang="en-US" sz="1400" dirty="0">
                        <a:latin typeface="+mj-ea"/>
                        <a:ea typeface="+mj-ea"/>
                      </a:endParaRPr>
                    </a:p>
                  </a:txBody>
                  <a:tcPr anchor="ctr"/>
                </a:tc>
                <a:tc>
                  <a:txBody>
                    <a:bodyPr/>
                    <a:lstStyle/>
                    <a:p>
                      <a:pPr algn="ctr"/>
                      <a:r>
                        <a:rPr kumimoji="1" lang="en-US" altLang="ja-JP" sz="1400" dirty="0">
                          <a:latin typeface="+mj-ea"/>
                          <a:ea typeface="+mj-ea"/>
                        </a:rPr>
                        <a:t>Channel occupation</a:t>
                      </a:r>
                      <a:endParaRPr kumimoji="1" lang="ja-JP" altLang="en-US" sz="1400" dirty="0">
                        <a:latin typeface="+mj-ea"/>
                        <a:ea typeface="+mj-ea"/>
                      </a:endParaRPr>
                    </a:p>
                  </a:txBody>
                  <a:tcPr anchor="ctr"/>
                </a:tc>
                <a:tc>
                  <a:txBody>
                    <a:bodyPr/>
                    <a:lstStyle/>
                    <a:p>
                      <a:pPr algn="ctr"/>
                      <a:r>
                        <a:rPr kumimoji="1" lang="en-US" altLang="ja-JP" sz="1400" dirty="0">
                          <a:latin typeface="+mj-ea"/>
                          <a:ea typeface="+mj-ea"/>
                        </a:rPr>
                        <a:t>maximum TX duration</a:t>
                      </a:r>
                      <a:endParaRPr kumimoji="1" lang="ja-JP" altLang="en-US" sz="1400" dirty="0">
                        <a:latin typeface="+mj-ea"/>
                        <a:ea typeface="+mj-ea"/>
                      </a:endParaRPr>
                    </a:p>
                  </a:txBody>
                  <a:tcPr anchor="ctr"/>
                </a:tc>
                <a:tc>
                  <a:txBody>
                    <a:bodyPr/>
                    <a:lstStyle/>
                    <a:p>
                      <a:pPr algn="ctr"/>
                      <a:r>
                        <a:rPr kumimoji="1" lang="en-US" altLang="ja-JP" sz="1400" dirty="0">
                          <a:latin typeface="+mj-ea"/>
                          <a:ea typeface="+mj-ea"/>
                        </a:rPr>
                        <a:t>TX pause duration</a:t>
                      </a:r>
                      <a:endParaRPr kumimoji="1" lang="ja-JP" altLang="en-US" sz="1400" dirty="0">
                        <a:latin typeface="+mj-ea"/>
                        <a:ea typeface="+mj-ea"/>
                      </a:endParaRPr>
                    </a:p>
                  </a:txBody>
                  <a:tcPr anchor="ctr"/>
                </a:tc>
                <a:extLst>
                  <a:ext uri="{0D108BD9-81ED-4DB2-BD59-A6C34878D82A}">
                    <a16:rowId xmlns:a16="http://schemas.microsoft.com/office/drawing/2014/main" val="22411150"/>
                  </a:ext>
                </a:extLst>
              </a:tr>
              <a:tr h="483186">
                <a:tc>
                  <a:txBody>
                    <a:bodyPr/>
                    <a:lstStyle/>
                    <a:p>
                      <a:pPr algn="ctr"/>
                      <a:r>
                        <a:rPr kumimoji="1" lang="en-US" altLang="ja-JP" sz="1400" dirty="0">
                          <a:latin typeface="+mj-ea"/>
                          <a:ea typeface="+mj-ea"/>
                        </a:rPr>
                        <a:t>1mW</a:t>
                      </a:r>
                      <a:endParaRPr kumimoji="1" lang="ja-JP" altLang="en-US" sz="1400" dirty="0">
                        <a:latin typeface="+mj-ea"/>
                        <a:ea typeface="+mj-ea"/>
                      </a:endParaRPr>
                    </a:p>
                  </a:txBody>
                  <a:tcPr anchor="ctr"/>
                </a:tc>
                <a:tc>
                  <a:txBody>
                    <a:bodyPr/>
                    <a:lstStyle/>
                    <a:p>
                      <a:pPr algn="ctr"/>
                      <a:r>
                        <a:rPr kumimoji="1" lang="en-US" altLang="ja-JP" sz="1400" dirty="0">
                          <a:latin typeface="+mj-ea"/>
                          <a:ea typeface="+mj-ea"/>
                        </a:rPr>
                        <a:t>3 </a:t>
                      </a:r>
                      <a:r>
                        <a:rPr kumimoji="1" lang="en-US" altLang="ja-JP" sz="1400" dirty="0" err="1">
                          <a:latin typeface="+mj-ea"/>
                          <a:ea typeface="+mj-ea"/>
                        </a:rPr>
                        <a:t>dBi</a:t>
                      </a:r>
                      <a:endParaRPr kumimoji="1" lang="ja-JP" altLang="en-US" sz="1400" dirty="0">
                        <a:latin typeface="+mj-ea"/>
                        <a:ea typeface="+mj-ea"/>
                      </a:endParaRPr>
                    </a:p>
                  </a:txBody>
                  <a:tcPr anchor="ctr"/>
                </a:tc>
                <a:tc>
                  <a:txBody>
                    <a:bodyPr/>
                    <a:lstStyle/>
                    <a:p>
                      <a:pPr algn="ctr"/>
                      <a:r>
                        <a:rPr kumimoji="1" lang="en-US" altLang="ja-JP" sz="1400" dirty="0">
                          <a:latin typeface="+mj-ea"/>
                          <a:ea typeface="+mj-ea"/>
                        </a:rPr>
                        <a:t>Up to 5</a:t>
                      </a:r>
                      <a:endParaRPr kumimoji="1" lang="ja-JP" altLang="en-US" sz="1400" dirty="0">
                        <a:latin typeface="+mj-ea"/>
                        <a:ea typeface="+mj-ea"/>
                      </a:endParaRPr>
                    </a:p>
                  </a:txBody>
                  <a:tcPr anchor="ctr"/>
                </a:tc>
                <a:tc>
                  <a:txBody>
                    <a:bodyPr/>
                    <a:lstStyle/>
                    <a:p>
                      <a:pPr algn="ctr"/>
                      <a:r>
                        <a:rPr kumimoji="1" lang="en-US" altLang="ja-JP" sz="1400" dirty="0">
                          <a:latin typeface="+mj-ea"/>
                          <a:ea typeface="+mj-ea"/>
                        </a:rPr>
                        <a:t>50ms</a:t>
                      </a:r>
                      <a:endParaRPr kumimoji="1" lang="ja-JP" altLang="en-US" sz="1400" dirty="0">
                        <a:latin typeface="+mj-ea"/>
                        <a:ea typeface="+mj-ea"/>
                      </a:endParaRPr>
                    </a:p>
                  </a:txBody>
                  <a:tcPr anchor="ctr"/>
                </a:tc>
                <a:tc>
                  <a:txBody>
                    <a:bodyPr/>
                    <a:lstStyle/>
                    <a:p>
                      <a:pPr algn="ctr"/>
                      <a:r>
                        <a:rPr kumimoji="1" lang="en-US" altLang="ja-JP" sz="1400" dirty="0">
                          <a:latin typeface="+mj-ea"/>
                          <a:ea typeface="+mj-ea"/>
                        </a:rPr>
                        <a:t>50ms</a:t>
                      </a:r>
                      <a:endParaRPr kumimoji="1" lang="ja-JP" altLang="en-US" sz="1400" dirty="0">
                        <a:latin typeface="+mj-ea"/>
                        <a:ea typeface="+mj-ea"/>
                      </a:endParaRPr>
                    </a:p>
                  </a:txBody>
                  <a:tcPr anchor="ctr"/>
                </a:tc>
                <a:extLst>
                  <a:ext uri="{0D108BD9-81ED-4DB2-BD59-A6C34878D82A}">
                    <a16:rowId xmlns:a16="http://schemas.microsoft.com/office/drawing/2014/main" val="2829488889"/>
                  </a:ext>
                </a:extLst>
              </a:tr>
            </a:tbl>
          </a:graphicData>
        </a:graphic>
      </p:graphicFrame>
      <p:sp>
        <p:nvSpPr>
          <p:cNvPr id="36" name="テキスト ボックス 35">
            <a:extLst>
              <a:ext uri="{FF2B5EF4-FFF2-40B4-BE49-F238E27FC236}">
                <a16:creationId xmlns:a16="http://schemas.microsoft.com/office/drawing/2014/main" id="{71FCBD0E-BCFD-4FFD-806E-F93940751D10}"/>
              </a:ext>
            </a:extLst>
          </p:cNvPr>
          <p:cNvSpPr txBox="1"/>
          <p:nvPr/>
        </p:nvSpPr>
        <p:spPr>
          <a:xfrm>
            <a:off x="2971800" y="4671043"/>
            <a:ext cx="3300984" cy="369332"/>
          </a:xfrm>
          <a:prstGeom prst="rect">
            <a:avLst/>
          </a:prstGeom>
          <a:noFill/>
        </p:spPr>
        <p:txBody>
          <a:bodyPr wrap="square">
            <a:spAutoFit/>
          </a:bodyPr>
          <a:lstStyle/>
          <a:p>
            <a:r>
              <a:rPr lang="en-US" altLang="ja-JP" sz="1800" dirty="0"/>
              <a:t>Restriction to use the spectrum</a:t>
            </a:r>
            <a:endParaRPr lang="ja-JP" altLang="en-US" sz="1800" dirty="0"/>
          </a:p>
        </p:txBody>
      </p:sp>
      <p:pic>
        <p:nvPicPr>
          <p:cNvPr id="2" name="図 1">
            <a:extLst>
              <a:ext uri="{FF2B5EF4-FFF2-40B4-BE49-F238E27FC236}">
                <a16:creationId xmlns:a16="http://schemas.microsoft.com/office/drawing/2014/main" id="{7EEFB62D-209F-4606-81C5-4D253F1208D3}"/>
              </a:ext>
            </a:extLst>
          </p:cNvPr>
          <p:cNvPicPr>
            <a:picLocks noChangeAspect="1"/>
          </p:cNvPicPr>
          <p:nvPr/>
        </p:nvPicPr>
        <p:blipFill>
          <a:blip r:embed="rId3"/>
          <a:stretch>
            <a:fillRect/>
          </a:stretch>
        </p:blipFill>
        <p:spPr>
          <a:xfrm>
            <a:off x="203454" y="2070369"/>
            <a:ext cx="8813292" cy="2410968"/>
          </a:xfrm>
          <a:prstGeom prst="rect">
            <a:avLst/>
          </a:prstGeom>
        </p:spPr>
      </p:pic>
    </p:spTree>
    <p:extLst>
      <p:ext uri="{BB962C8B-B14F-4D97-AF65-F5344CB8AC3E}">
        <p14:creationId xmlns:p14="http://schemas.microsoft.com/office/powerpoint/2010/main" val="166974940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8442</TotalTime>
  <Words>1382</Words>
  <Application>Microsoft Office PowerPoint</Application>
  <PresentationFormat>画面に合わせる (4:3)</PresentationFormat>
  <Paragraphs>229</Paragraphs>
  <Slides>16</Slides>
  <Notes>13</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16</vt:i4>
      </vt:variant>
    </vt:vector>
  </HeadingPairs>
  <TitlesOfParts>
    <vt:vector size="22" baseType="lpstr">
      <vt:lpstr>Arial 本文</vt:lpstr>
      <vt:lpstr>Meiryo</vt:lpstr>
      <vt:lpstr>Arial</vt:lpstr>
      <vt:lpstr>Calibri</vt:lpstr>
      <vt:lpstr>Times New Roman</vt:lpstr>
      <vt:lpstr>Office Theme</vt:lpstr>
      <vt:lpstr>PowerPoint プレゼンテーション</vt:lpstr>
      <vt:lpstr>PowerPoint プレゼンテーション</vt:lpstr>
      <vt:lpstr>Contents</vt:lpstr>
      <vt:lpstr>Pilot NB radio for assisting UWB channel access</vt:lpstr>
      <vt:lpstr>Two Realizations</vt:lpstr>
      <vt:lpstr>Features</vt:lpstr>
      <vt:lpstr>Pilot NB radio consideration </vt:lpstr>
      <vt:lpstr>License-exempt sub-GHz radios in Japan </vt:lpstr>
      <vt:lpstr>Proper candidate spectrum for pilot NB radio</vt:lpstr>
      <vt:lpstr>Benefits as pilot NB radio</vt:lpstr>
      <vt:lpstr>Example of usage (without overlap)</vt:lpstr>
      <vt:lpstr>Example of usage (with overlap)</vt:lpstr>
      <vt:lpstr>Improved RX power </vt:lpstr>
      <vt:lpstr>Conclusions</vt:lpstr>
      <vt:lpstr>Reference Slides</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Ersen Ekrem</dc:creator>
  <cp:keywords/>
  <dc:description>&lt;doc#&gt;</dc:description>
  <cp:lastModifiedBy>nict Huan-Bang</cp:lastModifiedBy>
  <cp:revision>458</cp:revision>
  <cp:lastPrinted>1998-02-10T13:28:06Z</cp:lastPrinted>
  <dcterms:created xsi:type="dcterms:W3CDTF">2021-07-16T20:39:58Z</dcterms:created>
  <dcterms:modified xsi:type="dcterms:W3CDTF">2022-01-21T13:47:13Z</dcterms:modified>
</cp:coreProperties>
</file>