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448" r:id="rId2"/>
    <p:sldId id="449" r:id="rId3"/>
    <p:sldId id="451" r:id="rId4"/>
    <p:sldId id="452" r:id="rId5"/>
    <p:sldId id="467" r:id="rId6"/>
    <p:sldId id="459" r:id="rId7"/>
    <p:sldId id="477" r:id="rId8"/>
    <p:sldId id="470"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95" autoAdjust="0"/>
    <p:restoredTop sz="94771" autoAdjust="0"/>
  </p:normalViewPr>
  <p:slideViewPr>
    <p:cSldViewPr>
      <p:cViewPr varScale="1">
        <p:scale>
          <a:sx n="114" d="100"/>
          <a:sy n="114" d="100"/>
        </p:scale>
        <p:origin x="185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76"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23525" y="175081"/>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076" name="Rectangle 4"/>
          <p:cNvSpPr>
            <a:spLocks noGrp="1" noChangeArrowheads="1"/>
          </p:cNvSpPr>
          <p:nvPr>
            <p:ph type="ftr" sz="quarter" idx="2"/>
          </p:nvPr>
        </p:nvSpPr>
        <p:spPr bwMode="auto">
          <a:xfrm>
            <a:off x="4268009" y="8982075"/>
            <a:ext cx="205024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Pat Kinney (Kinney Consulting))</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9036040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66388" y="95706"/>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69832" y="8985250"/>
            <a:ext cx="25119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Pat Kinney (Kinney Consulting))</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32476198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a:t>
            </a:fld>
            <a:endParaRPr lang="en-US"/>
          </a:p>
        </p:txBody>
      </p:sp>
    </p:spTree>
    <p:extLst>
      <p:ext uri="{BB962C8B-B14F-4D97-AF65-F5344CB8AC3E}">
        <p14:creationId xmlns:p14="http://schemas.microsoft.com/office/powerpoint/2010/main" val="3149058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2</a:t>
            </a:fld>
            <a:endParaRPr lang="en-US"/>
          </a:p>
        </p:txBody>
      </p:sp>
    </p:spTree>
    <p:extLst>
      <p:ext uri="{BB962C8B-B14F-4D97-AF65-F5344CB8AC3E}">
        <p14:creationId xmlns:p14="http://schemas.microsoft.com/office/powerpoint/2010/main" val="315294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3</a:t>
            </a:fld>
            <a:endParaRPr lang="en-US"/>
          </a:p>
        </p:txBody>
      </p:sp>
    </p:spTree>
    <p:extLst>
      <p:ext uri="{BB962C8B-B14F-4D97-AF65-F5344CB8AC3E}">
        <p14:creationId xmlns:p14="http://schemas.microsoft.com/office/powerpoint/2010/main" val="373123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4</a:t>
            </a:fld>
            <a:endParaRPr lang="en-US"/>
          </a:p>
        </p:txBody>
      </p:sp>
    </p:spTree>
    <p:extLst>
      <p:ext uri="{BB962C8B-B14F-4D97-AF65-F5344CB8AC3E}">
        <p14:creationId xmlns:p14="http://schemas.microsoft.com/office/powerpoint/2010/main" val="927419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5</a:t>
            </a:fld>
            <a:endParaRPr lang="en-CA"/>
          </a:p>
        </p:txBody>
      </p:sp>
    </p:spTree>
    <p:extLst>
      <p:ext uri="{BB962C8B-B14F-4D97-AF65-F5344CB8AC3E}">
        <p14:creationId xmlns:p14="http://schemas.microsoft.com/office/powerpoint/2010/main" val="633509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6</a:t>
            </a:fld>
            <a:endParaRPr lang="en-US"/>
          </a:p>
        </p:txBody>
      </p:sp>
    </p:spTree>
    <p:extLst>
      <p:ext uri="{BB962C8B-B14F-4D97-AF65-F5344CB8AC3E}">
        <p14:creationId xmlns:p14="http://schemas.microsoft.com/office/powerpoint/2010/main" val="44903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7</a:t>
            </a:fld>
            <a:endParaRPr lang="en-US"/>
          </a:p>
        </p:txBody>
      </p:sp>
    </p:spTree>
    <p:extLst>
      <p:ext uri="{BB962C8B-B14F-4D97-AF65-F5344CB8AC3E}">
        <p14:creationId xmlns:p14="http://schemas.microsoft.com/office/powerpoint/2010/main" val="97854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November 2021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November 2021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t>November 2021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52836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November 2021</a:t>
            </a: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Pat Kinney (Kinney Consulting)</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149725" y="332601"/>
            <a:ext cx="329577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802.15-21/609r01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21/15-21-0609-01-0000-p802-15-4aa-report-to-ec-on-unconditional-approval-to-forward-draft-to-revcom.pptx" TargetMode="External"/><Relationship Id="rId2" Type="http://schemas.openxmlformats.org/officeDocument/2006/relationships/hyperlink" Target="https://mentor.ieee.org/802-ec/dcn/20/ec-20-0250-00-ACSD-p802-15-9-revision-1.docx"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pPr>
              <a:defRPr/>
            </a:pPr>
            <a:r>
              <a:rPr lang="en-US"/>
              <a:t>November 2021</a:t>
            </a:r>
            <a:endParaRPr lang="en-US" dirty="0"/>
          </a:p>
        </p:txBody>
      </p:sp>
      <p:sp>
        <p:nvSpPr>
          <p:cNvPr id="5" name="Footer Placeholder 4"/>
          <p:cNvSpPr>
            <a:spLocks noGrp="1"/>
          </p:cNvSpPr>
          <p:nvPr>
            <p:ph type="ftr" sz="quarter" idx="11"/>
          </p:nvPr>
        </p:nvSpPr>
        <p:spPr>
          <a:xfrm>
            <a:off x="6662962" y="6475413"/>
            <a:ext cx="1880963" cy="184666"/>
          </a:xfrm>
        </p:spPr>
        <p:txBody>
          <a:bodyPr/>
          <a:lstStyle/>
          <a:p>
            <a:pPr>
              <a:defRPr/>
            </a:pPr>
            <a:r>
              <a:rPr lang="en-US"/>
              <a:t>Pat Kinney (Kinney Consulting)</a:t>
            </a:r>
            <a:endParaRPr lang="en-US" dirty="0"/>
          </a:p>
        </p:txBody>
      </p:sp>
      <p:sp>
        <p:nvSpPr>
          <p:cNvPr id="6" name="Slide Number Placeholder 5"/>
          <p:cNvSpPr>
            <a:spLocks noGrp="1"/>
          </p:cNvSpPr>
          <p:nvPr>
            <p:ph type="sldNum" sz="quarter" idx="12"/>
          </p:nvPr>
        </p:nvSpPr>
        <p:spPr/>
        <p:txBody>
          <a:bodyPr/>
          <a:lstStyle/>
          <a:p>
            <a:pPr>
              <a:defRPr/>
            </a:pPr>
            <a:r>
              <a:rPr lang="en-US"/>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9812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solidFill>
                  <a:schemeClr val="tx1"/>
                </a:solidFill>
                <a:effectLst/>
                <a:uLnTx/>
                <a:uFillTx/>
                <a:latin typeface="+mn-lt"/>
                <a:ea typeface="+mn-ea"/>
                <a:cs typeface="+mn-cs"/>
              </a:rPr>
              <a:t>Date:</a:t>
            </a:r>
            <a:r>
              <a:rPr kumimoji="0" lang="en-US" sz="2000" b="0" i="0" u="none" strike="noStrike" kern="0" cap="none" spc="0" normalizeH="0" baseline="0" noProof="0" dirty="0">
                <a:ln>
                  <a:noFill/>
                </a:ln>
                <a:solidFill>
                  <a:schemeClr val="tx1"/>
                </a:solidFill>
                <a:effectLst/>
                <a:uLnTx/>
                <a:uFillTx/>
                <a:latin typeface="+mn-lt"/>
                <a:ea typeface="+mn-ea"/>
                <a:cs typeface="+mn-cs"/>
              </a:rPr>
              <a:t> 2021-11-17</a:t>
            </a:r>
          </a:p>
        </p:txBody>
      </p:sp>
      <p:graphicFrame>
        <p:nvGraphicFramePr>
          <p:cNvPr id="10" name="Object 11"/>
          <p:cNvGraphicFramePr>
            <a:graphicFrameLocks noChangeAspect="1"/>
          </p:cNvGraphicFramePr>
          <p:nvPr>
            <p:extLst>
              <p:ext uri="{D42A27DB-BD31-4B8C-83A1-F6EECF244321}">
                <p14:modId xmlns:p14="http://schemas.microsoft.com/office/powerpoint/2010/main" val="3733336268"/>
              </p:ext>
            </p:extLst>
          </p:nvPr>
        </p:nvGraphicFramePr>
        <p:xfrm>
          <a:off x="533400" y="3651250"/>
          <a:ext cx="8235950" cy="925513"/>
        </p:xfrm>
        <a:graphic>
          <a:graphicData uri="http://schemas.openxmlformats.org/presentationml/2006/ole">
            <mc:AlternateContent xmlns:mc="http://schemas.openxmlformats.org/markup-compatibility/2006">
              <mc:Choice xmlns:v="urn:schemas-microsoft-com:vml" Requires="v">
                <p:oleObj spid="_x0000_s15672" name="Document" r:id="rId4" imgW="8318500" imgH="1003300" progId="Word.Document.8">
                  <p:embed/>
                </p:oleObj>
              </mc:Choice>
              <mc:Fallback>
                <p:oleObj name="Document" r:id="rId4" imgW="8318500" imgH="1003300" progId="Word.Document.8">
                  <p:embed/>
                  <p:pic>
                    <p:nvPicPr>
                      <p:cNvPr id="0" name="Object 11"/>
                      <p:cNvPicPr>
                        <a:picLocks noChangeAspect="1" noChangeArrowheads="1"/>
                      </p:cNvPicPr>
                      <p:nvPr/>
                    </p:nvPicPr>
                    <p:blipFill>
                      <a:blip r:embed="rId5"/>
                      <a:srcRect/>
                      <a:stretch>
                        <a:fillRect/>
                      </a:stretch>
                    </p:blipFill>
                    <p:spPr bwMode="auto">
                      <a:xfrm>
                        <a:off x="533400" y="3651250"/>
                        <a:ext cx="8235950" cy="925513"/>
                      </a:xfrm>
                      <a:prstGeom prst="rect">
                        <a:avLst/>
                      </a:prstGeom>
                      <a:noFill/>
                    </p:spPr>
                  </p:pic>
                </p:oleObj>
              </mc:Fallback>
            </mc:AlternateContent>
          </a:graphicData>
        </a:graphic>
      </p:graphicFrame>
      <p:sp>
        <p:nvSpPr>
          <p:cNvPr id="11" name="Rectangle 12"/>
          <p:cNvSpPr>
            <a:spLocks noChangeArrowheads="1"/>
          </p:cNvSpPr>
          <p:nvPr/>
        </p:nvSpPr>
        <p:spPr bwMode="auto">
          <a:xfrm>
            <a:off x="533400" y="3122797"/>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a:t>
            </a:r>
            <a:endParaRPr lang="en-US" sz="2000" dirty="0"/>
          </a:p>
        </p:txBody>
      </p:sp>
      <p:sp>
        <p:nvSpPr>
          <p:cNvPr id="12" name="Rectangle 2"/>
          <p:cNvSpPr txBox="1">
            <a:spLocks noChangeArrowheads="1"/>
          </p:cNvSpPr>
          <p:nvPr/>
        </p:nvSpPr>
        <p:spPr>
          <a:xfrm>
            <a:off x="304800" y="685800"/>
            <a:ext cx="8153400" cy="1066800"/>
          </a:xfrm>
          <a:prstGeom prst="rect">
            <a:avLst/>
          </a:prstGeom>
          <a:noFill/>
        </p:spPr>
        <p:txBody>
          <a:bodyPr/>
          <a:lstStyle/>
          <a:p>
            <a:pPr lvl="0" algn="ctr">
              <a:defRPr/>
            </a:pPr>
            <a:r>
              <a:rPr lang="en-US" sz="3200" b="1" kern="0" dirty="0">
                <a:solidFill>
                  <a:schemeClr val="tx2"/>
                </a:solidFill>
                <a:latin typeface="+mj-lt"/>
                <a:ea typeface="+mj-ea"/>
                <a:cs typeface="+mj-cs"/>
              </a:rPr>
              <a:t>P802.15.4aa Report to EC on Unconditional Approval to forward draft 10 to RevCom</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ea typeface="ＭＳ Ｐゴシック" pitchFamily="34" charset="-128"/>
              </a:rPr>
              <a:t>Introduction</a:t>
            </a:r>
            <a:endParaRPr lang="en-US" dirty="0"/>
          </a:p>
        </p:txBody>
      </p:sp>
      <p:sp>
        <p:nvSpPr>
          <p:cNvPr id="6" name="Content Placeholder 5"/>
          <p:cNvSpPr>
            <a:spLocks noGrp="1"/>
          </p:cNvSpPr>
          <p:nvPr>
            <p:ph idx="1"/>
          </p:nvPr>
        </p:nvSpPr>
        <p:spPr>
          <a:xfrm>
            <a:off x="752475" y="1752600"/>
            <a:ext cx="7772400" cy="4419600"/>
          </a:xfrm>
        </p:spPr>
        <p:txBody>
          <a:bodyPr/>
          <a:lstStyle/>
          <a:p>
            <a:r>
              <a:rPr lang="en-GB" sz="1800" dirty="0">
                <a:ea typeface="ＭＳ Ｐゴシック" pitchFamily="34" charset="-128"/>
              </a:rPr>
              <a:t>This document contains the report to the IEEE 802 Executive Committee in support of a request for approval to send P802.15.4aa Draft 10.0 to RevCom.</a:t>
            </a:r>
          </a:p>
          <a:p>
            <a:r>
              <a:rPr lang="en-GB" sz="1800" dirty="0">
                <a:ea typeface="ＭＳ Ｐゴシック" pitchFamily="34" charset="-128"/>
              </a:rPr>
              <a:t>The 802 EC motion is on Slide 8.</a:t>
            </a:r>
          </a:p>
        </p:txBody>
      </p:sp>
      <p:sp>
        <p:nvSpPr>
          <p:cNvPr id="2" name="Date Placeholder 1"/>
          <p:cNvSpPr>
            <a:spLocks noGrp="1"/>
          </p:cNvSpPr>
          <p:nvPr>
            <p:ph type="dt" sz="half" idx="10"/>
          </p:nvPr>
        </p:nvSpPr>
        <p:spPr>
          <a:xfrm>
            <a:off x="696913" y="332601"/>
            <a:ext cx="942566" cy="276999"/>
          </a:xfrm>
        </p:spPr>
        <p:txBody>
          <a:bodyPr/>
          <a:lstStyle/>
          <a:p>
            <a:pPr>
              <a:defRPr/>
            </a:pPr>
            <a:r>
              <a:rPr lang="en-US" altLang="ko-KR"/>
              <a:t>November 2021</a:t>
            </a:r>
            <a:endParaRPr lang="en-US" altLang="ko-KR" dirty="0"/>
          </a:p>
        </p:txBody>
      </p:sp>
      <p:sp>
        <p:nvSpPr>
          <p:cNvPr id="3" name="Footer Placeholder 2"/>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4" name="Slide Number Placeholder 3"/>
          <p:cNvSpPr>
            <a:spLocks noGrp="1"/>
          </p:cNvSpPr>
          <p:nvPr>
            <p:ph type="sldNum" sz="quarter" idx="12"/>
          </p:nvPr>
        </p:nvSpPr>
        <p:spPr/>
        <p:txBody>
          <a:bodyPr/>
          <a:lstStyle/>
          <a:p>
            <a:pPr>
              <a:defRPr/>
            </a:pPr>
            <a:r>
              <a:rPr lang="en-US"/>
              <a:t>Slide </a:t>
            </a:r>
            <a:fld id="{FB3C9980-79DC-43B3-9260-ABCB224AB3D0}"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Standards Association (SA) Ballot Results – P802.15.4aa</a:t>
            </a:r>
            <a:endParaRPr lang="en-US"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November 2021</a:t>
            </a:r>
            <a:endParaRPr lang="en-US" altLang="ko-KR" dirty="0"/>
          </a:p>
        </p:txBody>
      </p:sp>
      <p:sp>
        <p:nvSpPr>
          <p:cNvPr id="4" name="Footer Placeholder 3"/>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618508150"/>
              </p:ext>
            </p:extLst>
          </p:nvPr>
        </p:nvGraphicFramePr>
        <p:xfrm>
          <a:off x="1066800" y="1737361"/>
          <a:ext cx="7162800" cy="2545079"/>
        </p:xfrm>
        <a:graphic>
          <a:graphicData uri="http://schemas.openxmlformats.org/drawingml/2006/table">
            <a:tbl>
              <a:tblPr firstRow="1" bandRow="1">
                <a:tableStyleId>{ED083AE6-46FA-4A59-8FB0-9F97EB10719F}</a:tableStyleId>
              </a:tblPr>
              <a:tblGrid>
                <a:gridCol w="908978">
                  <a:extLst>
                    <a:ext uri="{9D8B030D-6E8A-4147-A177-3AD203B41FA5}">
                      <a16:colId xmlns:a16="http://schemas.microsoft.com/office/drawing/2014/main" val="20000"/>
                    </a:ext>
                  </a:extLst>
                </a:gridCol>
                <a:gridCol w="2520022">
                  <a:extLst>
                    <a:ext uri="{9D8B030D-6E8A-4147-A177-3AD203B41FA5}">
                      <a16:colId xmlns:a16="http://schemas.microsoft.com/office/drawing/2014/main" val="20001"/>
                    </a:ext>
                  </a:extLst>
                </a:gridCol>
                <a:gridCol w="466619">
                  <a:extLst>
                    <a:ext uri="{9D8B030D-6E8A-4147-A177-3AD203B41FA5}">
                      <a16:colId xmlns:a16="http://schemas.microsoft.com/office/drawing/2014/main" val="20002"/>
                    </a:ext>
                  </a:extLst>
                </a:gridCol>
                <a:gridCol w="545387">
                  <a:extLst>
                    <a:ext uri="{9D8B030D-6E8A-4147-A177-3AD203B41FA5}">
                      <a16:colId xmlns:a16="http://schemas.microsoft.com/office/drawing/2014/main" val="20003"/>
                    </a:ext>
                  </a:extLst>
                </a:gridCol>
                <a:gridCol w="389562">
                  <a:extLst>
                    <a:ext uri="{9D8B030D-6E8A-4147-A177-3AD203B41FA5}">
                      <a16:colId xmlns:a16="http://schemas.microsoft.com/office/drawing/2014/main" val="20004"/>
                    </a:ext>
                  </a:extLst>
                </a:gridCol>
                <a:gridCol w="389562">
                  <a:extLst>
                    <a:ext uri="{9D8B030D-6E8A-4147-A177-3AD203B41FA5}">
                      <a16:colId xmlns:a16="http://schemas.microsoft.com/office/drawing/2014/main" val="20005"/>
                    </a:ext>
                  </a:extLst>
                </a:gridCol>
                <a:gridCol w="389562">
                  <a:extLst>
                    <a:ext uri="{9D8B030D-6E8A-4147-A177-3AD203B41FA5}">
                      <a16:colId xmlns:a16="http://schemas.microsoft.com/office/drawing/2014/main" val="20006"/>
                    </a:ext>
                  </a:extLst>
                </a:gridCol>
                <a:gridCol w="545387">
                  <a:extLst>
                    <a:ext uri="{9D8B030D-6E8A-4147-A177-3AD203B41FA5}">
                      <a16:colId xmlns:a16="http://schemas.microsoft.com/office/drawing/2014/main" val="20007"/>
                    </a:ext>
                  </a:extLst>
                </a:gridCol>
                <a:gridCol w="398121">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22860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15 Aug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P802.15.4aa draft 8.0</a:t>
                      </a: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71</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55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53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98</a:t>
                      </a:r>
                    </a:p>
                  </a:txBody>
                  <a:tcPr/>
                </a:tc>
                <a:extLst>
                  <a:ext uri="{0D108BD9-81ED-4DB2-BD59-A6C34878D82A}">
                    <a16:rowId xmlns:a16="http://schemas.microsoft.com/office/drawing/2014/main" val="10001"/>
                  </a:ext>
                </a:extLst>
              </a:tr>
              <a:tr h="24384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24 Sept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P802.15.4aa draft 9.0</a:t>
                      </a: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71</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100</a:t>
                      </a:r>
                    </a:p>
                  </a:txBody>
                  <a:tcPr/>
                </a:tc>
                <a:extLst>
                  <a:ext uri="{0D108BD9-81ED-4DB2-BD59-A6C34878D82A}">
                    <a16:rowId xmlns:a16="http://schemas.microsoft.com/office/drawing/2014/main" val="10002"/>
                  </a:ext>
                </a:extLst>
              </a:tr>
              <a:tr h="243841">
                <a:tc>
                  <a:txBody>
                    <a:bodyPr/>
                    <a:lstStyle/>
                    <a:p>
                      <a:r>
                        <a:rPr lang="en-CA" sz="1400" dirty="0">
                          <a:latin typeface="Arial" pitchFamily="34" charset="0"/>
                          <a:cs typeface="Arial" pitchFamily="34" charset="0"/>
                        </a:rPr>
                        <a:t>18</a:t>
                      </a:r>
                      <a:r>
                        <a:rPr lang="en-CA" sz="1400" baseline="0" dirty="0">
                          <a:latin typeface="Arial" pitchFamily="34" charset="0"/>
                          <a:cs typeface="Arial" pitchFamily="34" charset="0"/>
                        </a:rPr>
                        <a:t> Oct 2021</a:t>
                      </a:r>
                      <a:endParaRPr lang="en-CA"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P802.4aa draft 10.0</a:t>
                      </a: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71</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lang="en-CA" sz="1400" dirty="0">
                          <a:latin typeface="Arial" pitchFamily="34" charset="0"/>
                          <a:cs typeface="Arial" pitchFamily="34" charset="0"/>
                        </a:rPr>
                        <a:t>62</a:t>
                      </a:r>
                    </a:p>
                  </a:txBody>
                  <a:tcPr/>
                </a:tc>
                <a:tc>
                  <a:txBody>
                    <a:bodyPr/>
                    <a:lstStyle/>
                    <a:p>
                      <a:r>
                        <a:rPr lang="en-CA" sz="1400" dirty="0">
                          <a:latin typeface="Arial" pitchFamily="34" charset="0"/>
                          <a:cs typeface="Arial" pitchFamily="34" charset="0"/>
                        </a:rPr>
                        <a:t>87</a:t>
                      </a:r>
                    </a:p>
                  </a:txBody>
                  <a:tcPr/>
                </a:tc>
                <a:tc>
                  <a:txBody>
                    <a:bodyPr/>
                    <a:lstStyle/>
                    <a:p>
                      <a:r>
                        <a:rPr lang="en-CA" sz="1400" dirty="0">
                          <a:latin typeface="Arial" pitchFamily="34" charset="0"/>
                          <a:cs typeface="Arial" pitchFamily="34" charset="0"/>
                        </a:rPr>
                        <a:t>1</a:t>
                      </a:r>
                    </a:p>
                  </a:txBody>
                  <a:tcPr/>
                </a:tc>
                <a:tc>
                  <a:txBody>
                    <a:bodyPr/>
                    <a:lstStyle/>
                    <a:p>
                      <a:r>
                        <a:rPr lang="en-CA" sz="1400" dirty="0">
                          <a:latin typeface="Arial" pitchFamily="34" charset="0"/>
                          <a:cs typeface="Arial" pitchFamily="34" charset="0"/>
                        </a:rPr>
                        <a:t>1</a:t>
                      </a:r>
                    </a:p>
                  </a:txBody>
                  <a:tcPr/>
                </a:tc>
                <a:tc>
                  <a:txBody>
                    <a:bodyPr/>
                    <a:lstStyle/>
                    <a:p>
                      <a:r>
                        <a:rPr lang="en-CA" sz="1400" dirty="0">
                          <a:latin typeface="Arial" pitchFamily="34" charset="0"/>
                          <a:cs typeface="Arial" pitchFamily="34" charset="0"/>
                        </a:rPr>
                        <a:t>61</a:t>
                      </a:r>
                    </a:p>
                  </a:txBody>
                  <a:tcPr/>
                </a:tc>
                <a:tc>
                  <a:txBody>
                    <a:bodyPr/>
                    <a:lstStyle/>
                    <a:p>
                      <a:r>
                        <a:rPr lang="en-CA" sz="1400" dirty="0">
                          <a:latin typeface="Arial" pitchFamily="34" charset="0"/>
                          <a:cs typeface="Arial" pitchFamily="34" charset="0"/>
                        </a:rPr>
                        <a:t>0</a:t>
                      </a:r>
                    </a:p>
                  </a:txBody>
                  <a:tcPr/>
                </a:tc>
                <a:tc>
                  <a:txBody>
                    <a:bodyPr/>
                    <a:lstStyle/>
                    <a:p>
                      <a:r>
                        <a:rPr lang="en-CA" sz="1400" dirty="0">
                          <a:latin typeface="Arial" pitchFamily="34" charset="0"/>
                          <a:cs typeface="Arial" pitchFamily="34" charset="0"/>
                        </a:rPr>
                        <a:t>100</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ea typeface="ＭＳ Ｐゴシック" pitchFamily="34" charset="-128"/>
              </a:rPr>
              <a:t>SA Ballot Comments – P802.15.4aa</a:t>
            </a:r>
            <a:endParaRPr lang="en-US" sz="2800"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November 2021</a:t>
            </a:r>
            <a:endParaRPr lang="en-US" altLang="ko-KR" dirty="0"/>
          </a:p>
        </p:txBody>
      </p:sp>
      <p:sp>
        <p:nvSpPr>
          <p:cNvPr id="4" name="Footer Placeholder 3"/>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857188299"/>
              </p:ext>
            </p:extLst>
          </p:nvPr>
        </p:nvGraphicFramePr>
        <p:xfrm>
          <a:off x="1293091" y="1676400"/>
          <a:ext cx="6631708" cy="2623403"/>
        </p:xfrm>
        <a:graphic>
          <a:graphicData uri="http://schemas.openxmlformats.org/drawingml/2006/table">
            <a:tbl>
              <a:tblPr firstRow="1" bandRow="1">
                <a:tableStyleId>{ED083AE6-46FA-4A59-8FB0-9F97EB10719F}</a:tableStyleId>
              </a:tblPr>
              <a:tblGrid>
                <a:gridCol w="947045">
                  <a:extLst>
                    <a:ext uri="{9D8B030D-6E8A-4147-A177-3AD203B41FA5}">
                      <a16:colId xmlns:a16="http://schemas.microsoft.com/office/drawing/2014/main" val="20000"/>
                    </a:ext>
                  </a:extLst>
                </a:gridCol>
                <a:gridCol w="2525454">
                  <a:extLst>
                    <a:ext uri="{9D8B030D-6E8A-4147-A177-3AD203B41FA5}">
                      <a16:colId xmlns:a16="http://schemas.microsoft.com/office/drawing/2014/main" val="20001"/>
                    </a:ext>
                  </a:extLst>
                </a:gridCol>
                <a:gridCol w="3159209">
                  <a:extLst>
                    <a:ext uri="{9D8B030D-6E8A-4147-A177-3AD203B41FA5}">
                      <a16:colId xmlns:a16="http://schemas.microsoft.com/office/drawing/2014/main" val="20002"/>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15 Aug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P802.15.4aa draft 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5  (2 T, 2 E, 1 G)</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1"/>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24 Sept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P802.15.4aa draft 9.0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4 (0 T, 4 E)</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544268">
                <a:tc>
                  <a:txBody>
                    <a:bodyPr/>
                    <a:lstStyle/>
                    <a:p>
                      <a:r>
                        <a:rPr lang="en-CA" sz="1400" dirty="0">
                          <a:latin typeface="Arial" pitchFamily="34" charset="0"/>
                          <a:cs typeface="Arial" pitchFamily="34" charset="0"/>
                        </a:rPr>
                        <a:t>18</a:t>
                      </a:r>
                      <a:r>
                        <a:rPr lang="en-CA" sz="1400" baseline="0" dirty="0">
                          <a:latin typeface="Arial" pitchFamily="34" charset="0"/>
                          <a:cs typeface="Arial" pitchFamily="34" charset="0"/>
                        </a:rPr>
                        <a:t> Oct 2021</a:t>
                      </a:r>
                      <a:endParaRPr lang="en-CA"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P802.4aa draft 10.0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0</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01"/>
            <a:ext cx="8496944" cy="1066800"/>
          </a:xfrm>
        </p:spPr>
        <p:txBody>
          <a:bodyPr/>
          <a:lstStyle/>
          <a:p>
            <a:r>
              <a:rPr lang="en-GB" dirty="0">
                <a:ea typeface="ＭＳ Ｐゴシック" pitchFamily="34" charset="-128"/>
              </a:rPr>
              <a:t>MBS comments by commenter</a:t>
            </a:r>
            <a:endParaRPr lang="en-CA"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November 2021</a:t>
            </a:r>
            <a:endParaRPr lang="en-US" altLang="ko-KR" dirty="0"/>
          </a:p>
        </p:txBody>
      </p:sp>
      <p:graphicFrame>
        <p:nvGraphicFramePr>
          <p:cNvPr id="6" name="Table 5"/>
          <p:cNvGraphicFramePr>
            <a:graphicFrameLocks noGrp="1"/>
          </p:cNvGraphicFramePr>
          <p:nvPr>
            <p:extLst>
              <p:ext uri="{D42A27DB-BD31-4B8C-83A1-F6EECF244321}">
                <p14:modId xmlns:p14="http://schemas.microsoft.com/office/powerpoint/2010/main" val="3913143157"/>
              </p:ext>
            </p:extLst>
          </p:nvPr>
        </p:nvGraphicFramePr>
        <p:xfrm>
          <a:off x="323528" y="1066800"/>
          <a:ext cx="8618864" cy="3505043"/>
        </p:xfrm>
        <a:graphic>
          <a:graphicData uri="http://schemas.openxmlformats.org/drawingml/2006/table">
            <a:tbl>
              <a:tblPr firstRow="1" bandRow="1">
                <a:tableStyleId>{ED083AE6-46FA-4A59-8FB0-9F97EB10719F}</a:tableStyleId>
              </a:tblPr>
              <a:tblGrid>
                <a:gridCol w="857572">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gridCol w="426720">
                  <a:extLst>
                    <a:ext uri="{9D8B030D-6E8A-4147-A177-3AD203B41FA5}">
                      <a16:colId xmlns:a16="http://schemas.microsoft.com/office/drawing/2014/main" val="20002"/>
                    </a:ext>
                  </a:extLst>
                </a:gridCol>
                <a:gridCol w="304800">
                  <a:extLst>
                    <a:ext uri="{9D8B030D-6E8A-4147-A177-3AD203B41FA5}">
                      <a16:colId xmlns:a16="http://schemas.microsoft.com/office/drawing/2014/main" val="20003"/>
                    </a:ext>
                  </a:extLst>
                </a:gridCol>
                <a:gridCol w="6324600">
                  <a:extLst>
                    <a:ext uri="{9D8B030D-6E8A-4147-A177-3AD203B41FA5}">
                      <a16:colId xmlns:a16="http://schemas.microsoft.com/office/drawing/2014/main" val="20004"/>
                    </a:ext>
                  </a:extLst>
                </a:gridCol>
                <a:gridCol w="400372">
                  <a:extLst>
                    <a:ext uri="{9D8B030D-6E8A-4147-A177-3AD203B41FA5}">
                      <a16:colId xmlns:a16="http://schemas.microsoft.com/office/drawing/2014/main" val="20005"/>
                    </a:ext>
                  </a:extLst>
                </a:gridCol>
              </a:tblGrid>
              <a:tr h="8382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6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1st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6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topic</a:t>
                      </a:r>
                      <a:endPar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600" b="0" i="0" u="none" strike="noStrike" cap="none" normalizeH="0" baseline="0" dirty="0">
                        <a:ln>
                          <a:noFill/>
                        </a:ln>
                        <a:solidFill>
                          <a:schemeClr val="tx1"/>
                        </a:solidFill>
                        <a:effectLst/>
                        <a:latin typeface="Times New Roman" pitchFamily="18" charset="0"/>
                      </a:endParaRPr>
                    </a:p>
                  </a:txBody>
                  <a:tcPr marT="45711" marB="45711" vert="vert" horzOverflow="overflow"/>
                </a:tc>
                <a:extLst>
                  <a:ext uri="{0D108BD9-81ED-4DB2-BD59-A6C34878D82A}">
                    <a16:rowId xmlns:a16="http://schemas.microsoft.com/office/drawing/2014/main" val="10000"/>
                  </a:ext>
                </a:extLst>
              </a:tr>
              <a:tr h="838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0" dirty="0">
                          <a:latin typeface="Calibri" panose="020F0502020204030204" pitchFamily="34" charset="0"/>
                        </a:rPr>
                        <a:t>Tero Kivinen</a:t>
                      </a: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 </a:t>
                      </a:r>
                      <a:r>
                        <a:rPr lang="en-US" sz="1200" b="0" i="0" u="none" strike="noStrike" kern="1200" dirty="0">
                          <a:solidFill>
                            <a:schemeClr val="tx1"/>
                          </a:solidFill>
                          <a:effectLst/>
                          <a:latin typeface="+mn-lt"/>
                          <a:ea typeface="+mn-ea"/>
                          <a:cs typeface="+mn-cs"/>
                        </a:rPr>
                        <a:t>This text says that SUN FSK Modes #5, #6, #7, and #8 use the text specified below, which then uses table 10-14 to specify </a:t>
                      </a:r>
                      <a:r>
                        <a:rPr lang="en-US" sz="1200" b="0" i="0" u="none" strike="noStrike" kern="1200" dirty="0" err="1">
                          <a:solidFill>
                            <a:schemeClr val="tx1"/>
                          </a:solidFill>
                          <a:effectLst/>
                          <a:latin typeface="+mn-lt"/>
                          <a:ea typeface="+mn-ea"/>
                          <a:cs typeface="+mn-cs"/>
                        </a:rPr>
                        <a:t>ChanSpacing</a:t>
                      </a:r>
                      <a:r>
                        <a:rPr lang="en-US" sz="1200" b="0" i="0" u="none" strike="noStrike" kern="1200" dirty="0">
                          <a:solidFill>
                            <a:schemeClr val="tx1"/>
                          </a:solidFill>
                          <a:effectLst/>
                          <a:latin typeface="+mn-lt"/>
                          <a:ea typeface="+mn-ea"/>
                          <a:cs typeface="+mn-cs"/>
                        </a:rPr>
                        <a:t>, </a:t>
                      </a:r>
                      <a:r>
                        <a:rPr lang="en-US" sz="1200" b="0" i="0" u="none" strike="noStrike" kern="1200" dirty="0" err="1">
                          <a:solidFill>
                            <a:schemeClr val="tx1"/>
                          </a:solidFill>
                          <a:effectLst/>
                          <a:latin typeface="+mn-lt"/>
                          <a:ea typeface="+mn-ea"/>
                          <a:cs typeface="+mn-cs"/>
                        </a:rPr>
                        <a:t>TotalNumChan</a:t>
                      </a:r>
                      <a:r>
                        <a:rPr lang="en-US" sz="1200" b="0" i="0" u="none" strike="noStrike" kern="1200" dirty="0">
                          <a:solidFill>
                            <a:schemeClr val="tx1"/>
                          </a:solidFill>
                          <a:effectLst/>
                          <a:latin typeface="+mn-lt"/>
                          <a:ea typeface="+mn-ea"/>
                          <a:cs typeface="+mn-cs"/>
                        </a:rPr>
                        <a:t> and ChanCenterFreq0, but the table 10-14 does not contain entries for 920 </a:t>
                      </a:r>
                      <a:r>
                        <a:rPr lang="en-US" sz="1200" b="0" i="0" u="none" strike="noStrike" kern="1200" dirty="0" err="1">
                          <a:solidFill>
                            <a:schemeClr val="tx1"/>
                          </a:solidFill>
                          <a:effectLst/>
                          <a:latin typeface="+mn-lt"/>
                          <a:ea typeface="+mn-ea"/>
                          <a:cs typeface="+mn-cs"/>
                        </a:rPr>
                        <a:t>Mhz</a:t>
                      </a:r>
                      <a:r>
                        <a:rPr lang="en-US" sz="1200" b="0" i="0" u="none" strike="noStrike" kern="1200" dirty="0">
                          <a:solidFill>
                            <a:schemeClr val="tx1"/>
                          </a:solidFill>
                          <a:effectLst/>
                          <a:latin typeface="+mn-lt"/>
                          <a:ea typeface="+mn-ea"/>
                          <a:cs typeface="+mn-cs"/>
                        </a:rPr>
                        <a:t> Band Designator for SUN FSK operating modes #5, #6, #7, or #8.</a:t>
                      </a:r>
                      <a:endParaRPr kumimoji="0" lang="en-US" sz="1200" b="0" i="0" u="none" strike="noStrike" kern="1200" cap="none" normalizeH="0" baseline="0" dirty="0">
                        <a:ln>
                          <a:noFill/>
                        </a:ln>
                        <a:solidFill>
                          <a:schemeClr val="tx1"/>
                        </a:solidFill>
                        <a:effectLst/>
                        <a:latin typeface="+mn-lt"/>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extLst>
                  <a:ext uri="{0D108BD9-81ED-4DB2-BD59-A6C34878D82A}">
                    <a16:rowId xmlns:a16="http://schemas.microsoft.com/office/drawing/2014/main" val="10001"/>
                  </a:ext>
                </a:extLst>
              </a:tr>
              <a:tr h="1447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0" dirty="0">
                          <a:latin typeface="Calibri" panose="020F0502020204030204" pitchFamily="34" charset="0"/>
                        </a:rPr>
                        <a:t>CRG Response</a:t>
                      </a: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 REVISED;  Disposition Detail: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 Table 10-14 for Band Designator 920, Operating mode #5, #6, #7 to be included "SUN FSK operating mode #2" in 802.15.4-2020.It will become "SUN FSK operating mode #2, #5, #6, and #7".</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Operating mode #8 to be included "SUN FSK operating mode #3 and #4" in 802.15.4-2020.  It will become "SUN FSK operating mode #3, #4, and #8"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1" dirty="0">
                          <a:latin typeface="Calibri" panose="020F0502020204030204" pitchFamily="34" charset="0"/>
                        </a:rPr>
                        <a:t>Total</a:t>
                      </a:r>
                      <a:endParaRPr lang="ko-KR" altLang="en-US" sz="1600" b="1"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extLst>
                  <a:ext uri="{0D108BD9-81ED-4DB2-BD59-A6C34878D82A}">
                    <a16:rowId xmlns:a16="http://schemas.microsoft.com/office/drawing/2014/main" val="10007"/>
                  </a:ext>
                </a:extLst>
              </a:tr>
            </a:tbl>
          </a:graphicData>
        </a:graphic>
      </p:graphicFrame>
      <p:sp>
        <p:nvSpPr>
          <p:cNvPr id="8" name="Footer Placeholder 4"/>
          <p:cNvSpPr>
            <a:spLocks noGrp="1"/>
          </p:cNvSpPr>
          <p:nvPr>
            <p:ph type="ftr" sz="quarter" idx="11"/>
          </p:nvPr>
        </p:nvSpPr>
        <p:spPr>
          <a:xfrm>
            <a:off x="6662962" y="6475413"/>
            <a:ext cx="1880963" cy="184666"/>
          </a:xfrm>
        </p:spPr>
        <p:txBody>
          <a:bodyPr/>
          <a:lstStyle/>
          <a:p>
            <a:r>
              <a:rPr lang="en-US"/>
              <a:t>Pat Kinney (Kinney Consulting)</a:t>
            </a:r>
            <a:endParaRPr lang="en-CA" dirty="0"/>
          </a:p>
        </p:txBody>
      </p:sp>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5</a:t>
            </a:fld>
            <a:endParaRPr lang="en-CA" dirty="0"/>
          </a:p>
        </p:txBody>
      </p:sp>
    </p:spTree>
    <p:extLst>
      <p:ext uri="{BB962C8B-B14F-4D97-AF65-F5344CB8AC3E}">
        <p14:creationId xmlns:p14="http://schemas.microsoft.com/office/powerpoint/2010/main" val="325807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74687" y="332601"/>
            <a:ext cx="7772400" cy="1066800"/>
          </a:xfrm>
        </p:spPr>
        <p:txBody>
          <a:bodyPr/>
          <a:lstStyle/>
          <a:p>
            <a:r>
              <a:rPr lang="en-GB" dirty="0"/>
              <a:t>Mandatory Coordination</a:t>
            </a:r>
            <a:endParaRPr lang="en-US" dirty="0"/>
          </a:p>
        </p:txBody>
      </p:sp>
      <p:sp>
        <p:nvSpPr>
          <p:cNvPr id="5" name="Date Placeholder 4"/>
          <p:cNvSpPr>
            <a:spLocks noGrp="1"/>
          </p:cNvSpPr>
          <p:nvPr>
            <p:ph type="dt" sz="half" idx="10"/>
          </p:nvPr>
        </p:nvSpPr>
        <p:spPr>
          <a:xfrm>
            <a:off x="696913" y="332601"/>
            <a:ext cx="942566" cy="276999"/>
          </a:xfrm>
        </p:spPr>
        <p:txBody>
          <a:bodyPr/>
          <a:lstStyle/>
          <a:p>
            <a:pPr>
              <a:defRPr/>
            </a:pPr>
            <a:r>
              <a:rPr lang="en-US" altLang="ko-KR"/>
              <a:t>November 2021</a:t>
            </a:r>
            <a:endParaRPr lang="en-US" altLang="ko-KR" dirty="0"/>
          </a:p>
        </p:txBody>
      </p:sp>
      <p:sp>
        <p:nvSpPr>
          <p:cNvPr id="6" name="Footer Placeholder 5"/>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6</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3955066057"/>
              </p:ext>
            </p:extLst>
          </p:nvPr>
        </p:nvGraphicFramePr>
        <p:xfrm>
          <a:off x="250606" y="1444851"/>
          <a:ext cx="8543925" cy="4208089"/>
        </p:xfrm>
        <a:graphic>
          <a:graphicData uri="http://schemas.openxmlformats.org/drawingml/2006/table">
            <a:tbl>
              <a:tblPr/>
              <a:tblGrid>
                <a:gridCol w="2949794">
                  <a:extLst>
                    <a:ext uri="{9D8B030D-6E8A-4147-A177-3AD203B41FA5}">
                      <a16:colId xmlns:a16="http://schemas.microsoft.com/office/drawing/2014/main" val="20000"/>
                    </a:ext>
                  </a:extLst>
                </a:gridCol>
                <a:gridCol w="896440">
                  <a:extLst>
                    <a:ext uri="{9D8B030D-6E8A-4147-A177-3AD203B41FA5}">
                      <a16:colId xmlns:a16="http://schemas.microsoft.com/office/drawing/2014/main" val="20001"/>
                    </a:ext>
                  </a:extLst>
                </a:gridCol>
                <a:gridCol w="2227760">
                  <a:extLst>
                    <a:ext uri="{9D8B030D-6E8A-4147-A177-3AD203B41FA5}">
                      <a16:colId xmlns:a16="http://schemas.microsoft.com/office/drawing/2014/main" val="20002"/>
                    </a:ext>
                  </a:extLst>
                </a:gridCol>
                <a:gridCol w="2469931">
                  <a:extLst>
                    <a:ext uri="{9D8B030D-6E8A-4147-A177-3AD203B41FA5}">
                      <a16:colId xmlns:a16="http://schemas.microsoft.com/office/drawing/2014/main" val="20003"/>
                    </a:ext>
                  </a:extLst>
                </a:gridCol>
              </a:tblGrid>
              <a:tr h="8605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Coordination Entity</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a:ln>
                            <a:noFill/>
                          </a:ln>
                          <a:solidFill>
                            <a:schemeClr val="tx1"/>
                          </a:solidFill>
                          <a:effectLst/>
                          <a:latin typeface="Times New Roman" pitchFamily="18" charset="0"/>
                          <a:cs typeface="Arial" charset="0"/>
                        </a:rPr>
                      </a:br>
                      <a:r>
                        <a:rPr kumimoji="0" lang="en-GB" sz="2000" b="1" i="0" u="none" strike="noStrike" cap="none" normalizeH="0" baseline="0">
                          <a:ln>
                            <a:noFill/>
                          </a:ln>
                          <a:solidFill>
                            <a:schemeClr val="tx1"/>
                          </a:solidFill>
                          <a:effectLst/>
                          <a:latin typeface="Times New Roman" pitchFamily="18" charset="0"/>
                          <a:cs typeface="Arial" charset="0"/>
                        </a:rPr>
                        <a:t>Draft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Status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IEEE-SA Editorial </a:t>
                      </a: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(MEC)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D09</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4 October 2021</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“Meets all editorial requirements.”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Quantities, Units and Letter Symbols  (SCC14)</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Not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86213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Terms and Definitions (SCC10)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Not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Registration Authority Committee (RAC)</a:t>
                      </a:r>
                      <a:r>
                        <a:rPr kumimoji="0" lang="en-GB" sz="2000" b="0" i="0" u="none" strike="noStrike" cap="none" normalizeH="0" baseline="30000" dirty="0">
                          <a:ln>
                            <a:noFill/>
                          </a:ln>
                          <a:solidFill>
                            <a:schemeClr val="tx1"/>
                          </a:solidFill>
                          <a:effectLst/>
                          <a:latin typeface="Times New Roman" pitchFamily="18" charset="0"/>
                          <a:cs typeface="Arial" charset="0"/>
                        </a:rPr>
                        <a:t>2</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Not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 name="Rectangle 1">
            <a:extLst>
              <a:ext uri="{FF2B5EF4-FFF2-40B4-BE49-F238E27FC236}">
                <a16:creationId xmlns:a16="http://schemas.microsoft.com/office/drawing/2014/main" id="{9557948E-7C40-A547-AF4F-662D01B1E8C4}"/>
              </a:ext>
            </a:extLst>
          </p:cNvPr>
          <p:cNvSpPr/>
          <p:nvPr/>
        </p:nvSpPr>
        <p:spPr>
          <a:xfrm>
            <a:off x="447676" y="5783632"/>
            <a:ext cx="8315324" cy="646331"/>
          </a:xfrm>
          <a:prstGeom prst="rect">
            <a:avLst/>
          </a:prstGeom>
        </p:spPr>
        <p:txBody>
          <a:bodyPr wrap="square">
            <a:spAutoFit/>
          </a:bodyPr>
          <a:lstStyle/>
          <a:p>
            <a:r>
              <a:rPr lang="en-US" baseline="30000" dirty="0">
                <a:solidFill>
                  <a:srgbClr val="262626"/>
                </a:solidFill>
                <a:latin typeface="open_sansregular"/>
              </a:rPr>
              <a:t>2</a:t>
            </a:r>
            <a:r>
              <a:rPr lang="en-US" dirty="0">
                <a:solidFill>
                  <a:srgbClr val="262626"/>
                </a:solidFill>
                <a:latin typeface="open_sansregular"/>
              </a:rPr>
              <a:t> The IEEE Registration Authority Committee may be automatically included in a balloting group if requested by the Sponsor at the time of draft submission for SA Ballot. It is normally requested if the PAR indicates the possible registration of objects or numbers to be included in or used by the project or if it becomes apparent through development of the draft that such may occur.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23900" y="332601"/>
            <a:ext cx="7772400" cy="925768"/>
          </a:xfrm>
        </p:spPr>
        <p:txBody>
          <a:bodyPr/>
          <a:lstStyle/>
          <a:p>
            <a:r>
              <a:rPr lang="en-US" dirty="0"/>
              <a:t>P802.15.4aa Timeline</a:t>
            </a:r>
          </a:p>
        </p:txBody>
      </p:sp>
      <p:sp>
        <p:nvSpPr>
          <p:cNvPr id="5" name="Date Placeholder 4"/>
          <p:cNvSpPr>
            <a:spLocks noGrp="1"/>
          </p:cNvSpPr>
          <p:nvPr>
            <p:ph type="dt" sz="half" idx="10"/>
          </p:nvPr>
        </p:nvSpPr>
        <p:spPr>
          <a:xfrm>
            <a:off x="696913" y="332601"/>
            <a:ext cx="942566" cy="276999"/>
          </a:xfrm>
        </p:spPr>
        <p:txBody>
          <a:bodyPr/>
          <a:lstStyle/>
          <a:p>
            <a:pPr>
              <a:defRPr/>
            </a:pPr>
            <a:r>
              <a:rPr lang="en-US" altLang="ko-KR"/>
              <a:t>November 2021</a:t>
            </a:r>
            <a:endParaRPr lang="en-US" altLang="ko-KR" dirty="0"/>
          </a:p>
        </p:txBody>
      </p:sp>
      <p:sp>
        <p:nvSpPr>
          <p:cNvPr id="6" name="Footer Placeholder 5"/>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7</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694826744"/>
              </p:ext>
            </p:extLst>
          </p:nvPr>
        </p:nvGraphicFramePr>
        <p:xfrm>
          <a:off x="400050" y="1150420"/>
          <a:ext cx="8420100" cy="2226641"/>
        </p:xfrm>
        <a:graphic>
          <a:graphicData uri="http://schemas.openxmlformats.org/drawingml/2006/table">
            <a:tbl>
              <a:tblPr/>
              <a:tblGrid>
                <a:gridCol w="6352664">
                  <a:extLst>
                    <a:ext uri="{9D8B030D-6E8A-4147-A177-3AD203B41FA5}">
                      <a16:colId xmlns:a16="http://schemas.microsoft.com/office/drawing/2014/main" val="20000"/>
                    </a:ext>
                  </a:extLst>
                </a:gridCol>
                <a:gridCol w="2067436">
                  <a:extLst>
                    <a:ext uri="{9D8B030D-6E8A-4147-A177-3AD203B41FA5}">
                      <a16:colId xmlns:a16="http://schemas.microsoft.com/office/drawing/2014/main" val="20003"/>
                    </a:ext>
                  </a:extLst>
                </a:gridCol>
              </a:tblGrid>
              <a:tr h="38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Event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458787">
                <a:tc>
                  <a:txBody>
                    <a:bodyPr/>
                    <a:lstStyle/>
                    <a:p>
                      <a:pPr marL="9525" marR="0" lvl="0" indent="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Request approval from EC to forward draft to RevCom</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18 Nov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Post to RevCom (submittal deadline)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16 Dec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RevCom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25 Jan 2022</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3079887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SASB meeting</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23 Mar 2022</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335149056"/>
                  </a:ext>
                </a:extLst>
              </a:tr>
            </a:tbl>
          </a:graphicData>
        </a:graphic>
      </p:graphicFrame>
    </p:spTree>
    <p:extLst>
      <p:ext uri="{BB962C8B-B14F-4D97-AF65-F5344CB8AC3E}">
        <p14:creationId xmlns:p14="http://schemas.microsoft.com/office/powerpoint/2010/main" val="2185433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a:xfrm>
            <a:off x="674687" y="457200"/>
            <a:ext cx="7772400" cy="1066800"/>
          </a:xfrm>
        </p:spPr>
        <p:txBody>
          <a:bodyPr/>
          <a:lstStyle/>
          <a:p>
            <a:r>
              <a:rPr lang="en-US" dirty="0"/>
              <a:t>802 EC Motion</a:t>
            </a:r>
          </a:p>
        </p:txBody>
      </p:sp>
      <p:sp>
        <p:nvSpPr>
          <p:cNvPr id="3" name="Date Placeholder 2">
            <a:extLst>
              <a:ext uri="{FF2B5EF4-FFF2-40B4-BE49-F238E27FC236}">
                <a16:creationId xmlns:a16="http://schemas.microsoft.com/office/drawing/2014/main" id="{57A7779F-D85B-8A48-9EEE-4251AF1174A7}"/>
              </a:ext>
            </a:extLst>
          </p:cNvPr>
          <p:cNvSpPr>
            <a:spLocks noGrp="1"/>
          </p:cNvSpPr>
          <p:nvPr>
            <p:ph type="dt" sz="half" idx="10"/>
          </p:nvPr>
        </p:nvSpPr>
        <p:spPr/>
        <p:txBody>
          <a:bodyPr/>
          <a:lstStyle/>
          <a:p>
            <a:pPr>
              <a:defRPr/>
            </a:pPr>
            <a:r>
              <a:rPr lang="en-US"/>
              <a:t>November 2021</a:t>
            </a:r>
            <a:endParaRPr lang="en-US" dirty="0"/>
          </a:p>
        </p:txBody>
      </p:sp>
      <p:sp>
        <p:nvSpPr>
          <p:cNvPr id="4" name="Footer Placeholder 3">
            <a:extLst>
              <a:ext uri="{FF2B5EF4-FFF2-40B4-BE49-F238E27FC236}">
                <a16:creationId xmlns:a16="http://schemas.microsoft.com/office/drawing/2014/main" id="{513469B2-2D32-1946-A821-4B34D268F249}"/>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8</a:t>
            </a:fld>
            <a:endParaRPr lang="en-US"/>
          </a:p>
        </p:txBody>
      </p:sp>
      <p:sp>
        <p:nvSpPr>
          <p:cNvPr id="7" name="Rectangle 6">
            <a:extLst>
              <a:ext uri="{FF2B5EF4-FFF2-40B4-BE49-F238E27FC236}">
                <a16:creationId xmlns:a16="http://schemas.microsoft.com/office/drawing/2014/main" id="{7B6D652C-824B-BE46-A271-C721E6ED399F}"/>
              </a:ext>
            </a:extLst>
          </p:cNvPr>
          <p:cNvSpPr/>
          <p:nvPr/>
        </p:nvSpPr>
        <p:spPr>
          <a:xfrm>
            <a:off x="304800" y="1371600"/>
            <a:ext cx="8534400" cy="3785652"/>
          </a:xfrm>
          <a:prstGeom prst="rect">
            <a:avLst/>
          </a:prstGeom>
        </p:spPr>
        <p:txBody>
          <a:bodyPr wrap="square">
            <a:spAutoFit/>
          </a:bodyPr>
          <a:lstStyle/>
          <a:p>
            <a:pPr>
              <a:spcBef>
                <a:spcPts val="0"/>
              </a:spcBef>
              <a:spcAft>
                <a:spcPts val="0"/>
              </a:spcAft>
            </a:pPr>
            <a:r>
              <a:rPr lang="en-US" sz="1600" b="1" dirty="0">
                <a:solidFill>
                  <a:srgbClr val="1F497D"/>
                </a:solidFill>
                <a:latin typeface="Calibri" panose="020F0502020204030204" pitchFamily="34" charset="0"/>
              </a:rPr>
              <a:t>P802.15.4aa to RevCom </a:t>
            </a:r>
          </a:p>
          <a:p>
            <a:pPr>
              <a:spcBef>
                <a:spcPts val="0"/>
              </a:spcBef>
              <a:spcAft>
                <a:spcPts val="0"/>
              </a:spcAft>
            </a:pPr>
            <a:r>
              <a:rPr lang="en-US" sz="1600" dirty="0">
                <a:solidFill>
                  <a:srgbClr val="1F497D"/>
                </a:solidFill>
                <a:latin typeface="Calibri" panose="020F0502020204030204" pitchFamily="34" charset="0"/>
              </a:rPr>
              <a:t>Approve sending P802.15.4aa-D10 to RevCom.</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Approve CSD documentation:  </a:t>
            </a:r>
            <a:r>
              <a:rPr lang="en-US" sz="1600" b="1" dirty="0">
                <a:solidFill>
                  <a:srgbClr val="000000"/>
                </a:solidFill>
                <a:latin typeface="Calibri" panose="020F0502020204030204" pitchFamily="34" charset="0"/>
                <a:hlinkClick r:id="rId2"/>
              </a:rPr>
              <a:t>https://mentor.ieee.org/802-ec/dcn/21/ec-21-0194-00-ACSD-p802-15-4aa.pdf </a:t>
            </a:r>
            <a:endParaRPr lang="en-US" sz="1600" b="1"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Supporting Documentation:</a:t>
            </a:r>
            <a:r>
              <a:rPr lang="en-US" sz="1600" dirty="0">
                <a:solidFill>
                  <a:srgbClr val="000000"/>
                </a:solidFill>
                <a:latin typeface="Calibri" panose="020F0502020204030204" pitchFamily="34" charset="0"/>
              </a:rPr>
              <a:t>  </a:t>
            </a:r>
            <a:r>
              <a:rPr lang="en-US" sz="1600" dirty="0">
                <a:solidFill>
                  <a:srgbClr val="000000"/>
                </a:solidFill>
                <a:latin typeface="Calibri" panose="020F0502020204030204" pitchFamily="34" charset="0"/>
                <a:hlinkClick r:id="rId3"/>
              </a:rPr>
              <a:t>https://mentor.ieee.org/802.15/dcn/21/15-21-0609-01-0000-p802-15-4aa-report-to-ec-on-unconditional-approval-to-forward-draft-to-revcom.pptx</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Moved: Kinney</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Seconded: </a:t>
            </a:r>
          </a:p>
          <a:p>
            <a:pPr>
              <a:spcBef>
                <a:spcPts val="0"/>
              </a:spcBef>
              <a:spcAft>
                <a:spcPts val="0"/>
              </a:spcAft>
            </a:pPr>
            <a:r>
              <a:rPr lang="en-US" sz="1600" dirty="0">
                <a:solidFill>
                  <a:srgbClr val="1F497D"/>
                </a:solidFill>
                <a:latin typeface="Calibri" panose="020F0502020204030204" pitchFamily="34" charset="0"/>
              </a:rPr>
              <a:t>Result: Yes: x, No: x, Abstain: x</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802.15 WG motion/vote results (17 November, 2021)</a:t>
            </a:r>
          </a:p>
          <a:p>
            <a:pPr>
              <a:spcBef>
                <a:spcPts val="0"/>
              </a:spcBef>
              <a:spcAft>
                <a:spcPts val="0"/>
              </a:spcAft>
            </a:pPr>
            <a:r>
              <a:rPr lang="en-US" sz="1600" dirty="0">
                <a:solidFill>
                  <a:srgbClr val="1F497D"/>
                </a:solidFill>
                <a:latin typeface="Calibri" panose="020F0502020204030204" pitchFamily="34" charset="0"/>
              </a:rPr>
              <a:t>WG motion:</a:t>
            </a:r>
            <a:r>
              <a:rPr lang="en-US" sz="1600" i="1" dirty="0">
                <a:solidFill>
                  <a:srgbClr val="1F497D"/>
                </a:solidFill>
                <a:latin typeface="Calibri" panose="020F0502020204030204" pitchFamily="34" charset="0"/>
              </a:rPr>
              <a:t> that 802.15 WG has reviewed and approves the CSD [ec-20-0194-00-ACSD-p802-15-4aa] and requests approval from the EC to submit P802.15.4aa-D10 to RevCom </a:t>
            </a:r>
          </a:p>
          <a:p>
            <a:pPr>
              <a:spcBef>
                <a:spcPts val="0"/>
              </a:spcBef>
              <a:spcAft>
                <a:spcPts val="0"/>
              </a:spcAft>
            </a:pPr>
            <a:r>
              <a:rPr lang="en-US" sz="1600" dirty="0">
                <a:solidFill>
                  <a:srgbClr val="1F497D"/>
                </a:solidFill>
                <a:latin typeface="Calibri" panose="020F0502020204030204" pitchFamily="34" charset="0"/>
              </a:rPr>
              <a:t>Vote results </a:t>
            </a:r>
            <a:r>
              <a:rPr lang="en-US" sz="1600" i="1" dirty="0">
                <a:solidFill>
                  <a:srgbClr val="1F497D"/>
                </a:solidFill>
                <a:latin typeface="Calibri" panose="020F0502020204030204" pitchFamily="34" charset="0"/>
              </a:rPr>
              <a:t>(Y,N,A)</a:t>
            </a:r>
            <a:r>
              <a:rPr lang="en-US" sz="1600" dirty="0">
                <a:solidFill>
                  <a:srgbClr val="1F497D"/>
                </a:solidFill>
                <a:latin typeface="Calibri" panose="020F0502020204030204" pitchFamily="34" charset="0"/>
              </a:rPr>
              <a:t>:  __/__/__</a:t>
            </a:r>
            <a:endParaRPr lang="en-US" sz="16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78979479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2E5B802-A43C-8C49-B1C1-4CE742C6AEBC}">
  <we:reference id="wa104380121" version="2.0.0.0" store="en-US" storeType="OMEX"/>
  <we:alternateReferences>
    <we:reference id="wa104380121" version="2.0.0.0" store="WA10438012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802-11-Submission</Template>
  <TotalTime>119459</TotalTime>
  <Words>767</Words>
  <Application>Microsoft Office PowerPoint</Application>
  <PresentationFormat>画面に合わせる (4:3)</PresentationFormat>
  <Paragraphs>175</Paragraphs>
  <Slides>8</Slides>
  <Notes>7</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4" baseType="lpstr">
      <vt:lpstr>open_sansregular</vt:lpstr>
      <vt:lpstr>Arial</vt:lpstr>
      <vt:lpstr>Calibri</vt:lpstr>
      <vt:lpstr>Times New Roman</vt:lpstr>
      <vt:lpstr>802-11-Submission</vt:lpstr>
      <vt:lpstr>Document</vt:lpstr>
      <vt:lpstr>PowerPoint プレゼンテーション</vt:lpstr>
      <vt:lpstr>Introduction</vt:lpstr>
      <vt:lpstr>Standards Association (SA) Ballot Results – P802.15.4aa</vt:lpstr>
      <vt:lpstr>SA Ballot Comments – P802.15.4aa</vt:lpstr>
      <vt:lpstr>MBS comments by commenter</vt:lpstr>
      <vt:lpstr>Mandatory Coordination</vt:lpstr>
      <vt:lpstr>P802.15.4aa Timeline</vt:lpstr>
      <vt:lpstr>802 EC Motion</vt:lpstr>
    </vt:vector>
  </TitlesOfParts>
  <Manager/>
  <Company>Kinney Consulting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P802.15.4aa SA Ballot Report to EC for RevCom</dc:title>
  <dc:subject/>
  <dc:creator>Pat Kinney</dc:creator>
  <cp:keywords>November 2021</cp:keywords>
  <dc:description/>
  <cp:lastModifiedBy>Takashi KURAMOCHI</cp:lastModifiedBy>
  <cp:revision>2991</cp:revision>
  <cp:lastPrinted>1998-02-10T13:28:06Z</cp:lastPrinted>
  <dcterms:created xsi:type="dcterms:W3CDTF">2007-04-17T18:10:23Z</dcterms:created>
  <dcterms:modified xsi:type="dcterms:W3CDTF">2021-11-16T11:35:19Z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(7)O48q+nWDiKNAVXoAwq58w6onvO4eaK+wzpVW8jJCkaAk5P9kKngByeTmJxmoV2pCjvvmemEH_x000d_
Bi/1Vb2TVe+tY7DxqSSUdjmKOgTB8TLyiNQBsxkECPbQ5aOgrJarIgvBMt9/xI83ilExG6vi_x000d_
S0GxhJWGGUDgHyjb+HnAnUyDOHQkWDr/J5rfnEo8Pkef1xN4QHP7egW/+34UnnUIjw3oNNjl_x000d_
OHDD9Ssc4eYTC78Pow</vt:lpwstr>
  </property>
  <property fmtid="{D5CDD505-2E9C-101B-9397-08002B2CF9AE}" pid="3" name="_ms_pID_7253431">
    <vt:lpwstr>6vpYfi/vBWCLT9AAVyRe/tVHpf6Ac/UgkG/769ZfIzu5CXBMe25Mjb_x000d_
wyk3Z2sholKs78sCReY0tK6/qoCtk3RMh2lwCRGb+Vjheswe4KrtdiCCfRyuGnkUzeDr+3Oa_x000d_
pgBXfVduOvik4Ctt4N6tW7nTykDNdCW1ja0Q63kOM1MM9z3SPmGeHA2Oj/82zkoiGNSj2uz6_x000d_
iyF2w3CyR7XJHnoqXJRq4fEMlNT4EIppcbf4</vt:lpwstr>
  </property>
  <property fmtid="{D5CDD505-2E9C-101B-9397-08002B2CF9AE}" pid="4" name="_ms_pID_7253432">
    <vt:lpwstr>pGb23zPPRlZ05V1oH18F/8JGuLq1c/5NRzHa_x000d_
fP3c8wW+rSCqGEAIsLJj5g0kRuzUdV6tE39wzbhXti+ppBdL4JUonBF/H5bhy5KGbmAq9wDL_x000d_
WQEe1FwKs3UpTInkbf2Vc4B3Xe98ZFutSUZeMomnGtxyDe8t3jANbPJRT4xgn+CsbQbT2WZB_x000d_
ZZsrxy/GtjvMeU2G15LBA30mfQfc6NpGW2DGXCFX+btathrHn9nO6Q</vt:lpwstr>
  </property>
  <property fmtid="{D5CDD505-2E9C-101B-9397-08002B2CF9AE}" pid="5" name="_ms_pID_7253433">
    <vt:lpwstr>nc12FRKBQ68I2REs/u_x000d_
WxepZKfOi7k/cPGWSl8CIlA7kJdttX17bU1pmmj+C22HHDjaJD9M03JDLv0cUEBhIiymLys0_x000d_
S8Zrf9kLXl5etDTc0gmGvBzh5K3sp8Z6GqumFqrluPyDw0+PFh9FtSA0wh58qmmFhp+Ywbhd_x000d_
4CjJSN0lqFQl0Zo//6w5seXqFt8axD8R21ZMXHYerBlhWZ9yNOB8VnfWlvNDY5hEuruJ2kqG</vt:lpwstr>
  </property>
  <property fmtid="{D5CDD505-2E9C-101B-9397-08002B2CF9AE}" pid="6" name="_ms_pID_7253434">
    <vt:lpwstr>_x000d_
8a8nLkD9QQPo0Zjl19uBvrg7Ah44u4v9LeeL2b6QYB/toj++rsNsk5L6cv2+pU+uLkGaB9Ls_x000d_
Qjyo0dXcFynypfFicT2UJZi6GUQ2lE9C5ggbx5UwniYKlC/gl6xmI7yL4k88ngb/o6gRz9cA_x000d_
Ka7Z4sFCU9+MskBB22AiDG3+sbywHPc4VNvb4eP9IFnXza/yvzpVyoe+pD9bALR8GaYiAMEv_x000d_
C6tEoxqS9RBbM81T</vt:lpwstr>
  </property>
  <property fmtid="{D5CDD505-2E9C-101B-9397-08002B2CF9AE}" pid="7" name="_ms_pID_7253435">
    <vt:lpwstr>T/m+abgw1hF35qfTU1NFZ3cq0eiyqsKXzjuAOnuvr8I6nRCRK3KS8jLJ_x000d_
xrBx92k2Js5AzBLzmpruEbTpVKhqG0EQ+o2FPDeArXFeTqnKw0JGqHN5Wiwjdcz0QoCkcBqM_x000d_
eQuc7nc2YYNWghx3pw76G1g5OIVwkvHetqKOgL9P9aTyf/o93inc/AoIUL6qpOmDC/2E6jXx_x000d_
x6MXOKt76uld1sLDeoqCA/VEkD+VwvVWrf</vt:lpwstr>
  </property>
  <property fmtid="{D5CDD505-2E9C-101B-9397-08002B2CF9AE}" pid="8" name="_ms_pID_7253436">
    <vt:lpwstr>cCso0fEQ85A5msJc92E717P1bTkQ==</vt:lpwstr>
  </property>
</Properties>
</file>