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499" r:id="rId2"/>
    <p:sldId id="433" r:id="rId3"/>
    <p:sldId id="434" r:id="rId4"/>
    <p:sldId id="679" r:id="rId5"/>
    <p:sldId id="681" r:id="rId6"/>
    <p:sldId id="682" r:id="rId7"/>
    <p:sldId id="683" r:id="rId8"/>
    <p:sldId id="670" r:id="rId9"/>
    <p:sldId id="680" r:id="rId10"/>
    <p:sldId id="684" r:id="rId11"/>
    <p:sldId id="671" r:id="rId12"/>
    <p:sldId id="686" r:id="rId13"/>
    <p:sldId id="442" r:id="rId14"/>
    <p:sldId id="444" r:id="rId15"/>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75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2" autoAdjust="0"/>
    <p:restoredTop sz="94682" autoAdjust="0"/>
  </p:normalViewPr>
  <p:slideViewPr>
    <p:cSldViewPr>
      <p:cViewPr varScale="1">
        <p:scale>
          <a:sx n="52" d="100"/>
          <a:sy n="52" d="100"/>
        </p:scale>
        <p:origin x="1248"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199841"/>
            <a:ext cx="2758129" cy="23083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784">
              <a:defRPr sz="1500" b="1"/>
            </a:lvl1pPr>
          </a:lstStyle>
          <a:p>
            <a:r>
              <a:rPr lang="en-US"/>
              <a:t>doc.: IEEE 802.15-&lt;doc#&gt;</a:t>
            </a:r>
          </a:p>
        </p:txBody>
      </p:sp>
      <p:sp>
        <p:nvSpPr>
          <p:cNvPr id="3075" name="Rectangle 3"/>
          <p:cNvSpPr>
            <a:spLocks noGrp="1" noChangeArrowheads="1"/>
          </p:cNvSpPr>
          <p:nvPr>
            <p:ph type="dt" sz="quarter" idx="1"/>
          </p:nvPr>
        </p:nvSpPr>
        <p:spPr bwMode="auto">
          <a:xfrm>
            <a:off x="711881" y="199841"/>
            <a:ext cx="2364809" cy="23083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784">
              <a:defRPr sz="1500" b="1"/>
            </a:lvl1pPr>
          </a:lstStyle>
          <a:p>
            <a:r>
              <a:rPr lang="en-US"/>
              <a:t>&lt;month year&gt;</a:t>
            </a:r>
          </a:p>
        </p:txBody>
      </p:sp>
      <p:sp>
        <p:nvSpPr>
          <p:cNvPr id="3076" name="Rectangle 4"/>
          <p:cNvSpPr>
            <a:spLocks noGrp="1" noChangeArrowheads="1"/>
          </p:cNvSpPr>
          <p:nvPr>
            <p:ph type="ftr" sz="quarter" idx="2"/>
          </p:nvPr>
        </p:nvSpPr>
        <p:spPr bwMode="auto">
          <a:xfrm>
            <a:off x="4259906" y="9905481"/>
            <a:ext cx="2208779" cy="17450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784">
              <a:defRPr sz="1100"/>
            </a:lvl1pPr>
          </a:lstStyle>
          <a:p>
            <a:r>
              <a:rPr lang="en-US"/>
              <a:t>&lt;author&gt;, &lt;company&gt;</a:t>
            </a:r>
          </a:p>
        </p:txBody>
      </p:sp>
      <p:sp>
        <p:nvSpPr>
          <p:cNvPr id="3077" name="Rectangle 5"/>
          <p:cNvSpPr>
            <a:spLocks noGrp="1" noChangeArrowheads="1"/>
          </p:cNvSpPr>
          <p:nvPr>
            <p:ph type="sldNum" sz="quarter" idx="3"/>
          </p:nvPr>
        </p:nvSpPr>
        <p:spPr bwMode="auto">
          <a:xfrm>
            <a:off x="2761382" y="9905481"/>
            <a:ext cx="1418884" cy="17450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97784">
              <a:defRPr sz="1100"/>
            </a:lvl1pPr>
          </a:lstStyle>
          <a:p>
            <a:r>
              <a:rPr lang="en-US"/>
              <a:t>Page </a:t>
            </a:r>
            <a:fld id="{279E7985-BCD3-41A3-8501-51FC4D42BF2F}" type="slidenum">
              <a:rPr lang="en-US"/>
              <a:pPr/>
              <a:t>‹Nr.›</a:t>
            </a:fld>
            <a:endParaRPr lang="en-US"/>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p:spPr>
        <p:txBody>
          <a:bodyPr wrap="none" lIns="97742" tIns="48871" rIns="97742" bIns="48871" anchor="ctr"/>
          <a:lstStyle/>
          <a:p>
            <a:endParaRPr lang="de-DE"/>
          </a:p>
        </p:txBody>
      </p:sp>
      <p:sp>
        <p:nvSpPr>
          <p:cNvPr id="3079" name="Rectangle 7"/>
          <p:cNvSpPr>
            <a:spLocks noChangeArrowheads="1"/>
          </p:cNvSpPr>
          <p:nvPr/>
        </p:nvSpPr>
        <p:spPr bwMode="auto">
          <a:xfrm>
            <a:off x="710257" y="9905482"/>
            <a:ext cx="728133" cy="184666"/>
          </a:xfrm>
          <a:prstGeom prst="rect">
            <a:avLst/>
          </a:prstGeom>
          <a:noFill/>
          <a:ln w="9525">
            <a:noFill/>
            <a:miter lim="800000"/>
            <a:headEnd/>
            <a:tailEnd/>
          </a:ln>
          <a:effectLst/>
        </p:spPr>
        <p:txBody>
          <a:bodyPr lIns="0" tIns="0" rIns="0" bIns="0">
            <a:spAutoFit/>
          </a:bodyPr>
          <a:lstStyle/>
          <a:p>
            <a:pPr defTabSz="997784"/>
            <a:r>
              <a:rPr lang="en-US" dirty="0"/>
              <a:t>Submission</a:t>
            </a:r>
          </a:p>
        </p:txBody>
      </p:sp>
      <p:sp>
        <p:nvSpPr>
          <p:cNvPr id="3080" name="Line 8"/>
          <p:cNvSpPr>
            <a:spLocks noChangeShapeType="1"/>
          </p:cNvSpPr>
          <p:nvPr/>
        </p:nvSpPr>
        <p:spPr bwMode="auto">
          <a:xfrm>
            <a:off x="710257" y="9893226"/>
            <a:ext cx="5836442" cy="0"/>
          </a:xfrm>
          <a:prstGeom prst="line">
            <a:avLst/>
          </a:prstGeom>
          <a:noFill/>
          <a:ln w="12700">
            <a:solidFill>
              <a:schemeClr val="tx1"/>
            </a:solidFill>
            <a:round/>
            <a:headEnd type="none" w="sm" len="sm"/>
            <a:tailEnd type="none" w="sm" len="sm"/>
          </a:ln>
          <a:effectLst/>
        </p:spPr>
        <p:txBody>
          <a:bodyPr wrap="none" lIns="97742" tIns="48871" rIns="97742" bIns="48871" anchor="ctr"/>
          <a:lstStyle/>
          <a:p>
            <a:endParaRPr lang="de-DE"/>
          </a:p>
        </p:txBody>
      </p:sp>
    </p:spTree>
    <p:extLst>
      <p:ext uri="{BB962C8B-B14F-4D97-AF65-F5344CB8AC3E}">
        <p14:creationId xmlns:p14="http://schemas.microsoft.com/office/powerpoint/2010/main" val="4112510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1" y="112307"/>
            <a:ext cx="2881653" cy="23083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784">
              <a:defRPr sz="1500" b="1"/>
            </a:lvl1pPr>
          </a:lstStyle>
          <a:p>
            <a:r>
              <a:rPr lang="en-US"/>
              <a:t>doc.: IEEE 802.15-&lt;doc#&gt;</a:t>
            </a:r>
          </a:p>
        </p:txBody>
      </p:sp>
      <p:sp>
        <p:nvSpPr>
          <p:cNvPr id="2051" name="Rectangle 3"/>
          <p:cNvSpPr>
            <a:spLocks noGrp="1" noChangeArrowheads="1"/>
          </p:cNvSpPr>
          <p:nvPr>
            <p:ph type="dt" idx="1"/>
          </p:nvPr>
        </p:nvSpPr>
        <p:spPr bwMode="auto">
          <a:xfrm>
            <a:off x="669625" y="112307"/>
            <a:ext cx="2802013" cy="23083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784">
              <a:defRPr sz="15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998538" y="773113"/>
            <a:ext cx="5102225" cy="3825875"/>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45924" y="4861705"/>
            <a:ext cx="5207454" cy="4606101"/>
          </a:xfrm>
          <a:prstGeom prst="rect">
            <a:avLst/>
          </a:prstGeom>
          <a:noFill/>
          <a:ln w="9525">
            <a:noFill/>
            <a:miter lim="800000"/>
            <a:headEnd/>
            <a:tailEnd/>
          </a:ln>
          <a:effectLst/>
        </p:spPr>
        <p:txBody>
          <a:bodyPr vert="horz" wrap="square" lIns="100118" tIns="49212" rIns="100118" bIns="492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3861707" y="9908983"/>
            <a:ext cx="2569596" cy="19036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88711" lvl="4" algn="r" defTabSz="997784">
              <a:defRPr/>
            </a:lvl5pPr>
          </a:lstStyle>
          <a:p>
            <a:pPr lvl="4"/>
            <a:r>
              <a:rPr lang="en-US"/>
              <a:t>&lt;author&gt;, &lt;company&gt;</a:t>
            </a:r>
          </a:p>
        </p:txBody>
      </p:sp>
      <p:sp>
        <p:nvSpPr>
          <p:cNvPr id="2055" name="Rectangle 7"/>
          <p:cNvSpPr>
            <a:spLocks noGrp="1" noChangeArrowheads="1"/>
          </p:cNvSpPr>
          <p:nvPr>
            <p:ph type="sldNum" sz="quarter" idx="5"/>
          </p:nvPr>
        </p:nvSpPr>
        <p:spPr bwMode="auto">
          <a:xfrm>
            <a:off x="3003550" y="9908983"/>
            <a:ext cx="820776" cy="19036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784">
              <a:defRPr/>
            </a:lvl1pPr>
          </a:lstStyle>
          <a:p>
            <a:r>
              <a:rPr lang="en-US"/>
              <a:t>Page </a:t>
            </a:r>
            <a:fld id="{934AC520-1407-46B6-A430-69EFE649E284}" type="slidenum">
              <a:rPr lang="en-US"/>
              <a:pPr/>
              <a:t>‹Nr.›</a:t>
            </a:fld>
            <a:endParaRPr lang="en-US"/>
          </a:p>
        </p:txBody>
      </p:sp>
      <p:sp>
        <p:nvSpPr>
          <p:cNvPr id="2056" name="Rectangle 8"/>
          <p:cNvSpPr>
            <a:spLocks noChangeArrowheads="1"/>
          </p:cNvSpPr>
          <p:nvPr/>
        </p:nvSpPr>
        <p:spPr bwMode="auto">
          <a:xfrm>
            <a:off x="741137" y="9908983"/>
            <a:ext cx="728133" cy="184666"/>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41137" y="9907232"/>
            <a:ext cx="5617029" cy="0"/>
          </a:xfrm>
          <a:prstGeom prst="line">
            <a:avLst/>
          </a:prstGeom>
          <a:noFill/>
          <a:ln w="12700">
            <a:solidFill>
              <a:schemeClr val="tx1"/>
            </a:solidFill>
            <a:round/>
            <a:headEnd type="none" w="sm" len="sm"/>
            <a:tailEnd type="none" w="sm" len="sm"/>
          </a:ln>
          <a:effectLst/>
        </p:spPr>
        <p:txBody>
          <a:bodyPr wrap="none" lIns="97742" tIns="48871" rIns="97742" bIns="48871" anchor="ctr"/>
          <a:lstStyle/>
          <a:p>
            <a:endParaRPr lang="de-DE"/>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p:spPr>
        <p:txBody>
          <a:bodyPr wrap="none" lIns="97742" tIns="48871" rIns="97742" bIns="48871" anchor="ctr"/>
          <a:lstStyle/>
          <a:p>
            <a:endParaRPr lang="de-DE"/>
          </a:p>
        </p:txBody>
      </p:sp>
    </p:spTree>
    <p:extLst>
      <p:ext uri="{BB962C8B-B14F-4D97-AF65-F5344CB8AC3E}">
        <p14:creationId xmlns:p14="http://schemas.microsoft.com/office/powerpoint/2010/main" val="190827299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doc.: IEEE 802.15-&lt;doc#&gt;</a:t>
            </a:r>
          </a:p>
        </p:txBody>
      </p:sp>
      <p:sp>
        <p:nvSpPr>
          <p:cNvPr id="5" name="Date Placeholder 4"/>
          <p:cNvSpPr>
            <a:spLocks noGrp="1"/>
          </p:cNvSpPr>
          <p:nvPr>
            <p:ph type="dt" idx="1"/>
          </p:nvPr>
        </p:nvSpPr>
        <p:spPr/>
        <p:txBody>
          <a:bodyPr/>
          <a:lstStyle/>
          <a:p>
            <a:r>
              <a:rPr lang="en-US"/>
              <a:t>&lt;month year&gt;</a:t>
            </a:r>
          </a:p>
        </p:txBody>
      </p:sp>
      <p:sp>
        <p:nvSpPr>
          <p:cNvPr id="6" name="Footer Placeholder 5"/>
          <p:cNvSpPr>
            <a:spLocks noGrp="1"/>
          </p:cNvSpPr>
          <p:nvPr>
            <p:ph type="ftr" sz="quarter" idx="4"/>
          </p:nvPr>
        </p:nvSpPr>
        <p:spPr/>
        <p:txBody>
          <a:bodyPr/>
          <a:lstStyle/>
          <a:p>
            <a:pPr lvl="4"/>
            <a:r>
              <a:rPr lang="en-US"/>
              <a:t>&lt;author&gt;, &lt;company&gt;</a:t>
            </a:r>
          </a:p>
        </p:txBody>
      </p:sp>
      <p:sp>
        <p:nvSpPr>
          <p:cNvPr id="7" name="Slide Number Placeholder 6"/>
          <p:cNvSpPr>
            <a:spLocks noGrp="1"/>
          </p:cNvSpPr>
          <p:nvPr>
            <p:ph type="sldNum" sz="quarter" idx="5"/>
          </p:nvPr>
        </p:nvSpPr>
        <p:spPr/>
        <p:txBody>
          <a:bodyPr/>
          <a:lstStyle/>
          <a:p>
            <a:r>
              <a:rPr lang="en-US"/>
              <a:t>Page </a:t>
            </a:r>
            <a:fld id="{934AC520-1407-46B6-A430-69EFE649E284}" type="slidenum">
              <a:rPr lang="en-US" smtClean="0"/>
              <a:pPr/>
              <a:t>1</a:t>
            </a:fld>
            <a:endParaRPr lang="en-US"/>
          </a:p>
        </p:txBody>
      </p:sp>
    </p:spTree>
    <p:extLst>
      <p:ext uri="{BB962C8B-B14F-4D97-AF65-F5344CB8AC3E}">
        <p14:creationId xmlns:p14="http://schemas.microsoft.com/office/powerpoint/2010/main" val="111603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385" rtl="0" eaLnBrk="0" fontAlgn="base" latinLnBrk="0" hangingPunct="0">
              <a:lnSpc>
                <a:spcPct val="100000"/>
              </a:lnSpc>
              <a:spcBef>
                <a:spcPct val="0"/>
              </a:spcBef>
              <a:spcAft>
                <a:spcPct val="0"/>
              </a:spcAft>
              <a:buClrTx/>
              <a:buSzTx/>
              <a:buFontTx/>
              <a:buNone/>
              <a:tabLst/>
              <a:defRPr/>
            </a:pPr>
            <a:fld id="{94396A94-5772-4C07-A2EA-030CCB113A9D}" type="slidenum">
              <a:rPr kumimoji="0" lang="de-DE" sz="1200" b="0" i="0" u="none" strike="noStrike" kern="1200" cap="none" spc="0" normalizeH="0" baseline="0" noProof="0">
                <a:ln>
                  <a:noFill/>
                </a:ln>
                <a:solidFill>
                  <a:prstClr val="black"/>
                </a:solidFill>
                <a:effectLst/>
                <a:uLnTx/>
                <a:uFillTx/>
                <a:latin typeface="Arial Unicode MS" pitchFamily="34" charset="-128"/>
                <a:ea typeface="+mn-ea"/>
                <a:cs typeface="+mn-cs"/>
              </a:rPr>
              <a:pPr marL="0" marR="0" lvl="0" indent="0" algn="r" defTabSz="914385" rtl="0" eaLnBrk="0" fontAlgn="base" latinLnBrk="0" hangingPunct="0">
                <a:lnSpc>
                  <a:spcPct val="100000"/>
                </a:lnSpc>
                <a:spcBef>
                  <a:spcPct val="0"/>
                </a:spcBef>
                <a:spcAft>
                  <a:spcPct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Tree>
    <p:extLst>
      <p:ext uri="{BB962C8B-B14F-4D97-AF65-F5344CB8AC3E}">
        <p14:creationId xmlns:p14="http://schemas.microsoft.com/office/powerpoint/2010/main" val="225932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385" rtl="0" eaLnBrk="0" fontAlgn="base" latinLnBrk="0" hangingPunct="0">
              <a:lnSpc>
                <a:spcPct val="100000"/>
              </a:lnSpc>
              <a:spcBef>
                <a:spcPct val="0"/>
              </a:spcBef>
              <a:spcAft>
                <a:spcPct val="0"/>
              </a:spcAft>
              <a:buClrTx/>
              <a:buSzTx/>
              <a:buFontTx/>
              <a:buNone/>
              <a:tabLst/>
              <a:defRPr/>
            </a:pPr>
            <a:fld id="{94396A94-5772-4C07-A2EA-030CCB113A9D}" type="slidenum">
              <a:rPr kumimoji="0" lang="de-DE" sz="1200" b="0" i="0" u="none" strike="noStrike" kern="1200" cap="none" spc="0" normalizeH="0" baseline="0" noProof="0">
                <a:ln>
                  <a:noFill/>
                </a:ln>
                <a:solidFill>
                  <a:prstClr val="black"/>
                </a:solidFill>
                <a:effectLst/>
                <a:uLnTx/>
                <a:uFillTx/>
                <a:latin typeface="Arial Unicode MS" pitchFamily="34" charset="-128"/>
                <a:ea typeface="+mn-ea"/>
                <a:cs typeface="+mn-cs"/>
              </a:rPr>
              <a:pPr marL="0" marR="0" lvl="0" indent="0" algn="r" defTabSz="914385" rtl="0" eaLnBrk="0" fontAlgn="base" latinLnBrk="0" hangingPunct="0">
                <a:lnSpc>
                  <a:spcPct val="100000"/>
                </a:lnSpc>
                <a:spcBef>
                  <a:spcPct val="0"/>
                </a:spcBef>
                <a:spcAft>
                  <a:spcPct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Tree>
    <p:extLst>
      <p:ext uri="{BB962C8B-B14F-4D97-AF65-F5344CB8AC3E}">
        <p14:creationId xmlns:p14="http://schemas.microsoft.com/office/powerpoint/2010/main" val="39949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385" rtl="0" eaLnBrk="0" fontAlgn="base" latinLnBrk="0" hangingPunct="0">
              <a:lnSpc>
                <a:spcPct val="100000"/>
              </a:lnSpc>
              <a:spcBef>
                <a:spcPct val="0"/>
              </a:spcBef>
              <a:spcAft>
                <a:spcPct val="0"/>
              </a:spcAft>
              <a:buClrTx/>
              <a:buSzTx/>
              <a:buFontTx/>
              <a:buNone/>
              <a:tabLst/>
              <a:defRPr/>
            </a:pPr>
            <a:fld id="{94396A94-5772-4C07-A2EA-030CCB113A9D}" type="slidenum">
              <a:rPr kumimoji="0" lang="de-DE" sz="1200" b="0" i="0" u="none" strike="noStrike" kern="1200" cap="none" spc="0" normalizeH="0" baseline="0" noProof="0">
                <a:ln>
                  <a:noFill/>
                </a:ln>
                <a:solidFill>
                  <a:prstClr val="black"/>
                </a:solidFill>
                <a:effectLst/>
                <a:uLnTx/>
                <a:uFillTx/>
                <a:latin typeface="Arial Unicode MS" pitchFamily="34" charset="-128"/>
                <a:ea typeface="+mn-ea"/>
                <a:cs typeface="+mn-cs"/>
              </a:rPr>
              <a:pPr marL="0" marR="0" lvl="0" indent="0" algn="r" defTabSz="914385" rtl="0" eaLnBrk="0" fontAlgn="base" latinLnBrk="0" hangingPunct="0">
                <a:lnSpc>
                  <a:spcPct val="100000"/>
                </a:lnSpc>
                <a:spcBef>
                  <a:spcPct val="0"/>
                </a:spcBef>
                <a:spcAft>
                  <a:spcPct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Tree>
    <p:extLst>
      <p:ext uri="{BB962C8B-B14F-4D97-AF65-F5344CB8AC3E}">
        <p14:creationId xmlns:p14="http://schemas.microsoft.com/office/powerpoint/2010/main" val="237730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385" rtl="0" eaLnBrk="0" fontAlgn="base" latinLnBrk="0" hangingPunct="0">
              <a:lnSpc>
                <a:spcPct val="100000"/>
              </a:lnSpc>
              <a:spcBef>
                <a:spcPct val="0"/>
              </a:spcBef>
              <a:spcAft>
                <a:spcPct val="0"/>
              </a:spcAft>
              <a:buClrTx/>
              <a:buSzTx/>
              <a:buFontTx/>
              <a:buNone/>
              <a:tabLst/>
              <a:defRPr/>
            </a:pPr>
            <a:fld id="{94396A94-5772-4C07-A2EA-030CCB113A9D}" type="slidenum">
              <a:rPr kumimoji="0" lang="de-DE" sz="1200" b="0" i="0" u="none" strike="noStrike" kern="1200" cap="none" spc="0" normalizeH="0" baseline="0" noProof="0">
                <a:ln>
                  <a:noFill/>
                </a:ln>
                <a:solidFill>
                  <a:prstClr val="black"/>
                </a:solidFill>
                <a:effectLst/>
                <a:uLnTx/>
                <a:uFillTx/>
                <a:latin typeface="Arial Unicode MS" pitchFamily="34" charset="-128"/>
                <a:ea typeface="+mn-ea"/>
                <a:cs typeface="+mn-cs"/>
              </a:rPr>
              <a:pPr marL="0" marR="0" lvl="0" indent="0" algn="r" defTabSz="914385" rtl="0" eaLnBrk="0" fontAlgn="base" latinLnBrk="0" hangingPunct="0">
                <a:lnSpc>
                  <a:spcPct val="100000"/>
                </a:lnSpc>
                <a:spcBef>
                  <a:spcPct val="0"/>
                </a:spcBef>
                <a:spcAft>
                  <a:spcPct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Tree>
    <p:extLst>
      <p:ext uri="{BB962C8B-B14F-4D97-AF65-F5344CB8AC3E}">
        <p14:creationId xmlns:p14="http://schemas.microsoft.com/office/powerpoint/2010/main" val="39255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385" rtl="0" eaLnBrk="0" fontAlgn="base" latinLnBrk="0" hangingPunct="0">
              <a:lnSpc>
                <a:spcPct val="100000"/>
              </a:lnSpc>
              <a:spcBef>
                <a:spcPct val="0"/>
              </a:spcBef>
              <a:spcAft>
                <a:spcPct val="0"/>
              </a:spcAft>
              <a:buClrTx/>
              <a:buSzTx/>
              <a:buFontTx/>
              <a:buNone/>
              <a:tabLst/>
              <a:defRPr/>
            </a:pPr>
            <a:fld id="{94396A94-5772-4C07-A2EA-030CCB113A9D}" type="slidenum">
              <a:rPr kumimoji="0" lang="de-DE" sz="1200" b="0" i="0" u="none" strike="noStrike" kern="1200" cap="none" spc="0" normalizeH="0" baseline="0" noProof="0">
                <a:ln>
                  <a:noFill/>
                </a:ln>
                <a:solidFill>
                  <a:prstClr val="black"/>
                </a:solidFill>
                <a:effectLst/>
                <a:uLnTx/>
                <a:uFillTx/>
                <a:latin typeface="Arial Unicode MS" pitchFamily="34" charset="-128"/>
                <a:ea typeface="+mn-ea"/>
                <a:cs typeface="+mn-cs"/>
              </a:rPr>
              <a:pPr marL="0" marR="0" lvl="0" indent="0" algn="r" defTabSz="914385" rtl="0" eaLnBrk="0" fontAlgn="base" latinLnBrk="0" hangingPunct="0">
                <a:lnSpc>
                  <a:spcPct val="100000"/>
                </a:lnSpc>
                <a:spcBef>
                  <a:spcPct val="0"/>
                </a:spcBef>
                <a:spcAft>
                  <a:spcPct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Tree>
    <p:extLst>
      <p:ext uri="{BB962C8B-B14F-4D97-AF65-F5344CB8AC3E}">
        <p14:creationId xmlns:p14="http://schemas.microsoft.com/office/powerpoint/2010/main" val="351936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fld id="{D3E6A170-33A2-45C0-B2D0-9CEE878759F3}" type="datetime1">
              <a:rPr lang="fr-FR" smtClean="0"/>
              <a:t>12/11/2021</a:t>
            </a:fld>
            <a:endParaRPr lang="en-US"/>
          </a:p>
        </p:txBody>
      </p:sp>
      <p:sp>
        <p:nvSpPr>
          <p:cNvPr id="5" name="Fußzeilenplatzhalter 4"/>
          <p:cNvSpPr>
            <a:spLocks noGrp="1"/>
          </p:cNvSpPr>
          <p:nvPr>
            <p:ph type="ftr" sz="quarter" idx="11"/>
          </p:nvPr>
        </p:nvSpPr>
        <p:spPr/>
        <p:txBody>
          <a:bodyPr/>
          <a:lstStyle>
            <a:lvl1pPr>
              <a:defRPr/>
            </a:lvl1pPr>
          </a:lstStyle>
          <a:p>
            <a:r>
              <a:rPr lang="en-US"/>
              <a:t>Onur Sahin, InterDigital Europe</a:t>
            </a:r>
            <a:endParaRPr lang="en-US" dirty="0"/>
          </a:p>
        </p:txBody>
      </p:sp>
      <p:sp>
        <p:nvSpPr>
          <p:cNvPr id="6" name="Foliennummernplatzhalter 5"/>
          <p:cNvSpPr>
            <a:spLocks noGrp="1"/>
          </p:cNvSpPr>
          <p:nvPr>
            <p:ph type="sldNum" sz="quarter" idx="12"/>
          </p:nvPr>
        </p:nvSpPr>
        <p:spPr/>
        <p:txBody>
          <a:bodyPr/>
          <a:lstStyle>
            <a:lvl1pPr>
              <a:defRPr/>
            </a:lvl1pPr>
          </a:lstStyle>
          <a:p>
            <a:r>
              <a:rPr lang="en-US"/>
              <a:t>Slide </a:t>
            </a:r>
            <a:fld id="{C644C79E-F02D-4C89-B14E-B71AB2DE22BA}"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067A7796-BC77-4DB7-A04A-2CD44D8AE393}" type="datetime1">
              <a:rPr lang="fr-FR" smtClean="0"/>
              <a:t>12/11/2021</a:t>
            </a:fld>
            <a:endParaRPr lang="en-US"/>
          </a:p>
        </p:txBody>
      </p:sp>
      <p:sp>
        <p:nvSpPr>
          <p:cNvPr id="5" name="Fußzeilenplatzhalter 4"/>
          <p:cNvSpPr>
            <a:spLocks noGrp="1"/>
          </p:cNvSpPr>
          <p:nvPr>
            <p:ph type="ftr" sz="quarter" idx="11"/>
          </p:nvPr>
        </p:nvSpPr>
        <p:spPr/>
        <p:txBody>
          <a:bodyPr/>
          <a:lstStyle>
            <a:lvl1pPr>
              <a:defRPr/>
            </a:lvl1pPr>
          </a:lstStyle>
          <a:p>
            <a:r>
              <a:rPr lang="en-US"/>
              <a:t>Onur Sahin, InterDigital Europe</a:t>
            </a:r>
            <a:endParaRPr lang="en-US" dirty="0"/>
          </a:p>
        </p:txBody>
      </p:sp>
      <p:sp>
        <p:nvSpPr>
          <p:cNvPr id="6" name="Foliennummernplatzhalter 5"/>
          <p:cNvSpPr>
            <a:spLocks noGrp="1"/>
          </p:cNvSpPr>
          <p:nvPr>
            <p:ph type="sldNum" sz="quarter" idx="12"/>
          </p:nvPr>
        </p:nvSpPr>
        <p:spPr/>
        <p:txBody>
          <a:bodyPr/>
          <a:lstStyle>
            <a:lvl1pPr>
              <a:defRPr/>
            </a:lvl1pPr>
          </a:lstStyle>
          <a:p>
            <a:r>
              <a:rPr lang="en-US"/>
              <a:t>Slide </a:t>
            </a:r>
            <a:fld id="{A4BDCDAD-5780-4656-976C-C81DDB24F5C9}"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D1AE3E4F-050A-4AA4-A247-F7373B91C462}" type="datetime1">
              <a:rPr lang="fr-FR" smtClean="0"/>
              <a:t>12/11/2021</a:t>
            </a:fld>
            <a:endParaRPr lang="en-US"/>
          </a:p>
        </p:txBody>
      </p:sp>
      <p:sp>
        <p:nvSpPr>
          <p:cNvPr id="5" name="Fußzeilenplatzhalter 4"/>
          <p:cNvSpPr>
            <a:spLocks noGrp="1"/>
          </p:cNvSpPr>
          <p:nvPr>
            <p:ph type="ftr" sz="quarter" idx="11"/>
          </p:nvPr>
        </p:nvSpPr>
        <p:spPr/>
        <p:txBody>
          <a:bodyPr/>
          <a:lstStyle>
            <a:lvl1pPr>
              <a:defRPr/>
            </a:lvl1pPr>
          </a:lstStyle>
          <a:p>
            <a:r>
              <a:rPr lang="en-US"/>
              <a:t>Onur Sahin, InterDigital Europe</a:t>
            </a:r>
            <a:endParaRPr lang="en-US" dirty="0"/>
          </a:p>
        </p:txBody>
      </p:sp>
      <p:sp>
        <p:nvSpPr>
          <p:cNvPr id="6" name="Foliennummernplatzhalter 5"/>
          <p:cNvSpPr>
            <a:spLocks noGrp="1"/>
          </p:cNvSpPr>
          <p:nvPr>
            <p:ph type="sldNum" sz="quarter" idx="12"/>
          </p:nvPr>
        </p:nvSpPr>
        <p:spPr/>
        <p:txBody>
          <a:bodyPr/>
          <a:lstStyle>
            <a:lvl1pPr>
              <a:defRPr/>
            </a:lvl1pPr>
          </a:lstStyle>
          <a:p>
            <a:r>
              <a:rPr lang="en-US"/>
              <a:t>Slide </a:t>
            </a:r>
            <a:fld id="{56BD6F63-C20C-4825-A6C2-9BA65995EA91}" type="slidenum">
              <a:rPr lang="en-US"/>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fN-Danksagungsfolie">
    <p:spTree>
      <p:nvGrpSpPr>
        <p:cNvPr id="1" name=""/>
        <p:cNvGrpSpPr/>
        <p:nvPr/>
      </p:nvGrpSpPr>
      <p:grpSpPr>
        <a:xfrm>
          <a:off x="0" y="0"/>
          <a:ext cx="0" cy="0"/>
          <a:chOff x="0" y="0"/>
          <a:chExt cx="0" cy="0"/>
        </a:xfrm>
      </p:grpSpPr>
      <p:pic>
        <p:nvPicPr>
          <p:cNvPr id="1026" name="Picture 2" descr="C:\Dokumente und Einstellungen\Spika\Desktop\Design\image6.jpg"/>
          <p:cNvPicPr>
            <a:picLocks noChangeAspect="1" noChangeArrowheads="1"/>
          </p:cNvPicPr>
          <p:nvPr userDrawn="1"/>
        </p:nvPicPr>
        <p:blipFill>
          <a:blip r:embed="rId2" cstate="print"/>
          <a:srcRect/>
          <a:stretch>
            <a:fillRect/>
          </a:stretch>
        </p:blipFill>
        <p:spPr bwMode="auto">
          <a:xfrm>
            <a:off x="2711878" y="864000"/>
            <a:ext cx="6432122" cy="5227238"/>
          </a:xfrm>
          <a:prstGeom prst="rect">
            <a:avLst/>
          </a:prstGeom>
          <a:noFill/>
        </p:spPr>
      </p:pic>
      <p:sp>
        <p:nvSpPr>
          <p:cNvPr id="5" name="Textfeld 4"/>
          <p:cNvSpPr txBox="1"/>
          <p:nvPr userDrawn="1"/>
        </p:nvSpPr>
        <p:spPr>
          <a:xfrm>
            <a:off x="539750" y="1600200"/>
            <a:ext cx="6946900" cy="1200329"/>
          </a:xfrm>
          <a:prstGeom prst="rect">
            <a:avLst/>
          </a:prstGeom>
          <a:noFill/>
          <a:ln w="9525">
            <a:noFill/>
            <a:miter lim="800000"/>
          </a:ln>
          <a:effectLst/>
        </p:spPr>
        <p:txBody>
          <a:bodyPr vert="horz" wrap="square" lIns="0" tIns="0" rIns="0" bIns="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r>
              <a:rPr lang="de-DE" sz="3600" b="1" noProof="0" dirty="0" err="1">
                <a:solidFill>
                  <a:schemeClr val="tx1"/>
                </a:solidFill>
                <a:latin typeface="+mj-lt"/>
                <a:ea typeface="+mj-ea"/>
                <a:cs typeface="+mj-cs"/>
              </a:rPr>
              <a:t>Thank</a:t>
            </a:r>
            <a:r>
              <a:rPr lang="de-DE" sz="3600" b="1" noProof="0" dirty="0">
                <a:solidFill>
                  <a:schemeClr val="tx1"/>
                </a:solidFill>
                <a:latin typeface="+mj-lt"/>
                <a:ea typeface="+mj-ea"/>
                <a:cs typeface="+mj-cs"/>
              </a:rPr>
              <a:t> </a:t>
            </a:r>
            <a:r>
              <a:rPr lang="de-DE" sz="3600" b="1" noProof="0" dirty="0" err="1">
                <a:solidFill>
                  <a:schemeClr val="tx1"/>
                </a:solidFill>
                <a:latin typeface="+mj-lt"/>
                <a:ea typeface="+mj-ea"/>
                <a:cs typeface="+mj-cs"/>
              </a:rPr>
              <a:t>you</a:t>
            </a:r>
            <a:r>
              <a:rPr lang="de-DE" sz="3600" b="1" noProof="0" dirty="0">
                <a:solidFill>
                  <a:schemeClr val="tx1"/>
                </a:solidFill>
                <a:latin typeface="+mj-lt"/>
                <a:ea typeface="+mj-ea"/>
                <a:cs typeface="+mj-cs"/>
              </a:rPr>
              <a:t> </a:t>
            </a:r>
            <a:r>
              <a:rPr lang="de-DE" sz="3600" b="1" noProof="0" dirty="0" err="1">
                <a:solidFill>
                  <a:schemeClr val="tx1"/>
                </a:solidFill>
                <a:latin typeface="+mj-lt"/>
                <a:ea typeface="+mj-ea"/>
                <a:cs typeface="+mj-cs"/>
              </a:rPr>
              <a:t>very</a:t>
            </a:r>
            <a:r>
              <a:rPr lang="de-DE" sz="3600" b="1" noProof="0" dirty="0">
                <a:solidFill>
                  <a:schemeClr val="tx1"/>
                </a:solidFill>
                <a:latin typeface="+mj-lt"/>
                <a:ea typeface="+mj-ea"/>
                <a:cs typeface="+mj-cs"/>
              </a:rPr>
              <a:t> </a:t>
            </a:r>
            <a:r>
              <a:rPr lang="de-DE" sz="3600" b="1" noProof="0" dirty="0" err="1">
                <a:solidFill>
                  <a:schemeClr val="tx1"/>
                </a:solidFill>
                <a:latin typeface="+mj-lt"/>
                <a:ea typeface="+mj-ea"/>
                <a:cs typeface="+mj-cs"/>
              </a:rPr>
              <a:t>much</a:t>
            </a:r>
            <a:r>
              <a:rPr lang="de-DE" sz="3600" b="1" noProof="0" dirty="0">
                <a:solidFill>
                  <a:schemeClr val="tx1"/>
                </a:solidFill>
                <a:latin typeface="+mj-lt"/>
                <a:ea typeface="+mj-ea"/>
                <a:cs typeface="+mj-cs"/>
              </a:rPr>
              <a:t> </a:t>
            </a:r>
            <a:r>
              <a:rPr lang="de-DE" sz="3600" b="1" noProof="0" dirty="0" err="1">
                <a:solidFill>
                  <a:schemeClr val="tx1"/>
                </a:solidFill>
                <a:latin typeface="+mj-lt"/>
                <a:ea typeface="+mj-ea"/>
                <a:cs typeface="+mj-cs"/>
              </a:rPr>
              <a:t>for</a:t>
            </a:r>
            <a:r>
              <a:rPr lang="de-DE" sz="3600" b="1" noProof="0" dirty="0">
                <a:solidFill>
                  <a:schemeClr val="tx1"/>
                </a:solidFill>
                <a:latin typeface="+mj-lt"/>
                <a:ea typeface="+mj-ea"/>
                <a:cs typeface="+mj-cs"/>
              </a:rPr>
              <a:t> </a:t>
            </a:r>
            <a:r>
              <a:rPr lang="de-DE" sz="3600" b="1" noProof="0" dirty="0" err="1">
                <a:solidFill>
                  <a:schemeClr val="tx1"/>
                </a:solidFill>
                <a:latin typeface="+mj-lt"/>
                <a:ea typeface="+mj-ea"/>
                <a:cs typeface="+mj-cs"/>
              </a:rPr>
              <a:t>your</a:t>
            </a:r>
            <a:r>
              <a:rPr lang="de-DE" sz="3600" b="1" noProof="0" dirty="0">
                <a:solidFill>
                  <a:schemeClr val="tx1"/>
                </a:solidFill>
                <a:latin typeface="+mj-lt"/>
                <a:ea typeface="+mj-ea"/>
                <a:cs typeface="+mj-cs"/>
              </a:rPr>
              <a:t> </a:t>
            </a:r>
            <a:r>
              <a:rPr lang="de-DE" sz="3600" b="1" noProof="0" dirty="0" err="1">
                <a:solidFill>
                  <a:schemeClr val="tx1"/>
                </a:solidFill>
                <a:latin typeface="+mj-lt"/>
                <a:ea typeface="+mj-ea"/>
                <a:cs typeface="+mj-cs"/>
              </a:rPr>
              <a:t>attention</a:t>
            </a:r>
            <a:r>
              <a:rPr lang="de-DE" sz="3600" b="1" noProof="0" dirty="0">
                <a:solidFill>
                  <a:schemeClr val="tx1"/>
                </a:solidFill>
                <a:latin typeface="+mj-lt"/>
                <a:ea typeface="+mj-ea"/>
                <a:cs typeface="+mj-cs"/>
              </a:rPr>
              <a:t>.</a:t>
            </a:r>
            <a:endParaRPr lang="de-DE" sz="3600" b="1" dirty="0">
              <a:solidFill>
                <a:schemeClr val="tx1"/>
              </a:solidFill>
              <a:latin typeface="+mj-lt"/>
              <a:ea typeface="+mj-ea"/>
              <a:cs typeface="+mj-cs"/>
            </a:endParaRPr>
          </a:p>
        </p:txBody>
      </p:sp>
      <p:sp>
        <p:nvSpPr>
          <p:cNvPr id="6" name="Textfeld 5"/>
          <p:cNvSpPr txBox="1"/>
          <p:nvPr userDrawn="1"/>
        </p:nvSpPr>
        <p:spPr>
          <a:xfrm>
            <a:off x="539751" y="4695825"/>
            <a:ext cx="7927974" cy="1162050"/>
          </a:xfrm>
          <a:prstGeom prst="rect">
            <a:avLst/>
          </a:prstGeom>
          <a:noFill/>
          <a:ln w="9525">
            <a:noFill/>
            <a:miter lim="800000"/>
          </a:ln>
          <a:effectLst/>
        </p:spPr>
        <p:txBody>
          <a:bodyPr vert="horz" wrap="square" lIns="0" tIns="0" rIns="0" bIns="0" numCol="1" anchor="t" anchorCtr="0" compatLnSpc="1"/>
          <a:lstStyle/>
          <a:p>
            <a:pPr marL="0" marR="0" lvl="0" indent="0" algn="l" defTabSz="914400" rtl="0" eaLnBrk="1" fontAlgn="base" latinLnBrk="0" hangingPunct="1">
              <a:lnSpc>
                <a:spcPct val="130000"/>
              </a:lnSpc>
              <a:spcBef>
                <a:spcPct val="20000"/>
              </a:spcBef>
              <a:spcAft>
                <a:spcPct val="0"/>
              </a:spcAft>
              <a:buClrTx/>
              <a:buSzTx/>
              <a:buFontTx/>
              <a:buNone/>
              <a:defRPr/>
            </a:pPr>
            <a:r>
              <a:rPr kumimoji="0" lang="en-US" altLang="zh-CN" sz="1600" b="0" i="0" u="none" strike="noStrike" kern="0" cap="none" spc="0" normalizeH="0" baseline="0" noProof="0" dirty="0" err="1">
                <a:ln>
                  <a:noFill/>
                </a:ln>
                <a:solidFill>
                  <a:srgbClr val="000000"/>
                </a:solidFill>
                <a:effectLst/>
                <a:uLnTx/>
                <a:uFillTx/>
                <a:latin typeface="Arial" panose="020B0604020202020204"/>
                <a:ea typeface="+mn-ea"/>
                <a:cs typeface="+mn-cs"/>
              </a:rPr>
              <a:t>Ke</a:t>
            </a:r>
            <a:r>
              <a:rPr kumimoji="0" lang="zh-CN" altLang="en-US" sz="1600" b="0" i="0" u="none" strike="noStrike" kern="0" cap="none" spc="0" normalizeH="0" baseline="0" noProof="0" dirty="0">
                <a:ln>
                  <a:noFill/>
                </a:ln>
                <a:solidFill>
                  <a:srgbClr val="000000"/>
                </a:solidFill>
                <a:effectLst/>
                <a:uLnTx/>
                <a:uFillTx/>
                <a:latin typeface="Arial" panose="020B0604020202020204"/>
                <a:ea typeface="+mn-ea"/>
                <a:cs typeface="+mn-cs"/>
              </a:rPr>
              <a:t> </a:t>
            </a:r>
            <a:r>
              <a:rPr kumimoji="0" lang="en-US" altLang="zh-CN" sz="1600" b="0" i="0" u="none" strike="noStrike" kern="0" cap="none" spc="0" normalizeH="0" baseline="0" noProof="0" dirty="0">
                <a:ln>
                  <a:noFill/>
                </a:ln>
                <a:solidFill>
                  <a:srgbClr val="000000"/>
                </a:solidFill>
                <a:effectLst/>
                <a:uLnTx/>
                <a:uFillTx/>
                <a:latin typeface="Arial" panose="020B0604020202020204"/>
                <a:ea typeface="+mn-ea"/>
                <a:cs typeface="+mn-cs"/>
              </a:rPr>
              <a:t>Guan</a:t>
            </a:r>
            <a:endParaRPr kumimoji="0" lang="de-DE" sz="1600" b="0" i="0" u="none" strike="noStrike" kern="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base" latinLnBrk="0" hangingPunct="1">
              <a:lnSpc>
                <a:spcPct val="130000"/>
              </a:lnSpc>
              <a:spcBef>
                <a:spcPct val="20000"/>
              </a:spcBef>
              <a:spcAft>
                <a:spcPct val="0"/>
              </a:spcAft>
              <a:buClrTx/>
              <a:buSzTx/>
              <a:buFontTx/>
              <a:buNone/>
              <a:defRPr/>
            </a:pPr>
            <a:r>
              <a:rPr kumimoji="0" lang="en-US" altLang="zh-CN" sz="1000" b="0" i="0" u="none" strike="noStrike" kern="0" cap="none" spc="0" normalizeH="0" baseline="0" noProof="0" dirty="0" err="1">
                <a:ln>
                  <a:noFill/>
                </a:ln>
                <a:solidFill>
                  <a:srgbClr val="000000"/>
                </a:solidFill>
                <a:effectLst/>
                <a:uLnTx/>
                <a:uFillTx/>
                <a:latin typeface="Arial" panose="020B0604020202020204"/>
                <a:ea typeface="+mn-ea"/>
                <a:cs typeface="+mn-cs"/>
              </a:rPr>
              <a:t>kguan@bjtu.edu.cn</a:t>
            </a:r>
            <a:endParaRPr kumimoji="0" lang="de-DE" sz="10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nvGrpSpPr>
          <p:cNvPr id="9" name="Gruppieren 8"/>
          <p:cNvGrpSpPr/>
          <p:nvPr userDrawn="1"/>
        </p:nvGrpSpPr>
        <p:grpSpPr>
          <a:xfrm>
            <a:off x="0" y="5915025"/>
            <a:ext cx="9144000" cy="652463"/>
            <a:chOff x="0" y="5915025"/>
            <a:chExt cx="9144000" cy="652463"/>
          </a:xfrm>
        </p:grpSpPr>
        <p:sp>
          <p:nvSpPr>
            <p:cNvPr id="7" name="Line 14"/>
            <p:cNvSpPr>
              <a:spLocks noChangeShapeType="1"/>
            </p:cNvSpPr>
            <p:nvPr userDrawn="1"/>
          </p:nvSpPr>
          <p:spPr bwMode="auto">
            <a:xfrm>
              <a:off x="0" y="6091238"/>
              <a:ext cx="9144000" cy="0"/>
            </a:xfrm>
            <a:prstGeom prst="line">
              <a:avLst/>
            </a:prstGeom>
            <a:noFill/>
            <a:ln w="9525">
              <a:solidFill>
                <a:srgbClr val="BE1E3C"/>
              </a:solidFill>
              <a:round/>
            </a:ln>
            <a:effectLst/>
          </p:spPr>
          <p:txBody>
            <a:bodyPr/>
            <a:lstStyle/>
            <a:p>
              <a:endParaRPr lang="de-DE"/>
            </a:p>
          </p:txBody>
        </p:sp>
        <p:pic>
          <p:nvPicPr>
            <p:cNvPr id="8" name="Picture 20" descr="TUBS_CO_70vH_150dpi"/>
            <p:cNvPicPr>
              <a:picLocks noChangeAspect="1" noChangeArrowheads="1"/>
            </p:cNvPicPr>
            <p:nvPr userDrawn="1"/>
          </p:nvPicPr>
          <p:blipFill>
            <a:blip r:embed="rId3" cstate="print"/>
            <a:srcRect/>
            <a:stretch>
              <a:fillRect/>
            </a:stretch>
          </p:blipFill>
          <p:spPr bwMode="auto">
            <a:xfrm>
              <a:off x="0" y="5915025"/>
              <a:ext cx="1762125" cy="652463"/>
            </a:xfrm>
            <a:prstGeom prst="rect">
              <a:avLst/>
            </a:prstGeom>
            <a:noFill/>
            <a:ln w="9525">
              <a:noFill/>
              <a:miter lim="800000"/>
              <a:headEnd/>
              <a:tailEnd/>
            </a:ln>
          </p:spPr>
        </p:pic>
      </p:grpSp>
      <p:sp>
        <p:nvSpPr>
          <p:cNvPr id="11" name="Rechteck 10"/>
          <p:cNvSpPr/>
          <p:nvPr userDrawn="1"/>
        </p:nvSpPr>
        <p:spPr>
          <a:xfrm>
            <a:off x="1821600" y="6141600"/>
            <a:ext cx="5245950" cy="425888"/>
          </a:xfrm>
          <a:prstGeom prst="rect">
            <a:avLst/>
          </a:prstGeom>
          <a:solidFill>
            <a:schemeClr val="bg1"/>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70630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514319E7-EDB3-4435-BE54-523256A72D63}" type="datetime1">
              <a:rPr lang="fr-FR" smtClean="0"/>
              <a:t>12/11/2021</a:t>
            </a:fld>
            <a:endParaRPr lang="en-US"/>
          </a:p>
        </p:txBody>
      </p:sp>
      <p:sp>
        <p:nvSpPr>
          <p:cNvPr id="5" name="Fußzeilenplatzhalter 4"/>
          <p:cNvSpPr>
            <a:spLocks noGrp="1"/>
          </p:cNvSpPr>
          <p:nvPr>
            <p:ph type="ftr" sz="quarter" idx="11"/>
          </p:nvPr>
        </p:nvSpPr>
        <p:spPr/>
        <p:txBody>
          <a:bodyPr/>
          <a:lstStyle>
            <a:lvl1pPr>
              <a:defRPr/>
            </a:lvl1pPr>
          </a:lstStyle>
          <a:p>
            <a:r>
              <a:rPr lang="en-US"/>
              <a:t>Onur Sahin, InterDigital Europe</a:t>
            </a:r>
            <a:endParaRPr lang="en-US" dirty="0"/>
          </a:p>
        </p:txBody>
      </p:sp>
      <p:sp>
        <p:nvSpPr>
          <p:cNvPr id="6" name="Foliennummernplatzhalter 5"/>
          <p:cNvSpPr>
            <a:spLocks noGrp="1"/>
          </p:cNvSpPr>
          <p:nvPr>
            <p:ph type="sldNum" sz="quarter" idx="12"/>
          </p:nvPr>
        </p:nvSpPr>
        <p:spPr/>
        <p:txBody>
          <a:bodyPr/>
          <a:lstStyle>
            <a:lvl1pPr>
              <a:defRPr/>
            </a:lvl1pPr>
          </a:lstStyle>
          <a:p>
            <a:r>
              <a:rPr lang="en-US"/>
              <a:t>Slide </a:t>
            </a:r>
            <a:fld id="{91795C9F-E317-4197-AD7F-4A2EFE62EF28}" type="slidenum">
              <a:rPr lang="en-US"/>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fld id="{D747C9E5-2670-45DC-BEFB-29E4B29D866A}" type="datetime1">
              <a:rPr lang="fr-FR" smtClean="0"/>
              <a:t>12/11/2021</a:t>
            </a:fld>
            <a:endParaRPr lang="en-US"/>
          </a:p>
        </p:txBody>
      </p:sp>
      <p:sp>
        <p:nvSpPr>
          <p:cNvPr id="5" name="Fußzeilenplatzhalter 4"/>
          <p:cNvSpPr>
            <a:spLocks noGrp="1"/>
          </p:cNvSpPr>
          <p:nvPr>
            <p:ph type="ftr" sz="quarter" idx="11"/>
          </p:nvPr>
        </p:nvSpPr>
        <p:spPr/>
        <p:txBody>
          <a:bodyPr/>
          <a:lstStyle>
            <a:lvl1pPr>
              <a:defRPr/>
            </a:lvl1pPr>
          </a:lstStyle>
          <a:p>
            <a:r>
              <a:rPr lang="en-US"/>
              <a:t>Onur Sahin, InterDigital Europe</a:t>
            </a:r>
            <a:endParaRPr lang="en-US" dirty="0"/>
          </a:p>
        </p:txBody>
      </p:sp>
      <p:sp>
        <p:nvSpPr>
          <p:cNvPr id="6" name="Foliennummernplatzhalter 5"/>
          <p:cNvSpPr>
            <a:spLocks noGrp="1"/>
          </p:cNvSpPr>
          <p:nvPr>
            <p:ph type="sldNum" sz="quarter" idx="12"/>
          </p:nvPr>
        </p:nvSpPr>
        <p:spPr/>
        <p:txBody>
          <a:bodyPr/>
          <a:lstStyle>
            <a:lvl1pPr>
              <a:defRPr/>
            </a:lvl1pPr>
          </a:lstStyle>
          <a:p>
            <a:r>
              <a:rPr lang="en-US"/>
              <a:t>Slide </a:t>
            </a:r>
            <a:fld id="{ACEB12D0-EB3F-4E44-A32F-02E1D388BCDC}"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fld id="{A5A5907A-51A6-4E00-85BC-02A28A9A2977}" type="datetime1">
              <a:rPr lang="fr-FR" smtClean="0"/>
              <a:t>12/11/2021</a:t>
            </a:fld>
            <a:endParaRPr lang="en-US"/>
          </a:p>
        </p:txBody>
      </p:sp>
      <p:sp>
        <p:nvSpPr>
          <p:cNvPr id="6" name="Fußzeilenplatzhalter 5"/>
          <p:cNvSpPr>
            <a:spLocks noGrp="1"/>
          </p:cNvSpPr>
          <p:nvPr>
            <p:ph type="ftr" sz="quarter" idx="11"/>
          </p:nvPr>
        </p:nvSpPr>
        <p:spPr/>
        <p:txBody>
          <a:bodyPr/>
          <a:lstStyle>
            <a:lvl1pPr>
              <a:defRPr/>
            </a:lvl1pPr>
          </a:lstStyle>
          <a:p>
            <a:r>
              <a:rPr lang="en-US"/>
              <a:t>Onur Sahin, InterDigital Europe</a:t>
            </a:r>
            <a:endParaRPr lang="en-US" dirty="0"/>
          </a:p>
        </p:txBody>
      </p:sp>
      <p:sp>
        <p:nvSpPr>
          <p:cNvPr id="7" name="Foliennummernplatzhalter 6"/>
          <p:cNvSpPr>
            <a:spLocks noGrp="1"/>
          </p:cNvSpPr>
          <p:nvPr>
            <p:ph type="sldNum" sz="quarter" idx="12"/>
          </p:nvPr>
        </p:nvSpPr>
        <p:spPr/>
        <p:txBody>
          <a:bodyPr/>
          <a:lstStyle>
            <a:lvl1pPr>
              <a:defRPr/>
            </a:lvl1pPr>
          </a:lstStyle>
          <a:p>
            <a:r>
              <a:rPr lang="en-US"/>
              <a:t>Slide </a:t>
            </a:r>
            <a:fld id="{47AE2013-9E0D-43C9-9541-5AA74EAAE3A0}"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fld id="{A978C733-4C61-4EF7-8C83-8B415D110DC0}" type="datetime1">
              <a:rPr lang="fr-FR" smtClean="0"/>
              <a:t>12/11/2021</a:t>
            </a:fld>
            <a:endParaRPr lang="en-US"/>
          </a:p>
        </p:txBody>
      </p:sp>
      <p:sp>
        <p:nvSpPr>
          <p:cNvPr id="8" name="Fußzeilenplatzhalter 7"/>
          <p:cNvSpPr>
            <a:spLocks noGrp="1"/>
          </p:cNvSpPr>
          <p:nvPr>
            <p:ph type="ftr" sz="quarter" idx="11"/>
          </p:nvPr>
        </p:nvSpPr>
        <p:spPr/>
        <p:txBody>
          <a:bodyPr/>
          <a:lstStyle>
            <a:lvl1pPr>
              <a:defRPr/>
            </a:lvl1pPr>
          </a:lstStyle>
          <a:p>
            <a:r>
              <a:rPr lang="en-US"/>
              <a:t>Onur Sahin, InterDigital Europe</a:t>
            </a:r>
            <a:endParaRPr lang="en-US" dirty="0"/>
          </a:p>
        </p:txBody>
      </p:sp>
      <p:sp>
        <p:nvSpPr>
          <p:cNvPr id="9" name="Foliennummernplatzhalter 8"/>
          <p:cNvSpPr>
            <a:spLocks noGrp="1"/>
          </p:cNvSpPr>
          <p:nvPr>
            <p:ph type="sldNum" sz="quarter" idx="12"/>
          </p:nvPr>
        </p:nvSpPr>
        <p:spPr/>
        <p:txBody>
          <a:bodyPr/>
          <a:lstStyle>
            <a:lvl1pPr>
              <a:defRPr/>
            </a:lvl1pPr>
          </a:lstStyle>
          <a:p>
            <a:r>
              <a:rPr lang="en-US"/>
              <a:t>Slide </a:t>
            </a:r>
            <a:fld id="{3B21C0EE-A607-477A-B1FE-BD2E93B001B7}"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fld id="{56E0DF8E-00A3-4CDB-8521-CE34E0A583F6}" type="datetime1">
              <a:rPr lang="fr-FR" smtClean="0"/>
              <a:t>12/11/2021</a:t>
            </a:fld>
            <a:endParaRPr lang="en-US" dirty="0"/>
          </a:p>
        </p:txBody>
      </p:sp>
      <p:sp>
        <p:nvSpPr>
          <p:cNvPr id="4" name="Fußzeilenplatzhalter 3"/>
          <p:cNvSpPr>
            <a:spLocks noGrp="1"/>
          </p:cNvSpPr>
          <p:nvPr>
            <p:ph type="ftr" sz="quarter" idx="11"/>
          </p:nvPr>
        </p:nvSpPr>
        <p:spPr/>
        <p:txBody>
          <a:bodyPr/>
          <a:lstStyle>
            <a:lvl1pPr>
              <a:defRPr/>
            </a:lvl1pPr>
          </a:lstStyle>
          <a:p>
            <a:r>
              <a:rPr lang="en-US"/>
              <a:t>Onur Sahin, InterDigital Europe</a:t>
            </a:r>
            <a:endParaRPr lang="en-US" dirty="0"/>
          </a:p>
        </p:txBody>
      </p:sp>
      <p:sp>
        <p:nvSpPr>
          <p:cNvPr id="5" name="Foliennummernplatzhalter 4"/>
          <p:cNvSpPr>
            <a:spLocks noGrp="1"/>
          </p:cNvSpPr>
          <p:nvPr>
            <p:ph type="sldNum" sz="quarter" idx="12"/>
          </p:nvPr>
        </p:nvSpPr>
        <p:spPr/>
        <p:txBody>
          <a:bodyPr/>
          <a:lstStyle>
            <a:lvl1pPr>
              <a:defRPr/>
            </a:lvl1pPr>
          </a:lstStyle>
          <a:p>
            <a:r>
              <a:rPr lang="en-US"/>
              <a:t>Slide </a:t>
            </a:r>
            <a:fld id="{301C3306-2B78-4067-B73D-BB6BF01D3DE7}"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93DEFED4-5E69-4560-A819-15D65FBF6FFC}" type="datetime1">
              <a:rPr lang="fr-FR" smtClean="0"/>
              <a:t>12/11/2021</a:t>
            </a:fld>
            <a:endParaRPr lang="en-US" dirty="0"/>
          </a:p>
        </p:txBody>
      </p:sp>
      <p:sp>
        <p:nvSpPr>
          <p:cNvPr id="3" name="Fußzeilenplatzhalter 2"/>
          <p:cNvSpPr>
            <a:spLocks noGrp="1"/>
          </p:cNvSpPr>
          <p:nvPr>
            <p:ph type="ftr" sz="quarter" idx="11"/>
          </p:nvPr>
        </p:nvSpPr>
        <p:spPr/>
        <p:txBody>
          <a:bodyPr/>
          <a:lstStyle>
            <a:lvl1pPr>
              <a:defRPr/>
            </a:lvl1pPr>
          </a:lstStyle>
          <a:p>
            <a:r>
              <a:rPr lang="en-US"/>
              <a:t>Onur Sahin, InterDigital Europe</a:t>
            </a:r>
            <a:endParaRPr lang="en-US" dirty="0"/>
          </a:p>
        </p:txBody>
      </p:sp>
      <p:sp>
        <p:nvSpPr>
          <p:cNvPr id="4" name="Foliennummernplatzhalter 3"/>
          <p:cNvSpPr>
            <a:spLocks noGrp="1"/>
          </p:cNvSpPr>
          <p:nvPr>
            <p:ph type="sldNum" sz="quarter" idx="12"/>
          </p:nvPr>
        </p:nvSpPr>
        <p:spPr/>
        <p:txBody>
          <a:bodyPr/>
          <a:lstStyle>
            <a:lvl1pPr>
              <a:defRPr/>
            </a:lvl1pPr>
          </a:lstStyle>
          <a:p>
            <a:r>
              <a:rPr lang="en-US"/>
              <a:t>Slide </a:t>
            </a:r>
            <a:fld id="{3F7810E9-6438-4343-91D1-D51E17280D5C}"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fld id="{0BF6F50A-FF11-4243-88EA-3D86649ED434}" type="datetime1">
              <a:rPr lang="fr-FR" smtClean="0"/>
              <a:t>12/11/2021</a:t>
            </a:fld>
            <a:endParaRPr lang="en-US"/>
          </a:p>
        </p:txBody>
      </p:sp>
      <p:sp>
        <p:nvSpPr>
          <p:cNvPr id="6" name="Fußzeilenplatzhalter 5"/>
          <p:cNvSpPr>
            <a:spLocks noGrp="1"/>
          </p:cNvSpPr>
          <p:nvPr>
            <p:ph type="ftr" sz="quarter" idx="11"/>
          </p:nvPr>
        </p:nvSpPr>
        <p:spPr/>
        <p:txBody>
          <a:bodyPr/>
          <a:lstStyle>
            <a:lvl1pPr>
              <a:defRPr/>
            </a:lvl1pPr>
          </a:lstStyle>
          <a:p>
            <a:r>
              <a:rPr lang="en-US"/>
              <a:t>Onur Sahin, InterDigital Europe</a:t>
            </a:r>
            <a:endParaRPr lang="en-US" dirty="0"/>
          </a:p>
        </p:txBody>
      </p:sp>
      <p:sp>
        <p:nvSpPr>
          <p:cNvPr id="7" name="Foliennummernplatzhalter 6"/>
          <p:cNvSpPr>
            <a:spLocks noGrp="1"/>
          </p:cNvSpPr>
          <p:nvPr>
            <p:ph type="sldNum" sz="quarter" idx="12"/>
          </p:nvPr>
        </p:nvSpPr>
        <p:spPr/>
        <p:txBody>
          <a:bodyPr/>
          <a:lstStyle>
            <a:lvl1pPr>
              <a:defRPr/>
            </a:lvl1pPr>
          </a:lstStyle>
          <a:p>
            <a:r>
              <a:rPr lang="en-US"/>
              <a:t>Slide </a:t>
            </a:r>
            <a:fld id="{1774AD59-F0F5-4510-9262-04FDE53B8B3E}"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fld id="{7CED06CA-849A-4FCA-B6A4-090B726A1DF9}" type="datetime1">
              <a:rPr lang="fr-FR" smtClean="0"/>
              <a:t>12/11/2021</a:t>
            </a:fld>
            <a:endParaRPr lang="en-US"/>
          </a:p>
        </p:txBody>
      </p:sp>
      <p:sp>
        <p:nvSpPr>
          <p:cNvPr id="6" name="Fußzeilenplatzhalter 5"/>
          <p:cNvSpPr>
            <a:spLocks noGrp="1"/>
          </p:cNvSpPr>
          <p:nvPr>
            <p:ph type="ftr" sz="quarter" idx="11"/>
          </p:nvPr>
        </p:nvSpPr>
        <p:spPr/>
        <p:txBody>
          <a:bodyPr/>
          <a:lstStyle>
            <a:lvl1pPr>
              <a:defRPr/>
            </a:lvl1pPr>
          </a:lstStyle>
          <a:p>
            <a:r>
              <a:rPr lang="en-US"/>
              <a:t>Onur Sahin, InterDigital Europe</a:t>
            </a:r>
            <a:endParaRPr lang="en-US" dirty="0"/>
          </a:p>
        </p:txBody>
      </p:sp>
      <p:sp>
        <p:nvSpPr>
          <p:cNvPr id="7" name="Foliennummernplatzhalter 6"/>
          <p:cNvSpPr>
            <a:spLocks noGrp="1"/>
          </p:cNvSpPr>
          <p:nvPr>
            <p:ph type="sldNum" sz="quarter" idx="12"/>
          </p:nvPr>
        </p:nvSpPr>
        <p:spPr/>
        <p:txBody>
          <a:bodyPr/>
          <a:lstStyle>
            <a:lvl1pPr>
              <a:defRPr/>
            </a:lvl1pPr>
          </a:lstStyle>
          <a:p>
            <a:r>
              <a:rPr lang="en-US"/>
              <a:t>Slide </a:t>
            </a:r>
            <a:fld id="{E2093921-E5FF-41B9-A016-982B59BF6B86}"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1629"/>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dirty="0"/>
              <a:t>Titelmasterformat durch Klicken bearbeiten</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fld id="{EAF6C5EC-0BCA-44B7-99B6-FA361985F4AF}" type="datetime1">
              <a:rPr lang="fr-FR" smtClean="0"/>
              <a:t>12/11/2021</a:t>
            </a:fld>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a:t>Onur Sahin, </a:t>
            </a:r>
            <a:r>
              <a:rPr lang="en-US" dirty="0" err="1"/>
              <a:t>InterDigital</a:t>
            </a:r>
            <a:r>
              <a:rPr lang="en-US" dirty="0"/>
              <a:t> Europe</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7909C42A-83ED-49F1-8525-ACF0266DE675}" type="slidenum">
              <a:rPr lang="en-US"/>
              <a:pPr/>
              <a:t>‹Nr.›</a:t>
            </a:fld>
            <a:endParaRPr lang="en-US"/>
          </a:p>
        </p:txBody>
      </p:sp>
      <p:sp>
        <p:nvSpPr>
          <p:cNvPr id="1031" name="Rectangle 7"/>
          <p:cNvSpPr>
            <a:spLocks noChangeArrowheads="1"/>
          </p:cNvSpPr>
          <p:nvPr/>
        </p:nvSpPr>
        <p:spPr bwMode="auto">
          <a:xfrm>
            <a:off x="323528" y="394156"/>
            <a:ext cx="8136904" cy="215444"/>
          </a:xfrm>
          <a:prstGeom prst="rect">
            <a:avLst/>
          </a:prstGeom>
          <a:noFill/>
          <a:ln w="9525">
            <a:noFill/>
            <a:miter lim="800000"/>
            <a:headEnd/>
            <a:tailEnd/>
          </a:ln>
          <a:effectLst/>
        </p:spPr>
        <p:txBody>
          <a:bodyPr wrap="square" lIns="0" tIns="0" rIns="0" bIns="0" anchor="b">
            <a:spAutoFit/>
          </a:bodyPr>
          <a:lstStyle/>
          <a:p>
            <a:pPr lvl="4" algn="r"/>
            <a:r>
              <a:rPr lang="en-US" sz="1400" b="1" dirty="0"/>
              <a:t>doc.: IEEE 802.15</a:t>
            </a:r>
            <a:r>
              <a:rPr lang="en-US" sz="1400" b="1" baseline="0" dirty="0"/>
              <a:t> </a:t>
            </a:r>
            <a:r>
              <a:rPr lang="en-US" sz="1400" b="1" baseline="0" dirty="0" smtClean="0"/>
              <a:t>21-0591</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de-DE"/>
          </a:p>
        </p:txBody>
      </p:sp>
      <p:sp>
        <p:nvSpPr>
          <p:cNvPr id="1033" name="Rectangle 9"/>
          <p:cNvSpPr>
            <a:spLocks noChangeArrowheads="1"/>
          </p:cNvSpPr>
          <p:nvPr/>
        </p:nvSpPr>
        <p:spPr bwMode="auto">
          <a:xfrm>
            <a:off x="685800" y="6475413"/>
            <a:ext cx="1653952" cy="184666"/>
          </a:xfrm>
          <a:prstGeom prst="rect">
            <a:avLst/>
          </a:prstGeom>
          <a:noFill/>
          <a:ln w="9525">
            <a:noFill/>
            <a:miter lim="800000"/>
            <a:headEnd/>
            <a:tailEnd/>
          </a:ln>
          <a:effectLst/>
        </p:spPr>
        <p:txBody>
          <a:bodyPr wrap="square" lIns="0" tIns="0" rIns="0" bIns="0">
            <a:spAutoFit/>
          </a:bodyPr>
          <a:lstStyle/>
          <a:p>
            <a:r>
              <a:rPr lang="en-US" baseline="0" dirty="0"/>
              <a:t>12 November 2021</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p:txBody>
          <a:bodyPr/>
          <a:lstStyle/>
          <a:p>
            <a:fld id="{3977C7B7-C8B2-45FA-BBAE-8BC773BEC225}" type="datetime1">
              <a:rPr lang="fr-FR" smtClean="0"/>
              <a:t>12/11/2021</a:t>
            </a:fld>
            <a:endParaRPr lang="en-US" dirty="0"/>
          </a:p>
        </p:txBody>
      </p:sp>
      <p:sp>
        <p:nvSpPr>
          <p:cNvPr id="6" name="Foliennummernplatzhalter 3"/>
          <p:cNvSpPr>
            <a:spLocks noGrp="1"/>
          </p:cNvSpPr>
          <p:nvPr>
            <p:ph type="sldNum" sz="quarter" idx="12"/>
          </p:nvPr>
        </p:nvSpPr>
        <p:spPr/>
        <p:txBody>
          <a:bodyPr/>
          <a:lstStyle/>
          <a:p>
            <a:r>
              <a:rPr lang="en-US"/>
              <a:t>Slide </a:t>
            </a:r>
            <a:fld id="{B0F3BD98-C8FB-4B88-B232-CCE56FE17F8F}" type="slidenum">
              <a:rPr lang="en-US"/>
              <a:pPr/>
              <a:t>1</a:t>
            </a:fld>
            <a:endParaRPr lang="en-US"/>
          </a:p>
        </p:txBody>
      </p:sp>
      <p:sp>
        <p:nvSpPr>
          <p:cNvPr id="27651" name="Rectangle 3"/>
          <p:cNvSpPr>
            <a:spLocks noChangeArrowheads="1"/>
          </p:cNvSpPr>
          <p:nvPr/>
        </p:nvSpPr>
        <p:spPr bwMode="auto">
          <a:xfrm>
            <a:off x="152400" y="609600"/>
            <a:ext cx="8991600" cy="4708981"/>
          </a:xfrm>
          <a:prstGeom prst="rect">
            <a:avLst/>
          </a:prstGeom>
          <a:noFill/>
          <a:ln w="12700">
            <a:noFill/>
            <a:miter lim="800000"/>
            <a:headEnd type="none" w="sm" len="sm"/>
            <a:tailEnd type="none" w="sm" len="sm"/>
          </a:ln>
          <a:effectLst/>
        </p:spPr>
        <p:txBody>
          <a:bodyPr>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GB" sz="1600" dirty="0"/>
              <a:t>A Study on Data-Driven Advanced Symbol Modulation</a:t>
            </a:r>
            <a:endParaRPr lang="en-US" sz="1600" dirty="0">
              <a:solidFill>
                <a:schemeClr val="tx2"/>
              </a:solidFill>
            </a:endParaRPr>
          </a:p>
          <a:p>
            <a:r>
              <a:rPr lang="en-US" sz="1600" b="1" dirty="0">
                <a:solidFill>
                  <a:schemeClr val="tx2"/>
                </a:solidFill>
              </a:rPr>
              <a:t>Date Submitted: </a:t>
            </a:r>
            <a:r>
              <a:rPr lang="en-US" sz="1600" dirty="0"/>
              <a:t>11 November 2021</a:t>
            </a:r>
            <a:r>
              <a:rPr lang="en-US" sz="1600" dirty="0">
                <a:solidFill>
                  <a:schemeClr val="tx2"/>
                </a:solidFill>
              </a:rPr>
              <a:t>	</a:t>
            </a:r>
          </a:p>
          <a:p>
            <a:pPr defTabSz="685800" fontAlgn="auto">
              <a:spcBef>
                <a:spcPts val="0"/>
              </a:spcBef>
              <a:spcAft>
                <a:spcPts val="0"/>
              </a:spcAft>
              <a:defRPr/>
            </a:pPr>
            <a:r>
              <a:rPr lang="en-US" sz="1600" b="1" dirty="0">
                <a:solidFill>
                  <a:schemeClr val="tx2"/>
                </a:solidFill>
              </a:rPr>
              <a:t>Source:</a:t>
            </a:r>
            <a:r>
              <a:rPr lang="en-US" sz="1600" dirty="0">
                <a:solidFill>
                  <a:schemeClr val="tx2"/>
                </a:solidFill>
              </a:rPr>
              <a:t> </a:t>
            </a:r>
            <a:r>
              <a:rPr lang="en-US" altLang="en-US" sz="1600" kern="0" dirty="0">
                <a:solidFill>
                  <a:schemeClr val="tx2"/>
                </a:solidFill>
              </a:rPr>
              <a:t>Ahmet Serdar Tan, InterDigital Europe</a:t>
            </a:r>
          </a:p>
          <a:p>
            <a:pPr defTabSz="685800" fontAlgn="auto">
              <a:spcBef>
                <a:spcPts val="0"/>
              </a:spcBef>
              <a:spcAft>
                <a:spcPts val="0"/>
              </a:spcAft>
              <a:defRPr/>
            </a:pPr>
            <a:r>
              <a:rPr lang="en-US" altLang="en-US" sz="1600" kern="0" dirty="0">
                <a:solidFill>
                  <a:schemeClr val="tx2"/>
                </a:solidFill>
              </a:rPr>
              <a:t>Address: 64 Great Eastern St, </a:t>
            </a:r>
            <a:r>
              <a:rPr lang="en-US" altLang="en-US" sz="1600" kern="0" dirty="0" err="1">
                <a:solidFill>
                  <a:schemeClr val="tx2"/>
                </a:solidFill>
              </a:rPr>
              <a:t>InterDigital</a:t>
            </a:r>
            <a:r>
              <a:rPr lang="en-US" altLang="en-US" sz="1600" kern="0" dirty="0">
                <a:solidFill>
                  <a:schemeClr val="tx2"/>
                </a:solidFill>
              </a:rPr>
              <a:t> Europe, London, UK, EC2A 3QR</a:t>
            </a:r>
          </a:p>
          <a:p>
            <a:pPr defTabSz="685800" fontAlgn="auto">
              <a:spcBef>
                <a:spcPts val="0"/>
              </a:spcBef>
              <a:spcAft>
                <a:spcPts val="0"/>
              </a:spcAft>
              <a:defRPr/>
            </a:pPr>
            <a:r>
              <a:rPr lang="en-US" altLang="en-US" sz="1600" kern="0" dirty="0">
                <a:solidFill>
                  <a:schemeClr val="tx2"/>
                </a:solidFill>
              </a:rPr>
              <a:t>Voice:+44 20 3922 1792, </a:t>
            </a:r>
            <a:r>
              <a:rPr lang="en-US" altLang="en-US" sz="1600" kern="0" dirty="0" err="1">
                <a:solidFill>
                  <a:schemeClr val="tx2"/>
                </a:solidFill>
              </a:rPr>
              <a:t>E-Mail:ahmetserdar.tan@interdigital.com</a:t>
            </a:r>
            <a:r>
              <a:rPr lang="en-US" altLang="en-US" sz="1600" kern="0" dirty="0">
                <a:solidFill>
                  <a:schemeClr val="tx2"/>
                </a:solidFill>
              </a:rPr>
              <a:t> </a:t>
            </a:r>
            <a:r>
              <a:rPr lang="en-US" sz="1600" dirty="0">
                <a:solidFill>
                  <a:schemeClr val="tx2"/>
                </a:solidFill>
              </a:rPr>
              <a:t>		</a:t>
            </a:r>
          </a:p>
          <a:p>
            <a:pPr>
              <a:spcBef>
                <a:spcPts val="0"/>
              </a:spcBef>
              <a:spcAft>
                <a:spcPts val="0"/>
              </a:spcAft>
            </a:pPr>
            <a:r>
              <a:rPr lang="en-US" sz="1600" b="1" dirty="0">
                <a:solidFill>
                  <a:schemeClr val="tx2"/>
                </a:solidFill>
              </a:rPr>
              <a:t>Re:</a:t>
            </a:r>
            <a:r>
              <a:rPr lang="en-US" sz="1600" dirty="0">
                <a:solidFill>
                  <a:schemeClr val="tx2"/>
                </a:solidFill>
              </a:rPr>
              <a:t> </a:t>
            </a:r>
            <a:r>
              <a:rPr lang="en-US" sz="1600" dirty="0"/>
              <a:t>n/a</a:t>
            </a:r>
            <a:endParaRPr lang="en-US" dirty="0">
              <a:solidFill>
                <a:schemeClr val="tx2"/>
              </a:solidFill>
            </a:endParaRPr>
          </a:p>
          <a:p>
            <a:pPr>
              <a:spcBef>
                <a:spcPts val="0"/>
              </a:spcBef>
              <a:spcAft>
                <a:spcPts val="0"/>
              </a:spcAft>
            </a:pPr>
            <a:r>
              <a:rPr lang="en-US" sz="1600" b="1" dirty="0">
                <a:solidFill>
                  <a:schemeClr val="tx2"/>
                </a:solidFill>
              </a:rPr>
              <a:t>Abstract: </a:t>
            </a:r>
            <a:r>
              <a:rPr lang="en-US" sz="1600" dirty="0"/>
              <a:t>This talk will focus on the performance of AI/ML based symbol modulation/demodulation, end-to-end architecture that includes trainable symbol modulation, a scalable DNN to cover any M-</a:t>
            </a:r>
            <a:r>
              <a:rPr lang="en-US" sz="1600" dirty="0" err="1"/>
              <a:t>ary</a:t>
            </a:r>
            <a:r>
              <a:rPr lang="en-US" sz="1600" dirty="0"/>
              <a:t> modulation and new </a:t>
            </a:r>
            <a:r>
              <a:rPr lang="en-US" sz="1600" dirty="0" err="1"/>
              <a:t>signalling</a:t>
            </a:r>
            <a:r>
              <a:rPr lang="en-US" sz="1600" dirty="0"/>
              <a:t> procedures required for practical training and inference procedures.</a:t>
            </a:r>
            <a:r>
              <a:rPr lang="en-US" sz="1600" dirty="0">
                <a:solidFill>
                  <a:srgbClr val="FF0000"/>
                </a:solidFill>
              </a:rPr>
              <a:t>   </a:t>
            </a: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a:t>Information of the Technical Advisory Group THz</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
        <p:nvSpPr>
          <p:cNvPr id="7" name="Footer Placeholder 4">
            <a:extLst>
              <a:ext uri="{FF2B5EF4-FFF2-40B4-BE49-F238E27FC236}">
                <a16:creationId xmlns:a16="http://schemas.microsoft.com/office/drawing/2014/main" xmlns="" id="{C03E5325-F0B8-4A54-B408-F2ABC7545AAB}"/>
              </a:ext>
            </a:extLst>
          </p:cNvPr>
          <p:cNvSpPr>
            <a:spLocks noGrp="1"/>
          </p:cNvSpPr>
          <p:nvPr>
            <p:ph type="ftr" sz="quarter" idx="11"/>
          </p:nvPr>
        </p:nvSpPr>
        <p:spPr>
          <a:xfrm>
            <a:off x="5486400" y="6475413"/>
            <a:ext cx="3124200" cy="184666"/>
          </a:xfrm>
        </p:spPr>
        <p:txBody>
          <a:bodyPr/>
          <a:lstStyle/>
          <a:p>
            <a:r>
              <a:rPr lang="en-US" dirty="0"/>
              <a:t>Ahmet Serdar Tan, InterDigital Europe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DB6346DA-ABE3-4906-A434-513598870CCA}"/>
              </a:ext>
            </a:extLst>
          </p:cNvPr>
          <p:cNvPicPr>
            <a:picLocks noChangeAspect="1"/>
          </p:cNvPicPr>
          <p:nvPr/>
        </p:nvPicPr>
        <p:blipFill>
          <a:blip r:embed="rId3"/>
          <a:stretch>
            <a:fillRect/>
          </a:stretch>
        </p:blipFill>
        <p:spPr>
          <a:xfrm>
            <a:off x="226219" y="4226587"/>
            <a:ext cx="2909385" cy="2182038"/>
          </a:xfrm>
          <a:prstGeom prst="rect">
            <a:avLst/>
          </a:prstGeom>
        </p:spPr>
      </p:pic>
      <mc:AlternateContent xmlns:mc="http://schemas.openxmlformats.org/markup-compatibility/2006" xmlns:a14="http://schemas.microsoft.com/office/drawing/2010/main">
        <mc:Choice Requires="a14">
          <p:sp>
            <p:nvSpPr>
              <p:cNvPr id="9" name="矩形 6"/>
              <p:cNvSpPr/>
              <p:nvPr/>
            </p:nvSpPr>
            <p:spPr>
              <a:xfrm>
                <a:off x="448901" y="1628800"/>
                <a:ext cx="9444036" cy="594330"/>
              </a:xfrm>
              <a:prstGeom prst="rect">
                <a:avLst/>
              </a:prstGeom>
            </p:spPr>
            <p:txBody>
              <a:bodyPr wrap="square">
                <a:spAutoFit/>
              </a:bodyPr>
              <a:lstStyle/>
              <a:p>
                <a:pPr lvl="0">
                  <a:defRPr/>
                </a:pPr>
                <a:r>
                  <a:rPr lang="en-GB" sz="1600" dirty="0"/>
                  <a:t>Noise Model: AWGN + non-linear phase noise</a:t>
                </a:r>
              </a:p>
              <a:p>
                <a:pPr lvl="0">
                  <a:defRPr/>
                </a:pPr>
                <a14:m>
                  <m:oMath xmlns:m="http://schemas.openxmlformats.org/officeDocument/2006/math">
                    <m:r>
                      <a:rPr lang="en-GB" sz="1600" i="1">
                        <a:latin typeface="Cambria Math" panose="02040503050406030204" pitchFamily="18" charset="0"/>
                      </a:rPr>
                      <m:t>𝑟</m:t>
                    </m:r>
                    <m:r>
                      <a:rPr lang="en-GB" sz="1600" i="1">
                        <a:latin typeface="Cambria Math" panose="02040503050406030204" pitchFamily="18" charset="0"/>
                      </a:rPr>
                      <m:t>=</m:t>
                    </m:r>
                    <m:r>
                      <a:rPr lang="en-GB" sz="1600" i="1">
                        <a:latin typeface="Cambria Math" panose="02040503050406030204" pitchFamily="18" charset="0"/>
                      </a:rPr>
                      <m:t>𝑥</m:t>
                    </m:r>
                    <m:r>
                      <a:rPr lang="en-GB" sz="1600" i="1">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m:t>
                        </m:r>
                        <m:r>
                          <a:rPr lang="en-GB" sz="1600" i="1">
                            <a:latin typeface="Cambria Math" panose="02040503050406030204" pitchFamily="18" charset="0"/>
                          </a:rPr>
                          <m:t>𝑗</m:t>
                        </m:r>
                        <m:r>
                          <a:rPr lang="en-GB" sz="1600" i="1">
                            <a:latin typeface="Cambria Math" panose="02040503050406030204" pitchFamily="18" charset="0"/>
                          </a:rPr>
                          <m:t>𝜓</m:t>
                        </m:r>
                      </m:sup>
                    </m:sSup>
                    <m:r>
                      <a:rPr lang="en-GB" sz="1600" i="1">
                        <a:latin typeface="Cambria Math" panose="02040503050406030204" pitchFamily="18" charset="0"/>
                      </a:rPr>
                      <m:t>+</m:t>
                    </m:r>
                    <m:r>
                      <a:rPr lang="en-GB" sz="1600" i="1">
                        <a:latin typeface="Cambria Math" panose="02040503050406030204" pitchFamily="18" charset="0"/>
                      </a:rPr>
                      <m:t>𝑛</m:t>
                    </m:r>
                  </m:oMath>
                </a14:m>
                <a:r>
                  <a:rPr lang="en-US" sz="1600" dirty="0"/>
                  <a:t>, where </a:t>
                </a:r>
                <a14:m>
                  <m:oMath xmlns:m="http://schemas.openxmlformats.org/officeDocument/2006/math">
                    <m:r>
                      <a:rPr lang="en-GB" sz="1600" i="1">
                        <a:latin typeface="Cambria Math" panose="02040503050406030204" pitchFamily="18" charset="0"/>
                      </a:rPr>
                      <m:t>𝜓</m:t>
                    </m:r>
                    <m:r>
                      <a:rPr lang="en-GB" sz="1600" i="1">
                        <a:latin typeface="Cambria Math" panose="02040503050406030204" pitchFamily="18" charset="0"/>
                      </a:rPr>
                      <m:t>~</m:t>
                    </m:r>
                    <m:r>
                      <a:rPr lang="en-GB" sz="1600" i="1">
                        <a:latin typeface="Cambria Math" panose="02040503050406030204" pitchFamily="18" charset="0"/>
                      </a:rPr>
                      <m:t>𝑁</m:t>
                    </m:r>
                    <m:d>
                      <m:dPr>
                        <m:ctrlPr>
                          <a:rPr lang="en-GB" sz="1600" i="1">
                            <a:latin typeface="Cambria Math" panose="02040503050406030204" pitchFamily="18" charset="0"/>
                          </a:rPr>
                        </m:ctrlPr>
                      </m:dPr>
                      <m:e>
                        <m:r>
                          <a:rPr lang="en-GB" sz="1600" i="1">
                            <a:latin typeface="Cambria Math" panose="02040503050406030204" pitchFamily="18" charset="0"/>
                          </a:rPr>
                          <m:t>0,</m:t>
                        </m:r>
                        <m:r>
                          <a:rPr lang="en-GB" sz="1600" i="1">
                            <a:latin typeface="Cambria Math" panose="02040503050406030204" pitchFamily="18" charset="0"/>
                          </a:rPr>
                          <m:t>𝛼</m:t>
                        </m:r>
                        <m:sSup>
                          <m:sSupPr>
                            <m:ctrlPr>
                              <a:rPr lang="en-GB" sz="1600" i="1">
                                <a:latin typeface="Cambria Math" panose="02040503050406030204" pitchFamily="18" charset="0"/>
                              </a:rPr>
                            </m:ctrlPr>
                          </m:sSupPr>
                          <m:e>
                            <m:d>
                              <m:dPr>
                                <m:begChr m:val="‖"/>
                                <m:endChr m:val="‖"/>
                                <m:ctrlPr>
                                  <a:rPr lang="en-GB" sz="1600" i="1">
                                    <a:latin typeface="Cambria Math" panose="02040503050406030204" pitchFamily="18" charset="0"/>
                                  </a:rPr>
                                </m:ctrlPr>
                              </m:dPr>
                              <m:e>
                                <m:r>
                                  <a:rPr lang="en-GB" sz="1600" i="1">
                                    <a:latin typeface="Cambria Math" panose="02040503050406030204" pitchFamily="18" charset="0"/>
                                  </a:rPr>
                                  <m:t>𝑥</m:t>
                                </m:r>
                              </m:e>
                            </m:d>
                          </m:e>
                          <m:sup>
                            <m:r>
                              <a:rPr lang="en-GB" sz="1600" i="1">
                                <a:latin typeface="Cambria Math" panose="02040503050406030204" pitchFamily="18" charset="0"/>
                              </a:rPr>
                              <m:t>2</m:t>
                            </m:r>
                          </m:sup>
                        </m:sSup>
                      </m:e>
                    </m:d>
                  </m:oMath>
                </a14:m>
                <a:r>
                  <a:rPr lang="en-US" sz="1600" dirty="0"/>
                  <a:t> and </a:t>
                </a:r>
                <a14:m>
                  <m:oMath xmlns:m="http://schemas.openxmlformats.org/officeDocument/2006/math">
                    <m:r>
                      <a:rPr lang="en-GB" sz="1600" i="1">
                        <a:latin typeface="Cambria Math" panose="02040503050406030204" pitchFamily="18" charset="0"/>
                      </a:rPr>
                      <m:t>𝑛</m:t>
                    </m:r>
                    <m:r>
                      <a:rPr lang="en-GB" sz="1600" i="1">
                        <a:latin typeface="Cambria Math" panose="02040503050406030204" pitchFamily="18" charset="0"/>
                      </a:rPr>
                      <m:t>~</m:t>
                    </m:r>
                    <m:r>
                      <a:rPr lang="en-GB" sz="1600" i="1">
                        <a:latin typeface="Cambria Math" panose="02040503050406030204" pitchFamily="18" charset="0"/>
                      </a:rPr>
                      <m:t>𝑁</m:t>
                    </m:r>
                    <m:d>
                      <m:dPr>
                        <m:ctrlPr>
                          <a:rPr lang="en-GB" sz="1600" i="1">
                            <a:latin typeface="Cambria Math" panose="02040503050406030204" pitchFamily="18" charset="0"/>
                          </a:rPr>
                        </m:ctrlPr>
                      </m:dPr>
                      <m:e>
                        <m:r>
                          <a:rPr lang="en-GB" sz="1600" i="1">
                            <a:latin typeface="Cambria Math" panose="02040503050406030204" pitchFamily="18" charset="0"/>
                          </a:rPr>
                          <m:t>0,</m:t>
                        </m:r>
                        <m:sSub>
                          <m:sSubPr>
                            <m:ctrlPr>
                              <a:rPr lang="en-GB" sz="1600" i="1">
                                <a:latin typeface="Cambria Math" panose="02040503050406030204" pitchFamily="18" charset="0"/>
                              </a:rPr>
                            </m:ctrlPr>
                          </m:sSubPr>
                          <m:e>
                            <m:r>
                              <a:rPr lang="en-GB" sz="1600" i="1">
                                <a:latin typeface="Cambria Math" panose="02040503050406030204" pitchFamily="18" charset="0"/>
                              </a:rPr>
                              <m:t>𝑃</m:t>
                            </m:r>
                          </m:e>
                          <m:sub>
                            <m:r>
                              <a:rPr lang="en-GB" sz="1600" i="1">
                                <a:latin typeface="Cambria Math" panose="02040503050406030204" pitchFamily="18" charset="0"/>
                              </a:rPr>
                              <m:t>𝑛</m:t>
                            </m:r>
                          </m:sub>
                        </m:sSub>
                      </m:e>
                    </m:d>
                  </m:oMath>
                </a14:m>
                <a:endParaRPr lang="en-US" sz="1600" dirty="0">
                  <a:solidFill>
                    <a:schemeClr val="tx1"/>
                  </a:solidFill>
                  <a:latin typeface="+mj-lt"/>
                  <a:cs typeface="Calibri" panose="020F0502020204030204" pitchFamily="34" charset="0"/>
                </a:endParaRPr>
              </a:p>
            </p:txBody>
          </p:sp>
        </mc:Choice>
        <mc:Fallback xmlns="">
          <p:sp>
            <p:nvSpPr>
              <p:cNvPr id="9" name="矩形 6"/>
              <p:cNvSpPr>
                <a:spLocks noRot="1" noChangeAspect="1" noMove="1" noResize="1" noEditPoints="1" noAdjustHandles="1" noChangeArrowheads="1" noChangeShapeType="1" noTextEdit="1"/>
              </p:cNvSpPr>
              <p:nvPr/>
            </p:nvSpPr>
            <p:spPr>
              <a:xfrm>
                <a:off x="448901" y="1628800"/>
                <a:ext cx="9444036" cy="594330"/>
              </a:xfrm>
              <a:prstGeom prst="rect">
                <a:avLst/>
              </a:prstGeom>
              <a:blipFill>
                <a:blip r:embed="rId4"/>
                <a:stretch>
                  <a:fillRect l="-387" t="-3061" b="-12245"/>
                </a:stretch>
              </a:blipFill>
            </p:spPr>
            <p:txBody>
              <a:bodyPr/>
              <a:lstStyle/>
              <a:p>
                <a:r>
                  <a:rPr lang="en-US">
                    <a:noFill/>
                  </a:rPr>
                  <a:t> </a:t>
                </a:r>
              </a:p>
            </p:txBody>
          </p:sp>
        </mc:Fallback>
      </mc:AlternateContent>
      <p:sp>
        <p:nvSpPr>
          <p:cNvPr id="3" name="Date Placeholder 2">
            <a:extLst>
              <a:ext uri="{FF2B5EF4-FFF2-40B4-BE49-F238E27FC236}">
                <a16:creationId xmlns:a16="http://schemas.microsoft.com/office/drawing/2014/main" xmlns="" id="{A15D2348-C06E-433D-A5AE-2000FDE9F25E}"/>
              </a:ext>
            </a:extLst>
          </p:cNvPr>
          <p:cNvSpPr>
            <a:spLocks noGrp="1"/>
          </p:cNvSpPr>
          <p:nvPr>
            <p:ph type="dt" sz="half" idx="10"/>
          </p:nvPr>
        </p:nvSpPr>
        <p:spPr/>
        <p:txBody>
          <a:bodyPr/>
          <a:lstStyle/>
          <a:p>
            <a:fld id="{1C48FF40-4BC2-43D4-A8CD-35F4E13B8894}" type="datetime1">
              <a:rPr lang="fr-FR" smtClean="0"/>
              <a:t>12/11/2021</a:t>
            </a:fld>
            <a:endParaRPr lang="en-US" dirty="0"/>
          </a:p>
        </p:txBody>
      </p:sp>
      <p:sp>
        <p:nvSpPr>
          <p:cNvPr id="6" name="Slide Number Placeholder 5">
            <a:extLst>
              <a:ext uri="{FF2B5EF4-FFF2-40B4-BE49-F238E27FC236}">
                <a16:creationId xmlns:a16="http://schemas.microsoft.com/office/drawing/2014/main" xmlns="" id="{F631D80A-6FB5-40E1-9F53-780DA3ED62F5}"/>
              </a:ext>
            </a:extLst>
          </p:cNvPr>
          <p:cNvSpPr>
            <a:spLocks noGrp="1"/>
          </p:cNvSpPr>
          <p:nvPr>
            <p:ph type="sldNum" sz="quarter" idx="12"/>
          </p:nvPr>
        </p:nvSpPr>
        <p:spPr/>
        <p:txBody>
          <a:bodyPr/>
          <a:lstStyle/>
          <a:p>
            <a:r>
              <a:rPr lang="en-US"/>
              <a:t>Slide </a:t>
            </a:r>
            <a:fld id="{3F7810E9-6438-4343-91D1-D51E17280D5C}" type="slidenum">
              <a:rPr lang="en-US" smtClean="0"/>
              <a:pPr/>
              <a:t>10</a:t>
            </a:fld>
            <a:endParaRPr lang="en-US"/>
          </a:p>
        </p:txBody>
      </p:sp>
      <p:sp>
        <p:nvSpPr>
          <p:cNvPr id="11" name="Titel 2">
            <a:extLst>
              <a:ext uri="{FF2B5EF4-FFF2-40B4-BE49-F238E27FC236}">
                <a16:creationId xmlns:a16="http://schemas.microsoft.com/office/drawing/2014/main" xmlns="" id="{56618001-2393-4D51-A6A1-759D50713129}"/>
              </a:ext>
            </a:extLst>
          </p:cNvPr>
          <p:cNvSpPr txBox="1">
            <a:spLocks/>
          </p:cNvSpPr>
          <p:nvPr/>
        </p:nvSpPr>
        <p:spPr>
          <a:xfrm>
            <a:off x="1058720" y="620688"/>
            <a:ext cx="7257696" cy="685800"/>
          </a:xfrm>
          <a:prstGeom prst="rect">
            <a:avLst/>
          </a:prstGeom>
        </p:spPr>
        <p:txBody>
          <a:bodyPr/>
          <a:lstStyle>
            <a:lvl1pPr algn="l" rtl="0" eaLnBrk="0" fontAlgn="base" hangingPunct="0">
              <a:spcBef>
                <a:spcPct val="0"/>
              </a:spcBef>
              <a:spcAft>
                <a:spcPct val="0"/>
              </a:spcAft>
              <a:defRPr sz="2800">
                <a:solidFill>
                  <a:srgbClr val="FF0000"/>
                </a:solidFill>
                <a:latin typeface="+mj-lt"/>
                <a:ea typeface="+mj-ea"/>
                <a:cs typeface="+mj-cs"/>
              </a:defRPr>
            </a:lvl1pPr>
            <a:lvl2pPr algn="l" rtl="0" eaLnBrk="0" fontAlgn="base" hangingPunct="0">
              <a:spcBef>
                <a:spcPct val="0"/>
              </a:spcBef>
              <a:spcAft>
                <a:spcPct val="0"/>
              </a:spcAft>
              <a:defRPr sz="2800">
                <a:solidFill>
                  <a:srgbClr val="FF0000"/>
                </a:solidFill>
                <a:latin typeface="Tahoma" pitchFamily="34" charset="0"/>
              </a:defRPr>
            </a:lvl2pPr>
            <a:lvl3pPr algn="l" rtl="0" eaLnBrk="0" fontAlgn="base" hangingPunct="0">
              <a:spcBef>
                <a:spcPct val="0"/>
              </a:spcBef>
              <a:spcAft>
                <a:spcPct val="0"/>
              </a:spcAft>
              <a:defRPr sz="2800">
                <a:solidFill>
                  <a:srgbClr val="FF0000"/>
                </a:solidFill>
                <a:latin typeface="Tahoma" pitchFamily="34" charset="0"/>
              </a:defRPr>
            </a:lvl3pPr>
            <a:lvl4pPr algn="l" rtl="0" eaLnBrk="0" fontAlgn="base" hangingPunct="0">
              <a:spcBef>
                <a:spcPct val="0"/>
              </a:spcBef>
              <a:spcAft>
                <a:spcPct val="0"/>
              </a:spcAft>
              <a:defRPr sz="2800">
                <a:solidFill>
                  <a:srgbClr val="FF0000"/>
                </a:solidFill>
                <a:latin typeface="Tahoma" pitchFamily="34" charset="0"/>
              </a:defRPr>
            </a:lvl4pPr>
            <a:lvl5pPr algn="l" rtl="0" eaLnBrk="0" fontAlgn="base" hangingPunct="0">
              <a:spcBef>
                <a:spcPct val="0"/>
              </a:spcBef>
              <a:spcAft>
                <a:spcPct val="0"/>
              </a:spcAft>
              <a:defRPr sz="2800">
                <a:solidFill>
                  <a:srgbClr val="FF0000"/>
                </a:solidFill>
                <a:latin typeface="Tahoma" pitchFamily="34" charset="0"/>
              </a:defRPr>
            </a:lvl5pPr>
            <a:lvl6pPr marL="457200" algn="l" rtl="0" fontAlgn="base">
              <a:spcBef>
                <a:spcPct val="0"/>
              </a:spcBef>
              <a:spcAft>
                <a:spcPct val="0"/>
              </a:spcAft>
              <a:defRPr sz="2800">
                <a:solidFill>
                  <a:srgbClr val="FF0000"/>
                </a:solidFill>
                <a:latin typeface="Tahoma" pitchFamily="34" charset="0"/>
              </a:defRPr>
            </a:lvl6pPr>
            <a:lvl7pPr marL="914400" algn="l" rtl="0" fontAlgn="base">
              <a:spcBef>
                <a:spcPct val="0"/>
              </a:spcBef>
              <a:spcAft>
                <a:spcPct val="0"/>
              </a:spcAft>
              <a:defRPr sz="2800">
                <a:solidFill>
                  <a:srgbClr val="FF0000"/>
                </a:solidFill>
                <a:latin typeface="Tahoma" pitchFamily="34" charset="0"/>
              </a:defRPr>
            </a:lvl7pPr>
            <a:lvl8pPr marL="1371600" algn="l" rtl="0" fontAlgn="base">
              <a:spcBef>
                <a:spcPct val="0"/>
              </a:spcBef>
              <a:spcAft>
                <a:spcPct val="0"/>
              </a:spcAft>
              <a:defRPr sz="2800">
                <a:solidFill>
                  <a:srgbClr val="FF0000"/>
                </a:solidFill>
                <a:latin typeface="Tahoma" pitchFamily="34" charset="0"/>
              </a:defRPr>
            </a:lvl8pPr>
            <a:lvl9pPr marL="1828800" algn="l" rtl="0" fontAlgn="base">
              <a:spcBef>
                <a:spcPct val="0"/>
              </a:spcBef>
              <a:spcAft>
                <a:spcPct val="0"/>
              </a:spcAft>
              <a:defRPr sz="2800">
                <a:solidFill>
                  <a:srgbClr val="FF0000"/>
                </a:solidFill>
                <a:latin typeface="Tahoma" pitchFamily="34" charset="0"/>
              </a:defRPr>
            </a:lvl9pPr>
          </a:lstStyle>
          <a:p>
            <a:r>
              <a:rPr lang="de-DE" kern="0" dirty="0">
                <a:solidFill>
                  <a:schemeClr val="tx1"/>
                </a:solidFill>
              </a:rPr>
              <a:t>Study 2: Autoencoder </a:t>
            </a:r>
            <a:r>
              <a:rPr lang="de-DE" kern="0" dirty="0" err="1">
                <a:solidFill>
                  <a:schemeClr val="tx1"/>
                </a:solidFill>
              </a:rPr>
              <a:t>Designed</a:t>
            </a:r>
            <a:r>
              <a:rPr lang="de-DE" kern="0" dirty="0">
                <a:solidFill>
                  <a:schemeClr val="tx1"/>
                </a:solidFill>
              </a:rPr>
              <a:t> </a:t>
            </a:r>
            <a:r>
              <a:rPr lang="de-DE" kern="0" dirty="0" err="1">
                <a:solidFill>
                  <a:schemeClr val="tx1"/>
                </a:solidFill>
              </a:rPr>
              <a:t>Constellations</a:t>
            </a:r>
            <a:r>
              <a:rPr lang="de-DE" kern="0" dirty="0">
                <a:solidFill>
                  <a:schemeClr val="tx1"/>
                </a:solidFill>
              </a:rPr>
              <a:t> </a:t>
            </a:r>
            <a:r>
              <a:rPr lang="de-DE" kern="0" dirty="0" err="1">
                <a:solidFill>
                  <a:schemeClr val="tx1"/>
                </a:solidFill>
              </a:rPr>
              <a:t>under</a:t>
            </a:r>
            <a:r>
              <a:rPr lang="de-DE" kern="0" dirty="0">
                <a:solidFill>
                  <a:schemeClr val="tx1"/>
                </a:solidFill>
              </a:rPr>
              <a:t> AWGN + PN</a:t>
            </a:r>
          </a:p>
          <a:p>
            <a:endParaRPr lang="de-DE" kern="0" dirty="0">
              <a:solidFill>
                <a:schemeClr val="tx1"/>
              </a:solidFill>
            </a:endParaRPr>
          </a:p>
        </p:txBody>
      </p:sp>
      <p:sp>
        <p:nvSpPr>
          <p:cNvPr id="12" name="Footer Placeholder 4">
            <a:extLst>
              <a:ext uri="{FF2B5EF4-FFF2-40B4-BE49-F238E27FC236}">
                <a16:creationId xmlns:a16="http://schemas.microsoft.com/office/drawing/2014/main" xmlns="" id="{CFBFDFA9-1525-4827-BCBA-8DD78E0965CF}"/>
              </a:ext>
            </a:extLst>
          </p:cNvPr>
          <p:cNvSpPr>
            <a:spLocks noGrp="1"/>
          </p:cNvSpPr>
          <p:nvPr>
            <p:ph type="ftr" sz="quarter" idx="11"/>
          </p:nvPr>
        </p:nvSpPr>
        <p:spPr>
          <a:xfrm>
            <a:off x="5486400" y="6475413"/>
            <a:ext cx="3124200" cy="184666"/>
          </a:xfrm>
        </p:spPr>
        <p:txBody>
          <a:bodyPr/>
          <a:lstStyle/>
          <a:p>
            <a:r>
              <a:rPr lang="en-US" dirty="0"/>
              <a:t>Ahmet Serdar Tan, InterDigital Europe</a:t>
            </a:r>
          </a:p>
        </p:txBody>
      </p:sp>
      <p:pic>
        <p:nvPicPr>
          <p:cNvPr id="5" name="Picture 4">
            <a:extLst>
              <a:ext uri="{FF2B5EF4-FFF2-40B4-BE49-F238E27FC236}">
                <a16:creationId xmlns:a16="http://schemas.microsoft.com/office/drawing/2014/main" xmlns="" id="{06CCADEB-57DC-46D2-8915-AD0C8AF97CF9}"/>
              </a:ext>
            </a:extLst>
          </p:cNvPr>
          <p:cNvPicPr>
            <a:picLocks noChangeAspect="1"/>
          </p:cNvPicPr>
          <p:nvPr/>
        </p:nvPicPr>
        <p:blipFill>
          <a:blip r:embed="rId5"/>
          <a:stretch>
            <a:fillRect/>
          </a:stretch>
        </p:blipFill>
        <p:spPr>
          <a:xfrm>
            <a:off x="251520" y="2168611"/>
            <a:ext cx="2745069" cy="2058802"/>
          </a:xfrm>
          <a:prstGeom prst="rect">
            <a:avLst/>
          </a:prstGeom>
        </p:spPr>
      </p:pic>
      <p:pic>
        <p:nvPicPr>
          <p:cNvPr id="10" name="Picture 9">
            <a:extLst>
              <a:ext uri="{FF2B5EF4-FFF2-40B4-BE49-F238E27FC236}">
                <a16:creationId xmlns:a16="http://schemas.microsoft.com/office/drawing/2014/main" xmlns="" id="{D3D5E1D4-A644-4F1F-B002-BD3724C3AB8C}"/>
              </a:ext>
            </a:extLst>
          </p:cNvPr>
          <p:cNvPicPr>
            <a:picLocks noChangeAspect="1"/>
          </p:cNvPicPr>
          <p:nvPr/>
        </p:nvPicPr>
        <p:blipFill>
          <a:blip r:embed="rId6"/>
          <a:stretch>
            <a:fillRect/>
          </a:stretch>
        </p:blipFill>
        <p:spPr>
          <a:xfrm>
            <a:off x="2798102" y="2204816"/>
            <a:ext cx="2688298" cy="2016224"/>
          </a:xfrm>
          <a:prstGeom prst="rect">
            <a:avLst/>
          </a:prstGeom>
        </p:spPr>
      </p:pic>
      <p:pic>
        <p:nvPicPr>
          <p:cNvPr id="18" name="Picture 17">
            <a:extLst>
              <a:ext uri="{FF2B5EF4-FFF2-40B4-BE49-F238E27FC236}">
                <a16:creationId xmlns:a16="http://schemas.microsoft.com/office/drawing/2014/main" xmlns="" id="{7FFF5500-C2E9-4738-9811-C3E5656965DC}"/>
              </a:ext>
            </a:extLst>
          </p:cNvPr>
          <p:cNvPicPr>
            <a:picLocks noChangeAspect="1"/>
          </p:cNvPicPr>
          <p:nvPr/>
        </p:nvPicPr>
        <p:blipFill rotWithShape="1">
          <a:blip r:embed="rId7"/>
          <a:srcRect l="4664"/>
          <a:stretch/>
        </p:blipFill>
        <p:spPr>
          <a:xfrm>
            <a:off x="2920498" y="4227413"/>
            <a:ext cx="2745070" cy="2159515"/>
          </a:xfrm>
          <a:prstGeom prst="rect">
            <a:avLst/>
          </a:prstGeom>
        </p:spPr>
      </p:pic>
      <p:pic>
        <p:nvPicPr>
          <p:cNvPr id="19" name="Picture 18">
            <a:extLst>
              <a:ext uri="{FF2B5EF4-FFF2-40B4-BE49-F238E27FC236}">
                <a16:creationId xmlns:a16="http://schemas.microsoft.com/office/drawing/2014/main" xmlns="" id="{EFD68732-8A9E-47DB-8AA2-FE86174D8B4E}"/>
              </a:ext>
            </a:extLst>
          </p:cNvPr>
          <p:cNvPicPr>
            <a:picLocks noChangeAspect="1"/>
          </p:cNvPicPr>
          <p:nvPr/>
        </p:nvPicPr>
        <p:blipFill>
          <a:blip r:embed="rId8"/>
          <a:stretch>
            <a:fillRect/>
          </a:stretch>
        </p:blipFill>
        <p:spPr>
          <a:xfrm>
            <a:off x="5345790" y="2593818"/>
            <a:ext cx="4044480" cy="3033360"/>
          </a:xfrm>
          <a:prstGeom prst="rect">
            <a:avLst/>
          </a:prstGeom>
        </p:spPr>
      </p:pic>
      <p:sp>
        <p:nvSpPr>
          <p:cNvPr id="20" name="TextBox 19">
            <a:extLst>
              <a:ext uri="{FF2B5EF4-FFF2-40B4-BE49-F238E27FC236}">
                <a16:creationId xmlns:a16="http://schemas.microsoft.com/office/drawing/2014/main" xmlns="" id="{6A5D0A55-BE9D-409B-B493-DD54874F2DB0}"/>
              </a:ext>
            </a:extLst>
          </p:cNvPr>
          <p:cNvSpPr txBox="1"/>
          <p:nvPr/>
        </p:nvSpPr>
        <p:spPr>
          <a:xfrm rot="16200000">
            <a:off x="-547846" y="5148329"/>
            <a:ext cx="1654940" cy="338554"/>
          </a:xfrm>
          <a:prstGeom prst="rect">
            <a:avLst/>
          </a:prstGeom>
          <a:noFill/>
        </p:spPr>
        <p:txBody>
          <a:bodyPr wrap="none" rtlCol="0">
            <a:spAutoFit/>
          </a:bodyPr>
          <a:lstStyle/>
          <a:p>
            <a:r>
              <a:rPr lang="en-GB" sz="1600" dirty="0"/>
              <a:t>Received symbols</a:t>
            </a:r>
            <a:endParaRPr lang="en-US" sz="1600" dirty="0"/>
          </a:p>
        </p:txBody>
      </p:sp>
    </p:spTree>
    <p:extLst>
      <p:ext uri="{BB962C8B-B14F-4D97-AF65-F5344CB8AC3E}">
        <p14:creationId xmlns:p14="http://schemas.microsoft.com/office/powerpoint/2010/main" val="171563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6"/>
          <p:cNvSpPr/>
          <p:nvPr/>
        </p:nvSpPr>
        <p:spPr>
          <a:xfrm>
            <a:off x="514671" y="1484784"/>
            <a:ext cx="7776864" cy="2308324"/>
          </a:xfrm>
          <a:prstGeom prst="rect">
            <a:avLst/>
          </a:prstGeom>
        </p:spPr>
        <p:txBody>
          <a:bodyPr wrap="square">
            <a:spAutoFit/>
          </a:bodyPr>
          <a:lstStyle/>
          <a:p>
            <a:pPr marL="342900" lvl="0" indent="-342900">
              <a:buFont typeface="Wingdings" panose="05000000000000000000" pitchFamily="2" charset="2"/>
              <a:buChar char="§"/>
              <a:defRPr/>
            </a:pPr>
            <a:r>
              <a:rPr lang="en-US" sz="1800" dirty="0">
                <a:latin typeface="+mj-lt"/>
                <a:cs typeface="Calibri" panose="020F0502020204030204" pitchFamily="34" charset="0"/>
              </a:rPr>
              <a:t>Training process of the autoencoder NNs can be performed offline or online.</a:t>
            </a:r>
          </a:p>
          <a:p>
            <a:pPr marL="342900" lvl="0" indent="-342900">
              <a:buFont typeface="Wingdings" panose="05000000000000000000" pitchFamily="2" charset="2"/>
              <a:buChar char="§"/>
              <a:defRPr/>
            </a:pPr>
            <a:r>
              <a:rPr lang="en-US" sz="1800" dirty="0">
                <a:latin typeface="+mj-lt"/>
                <a:cs typeface="Calibri" panose="020F0502020204030204" pitchFamily="34" charset="0"/>
              </a:rPr>
              <a:t>However, offline training may not reflect the channel conditions specific to a UE.</a:t>
            </a:r>
          </a:p>
          <a:p>
            <a:pPr marL="342900" lvl="0" indent="-342900">
              <a:buFont typeface="Wingdings" panose="05000000000000000000" pitchFamily="2" charset="2"/>
              <a:buChar char="§"/>
              <a:defRPr/>
            </a:pPr>
            <a:r>
              <a:rPr lang="en-US" sz="1800" dirty="0">
                <a:latin typeface="+mj-lt"/>
                <a:cs typeface="Calibri" panose="020F0502020204030204" pitchFamily="34" charset="0"/>
              </a:rPr>
              <a:t>Offline trained NN weights can be used as initialization for online training.</a:t>
            </a:r>
          </a:p>
          <a:p>
            <a:pPr marL="342900" lvl="0" indent="-342900">
              <a:buFont typeface="Wingdings" panose="05000000000000000000" pitchFamily="2" charset="2"/>
              <a:buChar char="§"/>
              <a:defRPr/>
            </a:pPr>
            <a:r>
              <a:rPr lang="en-US" sz="1800" dirty="0">
                <a:latin typeface="+mj-lt"/>
                <a:cs typeface="Calibri" panose="020F0502020204030204" pitchFamily="34" charset="0"/>
              </a:rPr>
              <a:t>The structure of the offline trained NN for different channels constitute a codebook for NN parameters that is shared between BS and UEs.  </a:t>
            </a:r>
          </a:p>
          <a:p>
            <a:pPr marL="342900" lvl="0" indent="-342900">
              <a:buFont typeface="Wingdings" panose="05000000000000000000" pitchFamily="2" charset="2"/>
              <a:buChar char="§"/>
              <a:defRPr/>
            </a:pPr>
            <a:r>
              <a:rPr lang="en-US" sz="1800" dirty="0">
                <a:latin typeface="+mj-lt"/>
                <a:cs typeface="Calibri" panose="020F0502020204030204" pitchFamily="34" charset="0"/>
              </a:rPr>
              <a:t>BS can select the initial NN to be used for the UE and additional training can be performed.</a:t>
            </a:r>
          </a:p>
        </p:txBody>
      </p:sp>
      <p:sp>
        <p:nvSpPr>
          <p:cNvPr id="3" name="Date Placeholder 2">
            <a:extLst>
              <a:ext uri="{FF2B5EF4-FFF2-40B4-BE49-F238E27FC236}">
                <a16:creationId xmlns:a16="http://schemas.microsoft.com/office/drawing/2014/main" xmlns="" id="{6A2F7C3E-17A1-4AB5-973F-0B8E861F0BAD}"/>
              </a:ext>
            </a:extLst>
          </p:cNvPr>
          <p:cNvSpPr>
            <a:spLocks noGrp="1"/>
          </p:cNvSpPr>
          <p:nvPr>
            <p:ph type="dt" sz="half" idx="10"/>
          </p:nvPr>
        </p:nvSpPr>
        <p:spPr/>
        <p:txBody>
          <a:bodyPr/>
          <a:lstStyle/>
          <a:p>
            <a:fld id="{CF373479-F180-405F-BB52-BB0F36FF0012}" type="datetime1">
              <a:rPr lang="fr-FR" smtClean="0"/>
              <a:t>12/11/2021</a:t>
            </a:fld>
            <a:endParaRPr lang="en-US"/>
          </a:p>
        </p:txBody>
      </p:sp>
      <p:sp>
        <p:nvSpPr>
          <p:cNvPr id="5" name="Slide Number Placeholder 4">
            <a:extLst>
              <a:ext uri="{FF2B5EF4-FFF2-40B4-BE49-F238E27FC236}">
                <a16:creationId xmlns:a16="http://schemas.microsoft.com/office/drawing/2014/main" xmlns="" id="{20CF4184-AFB8-4FF1-999C-C4F72A0708E4}"/>
              </a:ext>
            </a:extLst>
          </p:cNvPr>
          <p:cNvSpPr>
            <a:spLocks noGrp="1"/>
          </p:cNvSpPr>
          <p:nvPr>
            <p:ph type="sldNum" sz="quarter" idx="12"/>
          </p:nvPr>
        </p:nvSpPr>
        <p:spPr/>
        <p:txBody>
          <a:bodyPr/>
          <a:lstStyle/>
          <a:p>
            <a:r>
              <a:rPr lang="en-US"/>
              <a:t>Slide </a:t>
            </a:r>
            <a:fld id="{3F7810E9-6438-4343-91D1-D51E17280D5C}" type="slidenum">
              <a:rPr lang="en-US" smtClean="0"/>
              <a:pPr/>
              <a:t>11</a:t>
            </a:fld>
            <a:endParaRPr lang="en-US"/>
          </a:p>
        </p:txBody>
      </p:sp>
      <p:sp>
        <p:nvSpPr>
          <p:cNvPr id="7" name="Titel 2">
            <a:extLst>
              <a:ext uri="{FF2B5EF4-FFF2-40B4-BE49-F238E27FC236}">
                <a16:creationId xmlns:a16="http://schemas.microsoft.com/office/drawing/2014/main" xmlns="" id="{584CB875-FBD0-4436-8834-A5FD9F6AF7B2}"/>
              </a:ext>
            </a:extLst>
          </p:cNvPr>
          <p:cNvSpPr txBox="1">
            <a:spLocks/>
          </p:cNvSpPr>
          <p:nvPr/>
        </p:nvSpPr>
        <p:spPr>
          <a:xfrm>
            <a:off x="1058720" y="620688"/>
            <a:ext cx="7257696" cy="685800"/>
          </a:xfrm>
          <a:prstGeom prst="rect">
            <a:avLst/>
          </a:prstGeom>
        </p:spPr>
        <p:txBody>
          <a:bodyPr/>
          <a:lstStyle>
            <a:lvl1pPr algn="l" rtl="0" eaLnBrk="0" fontAlgn="base" hangingPunct="0">
              <a:spcBef>
                <a:spcPct val="0"/>
              </a:spcBef>
              <a:spcAft>
                <a:spcPct val="0"/>
              </a:spcAft>
              <a:defRPr sz="2800">
                <a:solidFill>
                  <a:srgbClr val="FF0000"/>
                </a:solidFill>
                <a:latin typeface="+mj-lt"/>
                <a:ea typeface="+mj-ea"/>
                <a:cs typeface="+mj-cs"/>
              </a:defRPr>
            </a:lvl1pPr>
            <a:lvl2pPr algn="l" rtl="0" eaLnBrk="0" fontAlgn="base" hangingPunct="0">
              <a:spcBef>
                <a:spcPct val="0"/>
              </a:spcBef>
              <a:spcAft>
                <a:spcPct val="0"/>
              </a:spcAft>
              <a:defRPr sz="2800">
                <a:solidFill>
                  <a:srgbClr val="FF0000"/>
                </a:solidFill>
                <a:latin typeface="Tahoma" pitchFamily="34" charset="0"/>
              </a:defRPr>
            </a:lvl2pPr>
            <a:lvl3pPr algn="l" rtl="0" eaLnBrk="0" fontAlgn="base" hangingPunct="0">
              <a:spcBef>
                <a:spcPct val="0"/>
              </a:spcBef>
              <a:spcAft>
                <a:spcPct val="0"/>
              </a:spcAft>
              <a:defRPr sz="2800">
                <a:solidFill>
                  <a:srgbClr val="FF0000"/>
                </a:solidFill>
                <a:latin typeface="Tahoma" pitchFamily="34" charset="0"/>
              </a:defRPr>
            </a:lvl3pPr>
            <a:lvl4pPr algn="l" rtl="0" eaLnBrk="0" fontAlgn="base" hangingPunct="0">
              <a:spcBef>
                <a:spcPct val="0"/>
              </a:spcBef>
              <a:spcAft>
                <a:spcPct val="0"/>
              </a:spcAft>
              <a:defRPr sz="2800">
                <a:solidFill>
                  <a:srgbClr val="FF0000"/>
                </a:solidFill>
                <a:latin typeface="Tahoma" pitchFamily="34" charset="0"/>
              </a:defRPr>
            </a:lvl4pPr>
            <a:lvl5pPr algn="l" rtl="0" eaLnBrk="0" fontAlgn="base" hangingPunct="0">
              <a:spcBef>
                <a:spcPct val="0"/>
              </a:spcBef>
              <a:spcAft>
                <a:spcPct val="0"/>
              </a:spcAft>
              <a:defRPr sz="2800">
                <a:solidFill>
                  <a:srgbClr val="FF0000"/>
                </a:solidFill>
                <a:latin typeface="Tahoma" pitchFamily="34" charset="0"/>
              </a:defRPr>
            </a:lvl5pPr>
            <a:lvl6pPr marL="457200" algn="l" rtl="0" fontAlgn="base">
              <a:spcBef>
                <a:spcPct val="0"/>
              </a:spcBef>
              <a:spcAft>
                <a:spcPct val="0"/>
              </a:spcAft>
              <a:defRPr sz="2800">
                <a:solidFill>
                  <a:srgbClr val="FF0000"/>
                </a:solidFill>
                <a:latin typeface="Tahoma" pitchFamily="34" charset="0"/>
              </a:defRPr>
            </a:lvl6pPr>
            <a:lvl7pPr marL="914400" algn="l" rtl="0" fontAlgn="base">
              <a:spcBef>
                <a:spcPct val="0"/>
              </a:spcBef>
              <a:spcAft>
                <a:spcPct val="0"/>
              </a:spcAft>
              <a:defRPr sz="2800">
                <a:solidFill>
                  <a:srgbClr val="FF0000"/>
                </a:solidFill>
                <a:latin typeface="Tahoma" pitchFamily="34" charset="0"/>
              </a:defRPr>
            </a:lvl7pPr>
            <a:lvl8pPr marL="1371600" algn="l" rtl="0" fontAlgn="base">
              <a:spcBef>
                <a:spcPct val="0"/>
              </a:spcBef>
              <a:spcAft>
                <a:spcPct val="0"/>
              </a:spcAft>
              <a:defRPr sz="2800">
                <a:solidFill>
                  <a:srgbClr val="FF0000"/>
                </a:solidFill>
                <a:latin typeface="Tahoma" pitchFamily="34" charset="0"/>
              </a:defRPr>
            </a:lvl8pPr>
            <a:lvl9pPr marL="1828800" algn="l" rtl="0" fontAlgn="base">
              <a:spcBef>
                <a:spcPct val="0"/>
              </a:spcBef>
              <a:spcAft>
                <a:spcPct val="0"/>
              </a:spcAft>
              <a:defRPr sz="2800">
                <a:solidFill>
                  <a:srgbClr val="FF0000"/>
                </a:solidFill>
                <a:latin typeface="Tahoma" pitchFamily="34" charset="0"/>
              </a:defRPr>
            </a:lvl9pPr>
          </a:lstStyle>
          <a:p>
            <a:r>
              <a:rPr lang="de-DE" kern="0" dirty="0">
                <a:solidFill>
                  <a:schemeClr val="tx1"/>
                </a:solidFill>
              </a:rPr>
              <a:t>Solution 2: </a:t>
            </a:r>
            <a:r>
              <a:rPr lang="de-DE" kern="0" dirty="0" err="1">
                <a:solidFill>
                  <a:schemeClr val="tx1"/>
                </a:solidFill>
              </a:rPr>
              <a:t>Signalling</a:t>
            </a:r>
            <a:r>
              <a:rPr lang="de-DE" kern="0" dirty="0">
                <a:solidFill>
                  <a:schemeClr val="tx1"/>
                </a:solidFill>
              </a:rPr>
              <a:t> </a:t>
            </a:r>
            <a:r>
              <a:rPr lang="de-DE" kern="0" dirty="0" err="1">
                <a:solidFill>
                  <a:schemeClr val="tx1"/>
                </a:solidFill>
              </a:rPr>
              <a:t>for</a:t>
            </a:r>
            <a:r>
              <a:rPr lang="de-DE" kern="0" dirty="0">
                <a:solidFill>
                  <a:schemeClr val="tx1"/>
                </a:solidFill>
              </a:rPr>
              <a:t> Online Training</a:t>
            </a:r>
          </a:p>
          <a:p>
            <a:endParaRPr lang="de-DE" kern="0" dirty="0">
              <a:solidFill>
                <a:schemeClr val="tx1"/>
              </a:solidFill>
            </a:endParaRPr>
          </a:p>
        </p:txBody>
      </p:sp>
      <p:sp>
        <p:nvSpPr>
          <p:cNvPr id="8" name="Footer Placeholder 4">
            <a:extLst>
              <a:ext uri="{FF2B5EF4-FFF2-40B4-BE49-F238E27FC236}">
                <a16:creationId xmlns:a16="http://schemas.microsoft.com/office/drawing/2014/main" xmlns="" id="{3ECA0486-3883-47F2-A93E-84079ACD54CF}"/>
              </a:ext>
            </a:extLst>
          </p:cNvPr>
          <p:cNvSpPr>
            <a:spLocks noGrp="1"/>
          </p:cNvSpPr>
          <p:nvPr>
            <p:ph type="ftr" sz="quarter" idx="11"/>
          </p:nvPr>
        </p:nvSpPr>
        <p:spPr>
          <a:xfrm>
            <a:off x="5486400" y="6475413"/>
            <a:ext cx="3124200" cy="184666"/>
          </a:xfrm>
        </p:spPr>
        <p:txBody>
          <a:bodyPr/>
          <a:lstStyle/>
          <a:p>
            <a:r>
              <a:rPr lang="en-US" dirty="0"/>
              <a:t>Ahmet Serdar Tan, InterDigital Europe</a:t>
            </a:r>
          </a:p>
        </p:txBody>
      </p:sp>
      <p:pic>
        <p:nvPicPr>
          <p:cNvPr id="10" name="Picture 9">
            <a:extLst>
              <a:ext uri="{FF2B5EF4-FFF2-40B4-BE49-F238E27FC236}">
                <a16:creationId xmlns:a16="http://schemas.microsoft.com/office/drawing/2014/main" xmlns="" id="{BD5F1C9A-4104-4736-AC54-C5CBD87756C3}"/>
              </a:ext>
            </a:extLst>
          </p:cNvPr>
          <p:cNvPicPr>
            <a:picLocks noChangeAspect="1"/>
          </p:cNvPicPr>
          <p:nvPr/>
        </p:nvPicPr>
        <p:blipFill>
          <a:blip r:embed="rId3"/>
          <a:stretch>
            <a:fillRect/>
          </a:stretch>
        </p:blipFill>
        <p:spPr>
          <a:xfrm>
            <a:off x="280482" y="4298476"/>
            <a:ext cx="8583036" cy="2206690"/>
          </a:xfrm>
          <a:prstGeom prst="rect">
            <a:avLst/>
          </a:prstGeom>
        </p:spPr>
      </p:pic>
      <p:sp>
        <p:nvSpPr>
          <p:cNvPr id="11" name="TextBox 10">
            <a:extLst>
              <a:ext uri="{FF2B5EF4-FFF2-40B4-BE49-F238E27FC236}">
                <a16:creationId xmlns:a16="http://schemas.microsoft.com/office/drawing/2014/main" xmlns="" id="{A01417EB-F951-4A02-AC16-E2D2F9CCF401}"/>
              </a:ext>
            </a:extLst>
          </p:cNvPr>
          <p:cNvSpPr txBox="1"/>
          <p:nvPr/>
        </p:nvSpPr>
        <p:spPr>
          <a:xfrm>
            <a:off x="2642616" y="3959922"/>
            <a:ext cx="3632020" cy="338554"/>
          </a:xfrm>
          <a:prstGeom prst="rect">
            <a:avLst/>
          </a:prstGeom>
          <a:noFill/>
        </p:spPr>
        <p:txBody>
          <a:bodyPr wrap="none" rtlCol="0">
            <a:spAutoFit/>
          </a:bodyPr>
          <a:lstStyle/>
          <a:p>
            <a:r>
              <a:rPr lang="en-GB" sz="1600" b="1" dirty="0"/>
              <a:t>An example codebook of NN parameters</a:t>
            </a:r>
            <a:endParaRPr lang="en-US" sz="1600" b="1" dirty="0"/>
          </a:p>
        </p:txBody>
      </p:sp>
    </p:spTree>
    <p:extLst>
      <p:ext uri="{BB962C8B-B14F-4D97-AF65-F5344CB8AC3E}">
        <p14:creationId xmlns:p14="http://schemas.microsoft.com/office/powerpoint/2010/main" val="384291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6"/>
              <p:cNvSpPr/>
              <p:nvPr/>
            </p:nvSpPr>
            <p:spPr>
              <a:xfrm>
                <a:off x="514670" y="1484784"/>
                <a:ext cx="8305802" cy="2616357"/>
              </a:xfrm>
              <a:prstGeom prst="rect">
                <a:avLst/>
              </a:prstGeom>
            </p:spPr>
            <p:txBody>
              <a:bodyPr wrap="square">
                <a:spAutoFit/>
              </a:bodyPr>
              <a:lstStyle/>
              <a:p>
                <a:pPr marL="342900" lvl="0" indent="-342900">
                  <a:buFont typeface="Wingdings" panose="05000000000000000000" pitchFamily="2" charset="2"/>
                  <a:buChar char="§"/>
                  <a:defRPr/>
                </a:pPr>
                <a:r>
                  <a:rPr lang="en-GB" sz="1800" b="0" dirty="0">
                    <a:solidFill>
                      <a:schemeClr val="tx1"/>
                    </a:solidFill>
                  </a:rPr>
                  <a:t>Online training requires significant new message transfer between BS and UE.</a:t>
                </a:r>
              </a:p>
              <a:p>
                <a:pPr marL="342900" lvl="0" indent="-342900">
                  <a:buFont typeface="Wingdings" panose="05000000000000000000" pitchFamily="2" charset="2"/>
                  <a:buChar char="§"/>
                  <a:defRPr/>
                </a:pPr>
                <a:r>
                  <a:rPr lang="en-GB" sz="1800" b="0" dirty="0">
                    <a:solidFill>
                      <a:schemeClr val="tx1"/>
                    </a:solidFill>
                  </a:rPr>
                  <a:t>At each epoch, activations </a:t>
                </a:r>
                <a14:m>
                  <m:oMath xmlns:m="http://schemas.openxmlformats.org/officeDocument/2006/math">
                    <m:sSup>
                      <m:sSupPr>
                        <m:ctrlPr>
                          <a:rPr lang="en-GB" sz="1800" b="0" i="1">
                            <a:solidFill>
                              <a:schemeClr val="tx1"/>
                            </a:solidFill>
                            <a:latin typeface="Cambria Math" panose="02040503050406030204" pitchFamily="18" charset="0"/>
                          </a:rPr>
                        </m:ctrlPr>
                      </m:sSupPr>
                      <m:e>
                        <m:r>
                          <a:rPr lang="en-GB" sz="1800" b="0" i="1" smtClean="0">
                            <a:solidFill>
                              <a:schemeClr val="tx1"/>
                            </a:solidFill>
                            <a:latin typeface="Cambria Math" panose="02040503050406030204" pitchFamily="18" charset="0"/>
                          </a:rPr>
                          <m:t>𝑎</m:t>
                        </m:r>
                      </m:e>
                      <m:sup>
                        <m:d>
                          <m:dPr>
                            <m:ctrlPr>
                              <a:rPr lang="en-GB" sz="1800" b="0" i="1">
                                <a:solidFill>
                                  <a:schemeClr val="tx1"/>
                                </a:solidFill>
                                <a:latin typeface="Cambria Math" panose="02040503050406030204" pitchFamily="18" charset="0"/>
                              </a:rPr>
                            </m:ctrlPr>
                          </m:dPr>
                          <m:e>
                            <m:r>
                              <a:rPr lang="en-GB" sz="1800" b="0" i="1" smtClean="0">
                                <a:solidFill>
                                  <a:schemeClr val="tx1"/>
                                </a:solidFill>
                                <a:latin typeface="Cambria Math" panose="02040503050406030204" pitchFamily="18" charset="0"/>
                              </a:rPr>
                              <m:t>𝑙</m:t>
                            </m:r>
                          </m:e>
                        </m:d>
                      </m:sup>
                    </m:sSup>
                    <m:r>
                      <a:rPr lang="en-GB" sz="1800" b="0" i="0" smtClean="0">
                        <a:solidFill>
                          <a:schemeClr val="tx1"/>
                        </a:solidFill>
                        <a:latin typeface="Cambria Math" panose="02040503050406030204" pitchFamily="18" charset="0"/>
                      </a:rPr>
                      <m:t>,</m:t>
                    </m:r>
                  </m:oMath>
                </a14:m>
                <a:r>
                  <a:rPr lang="en-GB" sz="1800" b="0" dirty="0">
                    <a:solidFill>
                      <a:schemeClr val="tx1"/>
                    </a:solidFill>
                  </a:rPr>
                  <a:t> i.e., </a:t>
                </a:r>
                <a14:m>
                  <m:oMath xmlns:m="http://schemas.openxmlformats.org/officeDocument/2006/math">
                    <m:sSub>
                      <m:sSubPr>
                        <m:ctrlPr>
                          <a:rPr lang="en-GB" sz="1800" b="0" i="1" smtClean="0">
                            <a:solidFill>
                              <a:schemeClr val="tx1"/>
                            </a:solidFill>
                            <a:latin typeface="Cambria Math" panose="02040503050406030204" pitchFamily="18" charset="0"/>
                          </a:rPr>
                        </m:ctrlPr>
                      </m:sSubPr>
                      <m:e>
                        <m:r>
                          <a:rPr lang="en-GB" sz="1800" b="0" i="1" smtClean="0">
                            <a:solidFill>
                              <a:schemeClr val="tx1"/>
                            </a:solidFill>
                            <a:latin typeface="Cambria Math" panose="02040503050406030204" pitchFamily="18" charset="0"/>
                          </a:rPr>
                          <m:t>𝑁</m:t>
                        </m:r>
                      </m:e>
                      <m:sub>
                        <m:r>
                          <a:rPr lang="en-GB" sz="1800" b="0" i="1" smtClean="0">
                            <a:solidFill>
                              <a:schemeClr val="tx1"/>
                            </a:solidFill>
                            <a:latin typeface="Cambria Math" panose="02040503050406030204" pitchFamily="18" charset="0"/>
                          </a:rPr>
                          <m:t>𝑇𝑅</m:t>
                        </m:r>
                      </m:sub>
                    </m:sSub>
                  </m:oMath>
                </a14:m>
                <a:r>
                  <a:rPr lang="en-GB" sz="1800" b="0" dirty="0">
                    <a:solidFill>
                      <a:schemeClr val="tx1"/>
                    </a:solidFill>
                  </a:rPr>
                  <a:t> training symbols </a:t>
                </a:r>
                <a14:m>
                  <m:oMath xmlns:m="http://schemas.openxmlformats.org/officeDocument/2006/math">
                    <m:sSub>
                      <m:sSubPr>
                        <m:ctrlPr>
                          <a:rPr lang="en-GB" sz="1800" b="0" i="1" smtClean="0">
                            <a:solidFill>
                              <a:schemeClr val="tx1"/>
                            </a:solidFill>
                            <a:latin typeface="Cambria Math" panose="02040503050406030204" pitchFamily="18" charset="0"/>
                          </a:rPr>
                        </m:ctrlPr>
                      </m:sSubPr>
                      <m:e>
                        <m:r>
                          <a:rPr lang="en-GB" sz="1800" b="0" i="1" smtClean="0">
                            <a:solidFill>
                              <a:schemeClr val="tx1"/>
                            </a:solidFill>
                            <a:latin typeface="Cambria Math" panose="02040503050406030204" pitchFamily="18" charset="0"/>
                          </a:rPr>
                          <m:t>𝑦</m:t>
                        </m:r>
                      </m:e>
                      <m:sub>
                        <m:r>
                          <a:rPr lang="en-GB" sz="1800" b="0" i="1" smtClean="0">
                            <a:solidFill>
                              <a:schemeClr val="tx1"/>
                            </a:solidFill>
                            <a:latin typeface="Cambria Math" panose="02040503050406030204" pitchFamily="18" charset="0"/>
                          </a:rPr>
                          <m:t>𝐼</m:t>
                        </m:r>
                      </m:sub>
                    </m:sSub>
                    <m:r>
                      <a:rPr lang="en-GB" sz="1800" b="0" i="1" smtClean="0">
                        <a:solidFill>
                          <a:schemeClr val="tx1"/>
                        </a:solidFill>
                        <a:latin typeface="Cambria Math" panose="02040503050406030204" pitchFamily="18" charset="0"/>
                      </a:rPr>
                      <m:t>+</m:t>
                    </m:r>
                    <m:r>
                      <a:rPr lang="en-GB" sz="1800" b="0" i="1" smtClean="0">
                        <a:solidFill>
                          <a:schemeClr val="tx1"/>
                        </a:solidFill>
                        <a:latin typeface="Cambria Math" panose="02040503050406030204" pitchFamily="18" charset="0"/>
                      </a:rPr>
                      <m:t>𝑖</m:t>
                    </m:r>
                    <m:sSub>
                      <m:sSubPr>
                        <m:ctrlPr>
                          <a:rPr lang="en-GB" sz="1800" b="0" i="1" smtClean="0">
                            <a:solidFill>
                              <a:schemeClr val="tx1"/>
                            </a:solidFill>
                            <a:latin typeface="Cambria Math" panose="02040503050406030204" pitchFamily="18" charset="0"/>
                          </a:rPr>
                        </m:ctrlPr>
                      </m:sSubPr>
                      <m:e>
                        <m:r>
                          <a:rPr lang="en-GB" sz="1800" b="0" i="1" smtClean="0">
                            <a:solidFill>
                              <a:schemeClr val="tx1"/>
                            </a:solidFill>
                            <a:latin typeface="Cambria Math" panose="02040503050406030204" pitchFamily="18" charset="0"/>
                          </a:rPr>
                          <m:t>𝑦</m:t>
                        </m:r>
                      </m:e>
                      <m:sub>
                        <m:r>
                          <a:rPr lang="en-GB" sz="1800" b="0" i="1" smtClean="0">
                            <a:solidFill>
                              <a:schemeClr val="tx1"/>
                            </a:solidFill>
                            <a:latin typeface="Cambria Math" panose="02040503050406030204" pitchFamily="18" charset="0"/>
                          </a:rPr>
                          <m:t>𝑄</m:t>
                        </m:r>
                      </m:sub>
                    </m:sSub>
                  </m:oMath>
                </a14:m>
                <a:r>
                  <a:rPr lang="en-GB" sz="1800" b="0" dirty="0">
                    <a:solidFill>
                      <a:schemeClr val="tx1"/>
                    </a:solidFill>
                  </a:rPr>
                  <a:t>, are sent rom BS to UE.  </a:t>
                </a:r>
              </a:p>
              <a:p>
                <a:pPr marL="342900" lvl="0" indent="-342900">
                  <a:buFont typeface="Wingdings" panose="05000000000000000000" pitchFamily="2" charset="2"/>
                  <a:buChar char="§"/>
                  <a:defRPr/>
                </a:pPr>
                <a:r>
                  <a:rPr lang="en-GB" sz="1800" b="0" dirty="0">
                    <a:solidFill>
                      <a:schemeClr val="tx1"/>
                    </a:solidFill>
                  </a:rPr>
                  <a:t>At each epoch, error values </a:t>
                </a:r>
                <a14:m>
                  <m:oMath xmlns:m="http://schemas.openxmlformats.org/officeDocument/2006/math">
                    <m:sSup>
                      <m:sSupPr>
                        <m:ctrlPr>
                          <a:rPr lang="en-US" sz="1800" b="0" i="1" smtClean="0">
                            <a:solidFill>
                              <a:schemeClr val="tx1"/>
                            </a:solidFill>
                            <a:latin typeface="Cambria Math" panose="02040503050406030204" pitchFamily="18" charset="0"/>
                            <a:ea typeface="Batang" panose="020B0503020000020004" pitchFamily="18" charset="-127"/>
                            <a:cs typeface="Calibri" panose="020F0502020204030204" pitchFamily="34" charset="0"/>
                          </a:rPr>
                        </m:ctrlPr>
                      </m:sSupPr>
                      <m:e>
                        <m:r>
                          <a:rPr lang="en-GB" sz="1800" b="0" i="1" smtClean="0">
                            <a:solidFill>
                              <a:schemeClr val="tx1"/>
                            </a:solidFill>
                            <a:latin typeface="Cambria Math" panose="02040503050406030204" pitchFamily="18" charset="0"/>
                            <a:ea typeface="Batang" panose="020B0503020000020004" pitchFamily="18" charset="-127"/>
                            <a:cs typeface="Calibri" panose="020F0502020204030204" pitchFamily="34" charset="0"/>
                          </a:rPr>
                          <m:t>𝛿</m:t>
                        </m:r>
                      </m:e>
                      <m:sup>
                        <m:r>
                          <a:rPr lang="en-GB" sz="1800" b="0" i="1" smtClean="0">
                            <a:solidFill>
                              <a:schemeClr val="tx1"/>
                            </a:solidFill>
                            <a:latin typeface="Cambria Math" panose="02040503050406030204" pitchFamily="18" charset="0"/>
                            <a:ea typeface="Batang" panose="020B0503020000020004" pitchFamily="18" charset="-127"/>
                            <a:cs typeface="Calibri" panose="020F0502020204030204" pitchFamily="34" charset="0"/>
                          </a:rPr>
                          <m:t>(</m:t>
                        </m:r>
                        <m:r>
                          <a:rPr lang="en-GB" sz="1800" b="0" i="1" smtClean="0">
                            <a:solidFill>
                              <a:schemeClr val="tx1"/>
                            </a:solidFill>
                            <a:latin typeface="Cambria Math" panose="02040503050406030204" pitchFamily="18" charset="0"/>
                            <a:ea typeface="Batang" panose="020B0503020000020004" pitchFamily="18" charset="-127"/>
                            <a:cs typeface="Calibri" panose="020F0502020204030204" pitchFamily="34" charset="0"/>
                          </a:rPr>
                          <m:t>𝑙</m:t>
                        </m:r>
                        <m:r>
                          <a:rPr lang="en-GB" sz="1800" b="0" i="1" smtClean="0">
                            <a:solidFill>
                              <a:schemeClr val="tx1"/>
                            </a:solidFill>
                            <a:latin typeface="Cambria Math" panose="02040503050406030204" pitchFamily="18" charset="0"/>
                            <a:ea typeface="Batang" panose="020B0503020000020004" pitchFamily="18" charset="-127"/>
                            <a:cs typeface="Calibri" panose="020F0502020204030204" pitchFamily="34" charset="0"/>
                          </a:rPr>
                          <m:t>)</m:t>
                        </m:r>
                      </m:sup>
                    </m:sSup>
                  </m:oMath>
                </a14:m>
                <a:r>
                  <a:rPr lang="en-GB" sz="1800" b="0" dirty="0">
                    <a:solidFill>
                      <a:schemeClr val="tx1"/>
                    </a:solidFill>
                  </a:rPr>
                  <a:t> are sent from UE to BS, each of size </a:t>
                </a:r>
                <a14:m>
                  <m:oMath xmlns:m="http://schemas.openxmlformats.org/officeDocument/2006/math">
                    <m:sSub>
                      <m:sSubPr>
                        <m:ctrlPr>
                          <a:rPr lang="en-GB" sz="1800" b="0" i="1" smtClean="0">
                            <a:solidFill>
                              <a:schemeClr val="tx1"/>
                            </a:solidFill>
                            <a:latin typeface="Cambria Math" panose="02040503050406030204" pitchFamily="18" charset="0"/>
                          </a:rPr>
                        </m:ctrlPr>
                      </m:sSubPr>
                      <m:e>
                        <m:r>
                          <a:rPr lang="en-GB" sz="1800" b="0" i="1" smtClean="0">
                            <a:solidFill>
                              <a:schemeClr val="tx1"/>
                            </a:solidFill>
                            <a:latin typeface="Cambria Math" panose="02040503050406030204" pitchFamily="18" charset="0"/>
                          </a:rPr>
                          <m:t>𝑁</m:t>
                        </m:r>
                      </m:e>
                      <m:sub>
                        <m:r>
                          <a:rPr lang="en-GB" sz="1800" b="0" i="1" smtClean="0">
                            <a:solidFill>
                              <a:schemeClr val="tx1"/>
                            </a:solidFill>
                            <a:latin typeface="Cambria Math" panose="02040503050406030204" pitchFamily="18" charset="0"/>
                          </a:rPr>
                          <m:t>𝑇𝑅</m:t>
                        </m:r>
                      </m:sub>
                    </m:sSub>
                    <m:r>
                      <a:rPr lang="en-GB" sz="1800" b="0" i="1" smtClean="0">
                        <a:solidFill>
                          <a:schemeClr val="tx1"/>
                        </a:solidFill>
                        <a:latin typeface="Cambria Math" panose="02040503050406030204" pitchFamily="18" charset="0"/>
                      </a:rPr>
                      <m:t>×2</m:t>
                    </m:r>
                  </m:oMath>
                </a14:m>
                <a:r>
                  <a:rPr lang="en-GB" sz="1800" b="0" dirty="0">
                    <a:solidFill>
                      <a:schemeClr val="tx1"/>
                    </a:solidFill>
                  </a:rPr>
                  <a:t>. If each error value is represented with 32 bits, then this creates </a:t>
                </a:r>
                <a14:m>
                  <m:oMath xmlns:m="http://schemas.openxmlformats.org/officeDocument/2006/math">
                    <m:sSub>
                      <m:sSubPr>
                        <m:ctrlPr>
                          <a:rPr lang="en-GB" sz="1800" b="0" i="1">
                            <a:solidFill>
                              <a:schemeClr val="tx1"/>
                            </a:solidFill>
                            <a:latin typeface="Cambria Math" panose="02040503050406030204" pitchFamily="18" charset="0"/>
                          </a:rPr>
                        </m:ctrlPr>
                      </m:sSubPr>
                      <m:e>
                        <m:r>
                          <a:rPr lang="en-GB" sz="1800" b="0" i="1" smtClean="0">
                            <a:solidFill>
                              <a:schemeClr val="tx1"/>
                            </a:solidFill>
                            <a:latin typeface="Cambria Math" panose="02040503050406030204" pitchFamily="18" charset="0"/>
                          </a:rPr>
                          <m:t>𝑁</m:t>
                        </m:r>
                      </m:e>
                      <m:sub>
                        <m:r>
                          <a:rPr lang="en-GB" sz="1800" b="0" i="1" smtClean="0">
                            <a:solidFill>
                              <a:schemeClr val="tx1"/>
                            </a:solidFill>
                            <a:latin typeface="Cambria Math" panose="02040503050406030204" pitchFamily="18" charset="0"/>
                          </a:rPr>
                          <m:t>𝑇𝑅</m:t>
                        </m:r>
                      </m:sub>
                    </m:sSub>
                    <m:r>
                      <a:rPr lang="en-GB" sz="1800" b="0" i="1" smtClean="0">
                        <a:solidFill>
                          <a:schemeClr val="tx1"/>
                        </a:solidFill>
                        <a:latin typeface="Cambria Math" panose="02040503050406030204" pitchFamily="18" charset="0"/>
                      </a:rPr>
                      <m:t>×2×32</m:t>
                    </m:r>
                  </m:oMath>
                </a14:m>
                <a:r>
                  <a:rPr lang="en-GB" sz="1800" b="0" dirty="0">
                    <a:solidFill>
                      <a:schemeClr val="tx1"/>
                    </a:solidFill>
                  </a:rPr>
                  <a:t> bits of feedback.  </a:t>
                </a:r>
              </a:p>
              <a:p>
                <a:pPr marL="342900" lvl="0" indent="-342900">
                  <a:buFont typeface="Wingdings" panose="05000000000000000000" pitchFamily="2" charset="2"/>
                  <a:buChar char="§"/>
                  <a:defRPr/>
                </a:pPr>
                <a:r>
                  <a:rPr lang="en-GB" sz="1800" b="0" dirty="0">
                    <a:solidFill>
                      <a:schemeClr val="tx1"/>
                    </a:solidFill>
                  </a:rPr>
                  <a:t>Training data size </a:t>
                </a:r>
                <a14:m>
                  <m:oMath xmlns:m="http://schemas.openxmlformats.org/officeDocument/2006/math">
                    <m:sSub>
                      <m:sSubPr>
                        <m:ctrlPr>
                          <a:rPr lang="en-GB" sz="1800" b="0" i="1" smtClean="0">
                            <a:solidFill>
                              <a:schemeClr val="tx1"/>
                            </a:solidFill>
                            <a:latin typeface="Cambria Math" panose="02040503050406030204" pitchFamily="18" charset="0"/>
                          </a:rPr>
                        </m:ctrlPr>
                      </m:sSubPr>
                      <m:e>
                        <m:r>
                          <a:rPr lang="en-GB" sz="1800" b="0" i="1" smtClean="0">
                            <a:solidFill>
                              <a:schemeClr val="tx1"/>
                            </a:solidFill>
                            <a:latin typeface="Cambria Math" panose="02040503050406030204" pitchFamily="18" charset="0"/>
                          </a:rPr>
                          <m:t>𝑁</m:t>
                        </m:r>
                      </m:e>
                      <m:sub>
                        <m:r>
                          <a:rPr lang="en-GB" sz="1800" b="0" i="1" smtClean="0">
                            <a:solidFill>
                              <a:schemeClr val="tx1"/>
                            </a:solidFill>
                            <a:latin typeface="Cambria Math" panose="02040503050406030204" pitchFamily="18" charset="0"/>
                          </a:rPr>
                          <m:t>𝑇𝑅</m:t>
                        </m:r>
                      </m:sub>
                    </m:sSub>
                  </m:oMath>
                </a14:m>
                <a:r>
                  <a:rPr lang="en-GB" sz="1800" b="0" dirty="0">
                    <a:solidFill>
                      <a:schemeClr val="tx1"/>
                    </a:solidFill>
                  </a:rPr>
                  <a:t> can be chosen based on several factors such as </a:t>
                </a:r>
                <a14:m>
                  <m:oMath xmlns:m="http://schemas.openxmlformats.org/officeDocument/2006/math">
                    <m:sSup>
                      <m:sSupPr>
                        <m:ctrlPr>
                          <a:rPr lang="en-GB" sz="1800" b="0" i="1" smtClean="0">
                            <a:solidFill>
                              <a:schemeClr val="tx1"/>
                            </a:solidFill>
                            <a:latin typeface="Cambria Math" panose="02040503050406030204" pitchFamily="18" charset="0"/>
                          </a:rPr>
                        </m:ctrlPr>
                      </m:sSupPr>
                      <m:e>
                        <m:r>
                          <a:rPr lang="en-GB" sz="1800" b="0" i="1" smtClean="0">
                            <a:solidFill>
                              <a:schemeClr val="tx1"/>
                            </a:solidFill>
                            <a:latin typeface="Cambria Math" panose="02040503050406030204" pitchFamily="18" charset="0"/>
                          </a:rPr>
                          <m:t>𝑚</m:t>
                        </m:r>
                      </m:e>
                      <m:sup>
                        <m:r>
                          <a:rPr lang="en-GB" sz="1800" b="0" i="1" smtClean="0">
                            <a:solidFill>
                              <a:schemeClr val="tx1"/>
                            </a:solidFill>
                            <a:latin typeface="Cambria Math" panose="02040503050406030204" pitchFamily="18" charset="0"/>
                          </a:rPr>
                          <m:t>∗</m:t>
                        </m:r>
                      </m:sup>
                    </m:sSup>
                  </m:oMath>
                </a14:m>
                <a:r>
                  <a:rPr lang="en-GB" sz="1800" b="0" dirty="0">
                    <a:solidFill>
                      <a:schemeClr val="tx1"/>
                    </a:solidFill>
                  </a:rPr>
                  <a:t> and DNN structure. Higher </a:t>
                </a:r>
                <a14:m>
                  <m:oMath xmlns:m="http://schemas.openxmlformats.org/officeDocument/2006/math">
                    <m:sSub>
                      <m:sSubPr>
                        <m:ctrlPr>
                          <a:rPr lang="en-GB" sz="1800" b="0" i="1" smtClean="0">
                            <a:solidFill>
                              <a:schemeClr val="tx1"/>
                            </a:solidFill>
                            <a:latin typeface="Cambria Math" panose="02040503050406030204" pitchFamily="18" charset="0"/>
                          </a:rPr>
                        </m:ctrlPr>
                      </m:sSubPr>
                      <m:e>
                        <m:r>
                          <a:rPr lang="en-GB" sz="1800" b="0" i="1" smtClean="0">
                            <a:solidFill>
                              <a:schemeClr val="tx1"/>
                            </a:solidFill>
                            <a:latin typeface="Cambria Math" panose="02040503050406030204" pitchFamily="18" charset="0"/>
                          </a:rPr>
                          <m:t>𝑁</m:t>
                        </m:r>
                      </m:e>
                      <m:sub>
                        <m:r>
                          <a:rPr lang="en-GB" sz="1800" b="0" i="1" smtClean="0">
                            <a:solidFill>
                              <a:schemeClr val="tx1"/>
                            </a:solidFill>
                            <a:latin typeface="Cambria Math" panose="02040503050406030204" pitchFamily="18" charset="0"/>
                          </a:rPr>
                          <m:t>𝑇𝑅</m:t>
                        </m:r>
                      </m:sub>
                    </m:sSub>
                  </m:oMath>
                </a14:m>
                <a:r>
                  <a:rPr lang="en-GB" sz="1800" b="0" dirty="0">
                    <a:solidFill>
                      <a:schemeClr val="tx1"/>
                    </a:solidFill>
                  </a:rPr>
                  <a:t> is better but the signalling requirement increases with higher </a:t>
                </a:r>
                <a14:m>
                  <m:oMath xmlns:m="http://schemas.openxmlformats.org/officeDocument/2006/math">
                    <m:sSub>
                      <m:sSubPr>
                        <m:ctrlPr>
                          <a:rPr lang="en-GB" sz="1800" b="0" i="1" smtClean="0">
                            <a:solidFill>
                              <a:schemeClr val="tx1"/>
                            </a:solidFill>
                            <a:latin typeface="Cambria Math" panose="02040503050406030204" pitchFamily="18" charset="0"/>
                          </a:rPr>
                        </m:ctrlPr>
                      </m:sSubPr>
                      <m:e>
                        <m:r>
                          <a:rPr lang="en-GB" sz="1800" b="0" i="1" smtClean="0">
                            <a:solidFill>
                              <a:schemeClr val="tx1"/>
                            </a:solidFill>
                            <a:latin typeface="Cambria Math" panose="02040503050406030204" pitchFamily="18" charset="0"/>
                          </a:rPr>
                          <m:t>𝑁</m:t>
                        </m:r>
                      </m:e>
                      <m:sub>
                        <m:r>
                          <a:rPr lang="en-GB" sz="1800" b="0" i="1" smtClean="0">
                            <a:solidFill>
                              <a:schemeClr val="tx1"/>
                            </a:solidFill>
                            <a:latin typeface="Cambria Math" panose="02040503050406030204" pitchFamily="18" charset="0"/>
                          </a:rPr>
                          <m:t>𝑇𝑅</m:t>
                        </m:r>
                      </m:sub>
                    </m:sSub>
                  </m:oMath>
                </a14:m>
                <a:r>
                  <a:rPr lang="en-GB" sz="1800" b="0" dirty="0">
                    <a:solidFill>
                      <a:schemeClr val="tx1"/>
                    </a:solidFill>
                  </a:rPr>
                  <a:t>.</a:t>
                </a:r>
              </a:p>
            </p:txBody>
          </p:sp>
        </mc:Choice>
        <mc:Fallback xmlns="">
          <p:sp>
            <p:nvSpPr>
              <p:cNvPr id="9" name="矩形 6"/>
              <p:cNvSpPr>
                <a:spLocks noRot="1" noChangeAspect="1" noMove="1" noResize="1" noEditPoints="1" noAdjustHandles="1" noChangeArrowheads="1" noChangeShapeType="1" noTextEdit="1"/>
              </p:cNvSpPr>
              <p:nvPr/>
            </p:nvSpPr>
            <p:spPr>
              <a:xfrm>
                <a:off x="514670" y="1484784"/>
                <a:ext cx="8305802" cy="2616357"/>
              </a:xfrm>
              <a:prstGeom prst="rect">
                <a:avLst/>
              </a:prstGeom>
              <a:blipFill>
                <a:blip r:embed="rId3"/>
                <a:stretch>
                  <a:fillRect l="-440" t="-1399" r="-660" b="-2797"/>
                </a:stretch>
              </a:blipFill>
            </p:spPr>
            <p:txBody>
              <a:bodyPr/>
              <a:lstStyle/>
              <a:p>
                <a:r>
                  <a:rPr lang="en-US">
                    <a:noFill/>
                  </a:rPr>
                  <a:t> </a:t>
                </a:r>
              </a:p>
            </p:txBody>
          </p:sp>
        </mc:Fallback>
      </mc:AlternateContent>
      <p:sp>
        <p:nvSpPr>
          <p:cNvPr id="3" name="Date Placeholder 2">
            <a:extLst>
              <a:ext uri="{FF2B5EF4-FFF2-40B4-BE49-F238E27FC236}">
                <a16:creationId xmlns:a16="http://schemas.microsoft.com/office/drawing/2014/main" xmlns="" id="{6A2F7C3E-17A1-4AB5-973F-0B8E861F0BAD}"/>
              </a:ext>
            </a:extLst>
          </p:cNvPr>
          <p:cNvSpPr>
            <a:spLocks noGrp="1"/>
          </p:cNvSpPr>
          <p:nvPr>
            <p:ph type="dt" sz="half" idx="10"/>
          </p:nvPr>
        </p:nvSpPr>
        <p:spPr/>
        <p:txBody>
          <a:bodyPr/>
          <a:lstStyle/>
          <a:p>
            <a:fld id="{CF373479-F180-405F-BB52-BB0F36FF0012}" type="datetime1">
              <a:rPr lang="fr-FR" smtClean="0"/>
              <a:t>12/11/2021</a:t>
            </a:fld>
            <a:endParaRPr lang="en-US"/>
          </a:p>
        </p:txBody>
      </p:sp>
      <p:sp>
        <p:nvSpPr>
          <p:cNvPr id="5" name="Slide Number Placeholder 4">
            <a:extLst>
              <a:ext uri="{FF2B5EF4-FFF2-40B4-BE49-F238E27FC236}">
                <a16:creationId xmlns:a16="http://schemas.microsoft.com/office/drawing/2014/main" xmlns="" id="{20CF4184-AFB8-4FF1-999C-C4F72A0708E4}"/>
              </a:ext>
            </a:extLst>
          </p:cNvPr>
          <p:cNvSpPr>
            <a:spLocks noGrp="1"/>
          </p:cNvSpPr>
          <p:nvPr>
            <p:ph type="sldNum" sz="quarter" idx="12"/>
          </p:nvPr>
        </p:nvSpPr>
        <p:spPr/>
        <p:txBody>
          <a:bodyPr/>
          <a:lstStyle/>
          <a:p>
            <a:r>
              <a:rPr lang="en-US"/>
              <a:t>Slide </a:t>
            </a:r>
            <a:fld id="{3F7810E9-6438-4343-91D1-D51E17280D5C}" type="slidenum">
              <a:rPr lang="en-US" smtClean="0"/>
              <a:pPr/>
              <a:t>12</a:t>
            </a:fld>
            <a:endParaRPr lang="en-US"/>
          </a:p>
        </p:txBody>
      </p:sp>
      <p:sp>
        <p:nvSpPr>
          <p:cNvPr id="7" name="Titel 2">
            <a:extLst>
              <a:ext uri="{FF2B5EF4-FFF2-40B4-BE49-F238E27FC236}">
                <a16:creationId xmlns:a16="http://schemas.microsoft.com/office/drawing/2014/main" xmlns="" id="{584CB875-FBD0-4436-8834-A5FD9F6AF7B2}"/>
              </a:ext>
            </a:extLst>
          </p:cNvPr>
          <p:cNvSpPr txBox="1">
            <a:spLocks/>
          </p:cNvSpPr>
          <p:nvPr/>
        </p:nvSpPr>
        <p:spPr>
          <a:xfrm>
            <a:off x="1058720" y="620688"/>
            <a:ext cx="7257696" cy="685800"/>
          </a:xfrm>
          <a:prstGeom prst="rect">
            <a:avLst/>
          </a:prstGeom>
        </p:spPr>
        <p:txBody>
          <a:bodyPr/>
          <a:lstStyle>
            <a:lvl1pPr algn="l" rtl="0" eaLnBrk="0" fontAlgn="base" hangingPunct="0">
              <a:spcBef>
                <a:spcPct val="0"/>
              </a:spcBef>
              <a:spcAft>
                <a:spcPct val="0"/>
              </a:spcAft>
              <a:defRPr sz="2800">
                <a:solidFill>
                  <a:srgbClr val="FF0000"/>
                </a:solidFill>
                <a:latin typeface="+mj-lt"/>
                <a:ea typeface="+mj-ea"/>
                <a:cs typeface="+mj-cs"/>
              </a:defRPr>
            </a:lvl1pPr>
            <a:lvl2pPr algn="l" rtl="0" eaLnBrk="0" fontAlgn="base" hangingPunct="0">
              <a:spcBef>
                <a:spcPct val="0"/>
              </a:spcBef>
              <a:spcAft>
                <a:spcPct val="0"/>
              </a:spcAft>
              <a:defRPr sz="2800">
                <a:solidFill>
                  <a:srgbClr val="FF0000"/>
                </a:solidFill>
                <a:latin typeface="Tahoma" pitchFamily="34" charset="0"/>
              </a:defRPr>
            </a:lvl2pPr>
            <a:lvl3pPr algn="l" rtl="0" eaLnBrk="0" fontAlgn="base" hangingPunct="0">
              <a:spcBef>
                <a:spcPct val="0"/>
              </a:spcBef>
              <a:spcAft>
                <a:spcPct val="0"/>
              </a:spcAft>
              <a:defRPr sz="2800">
                <a:solidFill>
                  <a:srgbClr val="FF0000"/>
                </a:solidFill>
                <a:latin typeface="Tahoma" pitchFamily="34" charset="0"/>
              </a:defRPr>
            </a:lvl3pPr>
            <a:lvl4pPr algn="l" rtl="0" eaLnBrk="0" fontAlgn="base" hangingPunct="0">
              <a:spcBef>
                <a:spcPct val="0"/>
              </a:spcBef>
              <a:spcAft>
                <a:spcPct val="0"/>
              </a:spcAft>
              <a:defRPr sz="2800">
                <a:solidFill>
                  <a:srgbClr val="FF0000"/>
                </a:solidFill>
                <a:latin typeface="Tahoma" pitchFamily="34" charset="0"/>
              </a:defRPr>
            </a:lvl4pPr>
            <a:lvl5pPr algn="l" rtl="0" eaLnBrk="0" fontAlgn="base" hangingPunct="0">
              <a:spcBef>
                <a:spcPct val="0"/>
              </a:spcBef>
              <a:spcAft>
                <a:spcPct val="0"/>
              </a:spcAft>
              <a:defRPr sz="2800">
                <a:solidFill>
                  <a:srgbClr val="FF0000"/>
                </a:solidFill>
                <a:latin typeface="Tahoma" pitchFamily="34" charset="0"/>
              </a:defRPr>
            </a:lvl5pPr>
            <a:lvl6pPr marL="457200" algn="l" rtl="0" fontAlgn="base">
              <a:spcBef>
                <a:spcPct val="0"/>
              </a:spcBef>
              <a:spcAft>
                <a:spcPct val="0"/>
              </a:spcAft>
              <a:defRPr sz="2800">
                <a:solidFill>
                  <a:srgbClr val="FF0000"/>
                </a:solidFill>
                <a:latin typeface="Tahoma" pitchFamily="34" charset="0"/>
              </a:defRPr>
            </a:lvl6pPr>
            <a:lvl7pPr marL="914400" algn="l" rtl="0" fontAlgn="base">
              <a:spcBef>
                <a:spcPct val="0"/>
              </a:spcBef>
              <a:spcAft>
                <a:spcPct val="0"/>
              </a:spcAft>
              <a:defRPr sz="2800">
                <a:solidFill>
                  <a:srgbClr val="FF0000"/>
                </a:solidFill>
                <a:latin typeface="Tahoma" pitchFamily="34" charset="0"/>
              </a:defRPr>
            </a:lvl7pPr>
            <a:lvl8pPr marL="1371600" algn="l" rtl="0" fontAlgn="base">
              <a:spcBef>
                <a:spcPct val="0"/>
              </a:spcBef>
              <a:spcAft>
                <a:spcPct val="0"/>
              </a:spcAft>
              <a:defRPr sz="2800">
                <a:solidFill>
                  <a:srgbClr val="FF0000"/>
                </a:solidFill>
                <a:latin typeface="Tahoma" pitchFamily="34" charset="0"/>
              </a:defRPr>
            </a:lvl8pPr>
            <a:lvl9pPr marL="1828800" algn="l" rtl="0" fontAlgn="base">
              <a:spcBef>
                <a:spcPct val="0"/>
              </a:spcBef>
              <a:spcAft>
                <a:spcPct val="0"/>
              </a:spcAft>
              <a:defRPr sz="2800">
                <a:solidFill>
                  <a:srgbClr val="FF0000"/>
                </a:solidFill>
                <a:latin typeface="Tahoma" pitchFamily="34" charset="0"/>
              </a:defRPr>
            </a:lvl9pPr>
          </a:lstStyle>
          <a:p>
            <a:r>
              <a:rPr lang="de-DE" kern="0" dirty="0">
                <a:solidFill>
                  <a:schemeClr val="tx1"/>
                </a:solidFill>
              </a:rPr>
              <a:t>Solution 2: </a:t>
            </a:r>
            <a:r>
              <a:rPr lang="de-DE" kern="0" dirty="0" err="1">
                <a:solidFill>
                  <a:schemeClr val="tx1"/>
                </a:solidFill>
              </a:rPr>
              <a:t>Signalling</a:t>
            </a:r>
            <a:r>
              <a:rPr lang="de-DE" kern="0" dirty="0">
                <a:solidFill>
                  <a:schemeClr val="tx1"/>
                </a:solidFill>
              </a:rPr>
              <a:t> </a:t>
            </a:r>
            <a:r>
              <a:rPr lang="de-DE" kern="0" dirty="0" err="1">
                <a:solidFill>
                  <a:schemeClr val="tx1"/>
                </a:solidFill>
              </a:rPr>
              <a:t>for</a:t>
            </a:r>
            <a:r>
              <a:rPr lang="de-DE" kern="0" dirty="0">
                <a:solidFill>
                  <a:schemeClr val="tx1"/>
                </a:solidFill>
              </a:rPr>
              <a:t> Online Training</a:t>
            </a:r>
          </a:p>
          <a:p>
            <a:endParaRPr lang="de-DE" kern="0" dirty="0">
              <a:solidFill>
                <a:schemeClr val="tx1"/>
              </a:solidFill>
            </a:endParaRPr>
          </a:p>
        </p:txBody>
      </p:sp>
      <p:sp>
        <p:nvSpPr>
          <p:cNvPr id="8" name="Footer Placeholder 4">
            <a:extLst>
              <a:ext uri="{FF2B5EF4-FFF2-40B4-BE49-F238E27FC236}">
                <a16:creationId xmlns:a16="http://schemas.microsoft.com/office/drawing/2014/main" xmlns="" id="{3ECA0486-3883-47F2-A93E-84079ACD54CF}"/>
              </a:ext>
            </a:extLst>
          </p:cNvPr>
          <p:cNvSpPr>
            <a:spLocks noGrp="1"/>
          </p:cNvSpPr>
          <p:nvPr>
            <p:ph type="ftr" sz="quarter" idx="11"/>
          </p:nvPr>
        </p:nvSpPr>
        <p:spPr>
          <a:xfrm>
            <a:off x="5486400" y="6475413"/>
            <a:ext cx="3124200" cy="184666"/>
          </a:xfrm>
        </p:spPr>
        <p:txBody>
          <a:bodyPr/>
          <a:lstStyle/>
          <a:p>
            <a:r>
              <a:rPr lang="en-US" dirty="0"/>
              <a:t>Ahmet Serdar Tan, InterDigital Europe</a:t>
            </a:r>
          </a:p>
        </p:txBody>
      </p:sp>
      <p:pic>
        <p:nvPicPr>
          <p:cNvPr id="19" name="Picture 18">
            <a:extLst>
              <a:ext uri="{FF2B5EF4-FFF2-40B4-BE49-F238E27FC236}">
                <a16:creationId xmlns:a16="http://schemas.microsoft.com/office/drawing/2014/main" xmlns="" id="{79417E69-90FC-404B-9D26-41BCC7118EEF}"/>
              </a:ext>
            </a:extLst>
          </p:cNvPr>
          <p:cNvPicPr>
            <a:picLocks noChangeAspect="1"/>
          </p:cNvPicPr>
          <p:nvPr/>
        </p:nvPicPr>
        <p:blipFill>
          <a:blip r:embed="rId4"/>
          <a:stretch>
            <a:fillRect/>
          </a:stretch>
        </p:blipFill>
        <p:spPr>
          <a:xfrm>
            <a:off x="2123728" y="4585127"/>
            <a:ext cx="4601476" cy="1360925"/>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DC731557-4039-4445-AF92-92BA4BCA0F99}"/>
                  </a:ext>
                </a:extLst>
              </p:cNvPr>
              <p:cNvSpPr txBox="1"/>
              <p:nvPr/>
            </p:nvSpPr>
            <p:spPr>
              <a:xfrm>
                <a:off x="2856353" y="6021288"/>
                <a:ext cx="3731871" cy="348813"/>
              </a:xfrm>
              <a:prstGeom prst="rect">
                <a:avLst/>
              </a:prstGeom>
              <a:noFill/>
            </p:spPr>
            <p:txBody>
              <a:bodyPr wrap="square" rtlCol="0">
                <a:spAutoFit/>
              </a:bodyPr>
              <a:lstStyle/>
              <a:p>
                <a:pPr algn="ctr"/>
                <a:r>
                  <a:rPr lang="en-GB" sz="1600" dirty="0"/>
                  <a:t>Backpropagation: Error signals (</a:t>
                </a:r>
                <a14:m>
                  <m:oMath xmlns:m="http://schemas.openxmlformats.org/officeDocument/2006/math">
                    <m:sSup>
                      <m:sSupPr>
                        <m:ctrlPr>
                          <a:rPr lang="en-US" sz="1600" i="1">
                            <a:latin typeface="Cambria Math" panose="02040503050406030204" pitchFamily="18" charset="0"/>
                            <a:ea typeface="Batang" panose="020B0503020000020004" pitchFamily="18" charset="-127"/>
                            <a:cs typeface="Calibri" panose="020F0502020204030204" pitchFamily="34" charset="0"/>
                          </a:rPr>
                        </m:ctrlPr>
                      </m:sSupPr>
                      <m:e>
                        <m:r>
                          <a:rPr lang="en-GB" sz="1600" i="1">
                            <a:latin typeface="Cambria Math" panose="02040503050406030204" pitchFamily="18" charset="0"/>
                            <a:ea typeface="Batang" panose="020B0503020000020004" pitchFamily="18" charset="-127"/>
                            <a:cs typeface="Calibri" panose="020F0502020204030204" pitchFamily="34" charset="0"/>
                          </a:rPr>
                          <m:t>𝛿</m:t>
                        </m:r>
                      </m:e>
                      <m:sup>
                        <m:r>
                          <a:rPr lang="en-GB" sz="1600" i="1">
                            <a:latin typeface="Cambria Math" panose="02040503050406030204" pitchFamily="18" charset="0"/>
                            <a:ea typeface="Batang" panose="020B0503020000020004" pitchFamily="18" charset="-127"/>
                            <a:cs typeface="Calibri" panose="020F0502020204030204" pitchFamily="34" charset="0"/>
                          </a:rPr>
                          <m:t>(</m:t>
                        </m:r>
                        <m:r>
                          <a:rPr lang="en-GB" sz="1600" b="0" i="1" smtClean="0">
                            <a:latin typeface="Cambria Math" panose="02040503050406030204" pitchFamily="18" charset="0"/>
                            <a:ea typeface="Batang" panose="020B0503020000020004" pitchFamily="18" charset="-127"/>
                            <a:cs typeface="Calibri" panose="020F0502020204030204" pitchFamily="34" charset="0"/>
                          </a:rPr>
                          <m:t>𝑙</m:t>
                        </m:r>
                        <m:r>
                          <a:rPr lang="en-GB" sz="1600" i="1">
                            <a:latin typeface="Cambria Math" panose="02040503050406030204" pitchFamily="18" charset="0"/>
                            <a:ea typeface="Batang" panose="020B0503020000020004" pitchFamily="18" charset="-127"/>
                            <a:cs typeface="Calibri" panose="020F0502020204030204" pitchFamily="34" charset="0"/>
                          </a:rPr>
                          <m:t>)</m:t>
                        </m:r>
                      </m:sup>
                    </m:sSup>
                  </m:oMath>
                </a14:m>
                <a:r>
                  <a:rPr lang="en-US" sz="1600" dirty="0"/>
                  <a:t>)</a:t>
                </a:r>
              </a:p>
            </p:txBody>
          </p:sp>
        </mc:Choice>
        <mc:Fallback xmlns="">
          <p:sp>
            <p:nvSpPr>
              <p:cNvPr id="20" name="TextBox 19">
                <a:extLst>
                  <a:ext uri="{FF2B5EF4-FFF2-40B4-BE49-F238E27FC236}">
                    <a16:creationId xmlns:a16="http://schemas.microsoft.com/office/drawing/2014/main" id="{DC731557-4039-4445-AF92-92BA4BCA0F99}"/>
                  </a:ext>
                </a:extLst>
              </p:cNvPr>
              <p:cNvSpPr txBox="1">
                <a:spLocks noRot="1" noChangeAspect="1" noMove="1" noResize="1" noEditPoints="1" noAdjustHandles="1" noChangeArrowheads="1" noChangeShapeType="1" noTextEdit="1"/>
              </p:cNvSpPr>
              <p:nvPr/>
            </p:nvSpPr>
            <p:spPr>
              <a:xfrm>
                <a:off x="2856353" y="6021288"/>
                <a:ext cx="3731871" cy="348813"/>
              </a:xfrm>
              <a:prstGeom prst="rect">
                <a:avLst/>
              </a:prstGeom>
              <a:blipFill>
                <a:blip r:embed="rId5"/>
                <a:stretch>
                  <a:fillRect t="-1754" b="-22807"/>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xmlns="" id="{8ECB719B-251E-4321-8228-B820DA6280E5}"/>
              </a:ext>
            </a:extLst>
          </p:cNvPr>
          <p:cNvCxnSpPr>
            <a:cxnSpLocks/>
          </p:cNvCxnSpPr>
          <p:nvPr/>
        </p:nvCxnSpPr>
        <p:spPr>
          <a:xfrm>
            <a:off x="3923937" y="6025287"/>
            <a:ext cx="1372325" cy="0"/>
          </a:xfrm>
          <a:prstGeom prst="straightConnector1">
            <a:avLst/>
          </a:prstGeom>
          <a:ln w="28575">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xmlns="" id="{E8F7C87D-2F27-41F0-958B-B34A94688B07}"/>
              </a:ext>
            </a:extLst>
          </p:cNvPr>
          <p:cNvCxnSpPr>
            <a:cxnSpLocks/>
          </p:cNvCxnSpPr>
          <p:nvPr/>
        </p:nvCxnSpPr>
        <p:spPr>
          <a:xfrm>
            <a:off x="3885837" y="4437112"/>
            <a:ext cx="137232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57CC041F-9883-451D-AEAE-3B009AE953E3}"/>
                  </a:ext>
                </a:extLst>
              </p:cNvPr>
              <p:cNvSpPr txBox="1"/>
              <p:nvPr/>
            </p:nvSpPr>
            <p:spPr>
              <a:xfrm>
                <a:off x="2161031" y="4043499"/>
                <a:ext cx="4898136" cy="355995"/>
              </a:xfrm>
              <a:prstGeom prst="rect">
                <a:avLst/>
              </a:prstGeom>
              <a:noFill/>
            </p:spPr>
            <p:txBody>
              <a:bodyPr wrap="none" rtlCol="0">
                <a:spAutoFit/>
              </a:bodyPr>
              <a:lstStyle/>
              <a:p>
                <a:pPr algn="ctr"/>
                <a:r>
                  <a:rPr lang="en-GB" sz="1600" dirty="0"/>
                  <a:t>Feedforward: Training symbols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𝑦</m:t>
                        </m:r>
                      </m:e>
                      <m:sub>
                        <m:r>
                          <a:rPr lang="en-GB" sz="1600" b="0" i="1" smtClean="0">
                            <a:latin typeface="Cambria Math" panose="02040503050406030204" pitchFamily="18" charset="0"/>
                          </a:rPr>
                          <m:t>𝐼</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𝑦</m:t>
                        </m:r>
                      </m:e>
                      <m:sub>
                        <m:r>
                          <a:rPr lang="en-GB" sz="1600" b="0" i="1" smtClean="0">
                            <a:latin typeface="Cambria Math" panose="02040503050406030204" pitchFamily="18" charset="0"/>
                          </a:rPr>
                          <m:t>𝑄</m:t>
                        </m:r>
                      </m:sub>
                    </m:sSub>
                  </m:oMath>
                </a14:m>
                <a:r>
                  <a:rPr lang="en-US" sz="1600" dirty="0"/>
                  <a:t>) (activations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𝑎</m:t>
                        </m:r>
                      </m:e>
                      <m:sup>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𝑙</m:t>
                            </m:r>
                          </m:e>
                        </m:d>
                      </m:sup>
                    </m:sSup>
                  </m:oMath>
                </a14:m>
                <a:r>
                  <a:rPr lang="en-US" sz="1600" dirty="0"/>
                  <a:t>) </a:t>
                </a:r>
              </a:p>
            </p:txBody>
          </p:sp>
        </mc:Choice>
        <mc:Fallback xmlns="">
          <p:sp>
            <p:nvSpPr>
              <p:cNvPr id="23" name="TextBox 22">
                <a:extLst>
                  <a:ext uri="{FF2B5EF4-FFF2-40B4-BE49-F238E27FC236}">
                    <a16:creationId xmlns:a16="http://schemas.microsoft.com/office/drawing/2014/main" id="{57CC041F-9883-451D-AEAE-3B009AE953E3}"/>
                  </a:ext>
                </a:extLst>
              </p:cNvPr>
              <p:cNvSpPr txBox="1">
                <a:spLocks noRot="1" noChangeAspect="1" noMove="1" noResize="1" noEditPoints="1" noAdjustHandles="1" noChangeArrowheads="1" noChangeShapeType="1" noTextEdit="1"/>
              </p:cNvSpPr>
              <p:nvPr/>
            </p:nvSpPr>
            <p:spPr>
              <a:xfrm>
                <a:off x="2161031" y="4043499"/>
                <a:ext cx="4898136" cy="355995"/>
              </a:xfrm>
              <a:prstGeom prst="rect">
                <a:avLst/>
              </a:prstGeom>
              <a:blipFill>
                <a:blip r:embed="rId6"/>
                <a:stretch>
                  <a:fillRect l="-622" t="-3390" r="-746" b="-16949"/>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xmlns="" id="{C86D6D50-71CD-4E6B-AEBD-88077B17BD4A}"/>
              </a:ext>
            </a:extLst>
          </p:cNvPr>
          <p:cNvSpPr txBox="1"/>
          <p:nvPr/>
        </p:nvSpPr>
        <p:spPr>
          <a:xfrm>
            <a:off x="5567808" y="4362842"/>
            <a:ext cx="444352" cy="369332"/>
          </a:xfrm>
          <a:prstGeom prst="rect">
            <a:avLst/>
          </a:prstGeom>
          <a:noFill/>
        </p:spPr>
        <p:txBody>
          <a:bodyPr wrap="none" rtlCol="0">
            <a:spAutoFit/>
          </a:bodyPr>
          <a:lstStyle/>
          <a:p>
            <a:r>
              <a:rPr lang="en-GB" dirty="0"/>
              <a:t>UE</a:t>
            </a:r>
            <a:endParaRPr lang="en-US" dirty="0"/>
          </a:p>
        </p:txBody>
      </p:sp>
      <p:sp>
        <p:nvSpPr>
          <p:cNvPr id="25" name="TextBox 24">
            <a:extLst>
              <a:ext uri="{FF2B5EF4-FFF2-40B4-BE49-F238E27FC236}">
                <a16:creationId xmlns:a16="http://schemas.microsoft.com/office/drawing/2014/main" xmlns="" id="{ACA6FD3F-EBC5-4C8D-B897-671DFD75AEF6}"/>
              </a:ext>
            </a:extLst>
          </p:cNvPr>
          <p:cNvSpPr txBox="1"/>
          <p:nvPr/>
        </p:nvSpPr>
        <p:spPr>
          <a:xfrm>
            <a:off x="3064604" y="4362842"/>
            <a:ext cx="372218" cy="276999"/>
          </a:xfrm>
          <a:prstGeom prst="rect">
            <a:avLst/>
          </a:prstGeom>
          <a:noFill/>
        </p:spPr>
        <p:txBody>
          <a:bodyPr wrap="none" rtlCol="0">
            <a:spAutoFit/>
          </a:bodyPr>
          <a:lstStyle/>
          <a:p>
            <a:r>
              <a:rPr lang="en-GB" dirty="0"/>
              <a:t>BS</a:t>
            </a:r>
            <a:endParaRPr lang="en-US" dirty="0"/>
          </a:p>
        </p:txBody>
      </p:sp>
    </p:spTree>
    <p:extLst>
      <p:ext uri="{BB962C8B-B14F-4D97-AF65-F5344CB8AC3E}">
        <p14:creationId xmlns:p14="http://schemas.microsoft.com/office/powerpoint/2010/main" val="312632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Conclusion</a:t>
            </a:r>
          </a:p>
        </p:txBody>
      </p:sp>
      <p:sp>
        <p:nvSpPr>
          <p:cNvPr id="3" name="Inhaltsplatzhalter 2"/>
          <p:cNvSpPr>
            <a:spLocks noGrp="1"/>
          </p:cNvSpPr>
          <p:nvPr>
            <p:ph idx="1"/>
          </p:nvPr>
        </p:nvSpPr>
        <p:spPr>
          <a:xfrm>
            <a:off x="685800" y="1802753"/>
            <a:ext cx="7772400" cy="3680048"/>
          </a:xfrm>
        </p:spPr>
        <p:txBody>
          <a:bodyPr/>
          <a:lstStyle/>
          <a:p>
            <a:pPr>
              <a:buFont typeface="Wingdings" panose="05000000000000000000" pitchFamily="2" charset="2"/>
              <a:buChar char="§"/>
            </a:pPr>
            <a:r>
              <a:rPr lang="en-US" sz="2000" dirty="0">
                <a:latin typeface="+mj-lt"/>
              </a:rPr>
              <a:t>The physical layer (PHY) blocks designed under linearity and Gaussian noise assumptions may fall short of satisfying the requirements of next generation networks. </a:t>
            </a:r>
          </a:p>
          <a:p>
            <a:pPr>
              <a:buFont typeface="Wingdings" panose="05000000000000000000" pitchFamily="2" charset="2"/>
              <a:buChar char="§"/>
            </a:pPr>
            <a:r>
              <a:rPr lang="en-US" sz="2000" dirty="0">
                <a:latin typeface="+mj-lt"/>
              </a:rPr>
              <a:t>AI/ML based advanced symbol modulation can bring substantial gains in terms of bit error rate and throughput under non-linear and UE specific impairments. </a:t>
            </a:r>
          </a:p>
          <a:p>
            <a:pPr>
              <a:buFont typeface="Wingdings" panose="05000000000000000000" pitchFamily="2" charset="2"/>
              <a:buChar char="§"/>
            </a:pPr>
            <a:r>
              <a:rPr lang="en-US" sz="2000" dirty="0">
                <a:latin typeface="+mj-lt"/>
              </a:rPr>
              <a:t>Autoencoders are promising candidates to replace PHY blocks. </a:t>
            </a:r>
          </a:p>
          <a:p>
            <a:pPr>
              <a:buFont typeface="Wingdings" panose="05000000000000000000" pitchFamily="2" charset="2"/>
              <a:buChar char="§"/>
            </a:pPr>
            <a:r>
              <a:rPr lang="en-US" sz="2000" dirty="0">
                <a:latin typeface="+mj-lt"/>
              </a:rPr>
              <a:t>Significant </a:t>
            </a:r>
            <a:r>
              <a:rPr lang="en-US" sz="2000" dirty="0" err="1">
                <a:latin typeface="+mj-lt"/>
              </a:rPr>
              <a:t>signalling</a:t>
            </a:r>
            <a:r>
              <a:rPr lang="en-US" sz="2000" dirty="0">
                <a:latin typeface="+mj-lt"/>
              </a:rPr>
              <a:t> is required to enable online training for PHY blocks.</a:t>
            </a:r>
          </a:p>
          <a:p>
            <a:pPr>
              <a:buFont typeface="Wingdings" panose="05000000000000000000" pitchFamily="2" charset="2"/>
              <a:buChar char="§"/>
            </a:pPr>
            <a:r>
              <a:rPr lang="en-US" sz="2000" dirty="0">
                <a:latin typeface="+mj-lt"/>
              </a:rPr>
              <a:t>Future work can include incorporating different noise models for THz bands and analysis of </a:t>
            </a:r>
            <a:r>
              <a:rPr lang="en-US" sz="2000" dirty="0" err="1">
                <a:latin typeface="+mj-lt"/>
              </a:rPr>
              <a:t>signalling</a:t>
            </a:r>
            <a:r>
              <a:rPr lang="en-US" sz="2000" dirty="0">
                <a:latin typeface="+mj-lt"/>
              </a:rPr>
              <a:t> overhead (i.e. training) and performance trade-offs.</a:t>
            </a:r>
          </a:p>
          <a:p>
            <a:pPr>
              <a:buFont typeface="Wingdings" panose="05000000000000000000" pitchFamily="2" charset="2"/>
              <a:buChar char="§"/>
            </a:pPr>
            <a:endParaRPr lang="de-DE" sz="2000" dirty="0">
              <a:latin typeface="+mj-lt"/>
            </a:endParaRPr>
          </a:p>
        </p:txBody>
      </p:sp>
      <p:sp>
        <p:nvSpPr>
          <p:cNvPr id="4" name="Datumsplatzhalter 3"/>
          <p:cNvSpPr>
            <a:spLocks noGrp="1"/>
          </p:cNvSpPr>
          <p:nvPr>
            <p:ph type="dt" sz="half" idx="10"/>
          </p:nvPr>
        </p:nvSpPr>
        <p:spPr/>
        <p:txBody>
          <a:bodyPr/>
          <a:lstStyle/>
          <a:p>
            <a:fld id="{495FFBFE-7237-4114-ABC4-AE80BB354089}" type="datetime1">
              <a:rPr lang="fr-FR" smtClean="0"/>
              <a:t>12/11/2021</a:t>
            </a:fld>
            <a:endParaRPr lang="en-US" dirty="0"/>
          </a:p>
        </p:txBody>
      </p:sp>
      <p:sp>
        <p:nvSpPr>
          <p:cNvPr id="6" name="Foliennummernplatzhalter 5"/>
          <p:cNvSpPr>
            <a:spLocks noGrp="1"/>
          </p:cNvSpPr>
          <p:nvPr>
            <p:ph type="sldNum" sz="quarter" idx="12"/>
          </p:nvPr>
        </p:nvSpPr>
        <p:spPr/>
        <p:txBody>
          <a:bodyPr/>
          <a:lstStyle/>
          <a:p>
            <a:r>
              <a:rPr lang="en-US"/>
              <a:t>Slide </a:t>
            </a:r>
            <a:fld id="{91795C9F-E317-4197-AD7F-4A2EFE62EF28}" type="slidenum">
              <a:rPr lang="en-US" smtClean="0"/>
              <a:pPr/>
              <a:t>13</a:t>
            </a:fld>
            <a:endParaRPr lang="en-US"/>
          </a:p>
        </p:txBody>
      </p:sp>
      <p:sp>
        <p:nvSpPr>
          <p:cNvPr id="7" name="Footer Placeholder 4">
            <a:extLst>
              <a:ext uri="{FF2B5EF4-FFF2-40B4-BE49-F238E27FC236}">
                <a16:creationId xmlns:a16="http://schemas.microsoft.com/office/drawing/2014/main" xmlns="" id="{D527B4E1-B5EA-417E-9BB8-219D5E136114}"/>
              </a:ext>
            </a:extLst>
          </p:cNvPr>
          <p:cNvSpPr>
            <a:spLocks noGrp="1"/>
          </p:cNvSpPr>
          <p:nvPr>
            <p:ph type="ftr" sz="quarter" idx="11"/>
          </p:nvPr>
        </p:nvSpPr>
        <p:spPr>
          <a:xfrm>
            <a:off x="5486400" y="6475413"/>
            <a:ext cx="3124200" cy="184666"/>
          </a:xfrm>
        </p:spPr>
        <p:txBody>
          <a:bodyPr/>
          <a:lstStyle/>
          <a:p>
            <a:r>
              <a:rPr lang="en-US" dirty="0"/>
              <a:t>Ahmet Serdar Tan, InterDigital Europe</a:t>
            </a:r>
          </a:p>
        </p:txBody>
      </p:sp>
    </p:spTree>
    <p:extLst>
      <p:ext uri="{BB962C8B-B14F-4D97-AF65-F5344CB8AC3E}">
        <p14:creationId xmlns:p14="http://schemas.microsoft.com/office/powerpoint/2010/main" val="154757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REFERENCES</a:t>
            </a:r>
          </a:p>
        </p:txBody>
      </p:sp>
      <p:sp>
        <p:nvSpPr>
          <p:cNvPr id="3" name="Inhaltsplatzhalter 2"/>
          <p:cNvSpPr>
            <a:spLocks noGrp="1"/>
          </p:cNvSpPr>
          <p:nvPr>
            <p:ph idx="1"/>
          </p:nvPr>
        </p:nvSpPr>
        <p:spPr>
          <a:xfrm>
            <a:off x="685800" y="1981200"/>
            <a:ext cx="7924800" cy="4114800"/>
          </a:xfrm>
        </p:spPr>
        <p:txBody>
          <a:bodyPr/>
          <a:lstStyle/>
          <a:p>
            <a:pPr marL="0" indent="0">
              <a:buNone/>
            </a:pPr>
            <a:r>
              <a:rPr lang="en-US" sz="1400" dirty="0">
                <a:latin typeface="+mj-lt"/>
              </a:rPr>
              <a:t>[1] 3GPP </a:t>
            </a:r>
            <a:r>
              <a:rPr lang="en-GB" sz="1400" dirty="0">
                <a:latin typeface="+mj-lt"/>
              </a:rPr>
              <a:t>TS 38.211, </a:t>
            </a:r>
            <a:r>
              <a:rPr lang="en-US" sz="1400" dirty="0">
                <a:latin typeface="+mj-lt"/>
              </a:rPr>
              <a:t>NR; Physical channels and modulation</a:t>
            </a:r>
          </a:p>
          <a:p>
            <a:pPr marL="0" indent="0">
              <a:buNone/>
            </a:pPr>
            <a:r>
              <a:rPr lang="en-US" sz="1400" dirty="0">
                <a:latin typeface="+mj-lt"/>
              </a:rPr>
              <a:t>[2] Petrov, Vitaly, Thomas </a:t>
            </a:r>
            <a:r>
              <a:rPr lang="en-US" sz="1400" dirty="0" err="1">
                <a:latin typeface="+mj-lt"/>
              </a:rPr>
              <a:t>Kurner</a:t>
            </a:r>
            <a:r>
              <a:rPr lang="en-US" sz="1400" dirty="0">
                <a:latin typeface="+mj-lt"/>
              </a:rPr>
              <a:t>, and </a:t>
            </a:r>
            <a:r>
              <a:rPr lang="en-US" sz="1400" dirty="0" err="1">
                <a:latin typeface="+mj-lt"/>
              </a:rPr>
              <a:t>Iwao</a:t>
            </a:r>
            <a:r>
              <a:rPr lang="en-US" sz="1400" dirty="0">
                <a:latin typeface="+mj-lt"/>
              </a:rPr>
              <a:t> </a:t>
            </a:r>
            <a:r>
              <a:rPr lang="en-US" sz="1400" dirty="0" err="1">
                <a:latin typeface="+mj-lt"/>
              </a:rPr>
              <a:t>Hosako</a:t>
            </a:r>
            <a:r>
              <a:rPr lang="en-US" sz="1400" dirty="0">
                <a:latin typeface="+mj-lt"/>
              </a:rPr>
              <a:t>. "IEEE 802.15. 3d: First standardization efforts for sub-terahertz band communications toward 6G." IEEE Communications Magazine 58.11 (2020): 28-33.</a:t>
            </a:r>
          </a:p>
          <a:p>
            <a:pPr marL="0" indent="0">
              <a:buNone/>
            </a:pPr>
            <a:r>
              <a:rPr lang="en-US" sz="1400" dirty="0">
                <a:latin typeface="+mj-lt"/>
              </a:rPr>
              <a:t>[3] https://standards.ieee.org/standard/802_11ax-2021.html</a:t>
            </a:r>
          </a:p>
          <a:p>
            <a:pPr marL="0" indent="0">
              <a:buNone/>
            </a:pPr>
            <a:r>
              <a:rPr lang="en-US" sz="1400" dirty="0">
                <a:latin typeface="+mj-lt"/>
              </a:rPr>
              <a:t>[4] </a:t>
            </a:r>
            <a:r>
              <a:rPr lang="en-US" sz="1400" dirty="0" err="1">
                <a:latin typeface="+mj-lt"/>
              </a:rPr>
              <a:t>Bicais</a:t>
            </a:r>
            <a:r>
              <a:rPr lang="en-US" sz="1400" dirty="0">
                <a:latin typeface="+mj-lt"/>
              </a:rPr>
              <a:t>, Simon, and Jean-Baptiste Dore. "Phase noise model selection for sub-THz communications." 2019 IEEE Global Communications Conference (GLOBECOM). IEEE, 2019.</a:t>
            </a:r>
          </a:p>
          <a:p>
            <a:pPr marL="0" indent="0">
              <a:buNone/>
            </a:pPr>
            <a:r>
              <a:rPr lang="en-US" sz="1400" dirty="0">
                <a:latin typeface="+mj-lt"/>
              </a:rPr>
              <a:t>[5] Ramadan, Yahia R., Hlaing </a:t>
            </a:r>
            <a:r>
              <a:rPr lang="en-US" sz="1400" dirty="0" err="1">
                <a:latin typeface="+mj-lt"/>
              </a:rPr>
              <a:t>Minn</a:t>
            </a:r>
            <a:r>
              <a:rPr lang="en-US" sz="1400" dirty="0">
                <a:latin typeface="+mj-lt"/>
              </a:rPr>
              <a:t>, and Mahmoud E. </a:t>
            </a:r>
            <a:r>
              <a:rPr lang="en-US" sz="1400" dirty="0" err="1">
                <a:latin typeface="+mj-lt"/>
              </a:rPr>
              <a:t>Abdelgelil</a:t>
            </a:r>
            <a:r>
              <a:rPr lang="en-US" sz="1400" dirty="0">
                <a:latin typeface="+mj-lt"/>
              </a:rPr>
              <a:t>. "</a:t>
            </a:r>
            <a:r>
              <a:rPr lang="en-US" sz="1400" dirty="0" err="1">
                <a:latin typeface="+mj-lt"/>
              </a:rPr>
              <a:t>Precompensation</a:t>
            </a:r>
            <a:r>
              <a:rPr lang="en-US" sz="1400" dirty="0">
                <a:latin typeface="+mj-lt"/>
              </a:rPr>
              <a:t> and system parameters estimation for low-cost nonlinear tera-hertz transmitters in the presence of I/Q imbalance." IEEE Access 6 (2018): 51814-51833.</a:t>
            </a:r>
          </a:p>
          <a:p>
            <a:pPr marL="0" indent="0">
              <a:buNone/>
            </a:pPr>
            <a:r>
              <a:rPr lang="en-US" sz="1400" dirty="0">
                <a:latin typeface="+mj-lt"/>
              </a:rPr>
              <a:t>[6] Timothy J. O'Shea, Jakob </a:t>
            </a:r>
            <a:r>
              <a:rPr lang="en-US" sz="1400" dirty="0" err="1">
                <a:latin typeface="+mj-lt"/>
              </a:rPr>
              <a:t>Hoydis</a:t>
            </a:r>
            <a:r>
              <a:rPr lang="en-US" sz="1400" dirty="0">
                <a:latin typeface="+mj-lt"/>
              </a:rPr>
              <a:t>, “An Introduction to Deep Learning for the Physical Layer”, https://arxiv.org/abs/1702.00832</a:t>
            </a:r>
          </a:p>
          <a:p>
            <a:pPr marL="0" indent="0">
              <a:buNone/>
            </a:pPr>
            <a:r>
              <a:rPr lang="en-US" sz="1400" dirty="0">
                <a:latin typeface="+mj-lt"/>
              </a:rPr>
              <a:t>[7] Sebastian </a:t>
            </a:r>
            <a:r>
              <a:rPr lang="en-US" sz="1400" dirty="0" err="1">
                <a:latin typeface="+mj-lt"/>
              </a:rPr>
              <a:t>Cammerer</a:t>
            </a:r>
            <a:r>
              <a:rPr lang="en-US" sz="1400" dirty="0">
                <a:latin typeface="+mj-lt"/>
              </a:rPr>
              <a:t>, </a:t>
            </a:r>
            <a:r>
              <a:rPr lang="en-US" sz="1400" dirty="0" err="1">
                <a:latin typeface="+mj-lt"/>
              </a:rPr>
              <a:t>Fayçal</a:t>
            </a:r>
            <a:r>
              <a:rPr lang="en-US" sz="1400" dirty="0">
                <a:latin typeface="+mj-lt"/>
              </a:rPr>
              <a:t> </a:t>
            </a:r>
            <a:r>
              <a:rPr lang="en-US" sz="1400" dirty="0" err="1">
                <a:latin typeface="+mj-lt"/>
              </a:rPr>
              <a:t>Ait</a:t>
            </a:r>
            <a:r>
              <a:rPr lang="en-US" sz="1400" dirty="0">
                <a:latin typeface="+mj-lt"/>
              </a:rPr>
              <a:t> </a:t>
            </a:r>
            <a:r>
              <a:rPr lang="en-US" sz="1400" dirty="0" err="1">
                <a:latin typeface="+mj-lt"/>
              </a:rPr>
              <a:t>Aoudia</a:t>
            </a:r>
            <a:r>
              <a:rPr lang="en-US" sz="1400" dirty="0">
                <a:latin typeface="+mj-lt"/>
              </a:rPr>
              <a:t>, Sebastian </a:t>
            </a:r>
            <a:r>
              <a:rPr lang="en-US" sz="1400" dirty="0" err="1">
                <a:latin typeface="+mj-lt"/>
              </a:rPr>
              <a:t>Dörner</a:t>
            </a:r>
            <a:r>
              <a:rPr lang="en-US" sz="1400" dirty="0">
                <a:latin typeface="+mj-lt"/>
              </a:rPr>
              <a:t>, Maximilian Stark, Jakob </a:t>
            </a:r>
            <a:r>
              <a:rPr lang="en-US" sz="1400" dirty="0" err="1">
                <a:latin typeface="+mj-lt"/>
              </a:rPr>
              <a:t>Hoydis</a:t>
            </a:r>
            <a:r>
              <a:rPr lang="en-US" sz="1400" dirty="0">
                <a:latin typeface="+mj-lt"/>
              </a:rPr>
              <a:t>, Stephan ten Brink, “Trainable Communication Systems: Concepts and Prototypes”, https://arxiv.org/abs/1911.13055</a:t>
            </a:r>
          </a:p>
          <a:p>
            <a:pPr marL="0" indent="0">
              <a:buNone/>
            </a:pPr>
            <a:endParaRPr lang="en-US" sz="1400" dirty="0">
              <a:latin typeface="+mj-lt"/>
            </a:endParaRPr>
          </a:p>
          <a:p>
            <a:pPr marL="0" indent="0">
              <a:buNone/>
            </a:pPr>
            <a:endParaRPr lang="en-US" sz="1400" dirty="0">
              <a:latin typeface="+mj-lt"/>
            </a:endParaRPr>
          </a:p>
          <a:p>
            <a:pPr marL="0" indent="0">
              <a:buNone/>
            </a:pPr>
            <a:endParaRPr lang="en-US" sz="1400" dirty="0">
              <a:latin typeface="+mj-lt"/>
            </a:endParaRPr>
          </a:p>
          <a:p>
            <a:endParaRPr lang="en-US" sz="1400" dirty="0">
              <a:latin typeface="+mj-lt"/>
            </a:endParaRPr>
          </a:p>
          <a:p>
            <a:endParaRPr lang="en-US" sz="1400" dirty="0">
              <a:latin typeface="+mj-lt"/>
            </a:endParaRPr>
          </a:p>
          <a:p>
            <a:endParaRPr lang="de-DE" sz="1400" dirty="0">
              <a:latin typeface="+mj-lt"/>
            </a:endParaRPr>
          </a:p>
        </p:txBody>
      </p:sp>
      <p:sp>
        <p:nvSpPr>
          <p:cNvPr id="4" name="Datumsplatzhalter 3"/>
          <p:cNvSpPr>
            <a:spLocks noGrp="1"/>
          </p:cNvSpPr>
          <p:nvPr>
            <p:ph type="dt" sz="half" idx="10"/>
          </p:nvPr>
        </p:nvSpPr>
        <p:spPr/>
        <p:txBody>
          <a:bodyPr/>
          <a:lstStyle/>
          <a:p>
            <a:fld id="{26331104-BD5B-4814-94CD-923748DBED46}" type="datetime1">
              <a:rPr lang="fr-FR" smtClean="0"/>
              <a:t>12/11/2021</a:t>
            </a:fld>
            <a:endParaRPr lang="en-US" dirty="0"/>
          </a:p>
        </p:txBody>
      </p:sp>
      <p:sp>
        <p:nvSpPr>
          <p:cNvPr id="6" name="Foliennummernplatzhalter 5"/>
          <p:cNvSpPr>
            <a:spLocks noGrp="1"/>
          </p:cNvSpPr>
          <p:nvPr>
            <p:ph type="sldNum" sz="quarter" idx="12"/>
          </p:nvPr>
        </p:nvSpPr>
        <p:spPr/>
        <p:txBody>
          <a:bodyPr/>
          <a:lstStyle/>
          <a:p>
            <a:r>
              <a:rPr lang="en-US"/>
              <a:t>Slide </a:t>
            </a:r>
            <a:fld id="{91795C9F-E317-4197-AD7F-4A2EFE62EF28}" type="slidenum">
              <a:rPr lang="en-US" smtClean="0"/>
              <a:pPr/>
              <a:t>14</a:t>
            </a:fld>
            <a:endParaRPr lang="en-US"/>
          </a:p>
        </p:txBody>
      </p:sp>
      <p:sp>
        <p:nvSpPr>
          <p:cNvPr id="7" name="Footer Placeholder 4">
            <a:extLst>
              <a:ext uri="{FF2B5EF4-FFF2-40B4-BE49-F238E27FC236}">
                <a16:creationId xmlns:a16="http://schemas.microsoft.com/office/drawing/2014/main" xmlns="" id="{EF967803-B2CE-45F5-8CDF-0F68C500C8B1}"/>
              </a:ext>
            </a:extLst>
          </p:cNvPr>
          <p:cNvSpPr>
            <a:spLocks noGrp="1"/>
          </p:cNvSpPr>
          <p:nvPr>
            <p:ph type="ftr" sz="quarter" idx="11"/>
          </p:nvPr>
        </p:nvSpPr>
        <p:spPr>
          <a:xfrm>
            <a:off x="5486400" y="6475413"/>
            <a:ext cx="3124200" cy="184666"/>
          </a:xfrm>
        </p:spPr>
        <p:txBody>
          <a:bodyPr/>
          <a:lstStyle/>
          <a:p>
            <a:r>
              <a:rPr lang="en-US" dirty="0"/>
              <a:t>Ahmet Serdar Tan, InterDigital Europe</a:t>
            </a:r>
          </a:p>
        </p:txBody>
      </p:sp>
    </p:spTree>
    <p:extLst>
      <p:ext uri="{BB962C8B-B14F-4D97-AF65-F5344CB8AC3E}">
        <p14:creationId xmlns:p14="http://schemas.microsoft.com/office/powerpoint/2010/main" val="898246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Symbol Modulation in Standards</a:t>
            </a:r>
            <a:endParaRPr lang="de-DE" dirty="0"/>
          </a:p>
        </p:txBody>
      </p:sp>
      <p:sp>
        <p:nvSpPr>
          <p:cNvPr id="3" name="Inhaltsplatzhalter 2"/>
          <p:cNvSpPr>
            <a:spLocks noGrp="1"/>
          </p:cNvSpPr>
          <p:nvPr>
            <p:ph idx="1"/>
          </p:nvPr>
        </p:nvSpPr>
        <p:spPr/>
        <p:txBody>
          <a:bodyPr/>
          <a:lstStyle/>
          <a:p>
            <a:pPr marL="109537" indent="0">
              <a:buNone/>
            </a:pPr>
            <a:r>
              <a:rPr lang="en-US" sz="2000" dirty="0">
                <a:latin typeface="+mj-lt"/>
              </a:rPr>
              <a:t>In existing wireless standards, 3GPP 5G NR, and IEEE standards such as 802.15.3d and IEEE 802.11ax use QAM based modulations.</a:t>
            </a:r>
          </a:p>
          <a:p>
            <a:pPr marL="109537" indent="0">
              <a:buNone/>
            </a:pPr>
            <a:r>
              <a:rPr lang="en-US" sz="2000" dirty="0">
                <a:latin typeface="+mj-lt"/>
              </a:rPr>
              <a:t>QAM is known to be optimal for AWGN. </a:t>
            </a:r>
          </a:p>
          <a:p>
            <a:pPr>
              <a:lnSpc>
                <a:spcPct val="150000"/>
              </a:lnSpc>
              <a:spcBef>
                <a:spcPts val="1200"/>
              </a:spcBef>
              <a:buFont typeface="Wingdings" panose="05000000000000000000" pitchFamily="2" charset="2"/>
              <a:buChar char="§"/>
            </a:pPr>
            <a:r>
              <a:rPr lang="en-US" sz="2000" dirty="0">
                <a:latin typeface="+mj-lt"/>
              </a:rPr>
              <a:t>3GPP 5G NR </a:t>
            </a:r>
            <a:r>
              <a:rPr lang="en-US" sz="2000" baseline="30000" dirty="0">
                <a:latin typeface="+mj-lt"/>
              </a:rPr>
              <a:t>[1]</a:t>
            </a:r>
          </a:p>
          <a:p>
            <a:pPr lvl="2">
              <a:buFont typeface="Symbol" panose="05050102010706020507" pitchFamily="18" charset="2"/>
              <a:buChar char="-"/>
            </a:pPr>
            <a:r>
              <a:rPr lang="en-US" sz="1800" dirty="0">
                <a:latin typeface="+mj-lt"/>
              </a:rPr>
              <a:t>Up to 256 QAM </a:t>
            </a:r>
            <a:endParaRPr lang="en-US" sz="2000" dirty="0">
              <a:latin typeface="+mj-lt"/>
            </a:endParaRPr>
          </a:p>
          <a:p>
            <a:pPr>
              <a:spcBef>
                <a:spcPts val="1200"/>
              </a:spcBef>
              <a:buFont typeface="Wingdings" panose="05000000000000000000" pitchFamily="2" charset="2"/>
              <a:buChar char="§"/>
            </a:pPr>
            <a:r>
              <a:rPr lang="en-US" sz="2000" dirty="0">
                <a:latin typeface="+mj-lt"/>
              </a:rPr>
              <a:t>IEEE 802.15.3d </a:t>
            </a:r>
            <a:r>
              <a:rPr lang="en-US" sz="2000" baseline="30000" dirty="0">
                <a:latin typeface="+mj-lt"/>
              </a:rPr>
              <a:t>[2]</a:t>
            </a:r>
          </a:p>
          <a:p>
            <a:pPr lvl="2">
              <a:buFont typeface="Symbol" panose="05050102010706020507" pitchFamily="18" charset="2"/>
              <a:buChar char="-"/>
            </a:pPr>
            <a:r>
              <a:rPr lang="en-US" sz="1800" dirty="0">
                <a:latin typeface="+mj-lt"/>
              </a:rPr>
              <a:t>Up to 64 QAM</a:t>
            </a:r>
          </a:p>
          <a:p>
            <a:pPr>
              <a:spcBef>
                <a:spcPts val="1200"/>
              </a:spcBef>
              <a:buFont typeface="Wingdings" panose="05000000000000000000" pitchFamily="2" charset="2"/>
              <a:buChar char="§"/>
            </a:pPr>
            <a:r>
              <a:rPr lang="en-US" sz="2000" dirty="0">
                <a:latin typeface="+mj-lt"/>
              </a:rPr>
              <a:t>IEEE 802.11ax </a:t>
            </a:r>
            <a:r>
              <a:rPr lang="en-US" sz="2000" baseline="30000" dirty="0">
                <a:latin typeface="+mj-lt"/>
              </a:rPr>
              <a:t>[3]</a:t>
            </a:r>
          </a:p>
          <a:p>
            <a:pPr lvl="2">
              <a:buFont typeface="Symbol" panose="05050102010706020507" pitchFamily="18" charset="2"/>
              <a:buChar char="-"/>
            </a:pPr>
            <a:r>
              <a:rPr lang="en-US" sz="1800" dirty="0">
                <a:latin typeface="+mj-lt"/>
              </a:rPr>
              <a:t>Up to 1024 QAM</a:t>
            </a:r>
          </a:p>
          <a:p>
            <a:pPr marL="0" indent="0">
              <a:buNone/>
            </a:pPr>
            <a:endParaRPr lang="de-DE" sz="2800" dirty="0">
              <a:latin typeface="+mj-lt"/>
            </a:endParaRPr>
          </a:p>
        </p:txBody>
      </p:sp>
      <p:sp>
        <p:nvSpPr>
          <p:cNvPr id="4" name="Datumsplatzhalter 3"/>
          <p:cNvSpPr>
            <a:spLocks noGrp="1"/>
          </p:cNvSpPr>
          <p:nvPr>
            <p:ph type="dt" sz="half" idx="10"/>
          </p:nvPr>
        </p:nvSpPr>
        <p:spPr/>
        <p:txBody>
          <a:bodyPr/>
          <a:lstStyle/>
          <a:p>
            <a:fld id="{B5B029D8-2E0E-4A82-9A39-018FA6B8CEC9}" type="datetime1">
              <a:rPr lang="fr-FR" smtClean="0"/>
              <a:t>12/11/2021</a:t>
            </a:fld>
            <a:endParaRPr lang="en-US" dirty="0"/>
          </a:p>
        </p:txBody>
      </p:sp>
      <p:sp>
        <p:nvSpPr>
          <p:cNvPr id="6" name="Foliennummernplatzhalter 5"/>
          <p:cNvSpPr>
            <a:spLocks noGrp="1"/>
          </p:cNvSpPr>
          <p:nvPr>
            <p:ph type="sldNum" sz="quarter" idx="12"/>
          </p:nvPr>
        </p:nvSpPr>
        <p:spPr/>
        <p:txBody>
          <a:bodyPr/>
          <a:lstStyle/>
          <a:p>
            <a:r>
              <a:rPr lang="en-US"/>
              <a:t>Slide </a:t>
            </a:r>
            <a:fld id="{91795C9F-E317-4197-AD7F-4A2EFE62EF28}" type="slidenum">
              <a:rPr lang="en-US" smtClean="0"/>
              <a:pPr/>
              <a:t>2</a:t>
            </a:fld>
            <a:endParaRPr lang="en-US"/>
          </a:p>
        </p:txBody>
      </p:sp>
      <p:sp>
        <p:nvSpPr>
          <p:cNvPr id="8" name="Footer Placeholder 4">
            <a:extLst>
              <a:ext uri="{FF2B5EF4-FFF2-40B4-BE49-F238E27FC236}">
                <a16:creationId xmlns:a16="http://schemas.microsoft.com/office/drawing/2014/main" xmlns="" id="{9E5D159C-B8C0-4037-9E40-E5331D4EA78C}"/>
              </a:ext>
            </a:extLst>
          </p:cNvPr>
          <p:cNvSpPr>
            <a:spLocks noGrp="1"/>
          </p:cNvSpPr>
          <p:nvPr>
            <p:ph type="ftr" sz="quarter" idx="11"/>
          </p:nvPr>
        </p:nvSpPr>
        <p:spPr>
          <a:xfrm>
            <a:off x="5486400" y="6475413"/>
            <a:ext cx="3124200" cy="184666"/>
          </a:xfrm>
        </p:spPr>
        <p:txBody>
          <a:bodyPr/>
          <a:lstStyle/>
          <a:p>
            <a:r>
              <a:rPr lang="en-US" dirty="0"/>
              <a:t>Ahmet Serdar Tan, InterDigital Europe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Impairments and Noise in THz Wireless Communications </a:t>
            </a:r>
            <a:r>
              <a:rPr lang="en-US" sz="2800" baseline="30000" dirty="0"/>
              <a:t>[4][5]</a:t>
            </a:r>
            <a:endParaRPr lang="de-DE" baseline="30000" dirty="0"/>
          </a:p>
        </p:txBody>
      </p:sp>
      <p:sp>
        <p:nvSpPr>
          <p:cNvPr id="3" name="Inhaltsplatzhalter 2"/>
          <p:cNvSpPr>
            <a:spLocks noGrp="1"/>
          </p:cNvSpPr>
          <p:nvPr>
            <p:ph idx="1"/>
          </p:nvPr>
        </p:nvSpPr>
        <p:spPr>
          <a:xfrm>
            <a:off x="685800" y="1988840"/>
            <a:ext cx="7772400" cy="4114800"/>
          </a:xfrm>
        </p:spPr>
        <p:txBody>
          <a:bodyPr/>
          <a:lstStyle/>
          <a:p>
            <a:pPr>
              <a:buFont typeface="Wingdings" panose="05000000000000000000" pitchFamily="2" charset="2"/>
              <a:buChar char="§"/>
            </a:pPr>
            <a:r>
              <a:rPr lang="en-US" sz="2400" dirty="0">
                <a:latin typeface="+mj-lt"/>
                <a:sym typeface="Wingdings" panose="05000000000000000000" pitchFamily="2" charset="2"/>
              </a:rPr>
              <a:t>Additive White Gaussian Noise (AWGN).</a:t>
            </a:r>
          </a:p>
          <a:p>
            <a:pPr>
              <a:buFont typeface="Wingdings" panose="05000000000000000000" pitchFamily="2" charset="2"/>
              <a:buChar char="§"/>
            </a:pPr>
            <a:r>
              <a:rPr lang="en-US" sz="2400" dirty="0">
                <a:latin typeface="+mj-lt"/>
              </a:rPr>
              <a:t>Phase noise caused by fluctuations in the phase of oscillators. </a:t>
            </a:r>
          </a:p>
          <a:p>
            <a:pPr>
              <a:buFont typeface="Wingdings" panose="05000000000000000000" pitchFamily="2" charset="2"/>
              <a:buChar char="§"/>
            </a:pPr>
            <a:r>
              <a:rPr lang="en-US" sz="2400" dirty="0">
                <a:latin typeface="+mj-lt"/>
                <a:sym typeface="Wingdings" panose="05000000000000000000" pitchFamily="2" charset="2"/>
              </a:rPr>
              <a:t>RF HW related impairments due to frequency multiplier and power amplifiers.</a:t>
            </a:r>
          </a:p>
          <a:p>
            <a:pPr>
              <a:buFont typeface="Wingdings" panose="05000000000000000000" pitchFamily="2" charset="2"/>
              <a:buChar char="§"/>
            </a:pPr>
            <a:r>
              <a:rPr lang="en-US" sz="2400" dirty="0">
                <a:latin typeface="+mj-lt"/>
              </a:rPr>
              <a:t>As the frequency increases, non-linearities depending on the input signal may become dominant. </a:t>
            </a:r>
          </a:p>
          <a:p>
            <a:pPr>
              <a:buFont typeface="Wingdings" panose="05000000000000000000" pitchFamily="2" charset="2"/>
              <a:buChar char="§"/>
            </a:pPr>
            <a:endParaRPr lang="en-US" sz="2400" dirty="0">
              <a:latin typeface="+mj-lt"/>
              <a:sym typeface="Wingdings" panose="05000000000000000000" pitchFamily="2" charset="2"/>
            </a:endParaRPr>
          </a:p>
          <a:p>
            <a:pPr marL="0" indent="0">
              <a:buNone/>
            </a:pPr>
            <a:endParaRPr lang="en-US" sz="2400" dirty="0">
              <a:latin typeface="+mj-lt"/>
            </a:endParaRPr>
          </a:p>
        </p:txBody>
      </p:sp>
      <p:sp>
        <p:nvSpPr>
          <p:cNvPr id="4" name="Datumsplatzhalter 3"/>
          <p:cNvSpPr>
            <a:spLocks noGrp="1"/>
          </p:cNvSpPr>
          <p:nvPr>
            <p:ph type="dt" sz="half" idx="10"/>
          </p:nvPr>
        </p:nvSpPr>
        <p:spPr/>
        <p:txBody>
          <a:bodyPr/>
          <a:lstStyle/>
          <a:p>
            <a:fld id="{583FBFF3-A54F-4AB3-A109-50A00BB0BD81}" type="datetime1">
              <a:rPr lang="fr-FR" smtClean="0"/>
              <a:t>12/11/2021</a:t>
            </a:fld>
            <a:endParaRPr lang="en-US" dirty="0"/>
          </a:p>
        </p:txBody>
      </p:sp>
      <p:sp>
        <p:nvSpPr>
          <p:cNvPr id="6" name="Foliennummernplatzhalter 5"/>
          <p:cNvSpPr>
            <a:spLocks noGrp="1"/>
          </p:cNvSpPr>
          <p:nvPr>
            <p:ph type="sldNum" sz="quarter" idx="12"/>
          </p:nvPr>
        </p:nvSpPr>
        <p:spPr/>
        <p:txBody>
          <a:bodyPr/>
          <a:lstStyle/>
          <a:p>
            <a:r>
              <a:rPr lang="en-US"/>
              <a:t>Slide </a:t>
            </a:r>
            <a:fld id="{91795C9F-E317-4197-AD7F-4A2EFE62EF28}" type="slidenum">
              <a:rPr lang="en-US" smtClean="0"/>
              <a:pPr/>
              <a:t>3</a:t>
            </a:fld>
            <a:endParaRPr lang="en-US"/>
          </a:p>
        </p:txBody>
      </p:sp>
      <p:sp>
        <p:nvSpPr>
          <p:cNvPr id="7" name="Footer Placeholder 4">
            <a:extLst>
              <a:ext uri="{FF2B5EF4-FFF2-40B4-BE49-F238E27FC236}">
                <a16:creationId xmlns:a16="http://schemas.microsoft.com/office/drawing/2014/main" xmlns="" id="{76045D34-A29A-4CE2-96E6-B5AD32214711}"/>
              </a:ext>
            </a:extLst>
          </p:cNvPr>
          <p:cNvSpPr>
            <a:spLocks noGrp="1"/>
          </p:cNvSpPr>
          <p:nvPr>
            <p:ph type="ftr" sz="quarter" idx="11"/>
          </p:nvPr>
        </p:nvSpPr>
        <p:spPr>
          <a:xfrm>
            <a:off x="5486400" y="6475413"/>
            <a:ext cx="3124200" cy="184666"/>
          </a:xfrm>
        </p:spPr>
        <p:txBody>
          <a:bodyPr/>
          <a:lstStyle/>
          <a:p>
            <a:r>
              <a:rPr lang="en-US" dirty="0"/>
              <a:t>Ahmet Serdar Tan, InterDigital Europe</a:t>
            </a:r>
          </a:p>
        </p:txBody>
      </p:sp>
    </p:spTree>
    <p:extLst>
      <p:ext uri="{BB962C8B-B14F-4D97-AF65-F5344CB8AC3E}">
        <p14:creationId xmlns:p14="http://schemas.microsoft.com/office/powerpoint/2010/main" val="3022038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58AAD1-DBC3-4D3D-BB19-EA1BB4E4D702}"/>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xmlns="" id="{8861B8D1-AC7F-499C-AC44-93552860B1EA}"/>
              </a:ext>
            </a:extLst>
          </p:cNvPr>
          <p:cNvSpPr>
            <a:spLocks noGrp="1"/>
          </p:cNvSpPr>
          <p:nvPr>
            <p:ph idx="1"/>
          </p:nvPr>
        </p:nvSpPr>
        <p:spPr>
          <a:xfrm>
            <a:off x="685800" y="1772816"/>
            <a:ext cx="7918648" cy="4114800"/>
          </a:xfrm>
        </p:spPr>
        <p:txBody>
          <a:bodyPr/>
          <a:lstStyle/>
          <a:p>
            <a:pPr>
              <a:buFont typeface="Wingdings" panose="05000000000000000000" pitchFamily="2" charset="2"/>
              <a:buChar char="§"/>
            </a:pPr>
            <a:r>
              <a:rPr lang="en-US" sz="2200" dirty="0">
                <a:latin typeface="Times New Roman "/>
              </a:rPr>
              <a:t>As the transmission frequencies target THz bands and RF hardware become more demanding, non-linear distortions start to become dominant.</a:t>
            </a:r>
          </a:p>
          <a:p>
            <a:pPr>
              <a:buFont typeface="Wingdings" panose="05000000000000000000" pitchFamily="2" charset="2"/>
              <a:buChar char="§"/>
            </a:pPr>
            <a:r>
              <a:rPr lang="en-US" sz="2200" dirty="0">
                <a:latin typeface="Times New Roman "/>
              </a:rPr>
              <a:t>However, traditional modulation schemes are not designed to handle non-linear impairments.</a:t>
            </a:r>
          </a:p>
          <a:p>
            <a:pPr>
              <a:buFont typeface="Wingdings" panose="05000000000000000000" pitchFamily="2" charset="2"/>
              <a:buChar char="§"/>
            </a:pPr>
            <a:r>
              <a:rPr lang="en-US" sz="2200" dirty="0">
                <a:latin typeface="Times New Roman "/>
              </a:rPr>
              <a:t>AI/ML at the PHY layer of wireless communications has the potential to adapt rapid-time varying channel conditions and non-linear impairments.</a:t>
            </a:r>
          </a:p>
          <a:p>
            <a:pPr>
              <a:buFont typeface="Wingdings" panose="05000000000000000000" pitchFamily="2" charset="2"/>
              <a:buChar char="§"/>
            </a:pPr>
            <a:r>
              <a:rPr lang="en-US" sz="2200" dirty="0">
                <a:latin typeface="Times New Roman "/>
              </a:rPr>
              <a:t>In this contribution, we consider architectures and </a:t>
            </a:r>
            <a:r>
              <a:rPr lang="en-US" sz="2200" dirty="0" err="1">
                <a:latin typeface="Times New Roman "/>
              </a:rPr>
              <a:t>signalling</a:t>
            </a:r>
            <a:r>
              <a:rPr lang="en-US" sz="2200" dirty="0">
                <a:latin typeface="Times New Roman "/>
              </a:rPr>
              <a:t> for autoencoder based symbol modulation.</a:t>
            </a:r>
          </a:p>
          <a:p>
            <a:pPr>
              <a:buFont typeface="Wingdings" panose="05000000000000000000" pitchFamily="2" charset="2"/>
              <a:buChar char="§"/>
            </a:pPr>
            <a:endParaRPr lang="en-US" sz="2200" dirty="0">
              <a:latin typeface="Times New Roman "/>
            </a:endParaRPr>
          </a:p>
        </p:txBody>
      </p:sp>
      <p:sp>
        <p:nvSpPr>
          <p:cNvPr id="4" name="Date Placeholder 3">
            <a:extLst>
              <a:ext uri="{FF2B5EF4-FFF2-40B4-BE49-F238E27FC236}">
                <a16:creationId xmlns:a16="http://schemas.microsoft.com/office/drawing/2014/main" xmlns="" id="{AE86AD28-1FD5-4F71-A4C4-4F1F9B6BA3EC}"/>
              </a:ext>
            </a:extLst>
          </p:cNvPr>
          <p:cNvSpPr>
            <a:spLocks noGrp="1"/>
          </p:cNvSpPr>
          <p:nvPr>
            <p:ph type="dt" sz="half" idx="10"/>
          </p:nvPr>
        </p:nvSpPr>
        <p:spPr/>
        <p:txBody>
          <a:bodyPr/>
          <a:lstStyle/>
          <a:p>
            <a:fld id="{FFB07343-977D-4DB6-9D84-98218E5ECF1B}" type="datetime1">
              <a:rPr lang="fr-FR" smtClean="0"/>
              <a:t>12/11/2021</a:t>
            </a:fld>
            <a:endParaRPr lang="en-US"/>
          </a:p>
        </p:txBody>
      </p:sp>
      <p:sp>
        <p:nvSpPr>
          <p:cNvPr id="5" name="Slide Number Placeholder 4">
            <a:extLst>
              <a:ext uri="{FF2B5EF4-FFF2-40B4-BE49-F238E27FC236}">
                <a16:creationId xmlns:a16="http://schemas.microsoft.com/office/drawing/2014/main" xmlns="" id="{6B0BE8BF-8D28-48FB-92B1-B671ABF51050}"/>
              </a:ext>
            </a:extLst>
          </p:cNvPr>
          <p:cNvSpPr>
            <a:spLocks noGrp="1"/>
          </p:cNvSpPr>
          <p:nvPr>
            <p:ph type="sldNum" sz="quarter" idx="12"/>
          </p:nvPr>
        </p:nvSpPr>
        <p:spPr/>
        <p:txBody>
          <a:bodyPr/>
          <a:lstStyle/>
          <a:p>
            <a:r>
              <a:rPr lang="en-US" dirty="0"/>
              <a:t>Slide </a:t>
            </a:r>
            <a:fld id="{91795C9F-E317-4197-AD7F-4A2EFE62EF28}" type="slidenum">
              <a:rPr lang="en-US" smtClean="0"/>
              <a:pPr/>
              <a:t>4</a:t>
            </a:fld>
            <a:endParaRPr lang="en-US" dirty="0"/>
          </a:p>
        </p:txBody>
      </p:sp>
      <p:sp>
        <p:nvSpPr>
          <p:cNvPr id="8" name="Footer Placeholder 4">
            <a:extLst>
              <a:ext uri="{FF2B5EF4-FFF2-40B4-BE49-F238E27FC236}">
                <a16:creationId xmlns:a16="http://schemas.microsoft.com/office/drawing/2014/main" xmlns="" id="{435B6130-7C41-4576-91C0-097239D882CE}"/>
              </a:ext>
            </a:extLst>
          </p:cNvPr>
          <p:cNvSpPr>
            <a:spLocks noGrp="1"/>
          </p:cNvSpPr>
          <p:nvPr>
            <p:ph type="ftr" sz="quarter" idx="11"/>
          </p:nvPr>
        </p:nvSpPr>
        <p:spPr>
          <a:xfrm>
            <a:off x="5486400" y="6475413"/>
            <a:ext cx="3124200" cy="184666"/>
          </a:xfrm>
        </p:spPr>
        <p:txBody>
          <a:bodyPr/>
          <a:lstStyle/>
          <a:p>
            <a:r>
              <a:rPr lang="en-US" dirty="0"/>
              <a:t>Ahmet Serdar Tan, InterDigital Europe</a:t>
            </a:r>
          </a:p>
        </p:txBody>
      </p:sp>
    </p:spTree>
    <p:extLst>
      <p:ext uri="{BB962C8B-B14F-4D97-AF65-F5344CB8AC3E}">
        <p14:creationId xmlns:p14="http://schemas.microsoft.com/office/powerpoint/2010/main" val="333869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58AAD1-DBC3-4D3D-BB19-EA1BB4E4D702}"/>
              </a:ext>
            </a:extLst>
          </p:cNvPr>
          <p:cNvSpPr>
            <a:spLocks noGrp="1"/>
          </p:cNvSpPr>
          <p:nvPr>
            <p:ph type="title"/>
          </p:nvPr>
        </p:nvSpPr>
        <p:spPr/>
        <p:txBody>
          <a:bodyPr/>
          <a:lstStyle/>
          <a:p>
            <a:r>
              <a:rPr lang="en-US" dirty="0"/>
              <a:t>Traditional Symbol Modulation</a:t>
            </a:r>
          </a:p>
        </p:txBody>
      </p:sp>
      <p:sp>
        <p:nvSpPr>
          <p:cNvPr id="3" name="Content Placeholder 2">
            <a:extLst>
              <a:ext uri="{FF2B5EF4-FFF2-40B4-BE49-F238E27FC236}">
                <a16:creationId xmlns:a16="http://schemas.microsoft.com/office/drawing/2014/main" xmlns="" id="{8861B8D1-AC7F-499C-AC44-93552860B1EA}"/>
              </a:ext>
            </a:extLst>
          </p:cNvPr>
          <p:cNvSpPr>
            <a:spLocks noGrp="1"/>
          </p:cNvSpPr>
          <p:nvPr>
            <p:ph idx="1"/>
          </p:nvPr>
        </p:nvSpPr>
        <p:spPr>
          <a:xfrm>
            <a:off x="685800" y="1772816"/>
            <a:ext cx="4462264" cy="4114800"/>
          </a:xfrm>
        </p:spPr>
        <p:txBody>
          <a:bodyPr/>
          <a:lstStyle/>
          <a:p>
            <a:pPr>
              <a:spcAft>
                <a:spcPts val="600"/>
              </a:spcAft>
              <a:buFont typeface="Wingdings" panose="05000000000000000000" pitchFamily="2" charset="2"/>
              <a:buChar char="§"/>
            </a:pPr>
            <a:r>
              <a:rPr lang="en-US" sz="1600" dirty="0">
                <a:latin typeface="Times New Roman "/>
              </a:rPr>
              <a:t>Traditional symbols modulation is a look-up table based scheme. </a:t>
            </a:r>
          </a:p>
          <a:p>
            <a:pPr>
              <a:spcAft>
                <a:spcPts val="600"/>
              </a:spcAft>
              <a:buFont typeface="Wingdings" panose="05000000000000000000" pitchFamily="2" charset="2"/>
              <a:buChar char="§"/>
            </a:pPr>
            <a:r>
              <a:rPr lang="en-US" sz="1600" dirty="0">
                <a:latin typeface="Times New Roman "/>
              </a:rPr>
              <a:t>Symbol modulators convert a group of encoded bits to complex symbols that represent the in-phase and quadrature components of the baseband signal.</a:t>
            </a:r>
          </a:p>
          <a:p>
            <a:pPr>
              <a:spcAft>
                <a:spcPts val="600"/>
              </a:spcAft>
              <a:buFont typeface="Wingdings" panose="05000000000000000000" pitchFamily="2" charset="2"/>
              <a:buChar char="§"/>
            </a:pPr>
            <a:r>
              <a:rPr lang="en-US" sz="1600" dirty="0">
                <a:latin typeface="Times New Roman "/>
              </a:rPr>
              <a:t>Symbol demodulators convert the received baseband complex signals to group of bits that are fed into the channel decoder.</a:t>
            </a:r>
          </a:p>
          <a:p>
            <a:pPr>
              <a:spcAft>
                <a:spcPts val="600"/>
              </a:spcAft>
              <a:buFont typeface="Wingdings" panose="05000000000000000000" pitchFamily="2" charset="2"/>
              <a:buChar char="§"/>
            </a:pPr>
            <a:r>
              <a:rPr lang="en-US" sz="1600" dirty="0">
                <a:latin typeface="Times New Roman "/>
              </a:rPr>
              <a:t>Traditional fixed modulation types do not adapt to the specifics of channel conditions or RF impairments.</a:t>
            </a:r>
          </a:p>
          <a:p>
            <a:pPr>
              <a:spcAft>
                <a:spcPts val="600"/>
              </a:spcAft>
              <a:buFont typeface="Wingdings" panose="05000000000000000000" pitchFamily="2" charset="2"/>
              <a:buChar char="§"/>
            </a:pPr>
            <a:r>
              <a:rPr lang="en-US" sz="1600" dirty="0">
                <a:latin typeface="Times New Roman "/>
              </a:rPr>
              <a:t>Symbols with higher/lower energy may experience different levels of impairments for higher frequencies. </a:t>
            </a:r>
          </a:p>
          <a:p>
            <a:pPr>
              <a:spcAft>
                <a:spcPts val="600"/>
              </a:spcAft>
              <a:buFont typeface="Wingdings" panose="05000000000000000000" pitchFamily="2" charset="2"/>
              <a:buChar char="§"/>
            </a:pPr>
            <a:endParaRPr lang="en-US" sz="1600" dirty="0">
              <a:latin typeface="Times New Roman "/>
            </a:endParaRPr>
          </a:p>
        </p:txBody>
      </p:sp>
      <p:sp>
        <p:nvSpPr>
          <p:cNvPr id="4" name="Date Placeholder 3">
            <a:extLst>
              <a:ext uri="{FF2B5EF4-FFF2-40B4-BE49-F238E27FC236}">
                <a16:creationId xmlns:a16="http://schemas.microsoft.com/office/drawing/2014/main" xmlns="" id="{AE86AD28-1FD5-4F71-A4C4-4F1F9B6BA3EC}"/>
              </a:ext>
            </a:extLst>
          </p:cNvPr>
          <p:cNvSpPr>
            <a:spLocks noGrp="1"/>
          </p:cNvSpPr>
          <p:nvPr>
            <p:ph type="dt" sz="half" idx="10"/>
          </p:nvPr>
        </p:nvSpPr>
        <p:spPr/>
        <p:txBody>
          <a:bodyPr/>
          <a:lstStyle/>
          <a:p>
            <a:fld id="{FFB07343-977D-4DB6-9D84-98218E5ECF1B}" type="datetime1">
              <a:rPr lang="fr-FR" smtClean="0"/>
              <a:t>12/11/2021</a:t>
            </a:fld>
            <a:endParaRPr lang="en-US"/>
          </a:p>
        </p:txBody>
      </p:sp>
      <p:sp>
        <p:nvSpPr>
          <p:cNvPr id="5" name="Slide Number Placeholder 4">
            <a:extLst>
              <a:ext uri="{FF2B5EF4-FFF2-40B4-BE49-F238E27FC236}">
                <a16:creationId xmlns:a16="http://schemas.microsoft.com/office/drawing/2014/main" xmlns="" id="{6B0BE8BF-8D28-48FB-92B1-B671ABF51050}"/>
              </a:ext>
            </a:extLst>
          </p:cNvPr>
          <p:cNvSpPr>
            <a:spLocks noGrp="1"/>
          </p:cNvSpPr>
          <p:nvPr>
            <p:ph type="sldNum" sz="quarter" idx="12"/>
          </p:nvPr>
        </p:nvSpPr>
        <p:spPr/>
        <p:txBody>
          <a:bodyPr/>
          <a:lstStyle/>
          <a:p>
            <a:r>
              <a:rPr lang="en-US" dirty="0"/>
              <a:t>Slide </a:t>
            </a:r>
            <a:fld id="{91795C9F-E317-4197-AD7F-4A2EFE62EF28}" type="slidenum">
              <a:rPr lang="en-US" smtClean="0"/>
              <a:pPr/>
              <a:t>5</a:t>
            </a:fld>
            <a:endParaRPr lang="en-US" dirty="0"/>
          </a:p>
        </p:txBody>
      </p:sp>
      <p:sp>
        <p:nvSpPr>
          <p:cNvPr id="8" name="Footer Placeholder 4">
            <a:extLst>
              <a:ext uri="{FF2B5EF4-FFF2-40B4-BE49-F238E27FC236}">
                <a16:creationId xmlns:a16="http://schemas.microsoft.com/office/drawing/2014/main" xmlns="" id="{435B6130-7C41-4576-91C0-097239D882CE}"/>
              </a:ext>
            </a:extLst>
          </p:cNvPr>
          <p:cNvSpPr>
            <a:spLocks noGrp="1"/>
          </p:cNvSpPr>
          <p:nvPr>
            <p:ph type="ftr" sz="quarter" idx="11"/>
          </p:nvPr>
        </p:nvSpPr>
        <p:spPr>
          <a:xfrm>
            <a:off x="5486400" y="6475413"/>
            <a:ext cx="3124200" cy="184666"/>
          </a:xfrm>
        </p:spPr>
        <p:txBody>
          <a:bodyPr/>
          <a:lstStyle/>
          <a:p>
            <a:r>
              <a:rPr lang="en-US" dirty="0"/>
              <a:t>Ahmet Serdar Tan, InterDigital Europe</a:t>
            </a:r>
          </a:p>
        </p:txBody>
      </p:sp>
      <p:pic>
        <p:nvPicPr>
          <p:cNvPr id="9" name="Picture 8">
            <a:extLst>
              <a:ext uri="{FF2B5EF4-FFF2-40B4-BE49-F238E27FC236}">
                <a16:creationId xmlns:a16="http://schemas.microsoft.com/office/drawing/2014/main" xmlns="" id="{33536DB5-2056-450E-BF46-EA0A99D707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628800"/>
            <a:ext cx="4423088" cy="4004407"/>
          </a:xfrm>
          <a:prstGeom prst="rect">
            <a:avLst/>
          </a:prstGeom>
          <a:noFill/>
          <a:ln>
            <a:noFill/>
          </a:ln>
        </p:spPr>
      </p:pic>
    </p:spTree>
    <p:extLst>
      <p:ext uri="{BB962C8B-B14F-4D97-AF65-F5344CB8AC3E}">
        <p14:creationId xmlns:p14="http://schemas.microsoft.com/office/powerpoint/2010/main" val="331652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58AAD1-DBC3-4D3D-BB19-EA1BB4E4D702}"/>
              </a:ext>
            </a:extLst>
          </p:cNvPr>
          <p:cNvSpPr>
            <a:spLocks noGrp="1"/>
          </p:cNvSpPr>
          <p:nvPr>
            <p:ph type="title"/>
          </p:nvPr>
        </p:nvSpPr>
        <p:spPr/>
        <p:txBody>
          <a:bodyPr/>
          <a:lstStyle/>
          <a:p>
            <a:r>
              <a:rPr lang="en-US" dirty="0"/>
              <a:t>Autoencoder Neural Networks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8861B8D1-AC7F-499C-AC44-93552860B1EA}"/>
                  </a:ext>
                </a:extLst>
              </p:cNvPr>
              <p:cNvSpPr>
                <a:spLocks noGrp="1"/>
              </p:cNvSpPr>
              <p:nvPr>
                <p:ph idx="1"/>
              </p:nvPr>
            </p:nvSpPr>
            <p:spPr>
              <a:xfrm>
                <a:off x="685800" y="1772815"/>
                <a:ext cx="4390256" cy="4323555"/>
              </a:xfrm>
            </p:spPr>
            <p:txBody>
              <a:bodyPr/>
              <a:lstStyle/>
              <a:p>
                <a:pPr>
                  <a:buFont typeface="Wingdings" panose="05000000000000000000" pitchFamily="2" charset="2"/>
                  <a:buChar char="§"/>
                </a:pPr>
                <a:r>
                  <a:rPr lang="en-US" sz="1800" dirty="0">
                    <a:latin typeface="Times New Roman "/>
                  </a:rPr>
                  <a:t>A special NN structure that can find a lower dimensional representation of the input at an intermediate layer that is reconstructed at the output with minimum error. [ref]</a:t>
                </a:r>
              </a:p>
              <a:p>
                <a:pPr>
                  <a:buFont typeface="Wingdings" panose="05000000000000000000" pitchFamily="2" charset="2"/>
                  <a:buChar char="§"/>
                </a:pPr>
                <a:r>
                  <a:rPr lang="en-US" sz="1800" dirty="0">
                    <a:latin typeface="Times New Roman "/>
                  </a:rPr>
                  <a:t>Feedforward activations </a:t>
                </a:r>
                <a:r>
                  <a:rPr lang="en-US" sz="1800" dirty="0">
                    <a:latin typeface="Times New Roman "/>
                    <a:sym typeface="Wingdings" panose="05000000000000000000" pitchFamily="2" charset="2"/>
                  </a:rPr>
                  <a:t></a:t>
                </a:r>
              </a:p>
              <a:p>
                <a:pPr marL="0" indent="0" algn="ctr">
                  <a:buNone/>
                </a:pPr>
                <a14:m>
                  <m:oMath xmlns:m="http://schemas.openxmlformats.org/officeDocument/2006/math">
                    <m:sSup>
                      <m:sSupPr>
                        <m:ctrlPr>
                          <a:rPr lang="en-US" sz="16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16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𝑎</m:t>
                        </m:r>
                      </m:e>
                      <m:sup>
                        <m:r>
                          <a:rPr lang="en-US" sz="16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16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𝑙</m:t>
                        </m:r>
                        <m:r>
                          <a:rPr lang="en-US" sz="16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+1)</m:t>
                        </m:r>
                      </m:sup>
                    </m:sSup>
                    <m:r>
                      <a:rPr lang="en-US" sz="16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16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𝜎</m:t>
                    </m:r>
                    <m:d>
                      <m:dPr>
                        <m:ctrlPr>
                          <a:rPr lang="en-US" sz="1600" b="0" i="1">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sSup>
                          <m:sSupPr>
                            <m:ctrlPr>
                              <a:rPr lang="en-US" sz="1600" b="0" i="1">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16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𝑎</m:t>
                            </m:r>
                          </m:e>
                          <m:sup>
                            <m:d>
                              <m:dPr>
                                <m:ctrlPr>
                                  <a:rPr lang="en-US" sz="1600" b="0" i="1">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𝑙</m:t>
                                </m:r>
                              </m:e>
                            </m:d>
                          </m:sup>
                        </m:sSup>
                        <m:r>
                          <a:rPr lang="en-US" sz="16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 </m:t>
                        </m:r>
                        <m:sSup>
                          <m:sSupPr>
                            <m:ctrlPr>
                              <a:rPr lang="en-US" sz="1600" b="0" i="1">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d>
                              <m:dPr>
                                <m:ctrlPr>
                                  <a:rPr lang="en-US" sz="1600" b="0" i="1">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sSup>
                                  <m:sSupPr>
                                    <m:ctrlPr>
                                      <a:rPr lang="en-US" sz="1600" b="0" i="1">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m:rPr>
                                        <m:sty m:val="p"/>
                                      </m:rPr>
                                      <a:rPr lang="en-US" sz="1600" b="0"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Θ</m:t>
                                    </m:r>
                                  </m:e>
                                  <m:sup>
                                    <m:d>
                                      <m:dPr>
                                        <m:ctrlPr>
                                          <a:rPr lang="en-US" sz="1600" b="0" i="1">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6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𝑙</m:t>
                                        </m:r>
                                      </m:e>
                                    </m:d>
                                  </m:sup>
                                </m:sSup>
                              </m:e>
                            </m:d>
                          </m:e>
                          <m:sup>
                            <m:r>
                              <a:rPr lang="en-US" sz="16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𝑇</m:t>
                            </m:r>
                          </m:sup>
                        </m:sSup>
                      </m:e>
                    </m:d>
                    <m:r>
                      <a:rPr lang="en-GB" sz="16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   </m:t>
                    </m:r>
                    <m:r>
                      <a:rPr lang="en-US" sz="1600" b="0" i="1" smtClean="0">
                        <a:solidFill>
                          <a:schemeClr val="tx1"/>
                        </a:solidFill>
                        <a:latin typeface="Cambria Math" panose="02040503050406030204" pitchFamily="18" charset="0"/>
                      </a:rPr>
                      <m:t>𝜎</m:t>
                    </m:r>
                    <m:d>
                      <m:dPr>
                        <m:ctrlPr>
                          <a:rPr lang="en-US" sz="1600" b="0" i="1">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𝑤</m:t>
                        </m:r>
                      </m:e>
                    </m:d>
                    <m:r>
                      <a:rPr lang="en-US" sz="1600" b="0" i="1" smtClean="0">
                        <a:solidFill>
                          <a:schemeClr val="tx1"/>
                        </a:solidFill>
                        <a:latin typeface="Cambria Math" panose="02040503050406030204" pitchFamily="18" charset="0"/>
                      </a:rPr>
                      <m:t>=</m:t>
                    </m:r>
                    <m:f>
                      <m:fPr>
                        <m:ctrlPr>
                          <a:rPr lang="en-US" sz="1600" b="0" i="1">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1</m:t>
                        </m:r>
                      </m:num>
                      <m:den>
                        <m:r>
                          <a:rPr lang="en-US" sz="1600" b="0" i="1" smtClean="0">
                            <a:solidFill>
                              <a:schemeClr val="tx1"/>
                            </a:solidFill>
                            <a:latin typeface="Cambria Math" panose="02040503050406030204" pitchFamily="18" charset="0"/>
                          </a:rPr>
                          <m:t>1+</m:t>
                        </m:r>
                        <m:sSup>
                          <m:sSupPr>
                            <m:ctrlPr>
                              <a:rPr lang="en-US" sz="1600" b="0" i="1">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𝑒</m:t>
                            </m:r>
                          </m:e>
                          <m:sup>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𝑤</m:t>
                            </m:r>
                          </m:sup>
                        </m:sSup>
                      </m:den>
                    </m:f>
                  </m:oMath>
                </a14:m>
                <a:r>
                  <a:rPr lang="en-US" sz="1600" b="0" dirty="0">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endParaRPr lang="en-US" sz="1800" b="0" dirty="0">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a:p>
                <a:pPr>
                  <a:buFont typeface="Wingdings" panose="05000000000000000000" pitchFamily="2" charset="2"/>
                  <a:buChar char="§"/>
                </a:pPr>
                <a:r>
                  <a:rPr lang="en-US" sz="1800" dirty="0">
                    <a:latin typeface="Times New Roman "/>
                  </a:rPr>
                  <a:t>Backpropagate error values </a:t>
                </a:r>
                <a:r>
                  <a:rPr lang="en-US" sz="1800" dirty="0">
                    <a:latin typeface="Times New Roman "/>
                    <a:sym typeface="Wingdings" panose="05000000000000000000" pitchFamily="2" charset="2"/>
                  </a:rPr>
                  <a:t></a:t>
                </a:r>
              </a:p>
              <a:p>
                <a:pPr marL="0" indent="0">
                  <a:buNone/>
                </a:pPr>
                <a14:m>
                  <m:oMathPara xmlns:m="http://schemas.openxmlformats.org/officeDocument/2006/math">
                    <m:oMathParaPr>
                      <m:jc m:val="centerGroup"/>
                    </m:oMathParaPr>
                    <m:oMath xmlns:m="http://schemas.openxmlformats.org/officeDocument/2006/math">
                      <m:sSup>
                        <m:sSupPr>
                          <m:ctrlPr>
                            <a:rPr lang="en-US" sz="1600" b="0" i="1" smtClean="0">
                              <a:solidFill>
                                <a:schemeClr val="tx1"/>
                              </a:solidFill>
                              <a:effectLst/>
                              <a:latin typeface="Cambria Math" panose="02040503050406030204" pitchFamily="18" charset="0"/>
                              <a:ea typeface="Batang" panose="020B0503020000020004" pitchFamily="18" charset="-127"/>
                              <a:cs typeface="Calibri" panose="020F0502020204030204" pitchFamily="34" charset="0"/>
                            </a:rPr>
                          </m:ctrlPr>
                        </m:sSupPr>
                        <m:e>
                          <m:r>
                            <a:rPr lang="en-GB" sz="1600" b="0" i="1" smtClean="0">
                              <a:solidFill>
                                <a:schemeClr val="tx1"/>
                              </a:solidFill>
                              <a:effectLst/>
                              <a:latin typeface="Cambria Math" panose="02040503050406030204" pitchFamily="18" charset="0"/>
                              <a:ea typeface="Batang" panose="020B0503020000020004" pitchFamily="18" charset="-127"/>
                              <a:cs typeface="Calibri" panose="020F0502020204030204" pitchFamily="34" charset="0"/>
                            </a:rPr>
                            <m:t>𝛿</m:t>
                          </m:r>
                        </m:e>
                        <m:sup>
                          <m:r>
                            <a:rPr lang="en-GB" sz="1600" b="0" i="1" smtClean="0">
                              <a:solidFill>
                                <a:schemeClr val="tx1"/>
                              </a:solidFill>
                              <a:effectLst/>
                              <a:latin typeface="Cambria Math" panose="02040503050406030204" pitchFamily="18" charset="0"/>
                              <a:ea typeface="Batang" panose="020B0503020000020004" pitchFamily="18" charset="-127"/>
                              <a:cs typeface="Calibri" panose="020F0502020204030204" pitchFamily="34" charset="0"/>
                            </a:rPr>
                            <m:t>(</m:t>
                          </m:r>
                          <m:r>
                            <a:rPr lang="en-GB" sz="1600" b="0" i="1" smtClean="0">
                              <a:solidFill>
                                <a:schemeClr val="tx1"/>
                              </a:solidFill>
                              <a:effectLst/>
                              <a:latin typeface="Cambria Math" panose="02040503050406030204" pitchFamily="18" charset="0"/>
                              <a:ea typeface="Batang" panose="020B0503020000020004" pitchFamily="18" charset="-127"/>
                              <a:cs typeface="Calibri" panose="020F0502020204030204" pitchFamily="34" charset="0"/>
                            </a:rPr>
                            <m:t>𝐿</m:t>
                          </m:r>
                          <m:r>
                            <a:rPr lang="en-GB" sz="1600" b="0" i="1" smtClean="0">
                              <a:solidFill>
                                <a:schemeClr val="tx1"/>
                              </a:solidFill>
                              <a:effectLst/>
                              <a:latin typeface="Cambria Math" panose="02040503050406030204" pitchFamily="18" charset="0"/>
                              <a:ea typeface="Batang" panose="020B0503020000020004" pitchFamily="18" charset="-127"/>
                              <a:cs typeface="Calibri" panose="020F0502020204030204" pitchFamily="34" charset="0"/>
                            </a:rPr>
                            <m:t>)</m:t>
                          </m:r>
                        </m:sup>
                      </m:sSup>
                      <m:r>
                        <a:rPr lang="en-GB" sz="1600" b="0" i="1" smtClean="0">
                          <a:solidFill>
                            <a:schemeClr val="tx1"/>
                          </a:solidFill>
                          <a:effectLst/>
                          <a:latin typeface="Cambria Math" panose="02040503050406030204" pitchFamily="18" charset="0"/>
                          <a:ea typeface="Batang" panose="020B0503020000020004" pitchFamily="18" charset="-127"/>
                          <a:cs typeface="Calibri" panose="020F0502020204030204" pitchFamily="34" charset="0"/>
                        </a:rPr>
                        <m:t>=</m:t>
                      </m:r>
                      <m:f>
                        <m:fPr>
                          <m:ctrlPr>
                            <a:rPr lang="en-US" sz="1600" b="0" i="1">
                              <a:solidFill>
                                <a:schemeClr val="tx1"/>
                              </a:solidFill>
                              <a:effectLst/>
                              <a:latin typeface="Cambria Math" panose="02040503050406030204" pitchFamily="18" charset="0"/>
                              <a:ea typeface="Batang" panose="020B0503020000020004" pitchFamily="18" charset="-127"/>
                              <a:cs typeface="Calibri" panose="020F0502020204030204" pitchFamily="34" charset="0"/>
                            </a:rPr>
                          </m:ctrlPr>
                        </m:fPr>
                        <m:num>
                          <m:r>
                            <a:rPr lang="en-GB" sz="1600" b="0" i="1" smtClean="0">
                              <a:solidFill>
                                <a:schemeClr val="tx1"/>
                              </a:solidFill>
                              <a:effectLst/>
                              <a:latin typeface="Cambria Math" panose="02040503050406030204" pitchFamily="18" charset="0"/>
                              <a:ea typeface="Batang" panose="020B0503020000020004" pitchFamily="18" charset="-127"/>
                              <a:cs typeface="Calibri" panose="020F0502020204030204" pitchFamily="34" charset="0"/>
                            </a:rPr>
                            <m:t>1</m:t>
                          </m:r>
                        </m:num>
                        <m:den>
                          <m:r>
                            <a:rPr lang="en-GB" sz="1600" b="0" i="1" smtClean="0">
                              <a:solidFill>
                                <a:schemeClr val="tx1"/>
                              </a:solidFill>
                              <a:effectLst/>
                              <a:latin typeface="Cambria Math" panose="02040503050406030204" pitchFamily="18" charset="0"/>
                              <a:ea typeface="Batang" panose="020B0503020000020004" pitchFamily="18" charset="-127"/>
                              <a:cs typeface="Calibri" panose="020F0502020204030204" pitchFamily="34" charset="0"/>
                            </a:rPr>
                            <m:t>𝑁</m:t>
                          </m:r>
                        </m:den>
                      </m:f>
                      <m:d>
                        <m:dPr>
                          <m:ctrlPr>
                            <a:rPr lang="en-US" sz="1600" b="0" i="1">
                              <a:solidFill>
                                <a:schemeClr val="tx1"/>
                              </a:solidFill>
                              <a:effectLst/>
                              <a:latin typeface="Cambria Math" panose="02040503050406030204" pitchFamily="18" charset="0"/>
                              <a:ea typeface="Batang" panose="020B0503020000020004" pitchFamily="18" charset="-127"/>
                              <a:cs typeface="Calibri" panose="020F0502020204030204" pitchFamily="34" charset="0"/>
                            </a:rPr>
                          </m:ctrlPr>
                        </m:dPr>
                        <m:e>
                          <m:r>
                            <a:rPr lang="en-GB" sz="1600" b="0" i="1" smtClean="0">
                              <a:solidFill>
                                <a:schemeClr val="tx1"/>
                              </a:solidFill>
                              <a:effectLst/>
                              <a:latin typeface="Cambria Math" panose="02040503050406030204" pitchFamily="18" charset="0"/>
                              <a:ea typeface="Batang" panose="020B0503020000020004" pitchFamily="18" charset="-127"/>
                              <a:cs typeface="Calibri" panose="020F0502020204030204" pitchFamily="34" charset="0"/>
                            </a:rPr>
                            <m:t>𝑦</m:t>
                          </m:r>
                          <m:r>
                            <a:rPr lang="en-GB" sz="1600" b="0" i="1" smtClean="0">
                              <a:solidFill>
                                <a:schemeClr val="tx1"/>
                              </a:solidFill>
                              <a:effectLst/>
                              <a:latin typeface="Cambria Math" panose="02040503050406030204" pitchFamily="18" charset="0"/>
                              <a:ea typeface="Batang" panose="020B0503020000020004" pitchFamily="18" charset="-127"/>
                              <a:cs typeface="Calibri" panose="020F0502020204030204" pitchFamily="34" charset="0"/>
                            </a:rPr>
                            <m:t>−</m:t>
                          </m:r>
                          <m:sSup>
                            <m:sSupPr>
                              <m:ctrlPr>
                                <a:rPr lang="en-US" sz="1600" b="0" i="1">
                                  <a:solidFill>
                                    <a:schemeClr val="tx1"/>
                                  </a:solidFill>
                                  <a:effectLst/>
                                  <a:latin typeface="Cambria Math" panose="02040503050406030204" pitchFamily="18" charset="0"/>
                                  <a:ea typeface="Batang" panose="020B0503020000020004" pitchFamily="18" charset="-127"/>
                                  <a:cs typeface="Calibri" panose="020F0502020204030204" pitchFamily="34" charset="0"/>
                                </a:rPr>
                              </m:ctrlPr>
                            </m:sSupPr>
                            <m:e>
                              <m:r>
                                <a:rPr lang="en-GB" sz="1600" b="0" i="1" smtClean="0">
                                  <a:solidFill>
                                    <a:schemeClr val="tx1"/>
                                  </a:solidFill>
                                  <a:effectLst/>
                                  <a:latin typeface="Cambria Math" panose="02040503050406030204" pitchFamily="18" charset="0"/>
                                  <a:ea typeface="Batang" panose="020B0503020000020004" pitchFamily="18" charset="-127"/>
                                  <a:cs typeface="Calibri" panose="020F0502020204030204" pitchFamily="34" charset="0"/>
                                </a:rPr>
                                <m:t>𝑎</m:t>
                              </m:r>
                            </m:e>
                            <m:sup>
                              <m:d>
                                <m:dPr>
                                  <m:ctrlPr>
                                    <a:rPr lang="en-US" sz="1600" b="0" i="1">
                                      <a:solidFill>
                                        <a:schemeClr val="tx1"/>
                                      </a:solidFill>
                                      <a:effectLst/>
                                      <a:latin typeface="Cambria Math" panose="02040503050406030204" pitchFamily="18" charset="0"/>
                                      <a:ea typeface="Batang" panose="020B0503020000020004" pitchFamily="18" charset="-127"/>
                                      <a:cs typeface="Calibri" panose="020F0502020204030204" pitchFamily="34" charset="0"/>
                                    </a:rPr>
                                  </m:ctrlPr>
                                </m:dPr>
                                <m:e>
                                  <m:r>
                                    <a:rPr lang="en-GB" sz="1600" b="0" i="1" smtClean="0">
                                      <a:solidFill>
                                        <a:schemeClr val="tx1"/>
                                      </a:solidFill>
                                      <a:effectLst/>
                                      <a:latin typeface="Cambria Math" panose="02040503050406030204" pitchFamily="18" charset="0"/>
                                      <a:ea typeface="Batang" panose="020B0503020000020004" pitchFamily="18" charset="-127"/>
                                      <a:cs typeface="Calibri" panose="020F0502020204030204" pitchFamily="34" charset="0"/>
                                    </a:rPr>
                                    <m:t>𝐿</m:t>
                                  </m:r>
                                </m:e>
                              </m:d>
                            </m:sup>
                          </m:sSup>
                        </m:e>
                      </m:d>
                      <m:r>
                        <a:rPr lang="en-GB" sz="1600" b="0" i="1" smtClean="0">
                          <a:solidFill>
                            <a:schemeClr val="tx1"/>
                          </a:solidFill>
                          <a:effectLst/>
                          <a:latin typeface="Cambria Math" panose="02040503050406030204" pitchFamily="18" charset="0"/>
                          <a:ea typeface="Batang" panose="020B0503020000020004" pitchFamily="18" charset="-127"/>
                          <a:cs typeface="Calibri" panose="020F0502020204030204" pitchFamily="34" charset="0"/>
                        </a:rPr>
                        <m:t>⋅</m:t>
                      </m:r>
                      <m:sSup>
                        <m:sSupPr>
                          <m:ctrlPr>
                            <a:rPr lang="en-US" sz="1600" b="0" i="1">
                              <a:solidFill>
                                <a:schemeClr val="tx1"/>
                              </a:solidFill>
                              <a:effectLst/>
                              <a:latin typeface="Cambria Math" panose="02040503050406030204" pitchFamily="18" charset="0"/>
                              <a:ea typeface="Batang" panose="020B0503020000020004" pitchFamily="18" charset="-127"/>
                              <a:cs typeface="Calibri" panose="020F0502020204030204" pitchFamily="34" charset="0"/>
                            </a:rPr>
                          </m:ctrlPr>
                        </m:sSupPr>
                        <m:e>
                          <m:r>
                            <a:rPr lang="en-GB" sz="1600" b="0" i="1" smtClean="0">
                              <a:solidFill>
                                <a:schemeClr val="tx1"/>
                              </a:solidFill>
                              <a:effectLst/>
                              <a:latin typeface="Cambria Math" panose="02040503050406030204" pitchFamily="18" charset="0"/>
                              <a:ea typeface="Batang" panose="020B0503020000020004" pitchFamily="18" charset="-127"/>
                              <a:cs typeface="Calibri" panose="020F0502020204030204" pitchFamily="34" charset="0"/>
                            </a:rPr>
                            <m:t>𝜎</m:t>
                          </m:r>
                        </m:e>
                        <m:sup>
                          <m:r>
                            <a:rPr lang="en-GB" sz="1600" b="0" i="1" smtClean="0">
                              <a:solidFill>
                                <a:schemeClr val="tx1"/>
                              </a:solidFill>
                              <a:effectLst/>
                              <a:latin typeface="Cambria Math" panose="02040503050406030204" pitchFamily="18" charset="0"/>
                              <a:ea typeface="Batang" panose="020B0503020000020004" pitchFamily="18" charset="-127"/>
                              <a:cs typeface="Calibri" panose="020F0502020204030204" pitchFamily="34" charset="0"/>
                            </a:rPr>
                            <m:t>′</m:t>
                          </m:r>
                        </m:sup>
                      </m:sSup>
                      <m:d>
                        <m:dPr>
                          <m:ctrlPr>
                            <a:rPr lang="en-US" sz="1600" b="0" i="1">
                              <a:solidFill>
                                <a:schemeClr val="tx1"/>
                              </a:solidFill>
                              <a:effectLst/>
                              <a:latin typeface="Cambria Math" panose="02040503050406030204" pitchFamily="18" charset="0"/>
                              <a:ea typeface="Batang" panose="020B0503020000020004" pitchFamily="18" charset="-127"/>
                              <a:cs typeface="Calibri" panose="020F0502020204030204" pitchFamily="34" charset="0"/>
                            </a:rPr>
                          </m:ctrlPr>
                        </m:dPr>
                        <m:e>
                          <m:sSup>
                            <m:sSupPr>
                              <m:ctrlPr>
                                <a:rPr lang="en-US" sz="1600" b="0" i="1">
                                  <a:solidFill>
                                    <a:schemeClr val="tx1"/>
                                  </a:solidFill>
                                  <a:effectLst/>
                                  <a:latin typeface="Cambria Math" panose="02040503050406030204" pitchFamily="18" charset="0"/>
                                  <a:ea typeface="Batang" panose="020B0503020000020004" pitchFamily="18" charset="-127"/>
                                  <a:cs typeface="Calibri" panose="020F0502020204030204" pitchFamily="34" charset="0"/>
                                </a:rPr>
                              </m:ctrlPr>
                            </m:sSupPr>
                            <m:e>
                              <m:r>
                                <a:rPr lang="en-GB" sz="1600" b="0" i="1" smtClean="0">
                                  <a:solidFill>
                                    <a:schemeClr val="tx1"/>
                                  </a:solidFill>
                                  <a:effectLst/>
                                  <a:latin typeface="Cambria Math" panose="02040503050406030204" pitchFamily="18" charset="0"/>
                                  <a:ea typeface="Batang" panose="020B0503020000020004" pitchFamily="18" charset="-127"/>
                                  <a:cs typeface="Calibri" panose="020F0502020204030204" pitchFamily="34" charset="0"/>
                                </a:rPr>
                                <m:t>𝑎</m:t>
                              </m:r>
                            </m:e>
                            <m:sup>
                              <m:d>
                                <m:dPr>
                                  <m:ctrlPr>
                                    <a:rPr lang="en-US" sz="1600" b="0" i="1">
                                      <a:solidFill>
                                        <a:schemeClr val="tx1"/>
                                      </a:solidFill>
                                      <a:effectLst/>
                                      <a:latin typeface="Cambria Math" panose="02040503050406030204" pitchFamily="18" charset="0"/>
                                      <a:ea typeface="Batang" panose="020B0503020000020004" pitchFamily="18" charset="-127"/>
                                      <a:cs typeface="Calibri" panose="020F0502020204030204" pitchFamily="34" charset="0"/>
                                    </a:rPr>
                                  </m:ctrlPr>
                                </m:dPr>
                                <m:e>
                                  <m:r>
                                    <a:rPr lang="en-GB" sz="1600" b="0" i="1" smtClean="0">
                                      <a:solidFill>
                                        <a:schemeClr val="tx1"/>
                                      </a:solidFill>
                                      <a:effectLst/>
                                      <a:latin typeface="Cambria Math" panose="02040503050406030204" pitchFamily="18" charset="0"/>
                                      <a:ea typeface="Batang" panose="020B0503020000020004" pitchFamily="18" charset="-127"/>
                                      <a:cs typeface="Calibri" panose="020F0502020204030204" pitchFamily="34" charset="0"/>
                                    </a:rPr>
                                    <m:t>𝐿</m:t>
                                  </m:r>
                                </m:e>
                              </m:d>
                            </m:sup>
                          </m:sSup>
                        </m:e>
                      </m:d>
                    </m:oMath>
                  </m:oMathPara>
                </a14:m>
                <a:endParaRPr lang="en-US" sz="1800" dirty="0">
                  <a:latin typeface="Times New Roman "/>
                </a:endParaRPr>
              </a:p>
              <a:p>
                <a:pPr>
                  <a:buFont typeface="Wingdings" panose="05000000000000000000" pitchFamily="2" charset="2"/>
                  <a:buChar char="§"/>
                </a:pPr>
                <a:r>
                  <a:rPr lang="en-US" sz="1800" b="0" dirty="0">
                    <a:solidFill>
                      <a:schemeClr val="tx1"/>
                    </a:solidFill>
                    <a:latin typeface="+mj-lt"/>
                  </a:rPr>
                  <a:t>In the example, </a:t>
                </a:r>
                <a14:m>
                  <m:oMath xmlns:m="http://schemas.openxmlformats.org/officeDocument/2006/math">
                    <m:sSup>
                      <m:sSupPr>
                        <m:ctrlPr>
                          <a:rPr lang="en-US" sz="1800" b="0" i="1" smtClean="0">
                            <a:solidFill>
                              <a:schemeClr val="tx1"/>
                            </a:solidFill>
                            <a:effectLst/>
                            <a:latin typeface="Cambria Math" panose="02040503050406030204" pitchFamily="18" charset="0"/>
                          </a:rPr>
                        </m:ctrlPr>
                      </m:sSupPr>
                      <m:e>
                        <m:r>
                          <a:rPr lang="en-GB" sz="18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𝑎</m:t>
                        </m:r>
                      </m:e>
                      <m:sup>
                        <m:r>
                          <a:rPr lang="en-GB" sz="18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(3)</m:t>
                        </m:r>
                      </m:sup>
                    </m:sSup>
                  </m:oMath>
                </a14:m>
                <a:r>
                  <a:rPr lang="en-GB" sz="1800" b="0" dirty="0">
                    <a:solidFill>
                      <a:schemeClr val="tx1"/>
                    </a:solidFill>
                    <a:effectLst/>
                    <a:latin typeface="+mj-lt"/>
                    <a:ea typeface="Malgun Gothic" panose="020B0503020000020004" pitchFamily="34" charset="-127"/>
                  </a:rPr>
                  <a:t> is a matrix of size </a:t>
                </a:r>
                <a14:m>
                  <m:oMath xmlns:m="http://schemas.openxmlformats.org/officeDocument/2006/math">
                    <m:r>
                      <a:rPr lang="en-GB" sz="18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𝑁</m:t>
                    </m:r>
                    <m:r>
                      <a:rPr lang="en-GB" sz="18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en-GB" sz="1800" b="0" dirty="0">
                    <a:solidFill>
                      <a:schemeClr val="tx1"/>
                    </a:solidFill>
                    <a:effectLst/>
                    <a:latin typeface="+mj-lt"/>
                    <a:ea typeface="Malgun Gothic" panose="020B0503020000020004" pitchFamily="34" charset="-127"/>
                  </a:rPr>
                  <a:t>, </a:t>
                </a:r>
                <a14:m>
                  <m:oMath xmlns:m="http://schemas.openxmlformats.org/officeDocument/2006/math">
                    <m:sSup>
                      <m:sSupPr>
                        <m:ctrlPr>
                          <a:rPr lang="en-US" sz="1800" b="0" i="1">
                            <a:solidFill>
                              <a:schemeClr val="tx1"/>
                            </a:solidFill>
                            <a:effectLst/>
                            <a:latin typeface="Cambria Math" panose="02040503050406030204" pitchFamily="18" charset="0"/>
                          </a:rPr>
                        </m:ctrlPr>
                      </m:sSupPr>
                      <m:e>
                        <m:r>
                          <m:rPr>
                            <m:sty m:val="p"/>
                          </m:rPr>
                          <a:rPr lang="en-GB" sz="1800" b="0"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Θ</m:t>
                        </m:r>
                      </m:e>
                      <m:sup>
                        <m:r>
                          <a:rPr lang="en-GB" sz="18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(2)</m:t>
                        </m:r>
                      </m:sup>
                    </m:sSup>
                  </m:oMath>
                </a14:m>
                <a:r>
                  <a:rPr lang="en-GB" sz="1800" b="0" dirty="0">
                    <a:solidFill>
                      <a:schemeClr val="tx1"/>
                    </a:solidFill>
                    <a:effectLst/>
                    <a:latin typeface="+mj-lt"/>
                    <a:ea typeface="Malgun Gothic" panose="020B0503020000020004" pitchFamily="34" charset="-127"/>
                  </a:rPr>
                  <a:t> is of size </a:t>
                </a:r>
                <a14:m>
                  <m:oMath xmlns:m="http://schemas.openxmlformats.org/officeDocument/2006/math">
                    <m:r>
                      <a:rPr lang="en-GB" sz="18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2×5</m:t>
                    </m:r>
                  </m:oMath>
                </a14:m>
                <a:r>
                  <a:rPr lang="en-GB" sz="1800" b="0" dirty="0">
                    <a:solidFill>
                      <a:schemeClr val="tx1"/>
                    </a:solidFill>
                    <a:effectLst/>
                    <a:latin typeface="+mj-lt"/>
                    <a:ea typeface="Malgun Gothic" panose="020B0503020000020004" pitchFamily="34" charset="-127"/>
                  </a:rPr>
                  <a:t>, </a:t>
                </a:r>
                <a14:m>
                  <m:oMath xmlns:m="http://schemas.openxmlformats.org/officeDocument/2006/math">
                    <m:sSup>
                      <m:sSupPr>
                        <m:ctrlPr>
                          <a:rPr lang="en-US" sz="1800" b="0" i="1">
                            <a:solidFill>
                              <a:schemeClr val="tx1"/>
                            </a:solidFill>
                            <a:effectLst/>
                            <a:latin typeface="Cambria Math" panose="02040503050406030204" pitchFamily="18" charset="0"/>
                          </a:rPr>
                        </m:ctrlPr>
                      </m:sSupPr>
                      <m:e>
                        <m:r>
                          <a:rPr lang="en-GB" sz="18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𝛿</m:t>
                        </m:r>
                      </m:e>
                      <m:sup>
                        <m:r>
                          <a:rPr lang="en-GB" sz="18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(3)</m:t>
                        </m:r>
                      </m:sup>
                    </m:sSup>
                  </m:oMath>
                </a14:m>
                <a:r>
                  <a:rPr lang="en-GB" sz="1800" b="0" dirty="0">
                    <a:solidFill>
                      <a:schemeClr val="tx1"/>
                    </a:solidFill>
                    <a:effectLst/>
                    <a:latin typeface="+mj-lt"/>
                    <a:ea typeface="Malgun Gothic" panose="020B0503020000020004" pitchFamily="34" charset="-127"/>
                  </a:rPr>
                  <a:t> is of size </a:t>
                </a:r>
                <a14:m>
                  <m:oMath xmlns:m="http://schemas.openxmlformats.org/officeDocument/2006/math">
                    <m:r>
                      <a:rPr lang="en-GB" sz="18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𝑁</m:t>
                    </m:r>
                    <m:r>
                      <a:rPr lang="en-GB" sz="1800" b="0" i="1" smtClean="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en-GB" sz="1800" b="0" dirty="0">
                    <a:solidFill>
                      <a:schemeClr val="tx1"/>
                    </a:solidFill>
                    <a:effectLst/>
                    <a:latin typeface="+mj-lt"/>
                    <a:ea typeface="Malgun Gothic" panose="020B0503020000020004" pitchFamily="34" charset="-127"/>
                  </a:rPr>
                  <a:t>. </a:t>
                </a:r>
                <a14:m>
                  <m:oMath xmlns:m="http://schemas.openxmlformats.org/officeDocument/2006/math">
                    <m:r>
                      <a:rPr lang="en-GB" sz="1800" b="0" i="1" smtClean="0">
                        <a:solidFill>
                          <a:schemeClr val="tx1"/>
                        </a:solidFill>
                        <a:effectLst/>
                        <a:latin typeface="Cambria Math" panose="02040503050406030204" pitchFamily="18" charset="0"/>
                        <a:ea typeface="Malgun Gothic" panose="020B0503020000020004" pitchFamily="34" charset="-127"/>
                      </a:rPr>
                      <m:t>𝑁</m:t>
                    </m:r>
                  </m:oMath>
                </a14:m>
                <a:r>
                  <a:rPr lang="en-US" sz="1800" b="0" dirty="0">
                    <a:solidFill>
                      <a:schemeClr val="tx1"/>
                    </a:solidFill>
                    <a:latin typeface="+mj-lt"/>
                  </a:rPr>
                  <a:t> is the size of training data set. </a:t>
                </a:r>
              </a:p>
              <a:p>
                <a:pPr>
                  <a:buFont typeface="Wingdings" panose="05000000000000000000" pitchFamily="2" charset="2"/>
                  <a:buChar char="§"/>
                </a:pPr>
                <a:endParaRPr lang="en-US" sz="1800" dirty="0">
                  <a:latin typeface="Times New Roman "/>
                </a:endParaRPr>
              </a:p>
              <a:p>
                <a:pPr>
                  <a:buFont typeface="Wingdings" panose="05000000000000000000" pitchFamily="2" charset="2"/>
                  <a:buChar char="§"/>
                </a:pPr>
                <a:endParaRPr lang="en-US" sz="1800" dirty="0">
                  <a:latin typeface="Times New Roman "/>
                </a:endParaRPr>
              </a:p>
              <a:p>
                <a:pPr>
                  <a:buFont typeface="Wingdings" panose="05000000000000000000" pitchFamily="2" charset="2"/>
                  <a:buChar char="§"/>
                </a:pPr>
                <a:endParaRPr lang="en-US" sz="1800" dirty="0">
                  <a:latin typeface="Times New Roman "/>
                </a:endParaRPr>
              </a:p>
            </p:txBody>
          </p:sp>
        </mc:Choice>
        <mc:Fallback xmlns="">
          <p:sp>
            <p:nvSpPr>
              <p:cNvPr id="3" name="Content Placeholder 2">
                <a:extLst>
                  <a:ext uri="{FF2B5EF4-FFF2-40B4-BE49-F238E27FC236}">
                    <a16:creationId xmlns:a16="http://schemas.microsoft.com/office/drawing/2014/main" id="{8861B8D1-AC7F-499C-AC44-93552860B1EA}"/>
                  </a:ext>
                </a:extLst>
              </p:cNvPr>
              <p:cNvSpPr>
                <a:spLocks noGrp="1" noRot="1" noChangeAspect="1" noMove="1" noResize="1" noEditPoints="1" noAdjustHandles="1" noChangeArrowheads="1" noChangeShapeType="1" noTextEdit="1"/>
              </p:cNvSpPr>
              <p:nvPr>
                <p:ph idx="1"/>
              </p:nvPr>
            </p:nvSpPr>
            <p:spPr>
              <a:xfrm>
                <a:off x="685800" y="1772815"/>
                <a:ext cx="4390256" cy="4323555"/>
              </a:xfrm>
              <a:blipFill>
                <a:blip r:embed="rId2"/>
                <a:stretch>
                  <a:fillRect l="-972" t="-846" r="-194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xmlns="" id="{AE86AD28-1FD5-4F71-A4C4-4F1F9B6BA3EC}"/>
              </a:ext>
            </a:extLst>
          </p:cNvPr>
          <p:cNvSpPr>
            <a:spLocks noGrp="1"/>
          </p:cNvSpPr>
          <p:nvPr>
            <p:ph type="dt" sz="half" idx="10"/>
          </p:nvPr>
        </p:nvSpPr>
        <p:spPr/>
        <p:txBody>
          <a:bodyPr/>
          <a:lstStyle/>
          <a:p>
            <a:fld id="{FFB07343-977D-4DB6-9D84-98218E5ECF1B}" type="datetime1">
              <a:rPr lang="fr-FR" smtClean="0"/>
              <a:t>12/11/2021</a:t>
            </a:fld>
            <a:endParaRPr lang="en-US"/>
          </a:p>
        </p:txBody>
      </p:sp>
      <p:sp>
        <p:nvSpPr>
          <p:cNvPr id="5" name="Slide Number Placeholder 4">
            <a:extLst>
              <a:ext uri="{FF2B5EF4-FFF2-40B4-BE49-F238E27FC236}">
                <a16:creationId xmlns:a16="http://schemas.microsoft.com/office/drawing/2014/main" xmlns="" id="{6B0BE8BF-8D28-48FB-92B1-B671ABF51050}"/>
              </a:ext>
            </a:extLst>
          </p:cNvPr>
          <p:cNvSpPr>
            <a:spLocks noGrp="1"/>
          </p:cNvSpPr>
          <p:nvPr>
            <p:ph type="sldNum" sz="quarter" idx="12"/>
          </p:nvPr>
        </p:nvSpPr>
        <p:spPr/>
        <p:txBody>
          <a:bodyPr/>
          <a:lstStyle/>
          <a:p>
            <a:r>
              <a:rPr lang="en-US" dirty="0"/>
              <a:t>Slide </a:t>
            </a:r>
            <a:fld id="{91795C9F-E317-4197-AD7F-4A2EFE62EF28}" type="slidenum">
              <a:rPr lang="en-US" smtClean="0"/>
              <a:pPr/>
              <a:t>6</a:t>
            </a:fld>
            <a:endParaRPr lang="en-US" dirty="0"/>
          </a:p>
        </p:txBody>
      </p:sp>
      <p:sp>
        <p:nvSpPr>
          <p:cNvPr id="8" name="Footer Placeholder 4">
            <a:extLst>
              <a:ext uri="{FF2B5EF4-FFF2-40B4-BE49-F238E27FC236}">
                <a16:creationId xmlns:a16="http://schemas.microsoft.com/office/drawing/2014/main" xmlns="" id="{435B6130-7C41-4576-91C0-097239D882CE}"/>
              </a:ext>
            </a:extLst>
          </p:cNvPr>
          <p:cNvSpPr>
            <a:spLocks noGrp="1"/>
          </p:cNvSpPr>
          <p:nvPr>
            <p:ph type="ftr" sz="quarter" idx="11"/>
          </p:nvPr>
        </p:nvSpPr>
        <p:spPr>
          <a:xfrm>
            <a:off x="5486400" y="6475413"/>
            <a:ext cx="3124200" cy="184666"/>
          </a:xfrm>
        </p:spPr>
        <p:txBody>
          <a:bodyPr/>
          <a:lstStyle/>
          <a:p>
            <a:r>
              <a:rPr lang="en-US" dirty="0"/>
              <a:t>Ahmet Serdar Tan, InterDigital Europe</a:t>
            </a:r>
          </a:p>
        </p:txBody>
      </p:sp>
      <p:pic>
        <p:nvPicPr>
          <p:cNvPr id="10" name="Picture 9">
            <a:extLst>
              <a:ext uri="{FF2B5EF4-FFF2-40B4-BE49-F238E27FC236}">
                <a16:creationId xmlns:a16="http://schemas.microsoft.com/office/drawing/2014/main" xmlns="" id="{63B7128A-3BA9-4055-9235-78CCA43293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0484" y="2348880"/>
            <a:ext cx="4003516" cy="2751840"/>
          </a:xfrm>
          <a:prstGeom prst="rect">
            <a:avLst/>
          </a:prstGeom>
          <a:noFill/>
        </p:spPr>
      </p:pic>
    </p:spTree>
    <p:extLst>
      <p:ext uri="{BB962C8B-B14F-4D97-AF65-F5344CB8AC3E}">
        <p14:creationId xmlns:p14="http://schemas.microsoft.com/office/powerpoint/2010/main" val="415883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58AAD1-DBC3-4D3D-BB19-EA1BB4E4D702}"/>
              </a:ext>
            </a:extLst>
          </p:cNvPr>
          <p:cNvSpPr>
            <a:spLocks noGrp="1"/>
          </p:cNvSpPr>
          <p:nvPr>
            <p:ph type="title"/>
          </p:nvPr>
        </p:nvSpPr>
        <p:spPr/>
        <p:txBody>
          <a:bodyPr/>
          <a:lstStyle/>
          <a:p>
            <a:r>
              <a:rPr lang="en-US" dirty="0"/>
              <a:t>Autoencoder Based Symbol Modulation</a:t>
            </a:r>
          </a:p>
        </p:txBody>
      </p:sp>
      <p:sp>
        <p:nvSpPr>
          <p:cNvPr id="3" name="Content Placeholder 2">
            <a:extLst>
              <a:ext uri="{FF2B5EF4-FFF2-40B4-BE49-F238E27FC236}">
                <a16:creationId xmlns:a16="http://schemas.microsoft.com/office/drawing/2014/main" xmlns="" id="{8861B8D1-AC7F-499C-AC44-93552860B1EA}"/>
              </a:ext>
            </a:extLst>
          </p:cNvPr>
          <p:cNvSpPr>
            <a:spLocks noGrp="1"/>
          </p:cNvSpPr>
          <p:nvPr>
            <p:ph idx="1"/>
          </p:nvPr>
        </p:nvSpPr>
        <p:spPr>
          <a:xfrm>
            <a:off x="685800" y="1772815"/>
            <a:ext cx="7772400" cy="4323555"/>
          </a:xfrm>
        </p:spPr>
        <p:txBody>
          <a:bodyPr/>
          <a:lstStyle/>
          <a:p>
            <a:pPr>
              <a:buFont typeface="Wingdings" panose="05000000000000000000" pitchFamily="2" charset="2"/>
              <a:buChar char="§"/>
            </a:pPr>
            <a:r>
              <a:rPr lang="en-US" sz="2000" b="0" dirty="0">
                <a:solidFill>
                  <a:schemeClr val="tx1"/>
                </a:solidFill>
                <a:latin typeface="+mj-lt"/>
              </a:rPr>
              <a:t>We assume the block-by-block methodology where modulation/demodulation blocks are trainable and constitute an autoencoder pair </a:t>
            </a:r>
            <a:r>
              <a:rPr lang="en-US" sz="2000" b="0" baseline="30000" dirty="0">
                <a:solidFill>
                  <a:schemeClr val="tx1"/>
                </a:solidFill>
                <a:latin typeface="+mj-lt"/>
              </a:rPr>
              <a:t>[6]</a:t>
            </a:r>
            <a:r>
              <a:rPr lang="en-US" sz="2000" b="0" dirty="0">
                <a:solidFill>
                  <a:schemeClr val="tx1"/>
                </a:solidFill>
                <a:latin typeface="+mj-lt"/>
              </a:rPr>
              <a:t>.</a:t>
            </a:r>
          </a:p>
          <a:p>
            <a:pPr>
              <a:buFont typeface="Wingdings" panose="05000000000000000000" pitchFamily="2" charset="2"/>
              <a:buChar char="§"/>
            </a:pPr>
            <a:r>
              <a:rPr lang="en-US" sz="2000" b="0" dirty="0">
                <a:solidFill>
                  <a:schemeClr val="tx1"/>
                </a:solidFill>
                <a:latin typeface="+mj-lt"/>
              </a:rPr>
              <a:t>Other blocks and wireless channel in between are non-trainable blocks and may act as a source of noise/impairments.</a:t>
            </a:r>
          </a:p>
          <a:p>
            <a:pPr>
              <a:buFont typeface="Wingdings" panose="05000000000000000000" pitchFamily="2" charset="2"/>
              <a:buChar char="§"/>
            </a:pPr>
            <a:r>
              <a:rPr lang="en-US" sz="2000" b="0" dirty="0">
                <a:solidFill>
                  <a:schemeClr val="tx1"/>
                </a:solidFill>
                <a:latin typeface="+mj-lt"/>
              </a:rPr>
              <a:t>Constellations learned using the autoencoders in the PHY layer is dependent on the wireless channel properties and other impairments.</a:t>
            </a:r>
          </a:p>
          <a:p>
            <a:pPr>
              <a:buFont typeface="Wingdings" panose="05000000000000000000" pitchFamily="2" charset="2"/>
              <a:buChar char="§"/>
            </a:pPr>
            <a:r>
              <a:rPr lang="en-US" sz="2000" b="0" dirty="0">
                <a:solidFill>
                  <a:schemeClr val="tx1"/>
                </a:solidFill>
                <a:latin typeface="+mj-lt"/>
              </a:rPr>
              <a:t>Replacing symbol mod/</a:t>
            </a:r>
            <a:r>
              <a:rPr lang="en-US" sz="2000" b="0" dirty="0" err="1">
                <a:solidFill>
                  <a:schemeClr val="tx1"/>
                </a:solidFill>
                <a:latin typeface="+mj-lt"/>
              </a:rPr>
              <a:t>demod</a:t>
            </a:r>
            <a:r>
              <a:rPr lang="en-US" sz="2000" b="0" dirty="0">
                <a:solidFill>
                  <a:schemeClr val="tx1"/>
                </a:solidFill>
                <a:latin typeface="+mj-lt"/>
              </a:rPr>
              <a:t> with autoencoders is shown to improve the bit error rate performance (BER) of the PHY layer </a:t>
            </a:r>
            <a:r>
              <a:rPr lang="en-US" sz="2000" b="0" baseline="30000" dirty="0">
                <a:solidFill>
                  <a:schemeClr val="tx1"/>
                </a:solidFill>
                <a:latin typeface="+mj-lt"/>
              </a:rPr>
              <a:t>[7]</a:t>
            </a:r>
            <a:r>
              <a:rPr lang="en-US" sz="2000" b="0" dirty="0">
                <a:solidFill>
                  <a:schemeClr val="tx1"/>
                </a:solidFill>
                <a:latin typeface="+mj-lt"/>
              </a:rPr>
              <a:t>.</a:t>
            </a:r>
          </a:p>
          <a:p>
            <a:pPr>
              <a:buFont typeface="Wingdings" panose="05000000000000000000" pitchFamily="2" charset="2"/>
              <a:buChar char="§"/>
            </a:pPr>
            <a:endParaRPr lang="en-US" sz="2000" dirty="0">
              <a:latin typeface="Times New Roman "/>
            </a:endParaRPr>
          </a:p>
          <a:p>
            <a:pPr>
              <a:buFont typeface="Wingdings" panose="05000000000000000000" pitchFamily="2" charset="2"/>
              <a:buChar char="§"/>
            </a:pPr>
            <a:endParaRPr lang="en-US" sz="2000" dirty="0">
              <a:latin typeface="Times New Roman "/>
            </a:endParaRPr>
          </a:p>
          <a:p>
            <a:pPr>
              <a:buFont typeface="Wingdings" panose="05000000000000000000" pitchFamily="2" charset="2"/>
              <a:buChar char="§"/>
            </a:pPr>
            <a:endParaRPr lang="en-US" sz="2000" dirty="0">
              <a:latin typeface="Times New Roman "/>
            </a:endParaRPr>
          </a:p>
        </p:txBody>
      </p:sp>
      <p:sp>
        <p:nvSpPr>
          <p:cNvPr id="4" name="Date Placeholder 3">
            <a:extLst>
              <a:ext uri="{FF2B5EF4-FFF2-40B4-BE49-F238E27FC236}">
                <a16:creationId xmlns:a16="http://schemas.microsoft.com/office/drawing/2014/main" xmlns="" id="{AE86AD28-1FD5-4F71-A4C4-4F1F9B6BA3EC}"/>
              </a:ext>
            </a:extLst>
          </p:cNvPr>
          <p:cNvSpPr>
            <a:spLocks noGrp="1"/>
          </p:cNvSpPr>
          <p:nvPr>
            <p:ph type="dt" sz="half" idx="10"/>
          </p:nvPr>
        </p:nvSpPr>
        <p:spPr/>
        <p:txBody>
          <a:bodyPr/>
          <a:lstStyle/>
          <a:p>
            <a:fld id="{FFB07343-977D-4DB6-9D84-98218E5ECF1B}" type="datetime1">
              <a:rPr lang="fr-FR" smtClean="0"/>
              <a:t>12/11/2021</a:t>
            </a:fld>
            <a:endParaRPr lang="en-US"/>
          </a:p>
        </p:txBody>
      </p:sp>
      <p:sp>
        <p:nvSpPr>
          <p:cNvPr id="5" name="Slide Number Placeholder 4">
            <a:extLst>
              <a:ext uri="{FF2B5EF4-FFF2-40B4-BE49-F238E27FC236}">
                <a16:creationId xmlns:a16="http://schemas.microsoft.com/office/drawing/2014/main" xmlns="" id="{6B0BE8BF-8D28-48FB-92B1-B671ABF51050}"/>
              </a:ext>
            </a:extLst>
          </p:cNvPr>
          <p:cNvSpPr>
            <a:spLocks noGrp="1"/>
          </p:cNvSpPr>
          <p:nvPr>
            <p:ph type="sldNum" sz="quarter" idx="12"/>
          </p:nvPr>
        </p:nvSpPr>
        <p:spPr/>
        <p:txBody>
          <a:bodyPr/>
          <a:lstStyle/>
          <a:p>
            <a:r>
              <a:rPr lang="en-US" dirty="0"/>
              <a:t>Slide </a:t>
            </a:r>
            <a:fld id="{91795C9F-E317-4197-AD7F-4A2EFE62EF28}" type="slidenum">
              <a:rPr lang="en-US" smtClean="0"/>
              <a:pPr/>
              <a:t>7</a:t>
            </a:fld>
            <a:endParaRPr lang="en-US" dirty="0"/>
          </a:p>
        </p:txBody>
      </p:sp>
      <p:sp>
        <p:nvSpPr>
          <p:cNvPr id="8" name="Footer Placeholder 4">
            <a:extLst>
              <a:ext uri="{FF2B5EF4-FFF2-40B4-BE49-F238E27FC236}">
                <a16:creationId xmlns:a16="http://schemas.microsoft.com/office/drawing/2014/main" xmlns="" id="{435B6130-7C41-4576-91C0-097239D882CE}"/>
              </a:ext>
            </a:extLst>
          </p:cNvPr>
          <p:cNvSpPr>
            <a:spLocks noGrp="1"/>
          </p:cNvSpPr>
          <p:nvPr>
            <p:ph type="ftr" sz="quarter" idx="11"/>
          </p:nvPr>
        </p:nvSpPr>
        <p:spPr>
          <a:xfrm>
            <a:off x="5486400" y="6475413"/>
            <a:ext cx="3124200" cy="184666"/>
          </a:xfrm>
        </p:spPr>
        <p:txBody>
          <a:bodyPr/>
          <a:lstStyle/>
          <a:p>
            <a:r>
              <a:rPr lang="en-US" dirty="0"/>
              <a:t>Ahmet Serdar Tan, InterDigital Europe</a:t>
            </a:r>
          </a:p>
        </p:txBody>
      </p:sp>
      <p:pic>
        <p:nvPicPr>
          <p:cNvPr id="9" name="Picture 8">
            <a:extLst>
              <a:ext uri="{FF2B5EF4-FFF2-40B4-BE49-F238E27FC236}">
                <a16:creationId xmlns:a16="http://schemas.microsoft.com/office/drawing/2014/main" xmlns="" id="{9BE5C202-9F01-4298-80E7-A7E75C6550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125" y="5039617"/>
            <a:ext cx="8729749" cy="1197695"/>
          </a:xfrm>
          <a:prstGeom prst="rect">
            <a:avLst/>
          </a:prstGeom>
          <a:noFill/>
        </p:spPr>
      </p:pic>
    </p:spTree>
    <p:extLst>
      <p:ext uri="{BB962C8B-B14F-4D97-AF65-F5344CB8AC3E}">
        <p14:creationId xmlns:p14="http://schemas.microsoft.com/office/powerpoint/2010/main" val="535876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6"/>
              <p:cNvSpPr/>
              <p:nvPr/>
            </p:nvSpPr>
            <p:spPr>
              <a:xfrm>
                <a:off x="456556" y="1807656"/>
                <a:ext cx="7776864" cy="1773562"/>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en-US" sz="1800" dirty="0">
                    <a:solidFill>
                      <a:schemeClr val="tx1"/>
                    </a:solidFill>
                    <a:latin typeface="+mj-lt"/>
                    <a:cs typeface="Calibri" panose="020F0502020204030204" pitchFamily="34" charset="0"/>
                  </a:rPr>
                  <a:t>Traditional autoencoder based symbol mod/</a:t>
                </a:r>
                <a:r>
                  <a:rPr lang="en-US" sz="1800" dirty="0" err="1">
                    <a:solidFill>
                      <a:schemeClr val="tx1"/>
                    </a:solidFill>
                    <a:latin typeface="+mj-lt"/>
                    <a:cs typeface="Calibri" panose="020F0502020204030204" pitchFamily="34" charset="0"/>
                  </a:rPr>
                  <a:t>demod</a:t>
                </a:r>
                <a:r>
                  <a:rPr lang="en-US" sz="1800" dirty="0">
                    <a:solidFill>
                      <a:schemeClr val="tx1"/>
                    </a:solidFill>
                    <a:latin typeface="+mj-lt"/>
                    <a:cs typeface="Calibri" panose="020F0502020204030204" pitchFamily="34" charset="0"/>
                  </a:rPr>
                  <a:t> needs to be trained separately for each modulation order M.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en-US" sz="1800" dirty="0">
                    <a:solidFill>
                      <a:schemeClr val="tx1"/>
                    </a:solidFill>
                    <a:latin typeface="+mj-lt"/>
                    <a:cs typeface="Calibri" panose="020F0502020204030204" pitchFamily="34" charset="0"/>
                  </a:rPr>
                  <a:t>We proposed a scalable single DNN structure that can be trained for all modulation orders.</a:t>
                </a:r>
              </a:p>
              <a:p>
                <a:pPr marL="800100" lvl="1" indent="-342900">
                  <a:buFont typeface="Wingdings" panose="05000000000000000000" pitchFamily="2" charset="2"/>
                  <a:buChar char="§"/>
                  <a:defRPr/>
                </a:pPr>
                <a:r>
                  <a:rPr lang="en-US" sz="1800" b="0" dirty="0">
                    <a:solidFill>
                      <a:schemeClr val="tx1"/>
                    </a:solidFill>
                  </a:rPr>
                  <a:t>Up to </a:t>
                </a:r>
                <a14:m>
                  <m:oMath xmlns:m="http://schemas.openxmlformats.org/officeDocument/2006/math">
                    <m:sSup>
                      <m:sSupPr>
                        <m:ctrlPr>
                          <a:rPr lang="en-GB" sz="1800" b="0" i="1" smtClean="0">
                            <a:solidFill>
                              <a:schemeClr val="tx1"/>
                            </a:solidFill>
                            <a:latin typeface="Cambria Math" panose="02040503050406030204" pitchFamily="18" charset="0"/>
                          </a:rPr>
                        </m:ctrlPr>
                      </m:sSupPr>
                      <m:e>
                        <m:r>
                          <a:rPr lang="en-GB" sz="1800" b="0" i="1" smtClean="0">
                            <a:solidFill>
                              <a:schemeClr val="tx1"/>
                            </a:solidFill>
                            <a:latin typeface="Cambria Math" panose="02040503050406030204" pitchFamily="18" charset="0"/>
                          </a:rPr>
                          <m:t>2</m:t>
                        </m:r>
                      </m:e>
                      <m:sup>
                        <m:sSup>
                          <m:sSupPr>
                            <m:ctrlPr>
                              <a:rPr lang="en-GB" sz="1800" b="0" i="1" smtClean="0">
                                <a:solidFill>
                                  <a:schemeClr val="tx1"/>
                                </a:solidFill>
                                <a:latin typeface="Cambria Math" panose="02040503050406030204" pitchFamily="18" charset="0"/>
                              </a:rPr>
                            </m:ctrlPr>
                          </m:sSupPr>
                          <m:e>
                            <m:r>
                              <a:rPr lang="en-GB" sz="1800" b="0" i="1" smtClean="0">
                                <a:solidFill>
                                  <a:schemeClr val="tx1"/>
                                </a:solidFill>
                                <a:latin typeface="Cambria Math" panose="02040503050406030204" pitchFamily="18" charset="0"/>
                              </a:rPr>
                              <m:t>𝑚</m:t>
                            </m:r>
                          </m:e>
                          <m:sup>
                            <m:r>
                              <a:rPr lang="en-GB" sz="1800" b="0" i="1" smtClean="0">
                                <a:solidFill>
                                  <a:schemeClr val="tx1"/>
                                </a:solidFill>
                                <a:latin typeface="Cambria Math" panose="02040503050406030204" pitchFamily="18" charset="0"/>
                              </a:rPr>
                              <m:t>∗</m:t>
                            </m:r>
                          </m:sup>
                        </m:sSup>
                      </m:sup>
                    </m:sSup>
                  </m:oMath>
                </a14:m>
                <a:r>
                  <a:rPr lang="en-US" sz="1800" b="0" dirty="0">
                    <a:solidFill>
                      <a:schemeClr val="tx1"/>
                    </a:solidFill>
                  </a:rPr>
                  <a:t>-</a:t>
                </a:r>
                <a:r>
                  <a:rPr lang="en-US" sz="1800" b="0" dirty="0" err="1">
                    <a:solidFill>
                      <a:schemeClr val="tx1"/>
                    </a:solidFill>
                  </a:rPr>
                  <a:t>ary</a:t>
                </a:r>
                <a:r>
                  <a:rPr lang="en-US" sz="1800" b="0" dirty="0">
                    <a:solidFill>
                      <a:schemeClr val="tx1"/>
                    </a:solidFill>
                  </a:rPr>
                  <a:t> modulations can be supported. </a:t>
                </a:r>
              </a:p>
              <a:p>
                <a:pPr marL="342900" lvl="0" indent="-342900">
                  <a:buFont typeface="Wingdings" panose="05000000000000000000" pitchFamily="2" charset="2"/>
                  <a:buChar char="§"/>
                  <a:defRPr/>
                </a:pPr>
                <a:endParaRPr lang="en-US" sz="1800" dirty="0">
                  <a:solidFill>
                    <a:schemeClr val="tx1"/>
                  </a:solidFill>
                  <a:latin typeface="+mj-lt"/>
                  <a:cs typeface="Calibri" panose="020F0502020204030204" pitchFamily="34" charset="0"/>
                </a:endParaRPr>
              </a:p>
            </p:txBody>
          </p:sp>
        </mc:Choice>
        <mc:Fallback xmlns="">
          <p:sp>
            <p:nvSpPr>
              <p:cNvPr id="9" name="矩形 6"/>
              <p:cNvSpPr>
                <a:spLocks noRot="1" noChangeAspect="1" noMove="1" noResize="1" noEditPoints="1" noAdjustHandles="1" noChangeArrowheads="1" noChangeShapeType="1" noTextEdit="1"/>
              </p:cNvSpPr>
              <p:nvPr/>
            </p:nvSpPr>
            <p:spPr>
              <a:xfrm>
                <a:off x="456556" y="1807656"/>
                <a:ext cx="7776864" cy="1773562"/>
              </a:xfrm>
              <a:prstGeom prst="rect">
                <a:avLst/>
              </a:prstGeom>
              <a:blipFill>
                <a:blip r:embed="rId3"/>
                <a:stretch>
                  <a:fillRect l="-549" t="-2069"/>
                </a:stretch>
              </a:blipFill>
            </p:spPr>
            <p:txBody>
              <a:bodyPr/>
              <a:lstStyle/>
              <a:p>
                <a:r>
                  <a:rPr lang="en-US">
                    <a:noFill/>
                  </a:rPr>
                  <a:t> </a:t>
                </a:r>
              </a:p>
            </p:txBody>
          </p:sp>
        </mc:Fallback>
      </mc:AlternateContent>
      <p:sp>
        <p:nvSpPr>
          <p:cNvPr id="3" name="Date Placeholder 2">
            <a:extLst>
              <a:ext uri="{FF2B5EF4-FFF2-40B4-BE49-F238E27FC236}">
                <a16:creationId xmlns:a16="http://schemas.microsoft.com/office/drawing/2014/main" xmlns="" id="{A15D2348-C06E-433D-A5AE-2000FDE9F25E}"/>
              </a:ext>
            </a:extLst>
          </p:cNvPr>
          <p:cNvSpPr>
            <a:spLocks noGrp="1"/>
          </p:cNvSpPr>
          <p:nvPr>
            <p:ph type="dt" sz="half" idx="10"/>
          </p:nvPr>
        </p:nvSpPr>
        <p:spPr/>
        <p:txBody>
          <a:bodyPr/>
          <a:lstStyle/>
          <a:p>
            <a:fld id="{1C48FF40-4BC2-43D4-A8CD-35F4E13B8894}" type="datetime1">
              <a:rPr lang="fr-FR" smtClean="0"/>
              <a:t>12/11/2021</a:t>
            </a:fld>
            <a:endParaRPr lang="en-US" dirty="0"/>
          </a:p>
        </p:txBody>
      </p:sp>
      <p:sp>
        <p:nvSpPr>
          <p:cNvPr id="6" name="Slide Number Placeholder 5">
            <a:extLst>
              <a:ext uri="{FF2B5EF4-FFF2-40B4-BE49-F238E27FC236}">
                <a16:creationId xmlns:a16="http://schemas.microsoft.com/office/drawing/2014/main" xmlns="" id="{F631D80A-6FB5-40E1-9F53-780DA3ED62F5}"/>
              </a:ext>
            </a:extLst>
          </p:cNvPr>
          <p:cNvSpPr>
            <a:spLocks noGrp="1"/>
          </p:cNvSpPr>
          <p:nvPr>
            <p:ph type="sldNum" sz="quarter" idx="12"/>
          </p:nvPr>
        </p:nvSpPr>
        <p:spPr/>
        <p:txBody>
          <a:bodyPr/>
          <a:lstStyle/>
          <a:p>
            <a:r>
              <a:rPr lang="en-US"/>
              <a:t>Slide </a:t>
            </a:r>
            <a:fld id="{3F7810E9-6438-4343-91D1-D51E17280D5C}" type="slidenum">
              <a:rPr lang="en-US" smtClean="0"/>
              <a:pPr/>
              <a:t>8</a:t>
            </a:fld>
            <a:endParaRPr lang="en-US"/>
          </a:p>
        </p:txBody>
      </p:sp>
      <p:sp>
        <p:nvSpPr>
          <p:cNvPr id="11" name="Titel 2">
            <a:extLst>
              <a:ext uri="{FF2B5EF4-FFF2-40B4-BE49-F238E27FC236}">
                <a16:creationId xmlns:a16="http://schemas.microsoft.com/office/drawing/2014/main" xmlns="" id="{56618001-2393-4D51-A6A1-759D50713129}"/>
              </a:ext>
            </a:extLst>
          </p:cNvPr>
          <p:cNvSpPr txBox="1">
            <a:spLocks/>
          </p:cNvSpPr>
          <p:nvPr/>
        </p:nvSpPr>
        <p:spPr>
          <a:xfrm>
            <a:off x="1058720" y="620688"/>
            <a:ext cx="7257696" cy="685800"/>
          </a:xfrm>
          <a:prstGeom prst="rect">
            <a:avLst/>
          </a:prstGeom>
        </p:spPr>
        <p:txBody>
          <a:bodyPr/>
          <a:lstStyle>
            <a:lvl1pPr algn="l" rtl="0" eaLnBrk="0" fontAlgn="base" hangingPunct="0">
              <a:spcBef>
                <a:spcPct val="0"/>
              </a:spcBef>
              <a:spcAft>
                <a:spcPct val="0"/>
              </a:spcAft>
              <a:defRPr sz="2800">
                <a:solidFill>
                  <a:srgbClr val="FF0000"/>
                </a:solidFill>
                <a:latin typeface="+mj-lt"/>
                <a:ea typeface="+mj-ea"/>
                <a:cs typeface="+mj-cs"/>
              </a:defRPr>
            </a:lvl1pPr>
            <a:lvl2pPr algn="l" rtl="0" eaLnBrk="0" fontAlgn="base" hangingPunct="0">
              <a:spcBef>
                <a:spcPct val="0"/>
              </a:spcBef>
              <a:spcAft>
                <a:spcPct val="0"/>
              </a:spcAft>
              <a:defRPr sz="2800">
                <a:solidFill>
                  <a:srgbClr val="FF0000"/>
                </a:solidFill>
                <a:latin typeface="Tahoma" pitchFamily="34" charset="0"/>
              </a:defRPr>
            </a:lvl2pPr>
            <a:lvl3pPr algn="l" rtl="0" eaLnBrk="0" fontAlgn="base" hangingPunct="0">
              <a:spcBef>
                <a:spcPct val="0"/>
              </a:spcBef>
              <a:spcAft>
                <a:spcPct val="0"/>
              </a:spcAft>
              <a:defRPr sz="2800">
                <a:solidFill>
                  <a:srgbClr val="FF0000"/>
                </a:solidFill>
                <a:latin typeface="Tahoma" pitchFamily="34" charset="0"/>
              </a:defRPr>
            </a:lvl3pPr>
            <a:lvl4pPr algn="l" rtl="0" eaLnBrk="0" fontAlgn="base" hangingPunct="0">
              <a:spcBef>
                <a:spcPct val="0"/>
              </a:spcBef>
              <a:spcAft>
                <a:spcPct val="0"/>
              </a:spcAft>
              <a:defRPr sz="2800">
                <a:solidFill>
                  <a:srgbClr val="FF0000"/>
                </a:solidFill>
                <a:latin typeface="Tahoma" pitchFamily="34" charset="0"/>
              </a:defRPr>
            </a:lvl4pPr>
            <a:lvl5pPr algn="l" rtl="0" eaLnBrk="0" fontAlgn="base" hangingPunct="0">
              <a:spcBef>
                <a:spcPct val="0"/>
              </a:spcBef>
              <a:spcAft>
                <a:spcPct val="0"/>
              </a:spcAft>
              <a:defRPr sz="2800">
                <a:solidFill>
                  <a:srgbClr val="FF0000"/>
                </a:solidFill>
                <a:latin typeface="Tahoma" pitchFamily="34" charset="0"/>
              </a:defRPr>
            </a:lvl5pPr>
            <a:lvl6pPr marL="457200" algn="l" rtl="0" fontAlgn="base">
              <a:spcBef>
                <a:spcPct val="0"/>
              </a:spcBef>
              <a:spcAft>
                <a:spcPct val="0"/>
              </a:spcAft>
              <a:defRPr sz="2800">
                <a:solidFill>
                  <a:srgbClr val="FF0000"/>
                </a:solidFill>
                <a:latin typeface="Tahoma" pitchFamily="34" charset="0"/>
              </a:defRPr>
            </a:lvl6pPr>
            <a:lvl7pPr marL="914400" algn="l" rtl="0" fontAlgn="base">
              <a:spcBef>
                <a:spcPct val="0"/>
              </a:spcBef>
              <a:spcAft>
                <a:spcPct val="0"/>
              </a:spcAft>
              <a:defRPr sz="2800">
                <a:solidFill>
                  <a:srgbClr val="FF0000"/>
                </a:solidFill>
                <a:latin typeface="Tahoma" pitchFamily="34" charset="0"/>
              </a:defRPr>
            </a:lvl7pPr>
            <a:lvl8pPr marL="1371600" algn="l" rtl="0" fontAlgn="base">
              <a:spcBef>
                <a:spcPct val="0"/>
              </a:spcBef>
              <a:spcAft>
                <a:spcPct val="0"/>
              </a:spcAft>
              <a:defRPr sz="2800">
                <a:solidFill>
                  <a:srgbClr val="FF0000"/>
                </a:solidFill>
                <a:latin typeface="Tahoma" pitchFamily="34" charset="0"/>
              </a:defRPr>
            </a:lvl8pPr>
            <a:lvl9pPr marL="1828800" algn="l" rtl="0" fontAlgn="base">
              <a:spcBef>
                <a:spcPct val="0"/>
              </a:spcBef>
              <a:spcAft>
                <a:spcPct val="0"/>
              </a:spcAft>
              <a:defRPr sz="2800">
                <a:solidFill>
                  <a:srgbClr val="FF0000"/>
                </a:solidFill>
                <a:latin typeface="Tahoma" pitchFamily="34" charset="0"/>
              </a:defRPr>
            </a:lvl9pPr>
          </a:lstStyle>
          <a:p>
            <a:r>
              <a:rPr lang="en-US" kern="0" dirty="0">
                <a:solidFill>
                  <a:schemeClr val="tx1"/>
                </a:solidFill>
              </a:rPr>
              <a:t>Solution 1: DNN Architecture for Symbol Modulation</a:t>
            </a:r>
          </a:p>
          <a:p>
            <a:endParaRPr lang="de-DE" kern="0" dirty="0">
              <a:solidFill>
                <a:schemeClr val="tx1"/>
              </a:solidFill>
            </a:endParaRPr>
          </a:p>
        </p:txBody>
      </p:sp>
      <p:sp>
        <p:nvSpPr>
          <p:cNvPr id="12" name="Footer Placeholder 4">
            <a:extLst>
              <a:ext uri="{FF2B5EF4-FFF2-40B4-BE49-F238E27FC236}">
                <a16:creationId xmlns:a16="http://schemas.microsoft.com/office/drawing/2014/main" xmlns="" id="{CFBFDFA9-1525-4827-BCBA-8DD78E0965CF}"/>
              </a:ext>
            </a:extLst>
          </p:cNvPr>
          <p:cNvSpPr>
            <a:spLocks noGrp="1"/>
          </p:cNvSpPr>
          <p:nvPr>
            <p:ph type="ftr" sz="quarter" idx="11"/>
          </p:nvPr>
        </p:nvSpPr>
        <p:spPr>
          <a:xfrm>
            <a:off x="5486400" y="6475413"/>
            <a:ext cx="3124200" cy="184666"/>
          </a:xfrm>
        </p:spPr>
        <p:txBody>
          <a:bodyPr/>
          <a:lstStyle/>
          <a:p>
            <a:r>
              <a:rPr lang="en-US" dirty="0"/>
              <a:t>Ahmet Serdar Tan, InterDigital Europe</a:t>
            </a:r>
          </a:p>
        </p:txBody>
      </p:sp>
      <p:pic>
        <p:nvPicPr>
          <p:cNvPr id="13" name="Picture 12">
            <a:extLst>
              <a:ext uri="{FF2B5EF4-FFF2-40B4-BE49-F238E27FC236}">
                <a16:creationId xmlns:a16="http://schemas.microsoft.com/office/drawing/2014/main" xmlns="" id="{F443284B-A505-44C2-B114-E2BB744A589C}"/>
              </a:ext>
            </a:extLst>
          </p:cNvPr>
          <p:cNvPicPr>
            <a:picLocks noChangeAspect="1"/>
          </p:cNvPicPr>
          <p:nvPr/>
        </p:nvPicPr>
        <p:blipFill>
          <a:blip r:embed="rId4"/>
          <a:stretch>
            <a:fillRect/>
          </a:stretch>
        </p:blipFill>
        <p:spPr>
          <a:xfrm>
            <a:off x="256000" y="3615966"/>
            <a:ext cx="8863136" cy="2621346"/>
          </a:xfrm>
          <a:prstGeom prst="rect">
            <a:avLst/>
          </a:prstGeom>
        </p:spPr>
      </p:pic>
    </p:spTree>
    <p:extLst>
      <p:ext uri="{BB962C8B-B14F-4D97-AF65-F5344CB8AC3E}">
        <p14:creationId xmlns:p14="http://schemas.microsoft.com/office/powerpoint/2010/main" val="334748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DF3B7CAD-C636-4492-B2CD-76AFF297FDE1}"/>
              </a:ext>
            </a:extLst>
          </p:cNvPr>
          <p:cNvPicPr>
            <a:picLocks noChangeAspect="1"/>
          </p:cNvPicPr>
          <p:nvPr/>
        </p:nvPicPr>
        <p:blipFill>
          <a:blip r:embed="rId3"/>
          <a:stretch>
            <a:fillRect/>
          </a:stretch>
        </p:blipFill>
        <p:spPr>
          <a:xfrm>
            <a:off x="262853" y="4221088"/>
            <a:ext cx="2940995" cy="2205746"/>
          </a:xfrm>
          <a:prstGeom prst="rect">
            <a:avLst/>
          </a:prstGeom>
        </p:spPr>
      </p:pic>
      <mc:AlternateContent xmlns:mc="http://schemas.openxmlformats.org/markup-compatibility/2006" xmlns:a14="http://schemas.microsoft.com/office/drawing/2010/main">
        <mc:Choice Requires="a14">
          <p:sp>
            <p:nvSpPr>
              <p:cNvPr id="9" name="矩形 6"/>
              <p:cNvSpPr/>
              <p:nvPr/>
            </p:nvSpPr>
            <p:spPr>
              <a:xfrm>
                <a:off x="456556" y="1673122"/>
                <a:ext cx="7776864" cy="369332"/>
              </a:xfrm>
              <a:prstGeom prst="rect">
                <a:avLst/>
              </a:prstGeom>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lang="en-GB" sz="1800" b="0" dirty="0">
                    <a:solidFill>
                      <a:schemeClr val="tx1"/>
                    </a:solidFill>
                  </a:rPr>
                  <a:t>Noise Model: AWGN, </a:t>
                </a:r>
                <a14:m>
                  <m:oMath xmlns:m="http://schemas.openxmlformats.org/officeDocument/2006/math">
                    <m:sSup>
                      <m:sSupPr>
                        <m:ctrlPr>
                          <a:rPr lang="en-GB" sz="1800" b="0" i="1" smtClean="0">
                            <a:solidFill>
                              <a:schemeClr val="tx1"/>
                            </a:solidFill>
                            <a:latin typeface="Cambria Math" panose="02040503050406030204" pitchFamily="18" charset="0"/>
                          </a:rPr>
                        </m:ctrlPr>
                      </m:sSupPr>
                      <m:e>
                        <m:r>
                          <a:rPr lang="en-GB" sz="1800" b="0" i="1" smtClean="0">
                            <a:solidFill>
                              <a:schemeClr val="tx1"/>
                            </a:solidFill>
                            <a:latin typeface="Cambria Math" panose="02040503050406030204" pitchFamily="18" charset="0"/>
                          </a:rPr>
                          <m:t>𝑚</m:t>
                        </m:r>
                      </m:e>
                      <m:sup>
                        <m:r>
                          <a:rPr lang="en-GB" sz="1800" b="0" i="1" smtClean="0">
                            <a:solidFill>
                              <a:schemeClr val="tx1"/>
                            </a:solidFill>
                            <a:latin typeface="Cambria Math" panose="02040503050406030204" pitchFamily="18" charset="0"/>
                          </a:rPr>
                          <m:t>∗</m:t>
                        </m:r>
                      </m:sup>
                    </m:sSup>
                    <m:r>
                      <a:rPr lang="en-GB" sz="1800" b="0" i="1" smtClean="0">
                        <a:solidFill>
                          <a:schemeClr val="tx1"/>
                        </a:solidFill>
                        <a:latin typeface="Cambria Math" panose="02040503050406030204" pitchFamily="18" charset="0"/>
                      </a:rPr>
                      <m:t>=6</m:t>
                    </m:r>
                  </m:oMath>
                </a14:m>
                <a:r>
                  <a:rPr lang="en-US" sz="1800" b="0" dirty="0">
                    <a:solidFill>
                      <a:schemeClr val="tx1"/>
                    </a:solidFill>
                  </a:rPr>
                  <a:t>, </a:t>
                </a:r>
                <a14:m>
                  <m:oMath xmlns:m="http://schemas.openxmlformats.org/officeDocument/2006/math">
                    <m:r>
                      <a:rPr lang="en-GB" sz="1800" b="0" i="1">
                        <a:solidFill>
                          <a:schemeClr val="tx1"/>
                        </a:solidFill>
                        <a:latin typeface="Cambria Math" panose="02040503050406030204" pitchFamily="18" charset="0"/>
                      </a:rPr>
                      <m:t>𝑟</m:t>
                    </m:r>
                    <m:r>
                      <a:rPr lang="en-GB" sz="1800" b="0" i="1">
                        <a:solidFill>
                          <a:schemeClr val="tx1"/>
                        </a:solidFill>
                        <a:latin typeface="Cambria Math" panose="02040503050406030204" pitchFamily="18" charset="0"/>
                      </a:rPr>
                      <m:t>=</m:t>
                    </m:r>
                    <m:r>
                      <a:rPr lang="en-GB" sz="1800" b="0" i="1">
                        <a:solidFill>
                          <a:schemeClr val="tx1"/>
                        </a:solidFill>
                        <a:latin typeface="Cambria Math" panose="02040503050406030204" pitchFamily="18" charset="0"/>
                      </a:rPr>
                      <m:t>𝑥</m:t>
                    </m:r>
                    <m:r>
                      <a:rPr lang="en-GB" sz="1800" b="0" i="1" smtClean="0">
                        <a:solidFill>
                          <a:schemeClr val="tx1"/>
                        </a:solidFill>
                        <a:latin typeface="Cambria Math" panose="02040503050406030204" pitchFamily="18" charset="0"/>
                      </a:rPr>
                      <m:t>+</m:t>
                    </m:r>
                    <m:r>
                      <a:rPr lang="en-GB" sz="1800" b="0" i="1">
                        <a:solidFill>
                          <a:schemeClr val="tx1"/>
                        </a:solidFill>
                        <a:latin typeface="Cambria Math" panose="02040503050406030204" pitchFamily="18" charset="0"/>
                      </a:rPr>
                      <m:t>𝑛</m:t>
                    </m:r>
                    <m:r>
                      <a:rPr lang="en-GB" sz="1800" b="0" i="1">
                        <a:solidFill>
                          <a:schemeClr val="tx1"/>
                        </a:solidFill>
                        <a:latin typeface="Cambria Math" panose="02040503050406030204" pitchFamily="18" charset="0"/>
                      </a:rPr>
                      <m:t> </m:t>
                    </m:r>
                  </m:oMath>
                </a14:m>
                <a:r>
                  <a:rPr lang="en-US" sz="1800" b="0" dirty="0">
                    <a:solidFill>
                      <a:schemeClr val="tx1"/>
                    </a:solidFill>
                  </a:rPr>
                  <a:t>where </a:t>
                </a:r>
                <a14:m>
                  <m:oMath xmlns:m="http://schemas.openxmlformats.org/officeDocument/2006/math">
                    <m:r>
                      <a:rPr lang="en-GB" sz="1800" b="0" i="1">
                        <a:solidFill>
                          <a:schemeClr val="tx1"/>
                        </a:solidFill>
                        <a:latin typeface="Cambria Math" panose="02040503050406030204" pitchFamily="18" charset="0"/>
                      </a:rPr>
                      <m:t>𝑛</m:t>
                    </m:r>
                    <m:r>
                      <a:rPr lang="en-GB" sz="1800" b="0" i="1">
                        <a:solidFill>
                          <a:schemeClr val="tx1"/>
                        </a:solidFill>
                        <a:latin typeface="Cambria Math" panose="02040503050406030204" pitchFamily="18" charset="0"/>
                      </a:rPr>
                      <m:t>~</m:t>
                    </m:r>
                    <m:r>
                      <a:rPr lang="en-GB" sz="1800" b="0" i="1">
                        <a:solidFill>
                          <a:schemeClr val="tx1"/>
                        </a:solidFill>
                        <a:latin typeface="Cambria Math" panose="02040503050406030204" pitchFamily="18" charset="0"/>
                      </a:rPr>
                      <m:t>𝑁</m:t>
                    </m:r>
                    <m:d>
                      <m:dPr>
                        <m:ctrlPr>
                          <a:rPr lang="en-GB" sz="1800" b="0" i="1">
                            <a:solidFill>
                              <a:schemeClr val="tx1"/>
                            </a:solidFill>
                            <a:latin typeface="Cambria Math" panose="02040503050406030204" pitchFamily="18" charset="0"/>
                          </a:rPr>
                        </m:ctrlPr>
                      </m:dPr>
                      <m:e>
                        <m:r>
                          <a:rPr lang="en-GB" sz="1800" b="0" i="1">
                            <a:solidFill>
                              <a:schemeClr val="tx1"/>
                            </a:solidFill>
                            <a:latin typeface="Cambria Math" panose="02040503050406030204" pitchFamily="18" charset="0"/>
                          </a:rPr>
                          <m:t>0,</m:t>
                        </m:r>
                        <m:sSub>
                          <m:sSubPr>
                            <m:ctrlPr>
                              <a:rPr lang="en-GB" sz="1800" b="0" i="1" smtClean="0">
                                <a:solidFill>
                                  <a:schemeClr val="tx1"/>
                                </a:solidFill>
                                <a:latin typeface="Cambria Math" panose="02040503050406030204" pitchFamily="18" charset="0"/>
                              </a:rPr>
                            </m:ctrlPr>
                          </m:sSubPr>
                          <m:e>
                            <m:r>
                              <a:rPr lang="en-GB" sz="1800" b="0" i="1" smtClean="0">
                                <a:solidFill>
                                  <a:schemeClr val="tx1"/>
                                </a:solidFill>
                                <a:latin typeface="Cambria Math" panose="02040503050406030204" pitchFamily="18" charset="0"/>
                              </a:rPr>
                              <m:t>𝑃</m:t>
                            </m:r>
                          </m:e>
                          <m:sub>
                            <m:r>
                              <a:rPr lang="en-GB" sz="1800" b="0" i="1" smtClean="0">
                                <a:solidFill>
                                  <a:schemeClr val="tx1"/>
                                </a:solidFill>
                                <a:latin typeface="Cambria Math" panose="02040503050406030204" pitchFamily="18" charset="0"/>
                              </a:rPr>
                              <m:t>𝑛</m:t>
                            </m:r>
                          </m:sub>
                        </m:sSub>
                      </m:e>
                    </m:d>
                  </m:oMath>
                </a14:m>
                <a:endParaRPr lang="en-US" sz="1800" dirty="0">
                  <a:solidFill>
                    <a:schemeClr val="tx1"/>
                  </a:solidFill>
                  <a:latin typeface="+mj-lt"/>
                  <a:cs typeface="Calibri" panose="020F0502020204030204" pitchFamily="34" charset="0"/>
                </a:endParaRPr>
              </a:p>
            </p:txBody>
          </p:sp>
        </mc:Choice>
        <mc:Fallback xmlns="">
          <p:sp>
            <p:nvSpPr>
              <p:cNvPr id="9" name="矩形 6"/>
              <p:cNvSpPr>
                <a:spLocks noRot="1" noChangeAspect="1" noMove="1" noResize="1" noEditPoints="1" noAdjustHandles="1" noChangeArrowheads="1" noChangeShapeType="1" noTextEdit="1"/>
              </p:cNvSpPr>
              <p:nvPr/>
            </p:nvSpPr>
            <p:spPr>
              <a:xfrm>
                <a:off x="456556" y="1673122"/>
                <a:ext cx="7776864" cy="369332"/>
              </a:xfrm>
              <a:prstGeom prst="rect">
                <a:avLst/>
              </a:prstGeom>
              <a:blipFill>
                <a:blip r:embed="rId4"/>
                <a:stretch>
                  <a:fillRect l="-705" t="-8197" b="-24590"/>
                </a:stretch>
              </a:blipFill>
            </p:spPr>
            <p:txBody>
              <a:bodyPr/>
              <a:lstStyle/>
              <a:p>
                <a:r>
                  <a:rPr lang="en-US">
                    <a:noFill/>
                  </a:rPr>
                  <a:t> </a:t>
                </a:r>
              </a:p>
            </p:txBody>
          </p:sp>
        </mc:Fallback>
      </mc:AlternateContent>
      <p:sp>
        <p:nvSpPr>
          <p:cNvPr id="3" name="Date Placeholder 2">
            <a:extLst>
              <a:ext uri="{FF2B5EF4-FFF2-40B4-BE49-F238E27FC236}">
                <a16:creationId xmlns:a16="http://schemas.microsoft.com/office/drawing/2014/main" xmlns="" id="{A15D2348-C06E-433D-A5AE-2000FDE9F25E}"/>
              </a:ext>
            </a:extLst>
          </p:cNvPr>
          <p:cNvSpPr>
            <a:spLocks noGrp="1"/>
          </p:cNvSpPr>
          <p:nvPr>
            <p:ph type="dt" sz="half" idx="10"/>
          </p:nvPr>
        </p:nvSpPr>
        <p:spPr/>
        <p:txBody>
          <a:bodyPr/>
          <a:lstStyle/>
          <a:p>
            <a:fld id="{1C48FF40-4BC2-43D4-A8CD-35F4E13B8894}" type="datetime1">
              <a:rPr lang="fr-FR" smtClean="0"/>
              <a:t>12/11/2021</a:t>
            </a:fld>
            <a:endParaRPr lang="en-US" dirty="0"/>
          </a:p>
        </p:txBody>
      </p:sp>
      <p:sp>
        <p:nvSpPr>
          <p:cNvPr id="6" name="Slide Number Placeholder 5">
            <a:extLst>
              <a:ext uri="{FF2B5EF4-FFF2-40B4-BE49-F238E27FC236}">
                <a16:creationId xmlns:a16="http://schemas.microsoft.com/office/drawing/2014/main" xmlns="" id="{F631D80A-6FB5-40E1-9F53-780DA3ED62F5}"/>
              </a:ext>
            </a:extLst>
          </p:cNvPr>
          <p:cNvSpPr>
            <a:spLocks noGrp="1"/>
          </p:cNvSpPr>
          <p:nvPr>
            <p:ph type="sldNum" sz="quarter" idx="12"/>
          </p:nvPr>
        </p:nvSpPr>
        <p:spPr/>
        <p:txBody>
          <a:bodyPr/>
          <a:lstStyle/>
          <a:p>
            <a:r>
              <a:rPr lang="en-US"/>
              <a:t>Slide </a:t>
            </a:r>
            <a:fld id="{3F7810E9-6438-4343-91D1-D51E17280D5C}" type="slidenum">
              <a:rPr lang="en-US" smtClean="0"/>
              <a:pPr/>
              <a:t>9</a:t>
            </a:fld>
            <a:endParaRPr lang="en-US"/>
          </a:p>
        </p:txBody>
      </p:sp>
      <p:sp>
        <p:nvSpPr>
          <p:cNvPr id="11" name="Titel 2">
            <a:extLst>
              <a:ext uri="{FF2B5EF4-FFF2-40B4-BE49-F238E27FC236}">
                <a16:creationId xmlns:a16="http://schemas.microsoft.com/office/drawing/2014/main" xmlns="" id="{56618001-2393-4D51-A6A1-759D50713129}"/>
              </a:ext>
            </a:extLst>
          </p:cNvPr>
          <p:cNvSpPr txBox="1">
            <a:spLocks/>
          </p:cNvSpPr>
          <p:nvPr/>
        </p:nvSpPr>
        <p:spPr>
          <a:xfrm>
            <a:off x="1058720" y="620688"/>
            <a:ext cx="7257696" cy="685800"/>
          </a:xfrm>
          <a:prstGeom prst="rect">
            <a:avLst/>
          </a:prstGeom>
        </p:spPr>
        <p:txBody>
          <a:bodyPr/>
          <a:lstStyle>
            <a:lvl1pPr algn="l" rtl="0" eaLnBrk="0" fontAlgn="base" hangingPunct="0">
              <a:spcBef>
                <a:spcPct val="0"/>
              </a:spcBef>
              <a:spcAft>
                <a:spcPct val="0"/>
              </a:spcAft>
              <a:defRPr sz="2800">
                <a:solidFill>
                  <a:srgbClr val="FF0000"/>
                </a:solidFill>
                <a:latin typeface="+mj-lt"/>
                <a:ea typeface="+mj-ea"/>
                <a:cs typeface="+mj-cs"/>
              </a:defRPr>
            </a:lvl1pPr>
            <a:lvl2pPr algn="l" rtl="0" eaLnBrk="0" fontAlgn="base" hangingPunct="0">
              <a:spcBef>
                <a:spcPct val="0"/>
              </a:spcBef>
              <a:spcAft>
                <a:spcPct val="0"/>
              </a:spcAft>
              <a:defRPr sz="2800">
                <a:solidFill>
                  <a:srgbClr val="FF0000"/>
                </a:solidFill>
                <a:latin typeface="Tahoma" pitchFamily="34" charset="0"/>
              </a:defRPr>
            </a:lvl2pPr>
            <a:lvl3pPr algn="l" rtl="0" eaLnBrk="0" fontAlgn="base" hangingPunct="0">
              <a:spcBef>
                <a:spcPct val="0"/>
              </a:spcBef>
              <a:spcAft>
                <a:spcPct val="0"/>
              </a:spcAft>
              <a:defRPr sz="2800">
                <a:solidFill>
                  <a:srgbClr val="FF0000"/>
                </a:solidFill>
                <a:latin typeface="Tahoma" pitchFamily="34" charset="0"/>
              </a:defRPr>
            </a:lvl3pPr>
            <a:lvl4pPr algn="l" rtl="0" eaLnBrk="0" fontAlgn="base" hangingPunct="0">
              <a:spcBef>
                <a:spcPct val="0"/>
              </a:spcBef>
              <a:spcAft>
                <a:spcPct val="0"/>
              </a:spcAft>
              <a:defRPr sz="2800">
                <a:solidFill>
                  <a:srgbClr val="FF0000"/>
                </a:solidFill>
                <a:latin typeface="Tahoma" pitchFamily="34" charset="0"/>
              </a:defRPr>
            </a:lvl4pPr>
            <a:lvl5pPr algn="l" rtl="0" eaLnBrk="0" fontAlgn="base" hangingPunct="0">
              <a:spcBef>
                <a:spcPct val="0"/>
              </a:spcBef>
              <a:spcAft>
                <a:spcPct val="0"/>
              </a:spcAft>
              <a:defRPr sz="2800">
                <a:solidFill>
                  <a:srgbClr val="FF0000"/>
                </a:solidFill>
                <a:latin typeface="Tahoma" pitchFamily="34" charset="0"/>
              </a:defRPr>
            </a:lvl5pPr>
            <a:lvl6pPr marL="457200" algn="l" rtl="0" fontAlgn="base">
              <a:spcBef>
                <a:spcPct val="0"/>
              </a:spcBef>
              <a:spcAft>
                <a:spcPct val="0"/>
              </a:spcAft>
              <a:defRPr sz="2800">
                <a:solidFill>
                  <a:srgbClr val="FF0000"/>
                </a:solidFill>
                <a:latin typeface="Tahoma" pitchFamily="34" charset="0"/>
              </a:defRPr>
            </a:lvl6pPr>
            <a:lvl7pPr marL="914400" algn="l" rtl="0" fontAlgn="base">
              <a:spcBef>
                <a:spcPct val="0"/>
              </a:spcBef>
              <a:spcAft>
                <a:spcPct val="0"/>
              </a:spcAft>
              <a:defRPr sz="2800">
                <a:solidFill>
                  <a:srgbClr val="FF0000"/>
                </a:solidFill>
                <a:latin typeface="Tahoma" pitchFamily="34" charset="0"/>
              </a:defRPr>
            </a:lvl7pPr>
            <a:lvl8pPr marL="1371600" algn="l" rtl="0" fontAlgn="base">
              <a:spcBef>
                <a:spcPct val="0"/>
              </a:spcBef>
              <a:spcAft>
                <a:spcPct val="0"/>
              </a:spcAft>
              <a:defRPr sz="2800">
                <a:solidFill>
                  <a:srgbClr val="FF0000"/>
                </a:solidFill>
                <a:latin typeface="Tahoma" pitchFamily="34" charset="0"/>
              </a:defRPr>
            </a:lvl8pPr>
            <a:lvl9pPr marL="1828800" algn="l" rtl="0" fontAlgn="base">
              <a:spcBef>
                <a:spcPct val="0"/>
              </a:spcBef>
              <a:spcAft>
                <a:spcPct val="0"/>
              </a:spcAft>
              <a:defRPr sz="2800">
                <a:solidFill>
                  <a:srgbClr val="FF0000"/>
                </a:solidFill>
                <a:latin typeface="Tahoma" pitchFamily="34" charset="0"/>
              </a:defRPr>
            </a:lvl9pPr>
          </a:lstStyle>
          <a:p>
            <a:r>
              <a:rPr lang="de-DE" kern="0" dirty="0">
                <a:solidFill>
                  <a:schemeClr val="tx1"/>
                </a:solidFill>
              </a:rPr>
              <a:t>Study 1: Autoencoder </a:t>
            </a:r>
            <a:r>
              <a:rPr lang="de-DE" kern="0" dirty="0" err="1">
                <a:solidFill>
                  <a:schemeClr val="tx1"/>
                </a:solidFill>
              </a:rPr>
              <a:t>Designed</a:t>
            </a:r>
            <a:r>
              <a:rPr lang="de-DE" kern="0" dirty="0">
                <a:solidFill>
                  <a:schemeClr val="tx1"/>
                </a:solidFill>
              </a:rPr>
              <a:t> </a:t>
            </a:r>
            <a:r>
              <a:rPr lang="de-DE" kern="0" dirty="0" err="1">
                <a:solidFill>
                  <a:schemeClr val="tx1"/>
                </a:solidFill>
              </a:rPr>
              <a:t>Constellations</a:t>
            </a:r>
            <a:r>
              <a:rPr lang="de-DE" kern="0" dirty="0">
                <a:solidFill>
                  <a:schemeClr val="tx1"/>
                </a:solidFill>
              </a:rPr>
              <a:t> </a:t>
            </a:r>
            <a:r>
              <a:rPr lang="de-DE" kern="0" dirty="0" err="1">
                <a:solidFill>
                  <a:schemeClr val="tx1"/>
                </a:solidFill>
              </a:rPr>
              <a:t>under</a:t>
            </a:r>
            <a:r>
              <a:rPr lang="de-DE" kern="0" dirty="0">
                <a:solidFill>
                  <a:schemeClr val="tx1"/>
                </a:solidFill>
              </a:rPr>
              <a:t> AWGN </a:t>
            </a:r>
          </a:p>
          <a:p>
            <a:endParaRPr lang="de-DE" kern="0" dirty="0">
              <a:solidFill>
                <a:schemeClr val="tx1"/>
              </a:solidFill>
            </a:endParaRPr>
          </a:p>
        </p:txBody>
      </p:sp>
      <p:sp>
        <p:nvSpPr>
          <p:cNvPr id="12" name="Footer Placeholder 4">
            <a:extLst>
              <a:ext uri="{FF2B5EF4-FFF2-40B4-BE49-F238E27FC236}">
                <a16:creationId xmlns:a16="http://schemas.microsoft.com/office/drawing/2014/main" xmlns="" id="{CFBFDFA9-1525-4827-BCBA-8DD78E0965CF}"/>
              </a:ext>
            </a:extLst>
          </p:cNvPr>
          <p:cNvSpPr>
            <a:spLocks noGrp="1"/>
          </p:cNvSpPr>
          <p:nvPr>
            <p:ph type="ftr" sz="quarter" idx="11"/>
          </p:nvPr>
        </p:nvSpPr>
        <p:spPr>
          <a:xfrm>
            <a:off x="5486400" y="6475413"/>
            <a:ext cx="3124200" cy="184666"/>
          </a:xfrm>
        </p:spPr>
        <p:txBody>
          <a:bodyPr/>
          <a:lstStyle/>
          <a:p>
            <a:r>
              <a:rPr lang="en-US" dirty="0"/>
              <a:t>Ahmet Serdar Tan, InterDigital Europe</a:t>
            </a:r>
          </a:p>
        </p:txBody>
      </p:sp>
      <p:pic>
        <p:nvPicPr>
          <p:cNvPr id="4" name="Picture 3">
            <a:extLst>
              <a:ext uri="{FF2B5EF4-FFF2-40B4-BE49-F238E27FC236}">
                <a16:creationId xmlns:a16="http://schemas.microsoft.com/office/drawing/2014/main" xmlns="" id="{FBDA6A2E-6689-4B48-82C4-0795DE121B27}"/>
              </a:ext>
            </a:extLst>
          </p:cNvPr>
          <p:cNvPicPr>
            <a:picLocks noChangeAspect="1"/>
          </p:cNvPicPr>
          <p:nvPr/>
        </p:nvPicPr>
        <p:blipFill>
          <a:blip r:embed="rId5"/>
          <a:stretch>
            <a:fillRect/>
          </a:stretch>
        </p:blipFill>
        <p:spPr>
          <a:xfrm>
            <a:off x="262853" y="2254829"/>
            <a:ext cx="2796979" cy="2097734"/>
          </a:xfrm>
          <a:prstGeom prst="rect">
            <a:avLst/>
          </a:prstGeom>
        </p:spPr>
      </p:pic>
      <p:pic>
        <p:nvPicPr>
          <p:cNvPr id="8" name="Picture 7">
            <a:extLst>
              <a:ext uri="{FF2B5EF4-FFF2-40B4-BE49-F238E27FC236}">
                <a16:creationId xmlns:a16="http://schemas.microsoft.com/office/drawing/2014/main" xmlns="" id="{7A442E2B-6F74-4EFB-BA46-A9795330FDAD}"/>
              </a:ext>
            </a:extLst>
          </p:cNvPr>
          <p:cNvPicPr>
            <a:picLocks noChangeAspect="1"/>
          </p:cNvPicPr>
          <p:nvPr/>
        </p:nvPicPr>
        <p:blipFill>
          <a:blip r:embed="rId6"/>
          <a:stretch>
            <a:fillRect/>
          </a:stretch>
        </p:blipFill>
        <p:spPr>
          <a:xfrm>
            <a:off x="2699792" y="2310247"/>
            <a:ext cx="2726320" cy="2044740"/>
          </a:xfrm>
          <a:prstGeom prst="rect">
            <a:avLst/>
          </a:prstGeom>
        </p:spPr>
      </p:pic>
      <p:pic>
        <p:nvPicPr>
          <p:cNvPr id="22" name="Picture 21">
            <a:extLst>
              <a:ext uri="{FF2B5EF4-FFF2-40B4-BE49-F238E27FC236}">
                <a16:creationId xmlns:a16="http://schemas.microsoft.com/office/drawing/2014/main" xmlns="" id="{4A6951D8-42F0-4D12-BE29-7FB8EDF60735}"/>
              </a:ext>
            </a:extLst>
          </p:cNvPr>
          <p:cNvPicPr>
            <a:picLocks noChangeAspect="1"/>
          </p:cNvPicPr>
          <p:nvPr/>
        </p:nvPicPr>
        <p:blipFill>
          <a:blip r:embed="rId7"/>
          <a:stretch>
            <a:fillRect/>
          </a:stretch>
        </p:blipFill>
        <p:spPr>
          <a:xfrm>
            <a:off x="2694953" y="4262674"/>
            <a:ext cx="2813151" cy="2109864"/>
          </a:xfrm>
          <a:prstGeom prst="rect">
            <a:avLst/>
          </a:prstGeom>
        </p:spPr>
      </p:pic>
      <p:sp>
        <p:nvSpPr>
          <p:cNvPr id="23" name="TextBox 22">
            <a:extLst>
              <a:ext uri="{FF2B5EF4-FFF2-40B4-BE49-F238E27FC236}">
                <a16:creationId xmlns:a16="http://schemas.microsoft.com/office/drawing/2014/main" xmlns="" id="{7E35AB08-58F4-4E67-918F-81BD9CD5EDA9}"/>
              </a:ext>
            </a:extLst>
          </p:cNvPr>
          <p:cNvSpPr txBox="1"/>
          <p:nvPr/>
        </p:nvSpPr>
        <p:spPr>
          <a:xfrm rot="16200000">
            <a:off x="-547846" y="5148329"/>
            <a:ext cx="1654940" cy="338554"/>
          </a:xfrm>
          <a:prstGeom prst="rect">
            <a:avLst/>
          </a:prstGeom>
          <a:noFill/>
        </p:spPr>
        <p:txBody>
          <a:bodyPr wrap="none" rtlCol="0">
            <a:spAutoFit/>
          </a:bodyPr>
          <a:lstStyle/>
          <a:p>
            <a:r>
              <a:rPr lang="en-GB" sz="1600" dirty="0"/>
              <a:t>Received symbols</a:t>
            </a:r>
            <a:endParaRPr lang="en-US" sz="1600" dirty="0"/>
          </a:p>
        </p:txBody>
      </p:sp>
      <p:pic>
        <p:nvPicPr>
          <p:cNvPr id="24" name="Picture 23">
            <a:extLst>
              <a:ext uri="{FF2B5EF4-FFF2-40B4-BE49-F238E27FC236}">
                <a16:creationId xmlns:a16="http://schemas.microsoft.com/office/drawing/2014/main" xmlns="" id="{8E72329A-3B54-4B33-8741-18917C54182A}"/>
              </a:ext>
            </a:extLst>
          </p:cNvPr>
          <p:cNvPicPr>
            <a:picLocks noChangeAspect="1"/>
          </p:cNvPicPr>
          <p:nvPr/>
        </p:nvPicPr>
        <p:blipFill>
          <a:blip r:embed="rId8"/>
          <a:stretch>
            <a:fillRect/>
          </a:stretch>
        </p:blipFill>
        <p:spPr>
          <a:xfrm>
            <a:off x="5220072" y="2627024"/>
            <a:ext cx="4250837" cy="3188128"/>
          </a:xfrm>
          <a:prstGeom prst="rect">
            <a:avLst/>
          </a:prstGeom>
        </p:spPr>
      </p:pic>
    </p:spTree>
    <p:extLst>
      <p:ext uri="{BB962C8B-B14F-4D97-AF65-F5344CB8AC3E}">
        <p14:creationId xmlns:p14="http://schemas.microsoft.com/office/powerpoint/2010/main" val="83184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EEE-P802_15">
  <a:themeElements>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0</TotalTime>
  <Words>1088</Words>
  <Application>Microsoft Office PowerPoint</Application>
  <PresentationFormat>Bildschirmpräsentation (4:3)</PresentationFormat>
  <Paragraphs>147</Paragraphs>
  <Slides>14</Slides>
  <Notes>6</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14</vt:i4>
      </vt:variant>
    </vt:vector>
  </HeadingPairs>
  <TitlesOfParts>
    <vt:vector size="25" baseType="lpstr">
      <vt:lpstr>Arial Unicode MS</vt:lpstr>
      <vt:lpstr>Malgun Gothic</vt:lpstr>
      <vt:lpstr>Arial</vt:lpstr>
      <vt:lpstr>Batang</vt:lpstr>
      <vt:lpstr>Calibri</vt:lpstr>
      <vt:lpstr>Cambria Math</vt:lpstr>
      <vt:lpstr>Symbol</vt:lpstr>
      <vt:lpstr>Times New Roman</vt:lpstr>
      <vt:lpstr>Times New Roman </vt:lpstr>
      <vt:lpstr>Wingdings</vt:lpstr>
      <vt:lpstr>IEEE-P802_15</vt:lpstr>
      <vt:lpstr>PowerPoint-Präsentation</vt:lpstr>
      <vt:lpstr>Symbol Modulation in Standards</vt:lpstr>
      <vt:lpstr>Impairments and Noise in THz Wireless Communications [4][5]</vt:lpstr>
      <vt:lpstr>Motivation</vt:lpstr>
      <vt:lpstr>Traditional Symbol Modulation</vt:lpstr>
      <vt:lpstr>Autoencoder Neural Networks</vt:lpstr>
      <vt:lpstr>Autoencoder Based Symbol Modulation</vt:lpstr>
      <vt:lpstr>PowerPoint-Präsentation</vt:lpstr>
      <vt:lpstr>PowerPoint-Präsentation</vt:lpstr>
      <vt:lpstr>PowerPoint-Präsentation</vt:lpstr>
      <vt:lpstr>PowerPoint-Präsentation</vt:lpstr>
      <vt:lpstr>PowerPoint-Präsentation</vt:lpstr>
      <vt:lpstr>Conclusion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IEEE 802.15 &lt;subject&gt;</dc:subject>
  <dc:creator>tanserdar@gmail.com</dc:creator>
  <dc:description>&lt;doc#&gt;</dc:description>
  <cp:lastModifiedBy>Thomas Kuerner</cp:lastModifiedBy>
  <cp:revision>195</cp:revision>
  <cp:lastPrinted>1998-02-10T13:28:06Z</cp:lastPrinted>
  <dcterms:created xsi:type="dcterms:W3CDTF">2010-11-02T17:12:51Z</dcterms:created>
  <dcterms:modified xsi:type="dcterms:W3CDTF">2021-11-12T12:43:02Z</dcterms:modified>
</cp:coreProperties>
</file>