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7"/>
  </p:notesMasterIdLst>
  <p:sldIdLst>
    <p:sldId id="287" r:id="rId2"/>
    <p:sldId id="363" r:id="rId3"/>
    <p:sldId id="2366" r:id="rId4"/>
    <p:sldId id="339" r:id="rId5"/>
    <p:sldId id="368" r:id="rId6"/>
    <p:sldId id="322" r:id="rId7"/>
    <p:sldId id="366" r:id="rId8"/>
    <p:sldId id="304" r:id="rId9"/>
    <p:sldId id="317" r:id="rId10"/>
    <p:sldId id="302" r:id="rId11"/>
    <p:sldId id="2372" r:id="rId12"/>
    <p:sldId id="361" r:id="rId13"/>
    <p:sldId id="365" r:id="rId14"/>
    <p:sldId id="2367" r:id="rId15"/>
    <p:sldId id="318" r:id="rId16"/>
    <p:sldId id="2368" r:id="rId17"/>
    <p:sldId id="2369" r:id="rId18"/>
    <p:sldId id="2373" r:id="rId19"/>
    <p:sldId id="2371" r:id="rId20"/>
    <p:sldId id="2374" r:id="rId21"/>
    <p:sldId id="2376" r:id="rId22"/>
    <p:sldId id="2375" r:id="rId23"/>
    <p:sldId id="2377" r:id="rId24"/>
    <p:sldId id="2378" r:id="rId25"/>
    <p:sldId id="2379" r:id="rId26"/>
    <p:sldId id="2380" r:id="rId27"/>
    <p:sldId id="2382" r:id="rId28"/>
    <p:sldId id="2381" r:id="rId29"/>
    <p:sldId id="326" r:id="rId30"/>
    <p:sldId id="364" r:id="rId31"/>
    <p:sldId id="330" r:id="rId32"/>
    <p:sldId id="367" r:id="rId33"/>
    <p:sldId id="336" r:id="rId34"/>
    <p:sldId id="298" r:id="rId35"/>
    <p:sldId id="296" r:id="rId3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p:scale>
          <a:sx n="110" d="100"/>
          <a:sy n="110" d="100"/>
        </p:scale>
        <p:origin x="1214" y="3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15-21-0565-03-04ab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5/dcn/21/15-21-0538-04-04ab-tg-15-4ab-agenda-nov-2021.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mentor.ieee.org/802.15/dcn/21/15-21-0556-00-04ab-uwb-ranging-accuracy-limiting-factor.pptx" TargetMode="External"/><Relationship Id="rId3" Type="http://schemas.openxmlformats.org/officeDocument/2006/relationships/hyperlink" Target="https://mentor.ieee.org/802.15/dcn/21/15-21-0570-00-04ab-cir-feedback-for-uwb-sensing.pptx" TargetMode="External"/><Relationship Id="rId7" Type="http://schemas.openxmlformats.org/officeDocument/2006/relationships/hyperlink" Target="https://mentor.ieee.org/802.15/dcn/21/15-21-0589-00-04ab-uwb-channel-access-aided-by-pilot-narrow-band-radio.pptx" TargetMode="External"/><Relationship Id="rId2" Type="http://schemas.openxmlformats.org/officeDocument/2006/relationships/hyperlink" Target="https://mentor.ieee.org/802.15/dcn/21/15-21-0585-02-04ab-low-power-operation-for-non-ranging-applications.pdf" TargetMode="External"/><Relationship Id="rId1" Type="http://schemas.openxmlformats.org/officeDocument/2006/relationships/slideLayout" Target="../slideLayouts/slideLayout2.xml"/><Relationship Id="rId6" Type="http://schemas.openxmlformats.org/officeDocument/2006/relationships/hyperlink" Target="https://mentor.ieee.org/802.15/dcn/21/15-21-0590-00-04ab-ranging-qos.pptx" TargetMode="External"/><Relationship Id="rId11" Type="http://schemas.openxmlformats.org/officeDocument/2006/relationships/hyperlink" Target="https://mentor.ieee.org/802.15/dcn/21/15-21-0605-00-04ab-nba-mms-uwb-mac-considerations.pptx" TargetMode="External"/><Relationship Id="rId5" Type="http://schemas.openxmlformats.org/officeDocument/2006/relationships/hyperlink" Target="https://mentor.ieee.org/802.15/dcn/21/15-21-0557-01-04ab-uwb-wake-up-signalling.pdf" TargetMode="External"/><Relationship Id="rId10" Type="http://schemas.openxmlformats.org/officeDocument/2006/relationships/hyperlink" Target="https://mentor.ieee.org/802.15/dcn/21/15-21-0592-00-04ab-high-data-rates.pptx" TargetMode="External"/><Relationship Id="rId4" Type="http://schemas.openxmlformats.org/officeDocument/2006/relationships/hyperlink" Target="https://mentor.ieee.org/802.15/dcn/21/15-21-0565-02-04ab-tg4ab-november-meeting-slides.pptx" TargetMode="External"/><Relationship Id="rId9" Type="http://schemas.openxmlformats.org/officeDocument/2006/relationships/hyperlink" Target="https://mentor.ieee.org/802.15/dcn/21/15-21-0593-02-04ab-more-on-nba-mms.ppt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vent.me/4xn8Ql"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faqs/copyrights/index.html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November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9,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55576" y="685801"/>
            <a:ext cx="7764463" cy="438943"/>
          </a:xfrm>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767977" y="5082033"/>
            <a:ext cx="7764463" cy="1443311"/>
          </a:xfrm>
        </p:spPr>
        <p:txBody>
          <a:bodyPr/>
          <a:lstStyle/>
          <a:p>
            <a:pPr marL="0" indent="0" algn="ctr"/>
            <a:r>
              <a:rPr lang="en-US" altLang="en-US" sz="2000" dirty="0"/>
              <a:t>Proposed Agenda: document 15-21-0538</a:t>
            </a:r>
          </a:p>
          <a:p>
            <a:pPr marL="0" indent="0" algn="ctr"/>
            <a:r>
              <a:rPr lang="en-US" altLang="en-US" sz="2000" dirty="0">
                <a:hlinkClick r:id="rId2"/>
              </a:rPr>
              <a:t>https://mentor.ieee.org/802.15/dcn/21/15-21-0538-04-04ab-tg-15-4ab-agenda-nov-2021.xlsx</a:t>
            </a:r>
            <a:endParaRPr lang="en-US" altLang="en-US" sz="20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10</a:t>
            </a:fld>
            <a:endParaRPr lang="en-US" altLang="en-US">
              <a:solidFill>
                <a:schemeClr val="tx1"/>
              </a:solidFill>
            </a:endParaRPr>
          </a:p>
        </p:txBody>
      </p:sp>
      <p:graphicFrame>
        <p:nvGraphicFramePr>
          <p:cNvPr id="3" name="Table 2">
            <a:extLst>
              <a:ext uri="{FF2B5EF4-FFF2-40B4-BE49-F238E27FC236}">
                <a16:creationId xmlns:a16="http://schemas.microsoft.com/office/drawing/2014/main" id="{3F833640-7351-4254-B37E-9D7CCA2BF90D}"/>
              </a:ext>
            </a:extLst>
          </p:cNvPr>
          <p:cNvGraphicFramePr>
            <a:graphicFrameLocks noGrp="1"/>
          </p:cNvGraphicFramePr>
          <p:nvPr>
            <p:extLst>
              <p:ext uri="{D42A27DB-BD31-4B8C-83A1-F6EECF244321}">
                <p14:modId xmlns:p14="http://schemas.microsoft.com/office/powerpoint/2010/main" val="4205960637"/>
              </p:ext>
            </p:extLst>
          </p:nvPr>
        </p:nvGraphicFramePr>
        <p:xfrm>
          <a:off x="797699" y="1648637"/>
          <a:ext cx="7764453" cy="2925534"/>
        </p:xfrm>
        <a:graphic>
          <a:graphicData uri="http://schemas.openxmlformats.org/drawingml/2006/table">
            <a:tbl>
              <a:tblPr/>
              <a:tblGrid>
                <a:gridCol w="373291">
                  <a:extLst>
                    <a:ext uri="{9D8B030D-6E8A-4147-A177-3AD203B41FA5}">
                      <a16:colId xmlns:a16="http://schemas.microsoft.com/office/drawing/2014/main" val="1132617171"/>
                    </a:ext>
                  </a:extLst>
                </a:gridCol>
                <a:gridCol w="373291">
                  <a:extLst>
                    <a:ext uri="{9D8B030D-6E8A-4147-A177-3AD203B41FA5}">
                      <a16:colId xmlns:a16="http://schemas.microsoft.com/office/drawing/2014/main" val="3891777356"/>
                    </a:ext>
                  </a:extLst>
                </a:gridCol>
                <a:gridCol w="373291">
                  <a:extLst>
                    <a:ext uri="{9D8B030D-6E8A-4147-A177-3AD203B41FA5}">
                      <a16:colId xmlns:a16="http://schemas.microsoft.com/office/drawing/2014/main" val="2317877432"/>
                    </a:ext>
                  </a:extLst>
                </a:gridCol>
                <a:gridCol w="373291">
                  <a:extLst>
                    <a:ext uri="{9D8B030D-6E8A-4147-A177-3AD203B41FA5}">
                      <a16:colId xmlns:a16="http://schemas.microsoft.com/office/drawing/2014/main" val="2279436505"/>
                    </a:ext>
                  </a:extLst>
                </a:gridCol>
                <a:gridCol w="373291">
                  <a:extLst>
                    <a:ext uri="{9D8B030D-6E8A-4147-A177-3AD203B41FA5}">
                      <a16:colId xmlns:a16="http://schemas.microsoft.com/office/drawing/2014/main" val="256085049"/>
                    </a:ext>
                  </a:extLst>
                </a:gridCol>
                <a:gridCol w="373291">
                  <a:extLst>
                    <a:ext uri="{9D8B030D-6E8A-4147-A177-3AD203B41FA5}">
                      <a16:colId xmlns:a16="http://schemas.microsoft.com/office/drawing/2014/main" val="625936485"/>
                    </a:ext>
                  </a:extLst>
                </a:gridCol>
                <a:gridCol w="373291">
                  <a:extLst>
                    <a:ext uri="{9D8B030D-6E8A-4147-A177-3AD203B41FA5}">
                      <a16:colId xmlns:a16="http://schemas.microsoft.com/office/drawing/2014/main" val="314281573"/>
                    </a:ext>
                  </a:extLst>
                </a:gridCol>
                <a:gridCol w="373291">
                  <a:extLst>
                    <a:ext uri="{9D8B030D-6E8A-4147-A177-3AD203B41FA5}">
                      <a16:colId xmlns:a16="http://schemas.microsoft.com/office/drawing/2014/main" val="2953407017"/>
                    </a:ext>
                  </a:extLst>
                </a:gridCol>
                <a:gridCol w="373291">
                  <a:extLst>
                    <a:ext uri="{9D8B030D-6E8A-4147-A177-3AD203B41FA5}">
                      <a16:colId xmlns:a16="http://schemas.microsoft.com/office/drawing/2014/main" val="996882431"/>
                    </a:ext>
                  </a:extLst>
                </a:gridCol>
                <a:gridCol w="298633">
                  <a:extLst>
                    <a:ext uri="{9D8B030D-6E8A-4147-A177-3AD203B41FA5}">
                      <a16:colId xmlns:a16="http://schemas.microsoft.com/office/drawing/2014/main" val="346655115"/>
                    </a:ext>
                  </a:extLst>
                </a:gridCol>
                <a:gridCol w="373291">
                  <a:extLst>
                    <a:ext uri="{9D8B030D-6E8A-4147-A177-3AD203B41FA5}">
                      <a16:colId xmlns:a16="http://schemas.microsoft.com/office/drawing/2014/main" val="1746515393"/>
                    </a:ext>
                  </a:extLst>
                </a:gridCol>
                <a:gridCol w="373291">
                  <a:extLst>
                    <a:ext uri="{9D8B030D-6E8A-4147-A177-3AD203B41FA5}">
                      <a16:colId xmlns:a16="http://schemas.microsoft.com/office/drawing/2014/main" val="1396329897"/>
                    </a:ext>
                  </a:extLst>
                </a:gridCol>
                <a:gridCol w="373291">
                  <a:extLst>
                    <a:ext uri="{9D8B030D-6E8A-4147-A177-3AD203B41FA5}">
                      <a16:colId xmlns:a16="http://schemas.microsoft.com/office/drawing/2014/main" val="2666126030"/>
                    </a:ext>
                  </a:extLst>
                </a:gridCol>
                <a:gridCol w="373291">
                  <a:extLst>
                    <a:ext uri="{9D8B030D-6E8A-4147-A177-3AD203B41FA5}">
                      <a16:colId xmlns:a16="http://schemas.microsoft.com/office/drawing/2014/main" val="197082158"/>
                    </a:ext>
                  </a:extLst>
                </a:gridCol>
                <a:gridCol w="373291">
                  <a:extLst>
                    <a:ext uri="{9D8B030D-6E8A-4147-A177-3AD203B41FA5}">
                      <a16:colId xmlns:a16="http://schemas.microsoft.com/office/drawing/2014/main" val="3176311381"/>
                    </a:ext>
                  </a:extLst>
                </a:gridCol>
                <a:gridCol w="373291">
                  <a:extLst>
                    <a:ext uri="{9D8B030D-6E8A-4147-A177-3AD203B41FA5}">
                      <a16:colId xmlns:a16="http://schemas.microsoft.com/office/drawing/2014/main" val="1368962704"/>
                    </a:ext>
                  </a:extLst>
                </a:gridCol>
                <a:gridCol w="373291">
                  <a:extLst>
                    <a:ext uri="{9D8B030D-6E8A-4147-A177-3AD203B41FA5}">
                      <a16:colId xmlns:a16="http://schemas.microsoft.com/office/drawing/2014/main" val="1706409052"/>
                    </a:ext>
                  </a:extLst>
                </a:gridCol>
                <a:gridCol w="373291">
                  <a:extLst>
                    <a:ext uri="{9D8B030D-6E8A-4147-A177-3AD203B41FA5}">
                      <a16:colId xmlns:a16="http://schemas.microsoft.com/office/drawing/2014/main" val="2601573675"/>
                    </a:ext>
                  </a:extLst>
                </a:gridCol>
                <a:gridCol w="373291">
                  <a:extLst>
                    <a:ext uri="{9D8B030D-6E8A-4147-A177-3AD203B41FA5}">
                      <a16:colId xmlns:a16="http://schemas.microsoft.com/office/drawing/2014/main" val="93209598"/>
                    </a:ext>
                  </a:extLst>
                </a:gridCol>
                <a:gridCol w="373291">
                  <a:extLst>
                    <a:ext uri="{9D8B030D-6E8A-4147-A177-3AD203B41FA5}">
                      <a16:colId xmlns:a16="http://schemas.microsoft.com/office/drawing/2014/main" val="121704771"/>
                    </a:ext>
                  </a:extLst>
                </a:gridCol>
                <a:gridCol w="373291">
                  <a:extLst>
                    <a:ext uri="{9D8B030D-6E8A-4147-A177-3AD203B41FA5}">
                      <a16:colId xmlns:a16="http://schemas.microsoft.com/office/drawing/2014/main" val="3066077726"/>
                    </a:ext>
                  </a:extLst>
                </a:gridCol>
              </a:tblGrid>
              <a:tr h="226463">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Thursday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4633038"/>
                  </a:ext>
                </a:extLst>
              </a:tr>
              <a:tr h="120164">
                <a:tc>
                  <a:txBody>
                    <a:bodyPr/>
                    <a:lstStyle/>
                    <a:p>
                      <a:pPr algn="r" fontAlgn="b"/>
                      <a:r>
                        <a:rPr lang="en-US" sz="700" b="1" i="0" u="none" strike="noStrike">
                          <a:effectLst/>
                          <a:latin typeface="Arial" panose="020B0604020202020204" pitchFamily="34" charset="0"/>
                        </a:rPr>
                        <a:t>EST</a:t>
                      </a:r>
                    </a:p>
                  </a:txBody>
                  <a:tcPr marL="4622" marR="4622" marT="4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4622" marR="4622" marT="4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9-Nov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10-Nov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11-Nov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12-Nov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16-Nov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17-Nov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712560"/>
                  </a:ext>
                </a:extLst>
              </a:tr>
              <a:tr h="120164">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069959"/>
                  </a:ext>
                </a:extLst>
              </a:tr>
              <a:tr h="120164">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5692060"/>
                  </a:ext>
                </a:extLst>
              </a:tr>
              <a:tr h="120164">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6201897"/>
                  </a:ext>
                </a:extLst>
              </a:tr>
              <a:tr h="120164">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0688385"/>
                  </a:ext>
                </a:extLst>
              </a:tr>
              <a:tr h="120164">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SG3ma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2404142"/>
                  </a:ext>
                </a:extLst>
              </a:tr>
              <a:tr h="217220">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a:solidFill>
                            <a:srgbClr val="0000FF"/>
                          </a:solidFill>
                          <a:effectLst/>
                          <a:latin typeface="Calibri" panose="020F0502020204030204" pitchFamily="34" charset="0"/>
                        </a:rPr>
                        <a:t>802.15 CAC</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44453050"/>
                  </a:ext>
                </a:extLst>
              </a:tr>
              <a:tr h="121320">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6a/4ab/14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a:effectLst/>
                          <a:latin typeface="Arial" panose="020B0604020202020204" pitchFamily="34" charset="0"/>
                        </a:rPr>
                        <a:t>SC IETF</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388848311"/>
                  </a:ext>
                </a:extLst>
              </a:tr>
              <a:tr h="216065">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9765580"/>
                  </a:ext>
                </a:extLst>
              </a:tr>
              <a:tr h="120164">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860474662"/>
                  </a:ext>
                </a:extLst>
              </a:tr>
              <a:tr h="217220">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059687888"/>
                  </a:ext>
                </a:extLst>
              </a:tr>
              <a:tr h="120164">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97185161"/>
                  </a:ext>
                </a:extLst>
              </a:tr>
              <a:tr h="120164">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429914088"/>
                  </a:ext>
                </a:extLst>
              </a:tr>
              <a:tr h="120164">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10017626"/>
                  </a:ext>
                </a:extLst>
              </a:tr>
              <a:tr h="120164">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64830314"/>
                  </a:ext>
                </a:extLst>
              </a:tr>
              <a:tr h="120164">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235713333"/>
                  </a:ext>
                </a:extLst>
              </a:tr>
              <a:tr h="120164">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577023556"/>
                  </a:ext>
                </a:extLst>
              </a:tr>
              <a:tr h="120164">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616909225"/>
                  </a:ext>
                </a:extLst>
              </a:tr>
              <a:tr h="120164">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2721059"/>
                  </a:ext>
                </a:extLst>
              </a:tr>
              <a:tr h="124786">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dirty="0">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3135015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Sept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a:bodyPr>
          <a:lstStyle/>
          <a:p>
            <a:r>
              <a:rPr lang="en-US" dirty="0"/>
              <a:t>Motion to approve document 15-21-0498-03 Task Group minutes from September.</a:t>
            </a:r>
          </a:p>
          <a:p>
            <a:pPr lvl="1"/>
            <a:r>
              <a:rPr lang="en-US" dirty="0"/>
              <a:t>Moved by: Clint P</a:t>
            </a:r>
          </a:p>
          <a:p>
            <a:pPr lvl="1"/>
            <a:r>
              <a:rPr lang="en-US" dirty="0"/>
              <a:t>Second by: Clint C</a:t>
            </a:r>
          </a:p>
          <a:p>
            <a:pPr lvl="1"/>
            <a:r>
              <a:rPr lang="en-US" dirty="0"/>
              <a:t>Discussion: None</a:t>
            </a:r>
          </a:p>
          <a:p>
            <a:pPr lvl="1"/>
            <a:r>
              <a:rPr lang="en-US" dirty="0"/>
              <a:t>Result: Following neither discussion nor objection motion carries by unanimous consent</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the TGD and continue work with technical framework document (TFD) </a:t>
            </a:r>
          </a:p>
          <a:p>
            <a:pPr marL="457200" indent="-457200">
              <a:buFont typeface="Arial" panose="020B0604020202020204" pitchFamily="34" charset="0"/>
              <a:buChar char="•"/>
            </a:pPr>
            <a:r>
              <a:rPr lang="en-US" dirty="0"/>
              <a:t>Discuss and refine project schedule and process</a:t>
            </a:r>
          </a:p>
          <a:p>
            <a:pPr marL="457200" indent="-457200">
              <a:buFont typeface="Arial" panose="020B0604020202020204" pitchFamily="34" charset="0"/>
              <a:buChar char="•"/>
            </a:pPr>
            <a:r>
              <a:rPr lang="en-US" dirty="0"/>
              <a:t>Hear technical contributions and develop technical content for TFD</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no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151527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Chair assigned by WG Chair (he had one volunteer to choose from)</a:t>
            </a:r>
          </a:p>
          <a:p>
            <a:pPr marL="857250" lvl="1" indent="-457200">
              <a:buFont typeface="Arial" panose="020B0604020202020204" pitchFamily="34" charset="0"/>
              <a:buChar char="•"/>
            </a:pPr>
            <a:r>
              <a:rPr lang="en-US" dirty="0"/>
              <a:t>Benjamin Rolfe</a:t>
            </a:r>
          </a:p>
          <a:p>
            <a:pPr marL="457200" indent="-457200">
              <a:buFont typeface="Arial" panose="020B0604020202020204" pitchFamily="34" charset="0"/>
              <a:buChar char="•"/>
            </a:pPr>
            <a:r>
              <a:rPr lang="en-US" dirty="0"/>
              <a:t>3 VC chair volunteers</a:t>
            </a:r>
          </a:p>
          <a:p>
            <a:pPr marL="857250" lvl="1" indent="-457200">
              <a:buFont typeface="Arial" panose="020B0604020202020204" pitchFamily="34" charset="0"/>
              <a:buChar char="•"/>
            </a:pPr>
            <a:r>
              <a:rPr lang="en-US" dirty="0"/>
              <a:t>Clint Powell:  1</a:t>
            </a:r>
            <a:r>
              <a:rPr lang="en-US" baseline="30000" dirty="0"/>
              <a:t>st</a:t>
            </a:r>
            <a:r>
              <a:rPr lang="en-US" dirty="0"/>
              <a:t> backup chair</a:t>
            </a:r>
          </a:p>
          <a:p>
            <a:pPr marL="857250" lvl="1" indent="-457200">
              <a:buFont typeface="Arial" panose="020B0604020202020204" pitchFamily="34" charset="0"/>
              <a:buChar char="•"/>
            </a:pPr>
            <a:r>
              <a:rPr lang="en-US" dirty="0"/>
              <a:t>Clint Chaplin: 2</a:t>
            </a:r>
            <a:r>
              <a:rPr lang="en-US" baseline="30000" dirty="0"/>
              <a:t>nd</a:t>
            </a:r>
            <a:r>
              <a:rPr lang="en-US" dirty="0"/>
              <a:t> backup chair</a:t>
            </a:r>
          </a:p>
          <a:p>
            <a:pPr marL="857250" lvl="1" indent="-457200">
              <a:buFont typeface="Arial" panose="020B0604020202020204" pitchFamily="34" charset="0"/>
              <a:buChar char="•"/>
            </a:pPr>
            <a:r>
              <a:rPr lang="en-US" dirty="0"/>
              <a:t>David </a:t>
            </a:r>
            <a:r>
              <a:rPr lang="en-US" dirty="0" err="1"/>
              <a:t>Yangxun</a:t>
            </a:r>
            <a:r>
              <a:rPr lang="en-US" dirty="0"/>
              <a:t>: Vice chair and Recording Secretary, 3</a:t>
            </a:r>
            <a:r>
              <a:rPr lang="en-US" baseline="30000" dirty="0"/>
              <a:t>rd</a:t>
            </a:r>
            <a:r>
              <a:rPr lang="en-US" dirty="0"/>
              <a:t> backup chair </a:t>
            </a:r>
          </a:p>
          <a:p>
            <a:pPr marL="457200" indent="-457200">
              <a:buFont typeface="Arial" panose="020B0604020202020204" pitchFamily="34" charset="0"/>
              <a:buChar char="•"/>
            </a:pPr>
            <a:r>
              <a:rPr lang="en-US" dirty="0"/>
              <a:t>Lead Technical Editor – 1 volunteer</a:t>
            </a:r>
          </a:p>
          <a:p>
            <a:pPr marL="857250" lvl="1" indent="-457200">
              <a:buFont typeface="Arial" panose="020B0604020202020204" pitchFamily="34" charset="0"/>
              <a:buChar char="•"/>
            </a:pPr>
            <a:r>
              <a:rPr lang="en-US" dirty="0"/>
              <a:t>Billy Verso</a:t>
            </a:r>
          </a:p>
          <a:p>
            <a:pPr marL="457200" indent="-457200">
              <a:buFont typeface="Arial" panose="020B0604020202020204" pitchFamily="34" charset="0"/>
              <a:buChar char="•"/>
            </a:pPr>
            <a:r>
              <a:rPr lang="en-US" dirty="0"/>
              <a:t>All TG officers have different affiliations</a:t>
            </a:r>
          </a:p>
          <a:p>
            <a:pPr marL="457200" indent="-457200">
              <a:buFont typeface="Arial" panose="020B0604020202020204" pitchFamily="34" charset="0"/>
              <a:buChar char="•"/>
            </a:pPr>
            <a:r>
              <a:rPr lang="en-US" dirty="0"/>
              <a:t>Request TG confirmation</a:t>
            </a:r>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827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8817-FADB-41E6-942F-56D44A9FE982}"/>
              </a:ext>
            </a:extLst>
          </p:cNvPr>
          <p:cNvSpPr>
            <a:spLocks noGrp="1"/>
          </p:cNvSpPr>
          <p:nvPr>
            <p:ph type="title"/>
          </p:nvPr>
        </p:nvSpPr>
        <p:spPr/>
        <p:txBody>
          <a:bodyPr/>
          <a:lstStyle/>
          <a:p>
            <a:r>
              <a:rPr lang="en-US" dirty="0"/>
              <a:t>Confirmation Motion</a:t>
            </a:r>
          </a:p>
        </p:txBody>
      </p:sp>
      <p:sp>
        <p:nvSpPr>
          <p:cNvPr id="3" name="Content Placeholder 2">
            <a:extLst>
              <a:ext uri="{FF2B5EF4-FFF2-40B4-BE49-F238E27FC236}">
                <a16:creationId xmlns:a16="http://schemas.microsoft.com/office/drawing/2014/main" id="{E0188932-36F2-4DA4-9D3B-1C2862C4DF07}"/>
              </a:ext>
            </a:extLst>
          </p:cNvPr>
          <p:cNvSpPr>
            <a:spLocks noGrp="1"/>
          </p:cNvSpPr>
          <p:nvPr>
            <p:ph idx="1"/>
          </p:nvPr>
        </p:nvSpPr>
        <p:spPr/>
        <p:txBody>
          <a:bodyPr>
            <a:normAutofit fontScale="77500" lnSpcReduction="20000"/>
          </a:bodyPr>
          <a:lstStyle/>
          <a:p>
            <a:r>
              <a:rPr lang="en-US" dirty="0"/>
              <a:t>TG4ab confirms the following task group officers:</a:t>
            </a:r>
          </a:p>
          <a:p>
            <a:pPr marL="457200" indent="-457200">
              <a:buFont typeface="Arial" panose="020B0604020202020204" pitchFamily="34" charset="0"/>
              <a:buChar char="•"/>
            </a:pPr>
            <a:r>
              <a:rPr lang="en-US" dirty="0"/>
              <a:t>Chair: Benjamin Rolfe (Blind Creek Associates)</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Yang (Huawei)</a:t>
            </a:r>
          </a:p>
          <a:p>
            <a:pPr marL="457200" indent="-457200">
              <a:buFont typeface="Arial" panose="020B0604020202020204" pitchFamily="34" charset="0"/>
              <a:buChar char="•"/>
            </a:pPr>
            <a:r>
              <a:rPr lang="en-US" dirty="0"/>
              <a:t>Lead Technical Editor Billy Verso (Qorvo)</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Moved by:  Clint Powell</a:t>
            </a:r>
          </a:p>
          <a:p>
            <a:pPr marL="457200" indent="-457200">
              <a:buFont typeface="Arial" panose="020B0604020202020204" pitchFamily="34" charset="0"/>
              <a:buChar char="•"/>
            </a:pPr>
            <a:r>
              <a:rPr lang="en-US" dirty="0"/>
              <a:t>Second by: David Yang</a:t>
            </a:r>
          </a:p>
          <a:p>
            <a:pPr marL="457200" indent="-457200">
              <a:buFont typeface="Arial" panose="020B0604020202020204" pitchFamily="34" charset="0"/>
              <a:buChar char="•"/>
            </a:pPr>
            <a:r>
              <a:rPr lang="en-US" dirty="0"/>
              <a:t>Result: </a:t>
            </a:r>
          </a:p>
        </p:txBody>
      </p:sp>
      <p:sp>
        <p:nvSpPr>
          <p:cNvPr id="4" name="Slide Number Placeholder 3">
            <a:extLst>
              <a:ext uri="{FF2B5EF4-FFF2-40B4-BE49-F238E27FC236}">
                <a16:creationId xmlns:a16="http://schemas.microsoft.com/office/drawing/2014/main" id="{F2170A08-E81F-482C-BEEB-34CFF879DA5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4809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5" name="Table 4">
            <a:extLst>
              <a:ext uri="{FF2B5EF4-FFF2-40B4-BE49-F238E27FC236}">
                <a16:creationId xmlns:a16="http://schemas.microsoft.com/office/drawing/2014/main" id="{C20330AC-7869-41D7-A0E1-8A6325F31947}"/>
              </a:ext>
            </a:extLst>
          </p:cNvPr>
          <p:cNvGraphicFramePr>
            <a:graphicFrameLocks noGrp="1"/>
          </p:cNvGraphicFramePr>
          <p:nvPr>
            <p:extLst>
              <p:ext uri="{D42A27DB-BD31-4B8C-83A1-F6EECF244321}">
                <p14:modId xmlns:p14="http://schemas.microsoft.com/office/powerpoint/2010/main" val="897578269"/>
              </p:ext>
            </p:extLst>
          </p:nvPr>
        </p:nvGraphicFramePr>
        <p:xfrm>
          <a:off x="539194" y="620688"/>
          <a:ext cx="8209270" cy="5833596"/>
        </p:xfrm>
        <a:graphic>
          <a:graphicData uri="http://schemas.openxmlformats.org/drawingml/2006/table">
            <a:tbl>
              <a:tblPr/>
              <a:tblGrid>
                <a:gridCol w="1084402">
                  <a:extLst>
                    <a:ext uri="{9D8B030D-6E8A-4147-A177-3AD203B41FA5}">
                      <a16:colId xmlns:a16="http://schemas.microsoft.com/office/drawing/2014/main" val="2515427663"/>
                    </a:ext>
                  </a:extLst>
                </a:gridCol>
                <a:gridCol w="197913">
                  <a:extLst>
                    <a:ext uri="{9D8B030D-6E8A-4147-A177-3AD203B41FA5}">
                      <a16:colId xmlns:a16="http://schemas.microsoft.com/office/drawing/2014/main" val="4087892972"/>
                    </a:ext>
                  </a:extLst>
                </a:gridCol>
                <a:gridCol w="197913">
                  <a:extLst>
                    <a:ext uri="{9D8B030D-6E8A-4147-A177-3AD203B41FA5}">
                      <a16:colId xmlns:a16="http://schemas.microsoft.com/office/drawing/2014/main" val="286196586"/>
                    </a:ext>
                  </a:extLst>
                </a:gridCol>
                <a:gridCol w="197913">
                  <a:extLst>
                    <a:ext uri="{9D8B030D-6E8A-4147-A177-3AD203B41FA5}">
                      <a16:colId xmlns:a16="http://schemas.microsoft.com/office/drawing/2014/main" val="210844557"/>
                    </a:ext>
                  </a:extLst>
                </a:gridCol>
                <a:gridCol w="197913">
                  <a:extLst>
                    <a:ext uri="{9D8B030D-6E8A-4147-A177-3AD203B41FA5}">
                      <a16:colId xmlns:a16="http://schemas.microsoft.com/office/drawing/2014/main" val="3208656246"/>
                    </a:ext>
                  </a:extLst>
                </a:gridCol>
                <a:gridCol w="197913">
                  <a:extLst>
                    <a:ext uri="{9D8B030D-6E8A-4147-A177-3AD203B41FA5}">
                      <a16:colId xmlns:a16="http://schemas.microsoft.com/office/drawing/2014/main" val="1832036161"/>
                    </a:ext>
                  </a:extLst>
                </a:gridCol>
                <a:gridCol w="197913">
                  <a:extLst>
                    <a:ext uri="{9D8B030D-6E8A-4147-A177-3AD203B41FA5}">
                      <a16:colId xmlns:a16="http://schemas.microsoft.com/office/drawing/2014/main" val="1152432308"/>
                    </a:ext>
                  </a:extLst>
                </a:gridCol>
                <a:gridCol w="197913">
                  <a:extLst>
                    <a:ext uri="{9D8B030D-6E8A-4147-A177-3AD203B41FA5}">
                      <a16:colId xmlns:a16="http://schemas.microsoft.com/office/drawing/2014/main" val="3787855092"/>
                    </a:ext>
                  </a:extLst>
                </a:gridCol>
                <a:gridCol w="197913">
                  <a:extLst>
                    <a:ext uri="{9D8B030D-6E8A-4147-A177-3AD203B41FA5}">
                      <a16:colId xmlns:a16="http://schemas.microsoft.com/office/drawing/2014/main" val="530719632"/>
                    </a:ext>
                  </a:extLst>
                </a:gridCol>
                <a:gridCol w="197913">
                  <a:extLst>
                    <a:ext uri="{9D8B030D-6E8A-4147-A177-3AD203B41FA5}">
                      <a16:colId xmlns:a16="http://schemas.microsoft.com/office/drawing/2014/main" val="1807752191"/>
                    </a:ext>
                  </a:extLst>
                </a:gridCol>
                <a:gridCol w="197913">
                  <a:extLst>
                    <a:ext uri="{9D8B030D-6E8A-4147-A177-3AD203B41FA5}">
                      <a16:colId xmlns:a16="http://schemas.microsoft.com/office/drawing/2014/main" val="2921546877"/>
                    </a:ext>
                  </a:extLst>
                </a:gridCol>
                <a:gridCol w="197913">
                  <a:extLst>
                    <a:ext uri="{9D8B030D-6E8A-4147-A177-3AD203B41FA5}">
                      <a16:colId xmlns:a16="http://schemas.microsoft.com/office/drawing/2014/main" val="2048480218"/>
                    </a:ext>
                  </a:extLst>
                </a:gridCol>
                <a:gridCol w="197913">
                  <a:extLst>
                    <a:ext uri="{9D8B030D-6E8A-4147-A177-3AD203B41FA5}">
                      <a16:colId xmlns:a16="http://schemas.microsoft.com/office/drawing/2014/main" val="3963517339"/>
                    </a:ext>
                  </a:extLst>
                </a:gridCol>
                <a:gridCol w="197913">
                  <a:extLst>
                    <a:ext uri="{9D8B030D-6E8A-4147-A177-3AD203B41FA5}">
                      <a16:colId xmlns:a16="http://schemas.microsoft.com/office/drawing/2014/main" val="2765770671"/>
                    </a:ext>
                  </a:extLst>
                </a:gridCol>
                <a:gridCol w="197913">
                  <a:extLst>
                    <a:ext uri="{9D8B030D-6E8A-4147-A177-3AD203B41FA5}">
                      <a16:colId xmlns:a16="http://schemas.microsoft.com/office/drawing/2014/main" val="126153868"/>
                    </a:ext>
                  </a:extLst>
                </a:gridCol>
                <a:gridCol w="197913">
                  <a:extLst>
                    <a:ext uri="{9D8B030D-6E8A-4147-A177-3AD203B41FA5}">
                      <a16:colId xmlns:a16="http://schemas.microsoft.com/office/drawing/2014/main" val="2821622602"/>
                    </a:ext>
                  </a:extLst>
                </a:gridCol>
                <a:gridCol w="197913">
                  <a:extLst>
                    <a:ext uri="{9D8B030D-6E8A-4147-A177-3AD203B41FA5}">
                      <a16:colId xmlns:a16="http://schemas.microsoft.com/office/drawing/2014/main" val="298589749"/>
                    </a:ext>
                  </a:extLst>
                </a:gridCol>
                <a:gridCol w="197913">
                  <a:extLst>
                    <a:ext uri="{9D8B030D-6E8A-4147-A177-3AD203B41FA5}">
                      <a16:colId xmlns:a16="http://schemas.microsoft.com/office/drawing/2014/main" val="4247996424"/>
                    </a:ext>
                  </a:extLst>
                </a:gridCol>
                <a:gridCol w="197913">
                  <a:extLst>
                    <a:ext uri="{9D8B030D-6E8A-4147-A177-3AD203B41FA5}">
                      <a16:colId xmlns:a16="http://schemas.microsoft.com/office/drawing/2014/main" val="984265195"/>
                    </a:ext>
                  </a:extLst>
                </a:gridCol>
                <a:gridCol w="197913">
                  <a:extLst>
                    <a:ext uri="{9D8B030D-6E8A-4147-A177-3AD203B41FA5}">
                      <a16:colId xmlns:a16="http://schemas.microsoft.com/office/drawing/2014/main" val="766969246"/>
                    </a:ext>
                  </a:extLst>
                </a:gridCol>
                <a:gridCol w="197913">
                  <a:extLst>
                    <a:ext uri="{9D8B030D-6E8A-4147-A177-3AD203B41FA5}">
                      <a16:colId xmlns:a16="http://schemas.microsoft.com/office/drawing/2014/main" val="1409023333"/>
                    </a:ext>
                  </a:extLst>
                </a:gridCol>
                <a:gridCol w="197913">
                  <a:extLst>
                    <a:ext uri="{9D8B030D-6E8A-4147-A177-3AD203B41FA5}">
                      <a16:colId xmlns:a16="http://schemas.microsoft.com/office/drawing/2014/main" val="3079056106"/>
                    </a:ext>
                  </a:extLst>
                </a:gridCol>
                <a:gridCol w="197913">
                  <a:extLst>
                    <a:ext uri="{9D8B030D-6E8A-4147-A177-3AD203B41FA5}">
                      <a16:colId xmlns:a16="http://schemas.microsoft.com/office/drawing/2014/main" val="2446580036"/>
                    </a:ext>
                  </a:extLst>
                </a:gridCol>
                <a:gridCol w="197913">
                  <a:extLst>
                    <a:ext uri="{9D8B030D-6E8A-4147-A177-3AD203B41FA5}">
                      <a16:colId xmlns:a16="http://schemas.microsoft.com/office/drawing/2014/main" val="2697541079"/>
                    </a:ext>
                  </a:extLst>
                </a:gridCol>
                <a:gridCol w="197913">
                  <a:extLst>
                    <a:ext uri="{9D8B030D-6E8A-4147-A177-3AD203B41FA5}">
                      <a16:colId xmlns:a16="http://schemas.microsoft.com/office/drawing/2014/main" val="3769516916"/>
                    </a:ext>
                  </a:extLst>
                </a:gridCol>
                <a:gridCol w="197913">
                  <a:extLst>
                    <a:ext uri="{9D8B030D-6E8A-4147-A177-3AD203B41FA5}">
                      <a16:colId xmlns:a16="http://schemas.microsoft.com/office/drawing/2014/main" val="3045806532"/>
                    </a:ext>
                  </a:extLst>
                </a:gridCol>
                <a:gridCol w="197913">
                  <a:extLst>
                    <a:ext uri="{9D8B030D-6E8A-4147-A177-3AD203B41FA5}">
                      <a16:colId xmlns:a16="http://schemas.microsoft.com/office/drawing/2014/main" val="2620366253"/>
                    </a:ext>
                  </a:extLst>
                </a:gridCol>
                <a:gridCol w="197913">
                  <a:extLst>
                    <a:ext uri="{9D8B030D-6E8A-4147-A177-3AD203B41FA5}">
                      <a16:colId xmlns:a16="http://schemas.microsoft.com/office/drawing/2014/main" val="1563931968"/>
                    </a:ext>
                  </a:extLst>
                </a:gridCol>
                <a:gridCol w="197913">
                  <a:extLst>
                    <a:ext uri="{9D8B030D-6E8A-4147-A177-3AD203B41FA5}">
                      <a16:colId xmlns:a16="http://schemas.microsoft.com/office/drawing/2014/main" val="3185039416"/>
                    </a:ext>
                  </a:extLst>
                </a:gridCol>
                <a:gridCol w="197913">
                  <a:extLst>
                    <a:ext uri="{9D8B030D-6E8A-4147-A177-3AD203B41FA5}">
                      <a16:colId xmlns:a16="http://schemas.microsoft.com/office/drawing/2014/main" val="1365359510"/>
                    </a:ext>
                  </a:extLst>
                </a:gridCol>
                <a:gridCol w="197913">
                  <a:extLst>
                    <a:ext uri="{9D8B030D-6E8A-4147-A177-3AD203B41FA5}">
                      <a16:colId xmlns:a16="http://schemas.microsoft.com/office/drawing/2014/main" val="1985800898"/>
                    </a:ext>
                  </a:extLst>
                </a:gridCol>
                <a:gridCol w="197913">
                  <a:extLst>
                    <a:ext uri="{9D8B030D-6E8A-4147-A177-3AD203B41FA5}">
                      <a16:colId xmlns:a16="http://schemas.microsoft.com/office/drawing/2014/main" val="426402139"/>
                    </a:ext>
                  </a:extLst>
                </a:gridCol>
                <a:gridCol w="197913">
                  <a:extLst>
                    <a:ext uri="{9D8B030D-6E8A-4147-A177-3AD203B41FA5}">
                      <a16:colId xmlns:a16="http://schemas.microsoft.com/office/drawing/2014/main" val="2106921037"/>
                    </a:ext>
                  </a:extLst>
                </a:gridCol>
                <a:gridCol w="197913">
                  <a:extLst>
                    <a:ext uri="{9D8B030D-6E8A-4147-A177-3AD203B41FA5}">
                      <a16:colId xmlns:a16="http://schemas.microsoft.com/office/drawing/2014/main" val="339202112"/>
                    </a:ext>
                  </a:extLst>
                </a:gridCol>
                <a:gridCol w="197913">
                  <a:extLst>
                    <a:ext uri="{9D8B030D-6E8A-4147-A177-3AD203B41FA5}">
                      <a16:colId xmlns:a16="http://schemas.microsoft.com/office/drawing/2014/main" val="29724429"/>
                    </a:ext>
                  </a:extLst>
                </a:gridCol>
                <a:gridCol w="197913">
                  <a:extLst>
                    <a:ext uri="{9D8B030D-6E8A-4147-A177-3AD203B41FA5}">
                      <a16:colId xmlns:a16="http://schemas.microsoft.com/office/drawing/2014/main" val="1547457232"/>
                    </a:ext>
                  </a:extLst>
                </a:gridCol>
                <a:gridCol w="197913">
                  <a:extLst>
                    <a:ext uri="{9D8B030D-6E8A-4147-A177-3AD203B41FA5}">
                      <a16:colId xmlns:a16="http://schemas.microsoft.com/office/drawing/2014/main" val="1696079158"/>
                    </a:ext>
                  </a:extLst>
                </a:gridCol>
              </a:tblGrid>
              <a:tr h="214599">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340" marR="2340" marT="2340" marB="0" anchor="b">
                    <a:lnL>
                      <a:noFill/>
                    </a:lnL>
                    <a:lnR>
                      <a:noFill/>
                    </a:lnR>
                    <a:lnT>
                      <a:noFill/>
                    </a:lnT>
                    <a:lnB>
                      <a:noFill/>
                    </a:lnB>
                  </a:tcPr>
                </a:tc>
                <a:extLst>
                  <a:ext uri="{0D108BD9-81ED-4DB2-BD59-A6C34878D82A}">
                    <a16:rowId xmlns:a16="http://schemas.microsoft.com/office/drawing/2014/main" val="3377982559"/>
                  </a:ext>
                </a:extLst>
              </a:tr>
              <a:tr h="158088">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335080144"/>
                  </a:ext>
                </a:extLst>
              </a:tr>
              <a:tr h="214599">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541986002"/>
                  </a:ext>
                </a:extLst>
              </a:tr>
              <a:tr h="158088">
                <a:tc>
                  <a:txBody>
                    <a:bodyPr/>
                    <a:lstStyle/>
                    <a:p>
                      <a:pPr algn="l" fontAlgn="b"/>
                      <a:r>
                        <a:rPr lang="en-US" sz="800" b="0" i="0" u="none" strike="noStrike">
                          <a:solidFill>
                            <a:srgbClr val="000000"/>
                          </a:solidFill>
                          <a:effectLst/>
                          <a:latin typeface="Calibri" panose="020F0502020204030204" pitchFamily="34" charset="0"/>
                        </a:rPr>
                        <a:t>Cut-off for new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71443700"/>
                  </a:ext>
                </a:extLst>
              </a:tr>
              <a:tr h="320878">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17338977"/>
                  </a:ext>
                </a:extLst>
              </a:tr>
              <a:tr h="158088">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756930076"/>
                  </a:ext>
                </a:extLst>
              </a:tr>
              <a:tr h="158088">
                <a:tc>
                  <a:txBody>
                    <a:bodyPr/>
                    <a:lstStyle/>
                    <a:p>
                      <a:pPr algn="l" fontAlgn="b"/>
                      <a:r>
                        <a:rPr lang="en-US" sz="800" b="0" i="0" u="none" strike="noStrike">
                          <a:solidFill>
                            <a:srgbClr val="000000"/>
                          </a:solidFill>
                          <a:effectLst/>
                          <a:latin typeface="Calibri" panose="020F0502020204030204" pitchFamily="34" charset="0"/>
                        </a:rPr>
                        <a:t>Draft 0</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57308024"/>
                  </a:ext>
                </a:extLst>
              </a:tr>
              <a:tr h="214599">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339252493"/>
                  </a:ext>
                </a:extLst>
              </a:tr>
              <a:tr h="214599">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00898854"/>
                  </a:ext>
                </a:extLst>
              </a:tr>
              <a:tr h="214599">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981454026"/>
                  </a:ext>
                </a:extLst>
              </a:tr>
              <a:tr h="158088">
                <a:tc>
                  <a:txBody>
                    <a:bodyPr/>
                    <a:lstStyle/>
                    <a:p>
                      <a:pPr algn="l" fontAlgn="b"/>
                      <a:r>
                        <a:rPr lang="en-US" sz="800" b="0" i="0" u="none" strike="noStrike">
                          <a:solidFill>
                            <a:srgbClr val="3F3F76"/>
                          </a:solidFill>
                          <a:effectLst/>
                          <a:latin typeface="Calibri" panose="020F0502020204030204" pitchFamily="34" charset="0"/>
                        </a:rPr>
                        <a:t>First letter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868045882"/>
                  </a:ext>
                </a:extLst>
              </a:tr>
              <a:tr h="158088">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10577999"/>
                  </a:ext>
                </a:extLst>
              </a:tr>
              <a:tr h="158088">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21527059"/>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82654478"/>
                  </a:ext>
                </a:extLst>
              </a:tr>
              <a:tr h="214599">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16244223"/>
                  </a:ext>
                </a:extLst>
              </a:tr>
              <a:tr h="158088">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793941777"/>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06566049"/>
                  </a:ext>
                </a:extLst>
              </a:tr>
              <a:tr h="158088">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98814751"/>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302205370"/>
                  </a:ext>
                </a:extLst>
              </a:tr>
              <a:tr h="158088">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287711271"/>
                  </a:ext>
                </a:extLst>
              </a:tr>
              <a:tr h="214599">
                <a:tc>
                  <a:txBody>
                    <a:bodyPr/>
                    <a:lstStyle/>
                    <a:p>
                      <a:pPr algn="l" fontAlgn="b"/>
                      <a:r>
                        <a:rPr lang="en-US" sz="800" b="0" i="0" u="none" strike="noStrike">
                          <a:solidFill>
                            <a:srgbClr val="9C5700"/>
                          </a:solidFill>
                          <a:effectLst/>
                          <a:latin typeface="Calibri" panose="020F0502020204030204" pitchFamily="34" charset="0"/>
                        </a:rPr>
                        <a:t>Conditional approval to RevCom</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76888553"/>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6112611"/>
                  </a:ext>
                </a:extLst>
              </a:tr>
              <a:tr h="158088">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98489670"/>
                  </a:ext>
                </a:extLst>
              </a:tr>
              <a:tr h="214599">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42311428"/>
                  </a:ext>
                </a:extLst>
              </a:tr>
              <a:tr h="320878">
                <a:tc>
                  <a:txBody>
                    <a:bodyPr/>
                    <a:lstStyle/>
                    <a:p>
                      <a:pPr algn="l" fontAlgn="b"/>
                      <a:r>
                        <a:rPr lang="en-US" sz="800" b="0" i="0" u="none" strike="noStrike">
                          <a:solidFill>
                            <a:srgbClr val="000000"/>
                          </a:solidFill>
                          <a:effectLst/>
                          <a:latin typeface="Calibri" panose="020F0502020204030204" pitchFamily="34" charset="0"/>
                        </a:rPr>
                        <a:t>Conditional or unconditional approval to RevCom</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51947814"/>
                  </a:ext>
                </a:extLst>
              </a:tr>
              <a:tr h="214599">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2530154992"/>
                  </a:ext>
                </a:extLst>
              </a:tr>
              <a:tr h="158088">
                <a:tc>
                  <a:txBody>
                    <a:bodyPr/>
                    <a:lstStyle/>
                    <a:p>
                      <a:pPr algn="l" fontAlgn="b"/>
                      <a:r>
                        <a:rPr lang="en-US" sz="800" b="0" i="0" u="none" strike="noStrike">
                          <a:solidFill>
                            <a:srgbClr val="3F3F76"/>
                          </a:solidFill>
                          <a:effectLst/>
                          <a:latin typeface="Calibri" panose="020F0502020204030204" pitchFamily="34" charset="0"/>
                        </a:rPr>
                        <a:t>RevCom meets</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3375658505"/>
                  </a:ext>
                </a:extLst>
              </a:tr>
            </a:tbl>
          </a:graphicData>
        </a:graphic>
      </p:graphicFrame>
    </p:spTree>
    <p:extLst>
      <p:ext uri="{BB962C8B-B14F-4D97-AF65-F5344CB8AC3E}">
        <p14:creationId xmlns:p14="http://schemas.microsoft.com/office/powerpoint/2010/main" val="224219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93791525"/>
              </p:ext>
            </p:extLst>
          </p:nvPr>
        </p:nvGraphicFramePr>
        <p:xfrm>
          <a:off x="755575" y="2721456"/>
          <a:ext cx="7764463" cy="265176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algn="l" fontAlgn="b"/>
                      <a:r>
                        <a:rPr lang="en-US" sz="1400" u="none" strike="noStrike">
                          <a:effectLst/>
                        </a:rPr>
                        <a:t>Draft 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7032441"/>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2022</a:t>
                      </a:r>
                    </a:p>
                  </a:txBody>
                  <a:tcPr marL="7620" marR="7620" marT="7620" marB="0" anchor="b"/>
                </a:tc>
                <a:extLst>
                  <a:ext uri="{0D108BD9-81ED-4DB2-BD59-A6C34878D82A}">
                    <a16:rowId xmlns:a16="http://schemas.microsoft.com/office/drawing/2014/main" val="2104789965"/>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 (before Nov meeting)</a:t>
                      </a:r>
                    </a:p>
                  </a:txBody>
                  <a:tcPr marL="7620" marR="7620" marT="7620" marB="0" anchor="b"/>
                </a:tc>
                <a:extLst>
                  <a:ext uri="{0D108BD9-81ED-4DB2-BD59-A6C34878D82A}">
                    <a16:rowId xmlns:a16="http://schemas.microsoft.com/office/drawing/2014/main" val="3607002835"/>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2023 (following meeting)</a:t>
                      </a:r>
                    </a:p>
                  </a:txBody>
                  <a:tcPr marL="7620" marR="7620" marT="7620" marB="0" anchor="b"/>
                </a:tc>
                <a:extLst>
                  <a:ext uri="{0D108BD9-81ED-4DB2-BD59-A6C34878D82A}">
                    <a16:rowId xmlns:a16="http://schemas.microsoft.com/office/drawing/2014/main" val="4281273828"/>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a:t>
                      </a:r>
                    </a:p>
                  </a:txBody>
                  <a:tcPr marL="7620" marR="7620" marT="7620" marB="0" anchor="b"/>
                </a:tc>
                <a:extLst>
                  <a:ext uri="{0D108BD9-81ED-4DB2-BD59-A6C34878D82A}">
                    <a16:rowId xmlns:a16="http://schemas.microsoft.com/office/drawing/2014/main" val="3726778902"/>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2023</a:t>
                      </a:r>
                    </a:p>
                  </a:txBody>
                  <a:tcPr marL="7620" marR="7620" marT="7620" marB="0" anchor="b"/>
                </a:tc>
                <a:extLst>
                  <a:ext uri="{0D108BD9-81ED-4DB2-BD59-A6C34878D82A}">
                    <a16:rowId xmlns:a16="http://schemas.microsoft.com/office/drawing/2014/main" val="225014369"/>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Sept/October 2023 (post Sept meeting)</a:t>
                      </a:r>
                    </a:p>
                  </a:txBody>
                  <a:tcPr marL="7620" marR="7620" marT="7620" marB="0" anchor="b"/>
                </a:tc>
                <a:extLst>
                  <a:ext uri="{0D108BD9-81ED-4DB2-BD59-A6C34878D82A}">
                    <a16:rowId xmlns:a16="http://schemas.microsoft.com/office/drawing/2014/main" val="230540746"/>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 2024</a:t>
                      </a:r>
                    </a:p>
                  </a:txBody>
                  <a:tcPr marL="7620" marR="7620" marT="7620" marB="0" anchor="b"/>
                </a:tc>
                <a:extLst>
                  <a:ext uri="{0D108BD9-81ED-4DB2-BD59-A6C34878D82A}">
                    <a16:rowId xmlns:a16="http://schemas.microsoft.com/office/drawing/2014/main" val="2208909930"/>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63118377"/>
                  </a:ext>
                </a:extLst>
              </a:tr>
              <a:tr h="182880">
                <a:tc>
                  <a:txBody>
                    <a:bodyPr/>
                    <a:lstStyle/>
                    <a:p>
                      <a:pPr algn="l" fontAlgn="b"/>
                      <a:r>
                        <a:rPr lang="en-US" sz="1400" u="none" strike="noStrike">
                          <a:effectLst/>
                        </a:rPr>
                        <a:t>RevCom meets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April, June, September or October 2024</a:t>
                      </a:r>
                    </a:p>
                  </a:txBody>
                  <a:tcPr marL="7620" marR="7620" marT="7620" marB="0" anchor="b"/>
                </a:tc>
                <a:extLst>
                  <a:ext uri="{0D108BD9-81ED-4DB2-BD59-A6C34878D82A}">
                    <a16:rowId xmlns:a16="http://schemas.microsoft.com/office/drawing/2014/main" val="4084612535"/>
                  </a:ext>
                </a:extLst>
              </a:tr>
            </a:tbl>
          </a:graphicData>
        </a:graphic>
      </p:graphicFrame>
      <p:sp>
        <p:nvSpPr>
          <p:cNvPr id="9" name="TextBox 8">
            <a:extLst>
              <a:ext uri="{FF2B5EF4-FFF2-40B4-BE49-F238E27FC236}">
                <a16:creationId xmlns:a16="http://schemas.microsoft.com/office/drawing/2014/main" id="{113C3FBF-7404-4582-8D4F-DB151E5459FB}"/>
              </a:ext>
            </a:extLst>
          </p:cNvPr>
          <p:cNvSpPr txBox="1"/>
          <p:nvPr/>
        </p:nvSpPr>
        <p:spPr>
          <a:xfrm>
            <a:off x="2627784" y="5661248"/>
            <a:ext cx="4680520" cy="646331"/>
          </a:xfrm>
          <a:prstGeom prst="rect">
            <a:avLst/>
          </a:prstGeom>
          <a:noFill/>
        </p:spPr>
        <p:txBody>
          <a:bodyPr wrap="square" rtlCol="0">
            <a:spAutoFit/>
          </a:bodyPr>
          <a:lstStyle/>
          <a:p>
            <a:r>
              <a:rPr lang="en-US" dirty="0">
                <a:solidFill>
                  <a:srgbClr val="FF0000"/>
                </a:solidFill>
              </a:rPr>
              <a:t>Comments:  </a:t>
            </a:r>
          </a:p>
          <a:p>
            <a:r>
              <a:rPr lang="en-US" dirty="0">
                <a:solidFill>
                  <a:srgbClr val="FF0000"/>
                </a:solidFill>
              </a:rPr>
              <a:t>Break out feature deadline into PHY and MAC w/different dates (MAC time longer). Consider schedule breakdown by feature.</a:t>
            </a:r>
          </a:p>
        </p:txBody>
      </p:sp>
    </p:spTree>
    <p:extLst>
      <p:ext uri="{BB962C8B-B14F-4D97-AF65-F5344CB8AC3E}">
        <p14:creationId xmlns:p14="http://schemas.microsoft.com/office/powerpoint/2010/main" val="148406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(Alt 1)</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6" name="Table 5">
            <a:extLst>
              <a:ext uri="{FF2B5EF4-FFF2-40B4-BE49-F238E27FC236}">
                <a16:creationId xmlns:a16="http://schemas.microsoft.com/office/drawing/2014/main" id="{0C58E9EC-EFFB-4414-BFB0-C1C660F006BE}"/>
              </a:ext>
            </a:extLst>
          </p:cNvPr>
          <p:cNvGraphicFramePr>
            <a:graphicFrameLocks noGrp="1"/>
          </p:cNvGraphicFramePr>
          <p:nvPr>
            <p:extLst>
              <p:ext uri="{D42A27DB-BD31-4B8C-83A1-F6EECF244321}">
                <p14:modId xmlns:p14="http://schemas.microsoft.com/office/powerpoint/2010/main" val="3311318811"/>
              </p:ext>
            </p:extLst>
          </p:nvPr>
        </p:nvGraphicFramePr>
        <p:xfrm>
          <a:off x="467557" y="620689"/>
          <a:ext cx="8280907" cy="5874872"/>
        </p:xfrm>
        <a:graphic>
          <a:graphicData uri="http://schemas.openxmlformats.org/drawingml/2006/table">
            <a:tbl>
              <a:tblPr/>
              <a:tblGrid>
                <a:gridCol w="1093867">
                  <a:extLst>
                    <a:ext uri="{9D8B030D-6E8A-4147-A177-3AD203B41FA5}">
                      <a16:colId xmlns:a16="http://schemas.microsoft.com/office/drawing/2014/main" val="742326584"/>
                    </a:ext>
                  </a:extLst>
                </a:gridCol>
                <a:gridCol w="199640">
                  <a:extLst>
                    <a:ext uri="{9D8B030D-6E8A-4147-A177-3AD203B41FA5}">
                      <a16:colId xmlns:a16="http://schemas.microsoft.com/office/drawing/2014/main" val="1857140605"/>
                    </a:ext>
                  </a:extLst>
                </a:gridCol>
                <a:gridCol w="199640">
                  <a:extLst>
                    <a:ext uri="{9D8B030D-6E8A-4147-A177-3AD203B41FA5}">
                      <a16:colId xmlns:a16="http://schemas.microsoft.com/office/drawing/2014/main" val="2805176376"/>
                    </a:ext>
                  </a:extLst>
                </a:gridCol>
                <a:gridCol w="199640">
                  <a:extLst>
                    <a:ext uri="{9D8B030D-6E8A-4147-A177-3AD203B41FA5}">
                      <a16:colId xmlns:a16="http://schemas.microsoft.com/office/drawing/2014/main" val="881714949"/>
                    </a:ext>
                  </a:extLst>
                </a:gridCol>
                <a:gridCol w="199640">
                  <a:extLst>
                    <a:ext uri="{9D8B030D-6E8A-4147-A177-3AD203B41FA5}">
                      <a16:colId xmlns:a16="http://schemas.microsoft.com/office/drawing/2014/main" val="2600215326"/>
                    </a:ext>
                  </a:extLst>
                </a:gridCol>
                <a:gridCol w="199640">
                  <a:extLst>
                    <a:ext uri="{9D8B030D-6E8A-4147-A177-3AD203B41FA5}">
                      <a16:colId xmlns:a16="http://schemas.microsoft.com/office/drawing/2014/main" val="1601277589"/>
                    </a:ext>
                  </a:extLst>
                </a:gridCol>
                <a:gridCol w="199640">
                  <a:extLst>
                    <a:ext uri="{9D8B030D-6E8A-4147-A177-3AD203B41FA5}">
                      <a16:colId xmlns:a16="http://schemas.microsoft.com/office/drawing/2014/main" val="3430406872"/>
                    </a:ext>
                  </a:extLst>
                </a:gridCol>
                <a:gridCol w="199640">
                  <a:extLst>
                    <a:ext uri="{9D8B030D-6E8A-4147-A177-3AD203B41FA5}">
                      <a16:colId xmlns:a16="http://schemas.microsoft.com/office/drawing/2014/main" val="3395994436"/>
                    </a:ext>
                  </a:extLst>
                </a:gridCol>
                <a:gridCol w="199640">
                  <a:extLst>
                    <a:ext uri="{9D8B030D-6E8A-4147-A177-3AD203B41FA5}">
                      <a16:colId xmlns:a16="http://schemas.microsoft.com/office/drawing/2014/main" val="3747843852"/>
                    </a:ext>
                  </a:extLst>
                </a:gridCol>
                <a:gridCol w="199640">
                  <a:extLst>
                    <a:ext uri="{9D8B030D-6E8A-4147-A177-3AD203B41FA5}">
                      <a16:colId xmlns:a16="http://schemas.microsoft.com/office/drawing/2014/main" val="4126769777"/>
                    </a:ext>
                  </a:extLst>
                </a:gridCol>
                <a:gridCol w="199640">
                  <a:extLst>
                    <a:ext uri="{9D8B030D-6E8A-4147-A177-3AD203B41FA5}">
                      <a16:colId xmlns:a16="http://schemas.microsoft.com/office/drawing/2014/main" val="3903182085"/>
                    </a:ext>
                  </a:extLst>
                </a:gridCol>
                <a:gridCol w="199640">
                  <a:extLst>
                    <a:ext uri="{9D8B030D-6E8A-4147-A177-3AD203B41FA5}">
                      <a16:colId xmlns:a16="http://schemas.microsoft.com/office/drawing/2014/main" val="1492176231"/>
                    </a:ext>
                  </a:extLst>
                </a:gridCol>
                <a:gridCol w="199640">
                  <a:extLst>
                    <a:ext uri="{9D8B030D-6E8A-4147-A177-3AD203B41FA5}">
                      <a16:colId xmlns:a16="http://schemas.microsoft.com/office/drawing/2014/main" val="2294732708"/>
                    </a:ext>
                  </a:extLst>
                </a:gridCol>
                <a:gridCol w="199640">
                  <a:extLst>
                    <a:ext uri="{9D8B030D-6E8A-4147-A177-3AD203B41FA5}">
                      <a16:colId xmlns:a16="http://schemas.microsoft.com/office/drawing/2014/main" val="1864515745"/>
                    </a:ext>
                  </a:extLst>
                </a:gridCol>
                <a:gridCol w="199640">
                  <a:extLst>
                    <a:ext uri="{9D8B030D-6E8A-4147-A177-3AD203B41FA5}">
                      <a16:colId xmlns:a16="http://schemas.microsoft.com/office/drawing/2014/main" val="1070446196"/>
                    </a:ext>
                  </a:extLst>
                </a:gridCol>
                <a:gridCol w="199640">
                  <a:extLst>
                    <a:ext uri="{9D8B030D-6E8A-4147-A177-3AD203B41FA5}">
                      <a16:colId xmlns:a16="http://schemas.microsoft.com/office/drawing/2014/main" val="1562657802"/>
                    </a:ext>
                  </a:extLst>
                </a:gridCol>
                <a:gridCol w="199640">
                  <a:extLst>
                    <a:ext uri="{9D8B030D-6E8A-4147-A177-3AD203B41FA5}">
                      <a16:colId xmlns:a16="http://schemas.microsoft.com/office/drawing/2014/main" val="3123391019"/>
                    </a:ext>
                  </a:extLst>
                </a:gridCol>
                <a:gridCol w="199640">
                  <a:extLst>
                    <a:ext uri="{9D8B030D-6E8A-4147-A177-3AD203B41FA5}">
                      <a16:colId xmlns:a16="http://schemas.microsoft.com/office/drawing/2014/main" val="1162110649"/>
                    </a:ext>
                  </a:extLst>
                </a:gridCol>
                <a:gridCol w="199640">
                  <a:extLst>
                    <a:ext uri="{9D8B030D-6E8A-4147-A177-3AD203B41FA5}">
                      <a16:colId xmlns:a16="http://schemas.microsoft.com/office/drawing/2014/main" val="3183250326"/>
                    </a:ext>
                  </a:extLst>
                </a:gridCol>
                <a:gridCol w="199640">
                  <a:extLst>
                    <a:ext uri="{9D8B030D-6E8A-4147-A177-3AD203B41FA5}">
                      <a16:colId xmlns:a16="http://schemas.microsoft.com/office/drawing/2014/main" val="1734571593"/>
                    </a:ext>
                  </a:extLst>
                </a:gridCol>
                <a:gridCol w="199640">
                  <a:extLst>
                    <a:ext uri="{9D8B030D-6E8A-4147-A177-3AD203B41FA5}">
                      <a16:colId xmlns:a16="http://schemas.microsoft.com/office/drawing/2014/main" val="3714956978"/>
                    </a:ext>
                  </a:extLst>
                </a:gridCol>
                <a:gridCol w="199640">
                  <a:extLst>
                    <a:ext uri="{9D8B030D-6E8A-4147-A177-3AD203B41FA5}">
                      <a16:colId xmlns:a16="http://schemas.microsoft.com/office/drawing/2014/main" val="1242946609"/>
                    </a:ext>
                  </a:extLst>
                </a:gridCol>
                <a:gridCol w="199640">
                  <a:extLst>
                    <a:ext uri="{9D8B030D-6E8A-4147-A177-3AD203B41FA5}">
                      <a16:colId xmlns:a16="http://schemas.microsoft.com/office/drawing/2014/main" val="3811896624"/>
                    </a:ext>
                  </a:extLst>
                </a:gridCol>
                <a:gridCol w="199640">
                  <a:extLst>
                    <a:ext uri="{9D8B030D-6E8A-4147-A177-3AD203B41FA5}">
                      <a16:colId xmlns:a16="http://schemas.microsoft.com/office/drawing/2014/main" val="1633638005"/>
                    </a:ext>
                  </a:extLst>
                </a:gridCol>
                <a:gridCol w="199640">
                  <a:extLst>
                    <a:ext uri="{9D8B030D-6E8A-4147-A177-3AD203B41FA5}">
                      <a16:colId xmlns:a16="http://schemas.microsoft.com/office/drawing/2014/main" val="1709688167"/>
                    </a:ext>
                  </a:extLst>
                </a:gridCol>
                <a:gridCol w="199640">
                  <a:extLst>
                    <a:ext uri="{9D8B030D-6E8A-4147-A177-3AD203B41FA5}">
                      <a16:colId xmlns:a16="http://schemas.microsoft.com/office/drawing/2014/main" val="3026353251"/>
                    </a:ext>
                  </a:extLst>
                </a:gridCol>
                <a:gridCol w="199640">
                  <a:extLst>
                    <a:ext uri="{9D8B030D-6E8A-4147-A177-3AD203B41FA5}">
                      <a16:colId xmlns:a16="http://schemas.microsoft.com/office/drawing/2014/main" val="3100538547"/>
                    </a:ext>
                  </a:extLst>
                </a:gridCol>
                <a:gridCol w="199640">
                  <a:extLst>
                    <a:ext uri="{9D8B030D-6E8A-4147-A177-3AD203B41FA5}">
                      <a16:colId xmlns:a16="http://schemas.microsoft.com/office/drawing/2014/main" val="3764616740"/>
                    </a:ext>
                  </a:extLst>
                </a:gridCol>
                <a:gridCol w="199640">
                  <a:extLst>
                    <a:ext uri="{9D8B030D-6E8A-4147-A177-3AD203B41FA5}">
                      <a16:colId xmlns:a16="http://schemas.microsoft.com/office/drawing/2014/main" val="4251005803"/>
                    </a:ext>
                  </a:extLst>
                </a:gridCol>
                <a:gridCol w="199640">
                  <a:extLst>
                    <a:ext uri="{9D8B030D-6E8A-4147-A177-3AD203B41FA5}">
                      <a16:colId xmlns:a16="http://schemas.microsoft.com/office/drawing/2014/main" val="454785729"/>
                    </a:ext>
                  </a:extLst>
                </a:gridCol>
                <a:gridCol w="199640">
                  <a:extLst>
                    <a:ext uri="{9D8B030D-6E8A-4147-A177-3AD203B41FA5}">
                      <a16:colId xmlns:a16="http://schemas.microsoft.com/office/drawing/2014/main" val="3994416180"/>
                    </a:ext>
                  </a:extLst>
                </a:gridCol>
                <a:gridCol w="199640">
                  <a:extLst>
                    <a:ext uri="{9D8B030D-6E8A-4147-A177-3AD203B41FA5}">
                      <a16:colId xmlns:a16="http://schemas.microsoft.com/office/drawing/2014/main" val="869721619"/>
                    </a:ext>
                  </a:extLst>
                </a:gridCol>
                <a:gridCol w="199640">
                  <a:extLst>
                    <a:ext uri="{9D8B030D-6E8A-4147-A177-3AD203B41FA5}">
                      <a16:colId xmlns:a16="http://schemas.microsoft.com/office/drawing/2014/main" val="4175766301"/>
                    </a:ext>
                  </a:extLst>
                </a:gridCol>
                <a:gridCol w="199640">
                  <a:extLst>
                    <a:ext uri="{9D8B030D-6E8A-4147-A177-3AD203B41FA5}">
                      <a16:colId xmlns:a16="http://schemas.microsoft.com/office/drawing/2014/main" val="2399886721"/>
                    </a:ext>
                  </a:extLst>
                </a:gridCol>
                <a:gridCol w="199640">
                  <a:extLst>
                    <a:ext uri="{9D8B030D-6E8A-4147-A177-3AD203B41FA5}">
                      <a16:colId xmlns:a16="http://schemas.microsoft.com/office/drawing/2014/main" val="1364162513"/>
                    </a:ext>
                  </a:extLst>
                </a:gridCol>
                <a:gridCol w="199640">
                  <a:extLst>
                    <a:ext uri="{9D8B030D-6E8A-4147-A177-3AD203B41FA5}">
                      <a16:colId xmlns:a16="http://schemas.microsoft.com/office/drawing/2014/main" val="2846239378"/>
                    </a:ext>
                  </a:extLst>
                </a:gridCol>
                <a:gridCol w="199640">
                  <a:extLst>
                    <a:ext uri="{9D8B030D-6E8A-4147-A177-3AD203B41FA5}">
                      <a16:colId xmlns:a16="http://schemas.microsoft.com/office/drawing/2014/main" val="3224214279"/>
                    </a:ext>
                  </a:extLst>
                </a:gridCol>
              </a:tblGrid>
              <a:tr h="235218">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340" marR="2340" marT="2340" marB="0" anchor="b">
                    <a:lnL>
                      <a:noFill/>
                    </a:lnL>
                    <a:lnR>
                      <a:noFill/>
                    </a:lnR>
                    <a:lnT>
                      <a:noFill/>
                    </a:lnT>
                    <a:lnB>
                      <a:noFill/>
                    </a:lnB>
                  </a:tcPr>
                </a:tc>
                <a:extLst>
                  <a:ext uri="{0D108BD9-81ED-4DB2-BD59-A6C34878D82A}">
                    <a16:rowId xmlns:a16="http://schemas.microsoft.com/office/drawing/2014/main" val="618741883"/>
                  </a:ext>
                </a:extLst>
              </a:tr>
              <a:tr h="153832">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32611476"/>
                  </a:ext>
                </a:extLst>
              </a:tr>
              <a:tr h="235218">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67258783"/>
                  </a:ext>
                </a:extLst>
              </a:tr>
              <a:tr h="235218">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598172222"/>
                  </a:ext>
                </a:extLst>
              </a:tr>
              <a:tr h="235218">
                <a:tc>
                  <a:txBody>
                    <a:bodyPr/>
                    <a:lstStyle/>
                    <a:p>
                      <a:pPr algn="l" fontAlgn="b"/>
                      <a:r>
                        <a:rPr lang="en-US" sz="800" b="0" i="0" u="none" strike="noStrike">
                          <a:solidFill>
                            <a:srgbClr val="000000"/>
                          </a:solidFill>
                          <a:effectLst/>
                          <a:latin typeface="Calibri" panose="020F0502020204030204" pitchFamily="34" charset="0"/>
                        </a:rPr>
                        <a:t>Cut-off for new proposals, MAC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077101805"/>
                  </a:ext>
                </a:extLst>
              </a:tr>
              <a:tr h="351710">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595100763"/>
                  </a:ext>
                </a:extLst>
              </a:tr>
              <a:tr h="153832">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452657653"/>
                  </a:ext>
                </a:extLst>
              </a:tr>
              <a:tr h="153832">
                <a:tc>
                  <a:txBody>
                    <a:bodyPr/>
                    <a:lstStyle/>
                    <a:p>
                      <a:pPr algn="l" fontAlgn="b"/>
                      <a:r>
                        <a:rPr lang="en-US" sz="800" b="0" i="0" u="none" strike="noStrike">
                          <a:solidFill>
                            <a:srgbClr val="000000"/>
                          </a:solidFill>
                          <a:effectLst/>
                          <a:latin typeface="Calibri" panose="020F0502020204030204" pitchFamily="34" charset="0"/>
                        </a:rPr>
                        <a:t>Draft 0</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91696251"/>
                  </a:ext>
                </a:extLst>
              </a:tr>
              <a:tr h="235218">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463533498"/>
                  </a:ext>
                </a:extLst>
              </a:tr>
              <a:tr h="235218">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92435943"/>
                  </a:ext>
                </a:extLst>
              </a:tr>
              <a:tr h="235218">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886300139"/>
                  </a:ext>
                </a:extLst>
              </a:tr>
              <a:tr h="153832">
                <a:tc>
                  <a:txBody>
                    <a:bodyPr/>
                    <a:lstStyle/>
                    <a:p>
                      <a:pPr algn="l" fontAlgn="b"/>
                      <a:r>
                        <a:rPr lang="en-US" sz="800" b="0" i="0" u="none" strike="noStrike">
                          <a:solidFill>
                            <a:srgbClr val="3F3F76"/>
                          </a:solidFill>
                          <a:effectLst/>
                          <a:latin typeface="Calibri" panose="020F0502020204030204" pitchFamily="34" charset="0"/>
                        </a:rPr>
                        <a:t>First letter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85673860"/>
                  </a:ext>
                </a:extLst>
              </a:tr>
              <a:tr h="153832">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743269416"/>
                  </a:ext>
                </a:extLst>
              </a:tr>
              <a:tr h="153832">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751488327"/>
                  </a:ext>
                </a:extLst>
              </a:tr>
              <a:tr h="235218">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030196770"/>
                  </a:ext>
                </a:extLst>
              </a:tr>
              <a:tr h="235218">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829506665"/>
                  </a:ext>
                </a:extLst>
              </a:tr>
              <a:tr h="153832">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568658504"/>
                  </a:ext>
                </a:extLst>
              </a:tr>
              <a:tr h="235218">
                <a:tc>
                  <a:txBody>
                    <a:bodyPr/>
                    <a:lstStyle/>
                    <a:p>
                      <a:pPr algn="l" fontAlgn="b"/>
                      <a:r>
                        <a:rPr lang="en-US" sz="800" b="0" i="0" u="none" strike="noStrike" dirty="0">
                          <a:solidFill>
                            <a:srgbClr val="000000"/>
                          </a:solidFill>
                          <a:effectLst/>
                          <a:latin typeface="Calibri" panose="020F0502020204030204" pitchFamily="34" charset="0"/>
                        </a:rPr>
                        <a:t>Comment resolution, 2nd recirc and final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013123168"/>
                  </a:ext>
                </a:extLst>
              </a:tr>
              <a:tr h="153832">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449176647"/>
                  </a:ext>
                </a:extLst>
              </a:tr>
              <a:tr h="235218">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177915478"/>
                  </a:ext>
                </a:extLst>
              </a:tr>
              <a:tr h="153832">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60666448"/>
                  </a:ext>
                </a:extLst>
              </a:tr>
              <a:tr h="235218">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567660654"/>
                  </a:ext>
                </a:extLst>
              </a:tr>
              <a:tr h="153832">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81988085"/>
                  </a:ext>
                </a:extLst>
              </a:tr>
              <a:tr h="235218">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191306585"/>
                  </a:ext>
                </a:extLst>
              </a:tr>
              <a:tr h="351710">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63298296"/>
                  </a:ext>
                </a:extLst>
              </a:tr>
              <a:tr h="235218">
                <a:tc>
                  <a:txBody>
                    <a:bodyPr/>
                    <a:lstStyle/>
                    <a:p>
                      <a:pPr algn="l" fontAlgn="b"/>
                      <a:r>
                        <a:rPr lang="en-US" sz="800" b="0" i="0" u="none" strike="noStrike">
                          <a:solidFill>
                            <a:srgbClr val="FFFFFF"/>
                          </a:solidFill>
                          <a:effectLst/>
                          <a:latin typeface="Calibri" panose="020F0502020204030204" pitchFamily="34" charset="0"/>
                        </a:rPr>
                        <a:t>Optional 3rd SA recirc if needed</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676416076"/>
                  </a:ext>
                </a:extLst>
              </a:tr>
              <a:tr h="153832">
                <a:tc>
                  <a:txBody>
                    <a:bodyPr/>
                    <a:lstStyle/>
                    <a:p>
                      <a:pPr algn="l" fontAlgn="b"/>
                      <a:r>
                        <a:rPr lang="en-US" sz="800" b="0" i="0" u="none" strike="noStrike">
                          <a:solidFill>
                            <a:srgbClr val="3F3F76"/>
                          </a:solidFill>
                          <a:effectLst/>
                          <a:latin typeface="Calibri" panose="020F0502020204030204" pitchFamily="34" charset="0"/>
                        </a:rPr>
                        <a:t>RevCom meets</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2264912112"/>
                  </a:ext>
                </a:extLst>
              </a:tr>
            </a:tbl>
          </a:graphicData>
        </a:graphic>
      </p:graphicFrame>
    </p:spTree>
    <p:extLst>
      <p:ext uri="{BB962C8B-B14F-4D97-AF65-F5344CB8AC3E}">
        <p14:creationId xmlns:p14="http://schemas.microsoft.com/office/powerpoint/2010/main" val="2071667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2229450878"/>
              </p:ext>
            </p:extLst>
          </p:nvPr>
        </p:nvGraphicFramePr>
        <p:xfrm>
          <a:off x="755575" y="2721456"/>
          <a:ext cx="7764463" cy="287274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2022</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 (before Nov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a:t>
                      </a:r>
                    </a:p>
                  </a:txBody>
                  <a:tcPr marL="7620" marR="7620" marT="7620" marB="0" anchor="b"/>
                </a:tc>
                <a:extLst>
                  <a:ext uri="{0D108BD9-81ED-4DB2-BD59-A6C34878D82A}">
                    <a16:rowId xmlns:a16="http://schemas.microsoft.com/office/drawing/2014/main" val="4143125971"/>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2023</a:t>
                      </a:r>
                    </a:p>
                  </a:txBody>
                  <a:tcPr marL="7620" marR="7620" marT="7620" marB="0" anchor="b"/>
                </a:tc>
                <a:extLst>
                  <a:ext uri="{0D108BD9-81ED-4DB2-BD59-A6C34878D82A}">
                    <a16:rowId xmlns:a16="http://schemas.microsoft.com/office/drawing/2014/main" val="145987185"/>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Sept/October 2023 (post Sept meeting)</a:t>
                      </a:r>
                    </a:p>
                  </a:txBody>
                  <a:tcPr marL="7620" marR="7620" marT="7620" marB="0" anchor="b"/>
                </a:tc>
                <a:extLst>
                  <a:ext uri="{0D108BD9-81ED-4DB2-BD59-A6C34878D82A}">
                    <a16:rowId xmlns:a16="http://schemas.microsoft.com/office/drawing/2014/main" val="4251659700"/>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 2024</a:t>
                      </a:r>
                    </a:p>
                  </a:txBody>
                  <a:tcPr marL="7620" marR="7620" marT="7620" marB="0" anchor="b"/>
                </a:tc>
                <a:extLst>
                  <a:ext uri="{0D108BD9-81ED-4DB2-BD59-A6C34878D82A}">
                    <a16:rowId xmlns:a16="http://schemas.microsoft.com/office/drawing/2014/main" val="754354906"/>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3329215042"/>
                  </a:ext>
                </a:extLst>
              </a:tr>
              <a:tr h="182880">
                <a:tc>
                  <a:txBody>
                    <a:bodyPr/>
                    <a:lstStyle/>
                    <a:p>
                      <a:pPr algn="l" fontAlgn="b"/>
                      <a:r>
                        <a:rPr lang="en-US" sz="1400" u="none" strike="noStrike" dirty="0" err="1">
                          <a:effectLst/>
                        </a:rPr>
                        <a:t>RevCom</a:t>
                      </a:r>
                      <a:r>
                        <a:rPr lang="en-US" sz="1400" u="none" strike="noStrike" dirty="0">
                          <a:effectLst/>
                        </a:rPr>
                        <a:t> meets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April, June, September or October 2024</a:t>
                      </a:r>
                    </a:p>
                  </a:txBody>
                  <a:tcPr marL="7620" marR="7620" marT="7620" marB="0" anchor="b"/>
                </a:tc>
                <a:extLst>
                  <a:ext uri="{0D108BD9-81ED-4DB2-BD59-A6C34878D82A}">
                    <a16:rowId xmlns:a16="http://schemas.microsoft.com/office/drawing/2014/main" val="4003137776"/>
                  </a:ext>
                </a:extLst>
              </a:tr>
            </a:tbl>
          </a:graphicData>
        </a:graphic>
      </p:graphicFrame>
    </p:spTree>
    <p:extLst>
      <p:ext uri="{BB962C8B-B14F-4D97-AF65-F5344CB8AC3E}">
        <p14:creationId xmlns:p14="http://schemas.microsoft.com/office/powerpoint/2010/main" val="164250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482739919"/>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28178870"/>
              </p:ext>
            </p:extLst>
          </p:nvPr>
        </p:nvGraphicFramePr>
        <p:xfrm>
          <a:off x="755575" y="2721456"/>
          <a:ext cx="7764463" cy="287274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 [questionable]</a:t>
                      </a:r>
                    </a:p>
                  </a:txBody>
                  <a:tcPr marL="7620" marR="7620" marT="7620" marB="0" anchor="b"/>
                </a:tc>
                <a:extLst>
                  <a:ext uri="{0D108BD9-81ED-4DB2-BD59-A6C34878D82A}">
                    <a16:rowId xmlns:a16="http://schemas.microsoft.com/office/drawing/2014/main" val="4143125971"/>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a:t>
                      </a:r>
                    </a:p>
                  </a:txBody>
                  <a:tcPr marL="7620" marR="7620" marT="7620" marB="0" anchor="b"/>
                </a:tc>
                <a:extLst>
                  <a:ext uri="{0D108BD9-81ED-4DB2-BD59-A6C34878D82A}">
                    <a16:rowId xmlns:a16="http://schemas.microsoft.com/office/drawing/2014/main" val="145987185"/>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 (post meeting)</a:t>
                      </a:r>
                    </a:p>
                  </a:txBody>
                  <a:tcPr marL="7620" marR="7620" marT="7620" marB="0" anchor="b"/>
                </a:tc>
                <a:extLst>
                  <a:ext uri="{0D108BD9-81ED-4DB2-BD59-A6C34878D82A}">
                    <a16:rowId xmlns:a16="http://schemas.microsoft.com/office/drawing/2014/main" val="4251659700"/>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June/July 2024</a:t>
                      </a:r>
                    </a:p>
                  </a:txBody>
                  <a:tcPr marL="7620" marR="7620" marT="7620" marB="0" anchor="b"/>
                </a:tc>
                <a:extLst>
                  <a:ext uri="{0D108BD9-81ED-4DB2-BD59-A6C34878D82A}">
                    <a16:rowId xmlns:a16="http://schemas.microsoft.com/office/drawing/2014/main" val="754354906"/>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3329215042"/>
                  </a:ext>
                </a:extLst>
              </a:tr>
              <a:tr h="182880">
                <a:tc>
                  <a:txBody>
                    <a:bodyPr/>
                    <a:lstStyle/>
                    <a:p>
                      <a:pPr algn="l" fontAlgn="b"/>
                      <a:r>
                        <a:rPr lang="en-US" sz="1400" u="none" strike="noStrike" dirty="0" err="1">
                          <a:effectLst/>
                        </a:rPr>
                        <a:t>RevCom</a:t>
                      </a:r>
                      <a:r>
                        <a:rPr lang="en-US" sz="1400" u="none" strike="noStrike" dirty="0">
                          <a:effectLst/>
                        </a:rPr>
                        <a:t> meets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or October 2024</a:t>
                      </a:r>
                    </a:p>
                  </a:txBody>
                  <a:tcPr marL="7620" marR="7620" marT="7620" marB="0" anchor="b"/>
                </a:tc>
                <a:extLst>
                  <a:ext uri="{0D108BD9-81ED-4DB2-BD59-A6C34878D82A}">
                    <a16:rowId xmlns:a16="http://schemas.microsoft.com/office/drawing/2014/main" val="4003137776"/>
                  </a:ext>
                </a:extLst>
              </a:tr>
            </a:tbl>
          </a:graphicData>
        </a:graphic>
      </p:graphicFrame>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2541-1C1F-4523-8A0D-90F510E8BEA1}"/>
              </a:ext>
            </a:extLst>
          </p:cNvPr>
          <p:cNvSpPr>
            <a:spLocks noGrp="1"/>
          </p:cNvSpPr>
          <p:nvPr>
            <p:ph type="title"/>
          </p:nvPr>
        </p:nvSpPr>
        <p:spPr/>
        <p:txBody>
          <a:bodyPr/>
          <a:lstStyle/>
          <a:p>
            <a:r>
              <a:rPr lang="en-US" dirty="0"/>
              <a:t>Breakdown by Feature</a:t>
            </a:r>
          </a:p>
        </p:txBody>
      </p:sp>
      <p:sp>
        <p:nvSpPr>
          <p:cNvPr id="4" name="Slide Number Placeholder 3">
            <a:extLst>
              <a:ext uri="{FF2B5EF4-FFF2-40B4-BE49-F238E27FC236}">
                <a16:creationId xmlns:a16="http://schemas.microsoft.com/office/drawing/2014/main" id="{0DDD7982-FA23-4833-B58D-B22F54D053B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graphicFrame>
        <p:nvGraphicFramePr>
          <p:cNvPr id="7" name="Table 6">
            <a:extLst>
              <a:ext uri="{FF2B5EF4-FFF2-40B4-BE49-F238E27FC236}">
                <a16:creationId xmlns:a16="http://schemas.microsoft.com/office/drawing/2014/main" id="{0EC72CDC-8254-43BE-A4BB-352E3F89F4D5}"/>
              </a:ext>
            </a:extLst>
          </p:cNvPr>
          <p:cNvGraphicFramePr>
            <a:graphicFrameLocks noGrp="1"/>
          </p:cNvGraphicFramePr>
          <p:nvPr>
            <p:extLst>
              <p:ext uri="{D42A27DB-BD31-4B8C-83A1-F6EECF244321}">
                <p14:modId xmlns:p14="http://schemas.microsoft.com/office/powerpoint/2010/main" val="2504327904"/>
              </p:ext>
            </p:extLst>
          </p:nvPr>
        </p:nvGraphicFramePr>
        <p:xfrm>
          <a:off x="690563" y="1484784"/>
          <a:ext cx="7764461" cy="1935314"/>
        </p:xfrm>
        <a:graphic>
          <a:graphicData uri="http://schemas.openxmlformats.org/drawingml/2006/table">
            <a:tbl>
              <a:tblPr>
                <a:tableStyleId>{5C22544A-7EE6-4342-B048-85BDC9FD1C3A}</a:tableStyleId>
              </a:tblPr>
              <a:tblGrid>
                <a:gridCol w="5036101">
                  <a:extLst>
                    <a:ext uri="{9D8B030D-6E8A-4147-A177-3AD203B41FA5}">
                      <a16:colId xmlns:a16="http://schemas.microsoft.com/office/drawing/2014/main" val="896468587"/>
                    </a:ext>
                  </a:extLst>
                </a:gridCol>
                <a:gridCol w="545672">
                  <a:extLst>
                    <a:ext uri="{9D8B030D-6E8A-4147-A177-3AD203B41FA5}">
                      <a16:colId xmlns:a16="http://schemas.microsoft.com/office/drawing/2014/main" val="3838380136"/>
                    </a:ext>
                  </a:extLst>
                </a:gridCol>
                <a:gridCol w="545672">
                  <a:extLst>
                    <a:ext uri="{9D8B030D-6E8A-4147-A177-3AD203B41FA5}">
                      <a16:colId xmlns:a16="http://schemas.microsoft.com/office/drawing/2014/main" val="3204286103"/>
                    </a:ext>
                  </a:extLst>
                </a:gridCol>
                <a:gridCol w="545672">
                  <a:extLst>
                    <a:ext uri="{9D8B030D-6E8A-4147-A177-3AD203B41FA5}">
                      <a16:colId xmlns:a16="http://schemas.microsoft.com/office/drawing/2014/main" val="1323075444"/>
                    </a:ext>
                  </a:extLst>
                </a:gridCol>
                <a:gridCol w="545672">
                  <a:extLst>
                    <a:ext uri="{9D8B030D-6E8A-4147-A177-3AD203B41FA5}">
                      <a16:colId xmlns:a16="http://schemas.microsoft.com/office/drawing/2014/main" val="2004665018"/>
                    </a:ext>
                  </a:extLst>
                </a:gridCol>
                <a:gridCol w="545672">
                  <a:extLst>
                    <a:ext uri="{9D8B030D-6E8A-4147-A177-3AD203B41FA5}">
                      <a16:colId xmlns:a16="http://schemas.microsoft.com/office/drawing/2014/main" val="878524353"/>
                    </a:ext>
                  </a:extLst>
                </a:gridCol>
              </a:tblGrid>
              <a:tr h="177344">
                <a:tc>
                  <a:txBody>
                    <a:bodyPr/>
                    <a:lstStyle/>
                    <a:p>
                      <a:pPr algn="l" fontAlgn="b"/>
                      <a:r>
                        <a:rPr lang="en-US" sz="1100" u="none" strike="noStrike" dirty="0">
                          <a:ln>
                            <a:noFill/>
                          </a:ln>
                          <a:effectLst/>
                        </a:rPr>
                        <a:t>PHY Milestones</a:t>
                      </a:r>
                      <a:endParaRPr lang="en-US" sz="1100" b="1" i="0" u="none" strike="noStrike" dirty="0">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ln>
                            <a:noFill/>
                          </a:ln>
                          <a:solidFill>
                            <a:srgbClr val="FF0000"/>
                          </a:solidFill>
                          <a:effectLst/>
                          <a:latin typeface="Calibri" panose="020F0502020204030204" pitchFamily="34" charset="0"/>
                        </a:rPr>
                        <a:t>??</a:t>
                      </a: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900075"/>
                  </a:ext>
                </a:extLst>
              </a:tr>
              <a:tr h="177344">
                <a:tc>
                  <a:txBody>
                    <a:bodyPr/>
                    <a:lstStyle/>
                    <a:p>
                      <a:pPr algn="l" fontAlgn="b"/>
                      <a:r>
                        <a:rPr lang="en-US" sz="1100" u="none" strike="noStrike">
                          <a:ln>
                            <a:noFill/>
                          </a:ln>
                          <a:effectLst/>
                        </a:rPr>
                        <a:t>Coding options</a:t>
                      </a:r>
                      <a:endParaRPr lang="en-US" sz="11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07525719"/>
                  </a:ext>
                </a:extLst>
              </a:tr>
              <a:tr h="177344">
                <a:tc>
                  <a:txBody>
                    <a:bodyPr/>
                    <a:lstStyle/>
                    <a:p>
                      <a:pPr algn="l" fontAlgn="b"/>
                      <a:r>
                        <a:rPr lang="en-US" sz="1100" u="none" strike="noStrike">
                          <a:ln>
                            <a:noFill/>
                          </a:ln>
                          <a:effectLst/>
                        </a:rPr>
                        <a:t>Modulation options</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863395908"/>
                  </a:ext>
                </a:extLst>
              </a:tr>
              <a:tr h="177344">
                <a:tc>
                  <a:txBody>
                    <a:bodyPr/>
                    <a:lstStyle/>
                    <a:p>
                      <a:pPr algn="l" fontAlgn="b"/>
                      <a:r>
                        <a:rPr lang="en-US" sz="1100" u="none" strike="noStrike">
                          <a:ln>
                            <a:noFill/>
                          </a:ln>
                          <a:effectLst/>
                        </a:rPr>
                        <a:t>Preamble options</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1720052634"/>
                  </a:ext>
                </a:extLst>
              </a:tr>
              <a:tr h="177344">
                <a:tc>
                  <a:txBody>
                    <a:bodyPr/>
                    <a:lstStyle/>
                    <a:p>
                      <a:pPr algn="l" fontAlgn="b"/>
                      <a:r>
                        <a:rPr lang="en-US" sz="1100" u="none" strike="noStrike">
                          <a:ln>
                            <a:noFill/>
                          </a:ln>
                          <a:effectLst/>
                        </a:rPr>
                        <a:t>Channel plan</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919536041"/>
                  </a:ext>
                </a:extLst>
              </a:tr>
              <a:tr h="177344">
                <a:tc>
                  <a:txBody>
                    <a:bodyPr/>
                    <a:lstStyle/>
                    <a:p>
                      <a:pPr algn="l" fontAlgn="b"/>
                      <a:r>
                        <a:rPr lang="en-US" sz="1100" u="none" strike="noStrike">
                          <a:ln>
                            <a:noFill/>
                          </a:ln>
                          <a:effectLst/>
                        </a:rPr>
                        <a:t>Accuracy / precision / reliability and interoperability for high-integrity ranging</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3415049243"/>
                  </a:ext>
                </a:extLst>
              </a:tr>
              <a:tr h="177344">
                <a:tc>
                  <a:txBody>
                    <a:bodyPr/>
                    <a:lstStyle/>
                    <a:p>
                      <a:pPr algn="l" fontAlgn="b"/>
                      <a:r>
                        <a:rPr lang="en-US" sz="1100" u="none" strike="noStrike">
                          <a:ln>
                            <a:noFill/>
                          </a:ln>
                          <a:effectLst/>
                        </a:rPr>
                        <a:t>Tightly coupled hybrid operation with narrowband signaling to assist UWB; </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232698254"/>
                  </a:ext>
                </a:extLst>
              </a:tr>
              <a:tr h="177344">
                <a:tc>
                  <a:txBody>
                    <a:bodyPr/>
                    <a:lstStyle/>
                    <a:p>
                      <a:pPr algn="l" fontAlgn="b"/>
                      <a:r>
                        <a:rPr lang="en-US" sz="1100" u="none" strike="noStrike">
                          <a:ln>
                            <a:noFill/>
                          </a:ln>
                          <a:effectLst/>
                        </a:rPr>
                        <a:t>Low-power low-latency streaming as well as high data-rate streaming</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1269462157"/>
                  </a:ext>
                </a:extLst>
              </a:tr>
              <a:tr h="93416">
                <a:tc>
                  <a:txBody>
                    <a:bodyPr/>
                    <a:lstStyle/>
                    <a:p>
                      <a:pPr algn="l" fontAlgn="b"/>
                      <a:r>
                        <a:rPr lang="en-US" sz="1100" u="none" strike="noStrike" dirty="0">
                          <a:ln>
                            <a:noFill/>
                          </a:ln>
                          <a:effectLst/>
                        </a:rPr>
                        <a:t>Reduce complexity and power consumption</a:t>
                      </a: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686615394"/>
                  </a:ext>
                </a:extLst>
              </a:tr>
              <a:tr h="334224">
                <a:tc>
                  <a:txBody>
                    <a:bodyPr/>
                    <a:lstStyle/>
                    <a:p>
                      <a:pPr algn="l" fontAlgn="b"/>
                      <a:r>
                        <a:rPr lang="en-US" sz="1100" u="none" strike="noStrike" dirty="0">
                          <a:ln>
                            <a:noFill/>
                          </a:ln>
                          <a:effectLst/>
                        </a:rPr>
                        <a:t>Sensing capabilities to support presence detection and environment mapping</a:t>
                      </a:r>
                      <a:br>
                        <a:rPr lang="en-US" sz="1100" u="none" strike="noStrike" dirty="0">
                          <a:ln>
                            <a:noFill/>
                          </a:ln>
                          <a:effectLst/>
                        </a:rPr>
                      </a:br>
                      <a:endParaRPr lang="en-US" sz="1100" b="0" i="0" u="none" strike="noStrike" dirty="0">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dirty="0">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992222273"/>
                  </a:ext>
                </a:extLst>
              </a:tr>
            </a:tbl>
          </a:graphicData>
        </a:graphic>
      </p:graphicFrame>
      <p:graphicFrame>
        <p:nvGraphicFramePr>
          <p:cNvPr id="8" name="Table 7">
            <a:extLst>
              <a:ext uri="{FF2B5EF4-FFF2-40B4-BE49-F238E27FC236}">
                <a16:creationId xmlns:a16="http://schemas.microsoft.com/office/drawing/2014/main" id="{99766B21-0C08-4F30-8C13-D6B39522525B}"/>
              </a:ext>
            </a:extLst>
          </p:cNvPr>
          <p:cNvGraphicFramePr>
            <a:graphicFrameLocks noGrp="1"/>
          </p:cNvGraphicFramePr>
          <p:nvPr>
            <p:extLst>
              <p:ext uri="{D42A27DB-BD31-4B8C-83A1-F6EECF244321}">
                <p14:modId xmlns:p14="http://schemas.microsoft.com/office/powerpoint/2010/main" val="3724752780"/>
              </p:ext>
            </p:extLst>
          </p:nvPr>
        </p:nvGraphicFramePr>
        <p:xfrm>
          <a:off x="695971" y="3990342"/>
          <a:ext cx="7764461" cy="1935314"/>
        </p:xfrm>
        <a:graphic>
          <a:graphicData uri="http://schemas.openxmlformats.org/drawingml/2006/table">
            <a:tbl>
              <a:tblPr>
                <a:tableStyleId>{5C22544A-7EE6-4342-B048-85BDC9FD1C3A}</a:tableStyleId>
              </a:tblPr>
              <a:tblGrid>
                <a:gridCol w="5036101">
                  <a:extLst>
                    <a:ext uri="{9D8B030D-6E8A-4147-A177-3AD203B41FA5}">
                      <a16:colId xmlns:a16="http://schemas.microsoft.com/office/drawing/2014/main" val="2729396408"/>
                    </a:ext>
                  </a:extLst>
                </a:gridCol>
                <a:gridCol w="545672">
                  <a:extLst>
                    <a:ext uri="{9D8B030D-6E8A-4147-A177-3AD203B41FA5}">
                      <a16:colId xmlns:a16="http://schemas.microsoft.com/office/drawing/2014/main" val="3081903260"/>
                    </a:ext>
                  </a:extLst>
                </a:gridCol>
                <a:gridCol w="545672">
                  <a:extLst>
                    <a:ext uri="{9D8B030D-6E8A-4147-A177-3AD203B41FA5}">
                      <a16:colId xmlns:a16="http://schemas.microsoft.com/office/drawing/2014/main" val="175492819"/>
                    </a:ext>
                  </a:extLst>
                </a:gridCol>
                <a:gridCol w="545672">
                  <a:extLst>
                    <a:ext uri="{9D8B030D-6E8A-4147-A177-3AD203B41FA5}">
                      <a16:colId xmlns:a16="http://schemas.microsoft.com/office/drawing/2014/main" val="1147852653"/>
                    </a:ext>
                  </a:extLst>
                </a:gridCol>
                <a:gridCol w="545672">
                  <a:extLst>
                    <a:ext uri="{9D8B030D-6E8A-4147-A177-3AD203B41FA5}">
                      <a16:colId xmlns:a16="http://schemas.microsoft.com/office/drawing/2014/main" val="440494149"/>
                    </a:ext>
                  </a:extLst>
                </a:gridCol>
                <a:gridCol w="545672">
                  <a:extLst>
                    <a:ext uri="{9D8B030D-6E8A-4147-A177-3AD203B41FA5}">
                      <a16:colId xmlns:a16="http://schemas.microsoft.com/office/drawing/2014/main" val="3521635121"/>
                    </a:ext>
                  </a:extLst>
                </a:gridCol>
              </a:tblGrid>
              <a:tr h="177344">
                <a:tc>
                  <a:txBody>
                    <a:bodyPr/>
                    <a:lstStyle/>
                    <a:p>
                      <a:pPr algn="l" fontAlgn="b"/>
                      <a:r>
                        <a:rPr lang="en-US" sz="1100" u="none" strike="noStrike" dirty="0">
                          <a:effectLst/>
                        </a:rPr>
                        <a:t>MAC Milestones</a:t>
                      </a:r>
                      <a:endParaRPr lang="en-US" sz="1100" b="1" i="0" u="none" strike="noStrike" dirty="0">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498313"/>
                  </a:ext>
                </a:extLst>
              </a:tr>
              <a:tr h="177344">
                <a:tc>
                  <a:txBody>
                    <a:bodyPr/>
                    <a:lstStyle/>
                    <a:p>
                      <a:pPr algn="l" fontAlgn="b"/>
                      <a:r>
                        <a:rPr lang="en-US" sz="1100" u="none" strike="noStrike">
                          <a:effectLst/>
                        </a:rPr>
                        <a:t>PHY support </a:t>
                      </a:r>
                      <a:endParaRPr lang="en-US" sz="11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Calibri" panose="020F0502020204030204" pitchFamily="34" charset="0"/>
                        </a:rPr>
                        <a:t>??</a:t>
                      </a: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76764473"/>
                  </a:ext>
                </a:extLst>
              </a:tr>
              <a:tr h="177344">
                <a:tc>
                  <a:txBody>
                    <a:bodyPr/>
                    <a:lstStyle/>
                    <a:p>
                      <a:pPr algn="l" fontAlgn="b"/>
                      <a:r>
                        <a:rPr lang="en-US" sz="1100" u="none" strike="noStrike">
                          <a:effectLst/>
                        </a:rPr>
                        <a:t>Ranging and localization related information exchange</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88982215"/>
                  </a:ext>
                </a:extLst>
              </a:tr>
              <a:tr h="177344">
                <a:tc>
                  <a:txBody>
                    <a:bodyPr/>
                    <a:lstStyle/>
                    <a:p>
                      <a:pPr algn="l" fontAlgn="b"/>
                      <a:r>
                        <a:rPr lang="en-US" sz="1100" u="none" strike="noStrike">
                          <a:effectLst/>
                        </a:rPr>
                        <a:t>Ranging and localization control</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047176236"/>
                  </a:ext>
                </a:extLst>
              </a:tr>
              <a:tr h="60914">
                <a:tc>
                  <a:txBody>
                    <a:bodyPr/>
                    <a:lstStyle/>
                    <a:p>
                      <a:pPr algn="l" fontAlgn="b"/>
                      <a:r>
                        <a:rPr lang="en-US" sz="1100" u="none" strike="noStrike" dirty="0">
                          <a:effectLst/>
                        </a:rPr>
                        <a:t>Sensing capabilities to support presence detection and environment mapping</a:t>
                      </a:r>
                      <a:endParaRPr lang="en-US" sz="1100" b="0" i="0" u="none" strike="noStrike" dirty="0">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3913274703"/>
                  </a:ext>
                </a:extLst>
              </a:tr>
              <a:tr h="177344">
                <a:tc>
                  <a:txBody>
                    <a:bodyPr/>
                    <a:lstStyle/>
                    <a:p>
                      <a:pPr algn="l" fontAlgn="b"/>
                      <a:r>
                        <a:rPr lang="en-US" sz="1100" u="none" strike="noStrike">
                          <a:effectLst/>
                        </a:rPr>
                        <a:t>Low-power low-latency streaming as well as high data-rate streaming</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508660319"/>
                  </a:ext>
                </a:extLst>
              </a:tr>
              <a:tr h="177344">
                <a:tc>
                  <a:txBody>
                    <a:bodyPr/>
                    <a:lstStyle/>
                    <a:p>
                      <a:pPr algn="l" fontAlgn="b"/>
                      <a:r>
                        <a:rPr lang="en-US" sz="1100" u="none" strike="noStrike">
                          <a:effectLst/>
                        </a:rPr>
                        <a:t>Simplifications, corrections based on experience</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596428359"/>
                  </a:ext>
                </a:extLst>
              </a:tr>
              <a:tr h="177344">
                <a:tc>
                  <a:txBody>
                    <a:bodyPr/>
                    <a:lstStyle/>
                    <a:p>
                      <a:pPr algn="l" fontAlgn="b"/>
                      <a:r>
                        <a:rPr lang="en-US" sz="1100" u="none" strike="noStrike">
                          <a:effectLst/>
                        </a:rPr>
                        <a:t>Mechanisms to enhance discovery and connection setup efficiently </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1162125787"/>
                  </a:ext>
                </a:extLst>
              </a:tr>
              <a:tr h="177344">
                <a:tc>
                  <a:txBody>
                    <a:bodyPr/>
                    <a:lstStyle/>
                    <a:p>
                      <a:pPr algn="l" fontAlgn="b"/>
                      <a:r>
                        <a:rPr lang="en-US" sz="1100" u="none" strike="noStrike">
                          <a:effectLst/>
                        </a:rPr>
                        <a:t>Interference mitigation techniques (higher density and higher traffic)</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64268801"/>
                  </a:ext>
                </a:extLst>
              </a:tr>
              <a:tr h="334224">
                <a:tc>
                  <a:txBody>
                    <a:bodyPr/>
                    <a:lstStyle/>
                    <a:p>
                      <a:pPr algn="l" fontAlgn="b"/>
                      <a:r>
                        <a:rPr lang="en-US" sz="1100" u="none" strike="noStrike" dirty="0">
                          <a:effectLst/>
                        </a:rPr>
                        <a:t>Reduce complexity and power consumption</a:t>
                      </a:r>
                      <a:br>
                        <a:rPr lang="en-US" sz="1100" u="none" strike="noStrike" dirty="0">
                          <a:effectLst/>
                        </a:rPr>
                      </a:br>
                      <a:endParaRPr lang="en-US" sz="1100" b="0" i="0" u="none" strike="noStrike" dirty="0">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00121208"/>
                  </a:ext>
                </a:extLst>
              </a:tr>
            </a:tbl>
          </a:graphicData>
        </a:graphic>
      </p:graphicFrame>
    </p:spTree>
    <p:extLst>
      <p:ext uri="{BB962C8B-B14F-4D97-AF65-F5344CB8AC3E}">
        <p14:creationId xmlns:p14="http://schemas.microsoft.com/office/powerpoint/2010/main" val="247290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DCEC-2FE8-455F-B6D2-BA73FCEE0A56}"/>
              </a:ext>
            </a:extLst>
          </p:cNvPr>
          <p:cNvSpPr>
            <a:spLocks noGrp="1"/>
          </p:cNvSpPr>
          <p:nvPr>
            <p:ph type="title"/>
          </p:nvPr>
        </p:nvSpPr>
        <p:spPr/>
        <p:txBody>
          <a:bodyPr/>
          <a:lstStyle/>
          <a:p>
            <a:r>
              <a:rPr lang="en-US" dirty="0"/>
              <a:t>Project Process Discussion</a:t>
            </a:r>
          </a:p>
        </p:txBody>
      </p:sp>
      <p:sp>
        <p:nvSpPr>
          <p:cNvPr id="3" name="Content Placeholder 2">
            <a:extLst>
              <a:ext uri="{FF2B5EF4-FFF2-40B4-BE49-F238E27FC236}">
                <a16:creationId xmlns:a16="http://schemas.microsoft.com/office/drawing/2014/main" id="{B8663AFC-DF74-4EF7-9A99-44D32723C26D}"/>
              </a:ext>
            </a:extLst>
          </p:cNvPr>
          <p:cNvSpPr>
            <a:spLocks noGrp="1"/>
          </p:cNvSpPr>
          <p:nvPr>
            <p:ph idx="1"/>
          </p:nvPr>
        </p:nvSpPr>
        <p:spPr/>
        <p:txBody>
          <a:bodyPr>
            <a:normAutofit lnSpcReduction="10000"/>
          </a:bodyPr>
          <a:lstStyle/>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Before “draft”: Use framework document </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To organize content from contributions</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Map contributions and proposals to outline of the standard</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To identify where content is needed (thin or missing)</a:t>
            </a:r>
          </a:p>
          <a:p>
            <a:pPr marL="514350" lvl="1" indent="0">
              <a:lnSpc>
                <a:spcPct val="107000"/>
              </a:lnSpc>
              <a:spcBef>
                <a:spcPts val="0"/>
              </a:spcBef>
              <a:spcAft>
                <a:spcPts val="0"/>
              </a:spcAft>
            </a:pPr>
            <a:endParaRPr lang="en-US" sz="1500" dirty="0">
              <a:latin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Developing content through technical contributions and discussion</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Use discussion to hear various views and identify collaboration opportunities</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Feedback from group to encourage further effort</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Build consensus through collaboration</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Straw polls and formal votes as needed (as a last resort resolution)</a:t>
            </a:r>
          </a:p>
          <a:p>
            <a:pPr marL="514350" lvl="1" indent="0">
              <a:lnSpc>
                <a:spcPct val="107000"/>
              </a:lnSpc>
              <a:spcBef>
                <a:spcPts val="0"/>
              </a:spcBef>
              <a:spcAft>
                <a:spcPts val="0"/>
              </a:spcAft>
            </a:pPr>
            <a:endParaRPr lang="en-US" sz="1500" dirty="0">
              <a:latin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Straw Polls and Technical motions on content:</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Primary method is collaboration</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Use SPs and motions to provide guidance to contributors (know what to work on, not waste effort) </a:t>
            </a:r>
            <a:r>
              <a:rPr lang="en-US" sz="1500" i="1" dirty="0">
                <a:latin typeface="Calibri" panose="020F0502020204030204" pitchFamily="34" charset="0"/>
                <a:cs typeface="Times New Roman" panose="02020603050405020304" pitchFamily="18" charset="0"/>
              </a:rPr>
              <a:t>when there is doubt </a:t>
            </a:r>
            <a:r>
              <a:rPr lang="en-US" sz="1500" dirty="0">
                <a:latin typeface="Calibri" panose="020F0502020204030204" pitchFamily="34" charset="0"/>
                <a:cs typeface="Times New Roman" panose="02020603050405020304" pitchFamily="18" charset="0"/>
              </a:rPr>
              <a:t>(when not clear from discussion)</a:t>
            </a:r>
          </a:p>
          <a:p>
            <a:pPr lvl="1" indent="-228600">
              <a:lnSpc>
                <a:spcPct val="107000"/>
              </a:lnSpc>
              <a:spcBef>
                <a:spcPts val="0"/>
              </a:spcBef>
              <a:spcAft>
                <a:spcPts val="0"/>
              </a:spcAft>
              <a:buFont typeface="Wingdings" panose="05000000000000000000" pitchFamily="2" charset="2"/>
              <a:buChar char=""/>
            </a:pPr>
            <a:endParaRPr lang="en-US" sz="1500" dirty="0">
              <a:latin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Draft Development</a:t>
            </a:r>
          </a:p>
          <a:p>
            <a:pPr marL="514350" lvl="1" indent="0">
              <a:lnSpc>
                <a:spcPct val="107000"/>
              </a:lnSpc>
              <a:spcBef>
                <a:spcPts val="0"/>
              </a:spcBef>
              <a:spcAft>
                <a:spcPts val="0"/>
              </a:spcAft>
            </a:pPr>
            <a:endParaRPr lang="en-US" sz="1500" dirty="0">
              <a:latin typeface="Calibri" panose="020F0502020204030204" pitchFamily="34" charset="0"/>
              <a:cs typeface="Times New Roman" panose="02020603050405020304" pitchFamily="18" charset="0"/>
            </a:endParaRPr>
          </a:p>
          <a:p>
            <a:pPr marL="457200">
              <a:lnSpc>
                <a:spcPct val="11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Other process issues?</a:t>
            </a:r>
          </a:p>
          <a:p>
            <a:endParaRPr lang="en-US" dirty="0"/>
          </a:p>
        </p:txBody>
      </p:sp>
      <p:sp>
        <p:nvSpPr>
          <p:cNvPr id="4" name="Slide Number Placeholder 3">
            <a:extLst>
              <a:ext uri="{FF2B5EF4-FFF2-40B4-BE49-F238E27FC236}">
                <a16:creationId xmlns:a16="http://schemas.microsoft.com/office/drawing/2014/main" id="{CB75BEE3-48D5-430B-AFFD-02D3CF47278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151556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a:xfrm>
            <a:off x="755576" y="685801"/>
            <a:ext cx="7764463" cy="438944"/>
          </a:xfrm>
        </p:spPr>
        <p:txBody>
          <a:bodyPr>
            <a:normAutofit fontScale="90000"/>
          </a:bodyPr>
          <a:lstStyle/>
          <a:p>
            <a:r>
              <a:rPr lang="en-US" sz="3000" u="sng" dirty="0"/>
              <a:t>Task Group	Leadership Roles in a nutshell</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767977" y="1196753"/>
            <a:ext cx="7764463" cy="5256584"/>
          </a:xfrm>
        </p:spPr>
        <p:txBody>
          <a:bodyPr>
            <a:normAutofit fontScale="55000" lnSpcReduction="20000"/>
          </a:bodyPr>
          <a:lstStyle/>
          <a:p>
            <a:pPr marL="457200" indent="-457200">
              <a:buFont typeface="Arial" panose="020B0604020202020204" pitchFamily="34" charset="0"/>
              <a:buChar char="•"/>
            </a:pPr>
            <a:r>
              <a:rPr lang="en-US" dirty="0"/>
              <a:t>WG Chair – roles and attributes</a:t>
            </a:r>
          </a:p>
          <a:p>
            <a:pPr marL="857250" lvl="1" indent="-457200">
              <a:buFont typeface="Arial" panose="020B0604020202020204" pitchFamily="34" charset="0"/>
              <a:buChar char="•"/>
            </a:pPr>
            <a:r>
              <a:rPr lang="en-US" dirty="0">
                <a:solidFill>
                  <a:schemeClr val="accent1">
                    <a:lumMod val="50000"/>
                  </a:schemeClr>
                </a:solidFill>
              </a:rPr>
              <a:t>Must have an acting chair to conduct a meeting</a:t>
            </a:r>
          </a:p>
          <a:p>
            <a:pPr marL="857250" lvl="1" indent="-457200">
              <a:buFont typeface="Arial" panose="020B0604020202020204" pitchFamily="34" charset="0"/>
              <a:buChar char="•"/>
            </a:pPr>
            <a:r>
              <a:rPr lang="en-US" dirty="0"/>
              <a:t>Leads the activity according to the rules, and guidance from the WG chair</a:t>
            </a:r>
          </a:p>
          <a:p>
            <a:pPr marL="857250" lvl="1" indent="-457200">
              <a:buFont typeface="Arial" panose="020B0604020202020204" pitchFamily="34" charset="0"/>
              <a:buChar char="•"/>
            </a:pPr>
            <a:r>
              <a:rPr lang="en-US" dirty="0"/>
              <a:t>Prioritizing work to best serve the group and its goals.</a:t>
            </a:r>
          </a:p>
          <a:p>
            <a:pPr marL="857250" lvl="1" indent="-457200">
              <a:buFont typeface="Arial" panose="020B0604020202020204" pitchFamily="34" charset="0"/>
              <a:buChar char="•"/>
            </a:pPr>
            <a:r>
              <a:rPr lang="en-US" dirty="0"/>
              <a:t>Strives to be objective and ensure all participants have an opportunity to share their views</a:t>
            </a:r>
          </a:p>
          <a:p>
            <a:pPr marL="857250" lvl="1" indent="-457200">
              <a:buFont typeface="Arial" panose="020B0604020202020204" pitchFamily="34" charset="0"/>
              <a:buChar char="•"/>
            </a:pPr>
            <a:r>
              <a:rPr lang="en-US" dirty="0"/>
              <a:t>Entertains motions but doesn’t make motions</a:t>
            </a:r>
          </a:p>
          <a:p>
            <a:pPr marL="857250" lvl="1" indent="-457200">
              <a:buFont typeface="Arial" panose="020B0604020202020204" pitchFamily="34" charset="0"/>
              <a:buChar char="•"/>
            </a:pPr>
            <a:r>
              <a:rPr lang="en-US" dirty="0"/>
              <a:t>Resource for the group to understand the process and procedures</a:t>
            </a:r>
          </a:p>
          <a:p>
            <a:pPr marL="857250" lvl="1" indent="-457200">
              <a:buFont typeface="Arial" panose="020B0604020202020204" pitchFamily="34" charset="0"/>
              <a:buChar char="•"/>
            </a:pPr>
            <a:r>
              <a:rPr lang="en-US" dirty="0">
                <a:solidFill>
                  <a:schemeClr val="tx2">
                    <a:lumMod val="85000"/>
                    <a:lumOff val="15000"/>
                  </a:schemeClr>
                </a:solidFill>
              </a:rPr>
              <a:t>Delegates necessary functions</a:t>
            </a:r>
          </a:p>
          <a:p>
            <a:pPr marL="857250" lvl="1" indent="-457200">
              <a:buFont typeface="Arial" panose="020B0604020202020204" pitchFamily="34" charset="0"/>
              <a:buChar char="•"/>
            </a:pPr>
            <a:r>
              <a:rPr lang="en-US" b="1" u="sng" dirty="0">
                <a:solidFill>
                  <a:schemeClr val="tx2">
                    <a:lumMod val="85000"/>
                    <a:lumOff val="15000"/>
                  </a:schemeClr>
                </a:solidFill>
                <a:uFill>
                  <a:solidFill>
                    <a:schemeClr val="accent1"/>
                  </a:solidFill>
                </a:uFill>
              </a:rPr>
              <a:t>Seeks consensus as a means of resolving issues</a:t>
            </a:r>
          </a:p>
          <a:p>
            <a:pPr marL="457200" indent="-457200">
              <a:buFont typeface="Arial" panose="020B0604020202020204" pitchFamily="34" charset="0"/>
              <a:buChar char="•"/>
            </a:pPr>
            <a:r>
              <a:rPr lang="en-US" dirty="0"/>
              <a:t>Vice Chairs (VC) </a:t>
            </a:r>
          </a:p>
          <a:p>
            <a:pPr marL="857250" lvl="1" indent="-457200">
              <a:buFont typeface="Arial" panose="020B0604020202020204" pitchFamily="34" charset="0"/>
              <a:buChar char="•"/>
            </a:pPr>
            <a:r>
              <a:rPr lang="en-US" dirty="0"/>
              <a:t>VCs to take over (backup) when needed by chair</a:t>
            </a:r>
          </a:p>
          <a:p>
            <a:pPr marL="1257300" lvl="2" indent="-457200">
              <a:buFont typeface="Arial" panose="020B0604020202020204" pitchFamily="34" charset="0"/>
              <a:buChar char="•"/>
            </a:pPr>
            <a:r>
              <a:rPr lang="en-US" dirty="0"/>
              <a:t>E.g. when chair is absent or is temporarily acting as individual contributor</a:t>
            </a:r>
          </a:p>
          <a:p>
            <a:pPr marL="857250" lvl="1" indent="-457200">
              <a:buFont typeface="Arial" panose="020B0604020202020204" pitchFamily="34" charset="0"/>
              <a:buChar char="•"/>
            </a:pPr>
            <a:r>
              <a:rPr lang="en-US" dirty="0"/>
              <a:t>VCs assist the group and the chair as delegated by the chair</a:t>
            </a:r>
          </a:p>
          <a:p>
            <a:pPr marL="1257300" lvl="2" indent="-457200">
              <a:buFont typeface="Arial" panose="020B0604020202020204" pitchFamily="34" charset="0"/>
              <a:buChar char="•"/>
            </a:pPr>
            <a:r>
              <a:rPr lang="en-US" dirty="0" err="1"/>
              <a:t>E.g</a:t>
            </a:r>
            <a:r>
              <a:rPr lang="en-US" dirty="0"/>
              <a:t> lead subgroups and ad </a:t>
            </a:r>
            <a:r>
              <a:rPr lang="en-US" dirty="0" err="1"/>
              <a:t>hocs</a:t>
            </a:r>
            <a:r>
              <a:rPr lang="en-US" dirty="0"/>
              <a:t> </a:t>
            </a:r>
          </a:p>
          <a:p>
            <a:pPr marL="457200" indent="-457200">
              <a:buFont typeface="Arial" panose="020B0604020202020204" pitchFamily="34" charset="0"/>
              <a:buChar char="•"/>
            </a:pPr>
            <a:r>
              <a:rPr lang="en-US" dirty="0"/>
              <a:t>Recording secretary</a:t>
            </a:r>
          </a:p>
          <a:p>
            <a:pPr marL="857250" lvl="1" indent="-457200">
              <a:buFont typeface="Arial" panose="020B0604020202020204" pitchFamily="34" charset="0"/>
              <a:buChar char="•"/>
            </a:pPr>
            <a:r>
              <a:rPr lang="en-US" dirty="0">
                <a:solidFill>
                  <a:schemeClr val="accent1">
                    <a:lumMod val="50000"/>
                  </a:schemeClr>
                </a:solidFill>
              </a:rPr>
              <a:t>Really important: Essential to conduct a meeting</a:t>
            </a:r>
          </a:p>
          <a:p>
            <a:pPr marL="457200" indent="-457200">
              <a:buFont typeface="Arial" panose="020B0604020202020204" pitchFamily="34" charset="0"/>
              <a:buChar char="•"/>
            </a:pPr>
            <a:r>
              <a:rPr lang="en-US" dirty="0">
                <a:solidFill>
                  <a:schemeClr val="tx1"/>
                </a:solidFill>
              </a:rPr>
              <a:t>Technical Editor</a:t>
            </a:r>
          </a:p>
          <a:p>
            <a:pPr marL="857250" lvl="1" indent="-457200">
              <a:buFont typeface="Arial" panose="020B0604020202020204" pitchFamily="34" charset="0"/>
              <a:buChar char="•"/>
            </a:pPr>
            <a:r>
              <a:rPr lang="en-US" dirty="0">
                <a:solidFill>
                  <a:schemeClr val="tx1"/>
                </a:solidFill>
              </a:rPr>
              <a:t>Really important (see next slide)</a:t>
            </a:r>
          </a:p>
          <a:p>
            <a:pPr marL="457200" indent="-457200">
              <a:buFont typeface="Arial" panose="020B0604020202020204" pitchFamily="34" charset="0"/>
              <a:buChar char="•"/>
            </a:pPr>
            <a:endParaRPr lang="en-US" dirty="0"/>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4139677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B9CB-3ADF-4B57-9C8C-60A3165A23F7}"/>
              </a:ext>
            </a:extLst>
          </p:cNvPr>
          <p:cNvSpPr>
            <a:spLocks noGrp="1"/>
          </p:cNvSpPr>
          <p:nvPr>
            <p:ph type="title"/>
          </p:nvPr>
        </p:nvSpPr>
        <p:spPr/>
        <p:txBody>
          <a:bodyPr/>
          <a:lstStyle/>
          <a:p>
            <a:r>
              <a:rPr lang="en-US" dirty="0"/>
              <a:t>Technical Editor (from OM)</a:t>
            </a:r>
          </a:p>
        </p:txBody>
      </p:sp>
      <p:sp>
        <p:nvSpPr>
          <p:cNvPr id="3" name="Content Placeholder 2">
            <a:extLst>
              <a:ext uri="{FF2B5EF4-FFF2-40B4-BE49-F238E27FC236}">
                <a16:creationId xmlns:a16="http://schemas.microsoft.com/office/drawing/2014/main" id="{3F863370-29EF-445E-A3F1-49B1EE01D675}"/>
              </a:ext>
            </a:extLst>
          </p:cNvPr>
          <p:cNvSpPr>
            <a:spLocks noGrp="1"/>
          </p:cNvSpPr>
          <p:nvPr>
            <p:ph idx="1"/>
          </p:nvPr>
        </p:nvSpPr>
        <p:spPr/>
        <p:txBody>
          <a:bodyPr>
            <a:normAutofit fontScale="70000" lnSpcReduction="20000"/>
          </a:bodyPr>
          <a:lstStyle/>
          <a:p>
            <a:r>
              <a:rPr lang="en-US" dirty="0"/>
              <a:t>The TG Technical Editor is responsible for:</a:t>
            </a:r>
          </a:p>
          <a:p>
            <a:pPr marL="457200" indent="-457200">
              <a:buFont typeface="Arial" panose="020B0604020202020204" pitchFamily="34" charset="0"/>
              <a:buChar char="•"/>
            </a:pPr>
            <a:r>
              <a:rPr lang="en-US" dirty="0"/>
              <a:t>Organizing and maintaining the draft standards for the TG in the format used by the IEEE standards department</a:t>
            </a:r>
          </a:p>
          <a:p>
            <a:pPr marL="457200" indent="-457200">
              <a:buFont typeface="Arial" panose="020B0604020202020204" pitchFamily="34" charset="0"/>
              <a:buChar char="•"/>
            </a:pPr>
            <a:r>
              <a:rPr lang="en-US" dirty="0"/>
              <a:t>Preparation of technical drafts following the editor’s guidelines in “15 Instructions for Technical Editors of IEEE 802.15 WG and Task Groups”</a:t>
            </a:r>
          </a:p>
          <a:p>
            <a:pPr marL="457200" indent="-457200">
              <a:buFont typeface="Arial" panose="020B0604020202020204" pitchFamily="34" charset="0"/>
              <a:buChar char="•"/>
            </a:pPr>
            <a:r>
              <a:rPr lang="en-US" dirty="0"/>
              <a:t>Preparation of an update of the draft standard after a session as soon as possible, as directed by the TG</a:t>
            </a:r>
          </a:p>
          <a:p>
            <a:pPr marL="457200" indent="-457200">
              <a:buFont typeface="Arial" panose="020B0604020202020204" pitchFamily="34" charset="0"/>
              <a:buChar char="•"/>
            </a:pPr>
            <a:r>
              <a:rPr lang="en-US" dirty="0"/>
              <a:t>Proof reading and coordinating changes of documents edited by IEEE staff</a:t>
            </a:r>
          </a:p>
          <a:p>
            <a:pPr marL="457200" indent="-457200">
              <a:buFont typeface="Arial" panose="020B0604020202020204" pitchFamily="34" charset="0"/>
              <a:buChar char="•"/>
            </a:pPr>
            <a:r>
              <a:rPr lang="en-US" dirty="0"/>
              <a:t>Submission to the TG Chair the following:</a:t>
            </a:r>
          </a:p>
          <a:p>
            <a:pPr marL="914400" lvl="1" indent="-457200">
              <a:buFont typeface="Arial" panose="020B0604020202020204" pitchFamily="34" charset="0"/>
              <a:buChar char="•"/>
            </a:pPr>
            <a:r>
              <a:rPr lang="en-US" dirty="0"/>
              <a:t>The file of the standard (see [other3])</a:t>
            </a:r>
          </a:p>
          <a:p>
            <a:pPr marL="914400" lvl="1" indent="-457200">
              <a:buFont typeface="Arial" panose="020B0604020202020204" pitchFamily="34" charset="0"/>
              <a:buChar char="•"/>
            </a:pPr>
            <a:r>
              <a:rPr lang="en-US" dirty="0"/>
              <a:t>A word processing document file in a format that is acceptable by the IEEE standards department (see [other4])</a:t>
            </a:r>
          </a:p>
          <a:p>
            <a:endParaRPr lang="en-US" dirty="0"/>
          </a:p>
        </p:txBody>
      </p:sp>
      <p:sp>
        <p:nvSpPr>
          <p:cNvPr id="4" name="Slide Number Placeholder 3">
            <a:extLst>
              <a:ext uri="{FF2B5EF4-FFF2-40B4-BE49-F238E27FC236}">
                <a16:creationId xmlns:a16="http://schemas.microsoft.com/office/drawing/2014/main" id="{D4B52443-F2F9-4AF5-BBE2-FB2B4718EEF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211687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a:xfrm>
            <a:off x="755576" y="685800"/>
            <a:ext cx="7764463" cy="65261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normAutofit/>
          </a:bodyPr>
          <a:lstStyle/>
          <a:p>
            <a:r>
              <a:rPr lang="en-US" sz="3000" dirty="0"/>
              <a:t>Task Group Vice Chairs</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767977" y="1439863"/>
            <a:ext cx="7764463" cy="5013473"/>
          </a:xfrm>
        </p:spPr>
        <p:txBody>
          <a:bodyPr>
            <a:normAutofit fontScale="77500" lnSpcReduction="20000"/>
          </a:bodyPr>
          <a:lstStyle/>
          <a:p>
            <a:pPr marL="457200" indent="-457200">
              <a:buFont typeface="Arial" panose="020B0604020202020204" pitchFamily="34" charset="0"/>
              <a:buChar char="•"/>
            </a:pPr>
            <a:r>
              <a:rPr lang="en-US" dirty="0"/>
              <a:t>VC-P: 1</a:t>
            </a:r>
            <a:r>
              <a:rPr lang="en-US" baseline="30000" dirty="0"/>
              <a:t>st</a:t>
            </a:r>
            <a:r>
              <a:rPr lang="en-US" dirty="0"/>
              <a:t> backup chair</a:t>
            </a:r>
          </a:p>
          <a:p>
            <a:pPr marL="857250" lvl="1" indent="-457200">
              <a:buFont typeface="Arial" panose="020B0604020202020204" pitchFamily="34" charset="0"/>
              <a:buChar char="•"/>
            </a:pPr>
            <a:r>
              <a:rPr lang="en-US" dirty="0"/>
              <a:t>Manage meeting logistics pre- and post- meeting</a:t>
            </a:r>
          </a:p>
          <a:p>
            <a:pPr marL="857250" lvl="1" indent="-457200">
              <a:buFont typeface="Arial" panose="020B0604020202020204" pitchFamily="34" charset="0"/>
              <a:buChar char="•"/>
            </a:pPr>
            <a:r>
              <a:rPr lang="en-US" dirty="0"/>
              <a:t>Backup chair on procedures and process</a:t>
            </a:r>
          </a:p>
          <a:p>
            <a:pPr marL="857250" lvl="1" indent="-457200">
              <a:buFont typeface="Arial" panose="020B0604020202020204" pitchFamily="34" charset="0"/>
              <a:buChar char="•"/>
            </a:pPr>
            <a:r>
              <a:rPr lang="en-US" dirty="0"/>
              <a:t>Ensure coordination with relevant TGs and WGs</a:t>
            </a:r>
          </a:p>
          <a:p>
            <a:pPr marL="457200" indent="-457200">
              <a:buFont typeface="Arial" panose="020B0604020202020204" pitchFamily="34" charset="0"/>
              <a:buChar char="•"/>
            </a:pPr>
            <a:r>
              <a:rPr lang="en-US" dirty="0"/>
              <a:t>VC-C: 2</a:t>
            </a:r>
            <a:r>
              <a:rPr lang="en-US" baseline="30000" dirty="0"/>
              <a:t>nd</a:t>
            </a:r>
            <a:r>
              <a:rPr lang="en-US" dirty="0"/>
              <a:t> backup chair</a:t>
            </a:r>
          </a:p>
          <a:p>
            <a:pPr marL="857250" lvl="1" indent="-457200">
              <a:buFont typeface="Arial" panose="020B0604020202020204" pitchFamily="34" charset="0"/>
              <a:buChar char="•"/>
            </a:pPr>
            <a:r>
              <a:rPr lang="en-US" dirty="0"/>
              <a:t>Manage in-meeting logistics (Channel access, time, </a:t>
            </a:r>
            <a:r>
              <a:rPr lang="en-US" dirty="0" err="1"/>
              <a:t>etc</a:t>
            </a:r>
            <a:r>
              <a:rPr lang="en-US" dirty="0"/>
              <a:t>)</a:t>
            </a:r>
          </a:p>
          <a:p>
            <a:pPr marL="857250" lvl="1" indent="-457200">
              <a:buFont typeface="Arial" panose="020B0604020202020204" pitchFamily="34" charset="0"/>
              <a:buChar char="•"/>
            </a:pPr>
            <a:r>
              <a:rPr lang="en-US" dirty="0"/>
              <a:t>Support the group  with organization e.g. comment management </a:t>
            </a:r>
          </a:p>
          <a:p>
            <a:pPr marL="457200" indent="-457200">
              <a:buFont typeface="Arial" panose="020B0604020202020204" pitchFamily="34" charset="0"/>
              <a:buChar char="•"/>
            </a:pPr>
            <a:r>
              <a:rPr lang="en-US" dirty="0"/>
              <a:t>VC-D: Vice chair and Recording Secretary, 3</a:t>
            </a:r>
            <a:r>
              <a:rPr lang="en-US" baseline="30000" dirty="0"/>
              <a:t>rd</a:t>
            </a:r>
            <a:r>
              <a:rPr lang="en-US" dirty="0"/>
              <a:t> backup chair</a:t>
            </a:r>
          </a:p>
          <a:p>
            <a:pPr marL="857250" lvl="1" indent="-457200">
              <a:buFont typeface="Arial" panose="020B0604020202020204" pitchFamily="34" charset="0"/>
              <a:buChar char="•"/>
            </a:pPr>
            <a:r>
              <a:rPr lang="en-US" dirty="0">
                <a:solidFill>
                  <a:schemeClr val="accent1">
                    <a:lumMod val="50000"/>
                  </a:schemeClr>
                </a:solidFill>
              </a:rPr>
              <a:t>Must have an acting recording secretary to conduct a meeting</a:t>
            </a:r>
          </a:p>
          <a:p>
            <a:pPr marL="857250" lvl="1" indent="-457200">
              <a:buFont typeface="Arial" panose="020B0604020202020204" pitchFamily="34" charset="0"/>
              <a:buChar char="•"/>
            </a:pPr>
            <a:r>
              <a:rPr lang="en-US" dirty="0">
                <a:solidFill>
                  <a:schemeClr val="tx2">
                    <a:lumMod val="85000"/>
                    <a:lumOff val="15000"/>
                  </a:schemeClr>
                </a:solidFill>
              </a:rPr>
              <a:t>Backup to other VCs </a:t>
            </a:r>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3089950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http://802world.org/plenary/</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fontScale="47500" lnSpcReduction="20000"/>
          </a:bodyPr>
          <a:lstStyle/>
          <a:p>
            <a:r>
              <a:rPr lang="en-US" dirty="0">
                <a:hlinkClick r:id="rId2"/>
              </a:rPr>
              <a:t>https://mentor.ieee.org/802.15/dcn/21/15-21-0585-02-04ab-low-power-operation-for-non-ranging-applications.pdf</a:t>
            </a:r>
            <a:endParaRPr lang="en-US" dirty="0"/>
          </a:p>
          <a:p>
            <a:r>
              <a:rPr lang="en-US" dirty="0">
                <a:hlinkClick r:id="rId3"/>
              </a:rPr>
              <a:t>https://mentor.ieee.org/802.15/dcn/21/15-21-0570-00-04ab-cir-feedback-for-uwb-sensing.pptx</a:t>
            </a:r>
            <a:endParaRPr lang="en-US" dirty="0"/>
          </a:p>
          <a:p>
            <a:r>
              <a:rPr lang="en-US" dirty="0">
                <a:hlinkClick r:id="rId4"/>
              </a:rPr>
              <a:t>https://mentor.ieee.org/802.15/dcn/21/15-21-0565-02-04ab-tg4ab-november-meeting-slides.pptx</a:t>
            </a:r>
            <a:endParaRPr lang="en-US" dirty="0"/>
          </a:p>
          <a:p>
            <a:r>
              <a:rPr lang="en-US" dirty="0">
                <a:hlinkClick r:id="rId5"/>
              </a:rPr>
              <a:t>https://mentor.ieee.org/802.15/dcn/21/15-21-0557-01-04ab-uwb-wake-up-signalling.pdf</a:t>
            </a:r>
            <a:endParaRPr lang="en-US" dirty="0"/>
          </a:p>
          <a:p>
            <a:r>
              <a:rPr lang="en-US" dirty="0">
                <a:hlinkClick r:id="rId6"/>
              </a:rPr>
              <a:t>https://mentor.ieee.org/802.15/dcn/21/15-21-0590-00-04ab-ranging-qos.pptx</a:t>
            </a:r>
            <a:endParaRPr lang="en-US" dirty="0"/>
          </a:p>
          <a:p>
            <a:r>
              <a:rPr lang="en-US" dirty="0">
                <a:hlinkClick r:id="rId7"/>
              </a:rPr>
              <a:t>https://mentor.ieee.org/802.15/dcn/21/15-21-0589-00-04ab-uwb-channel-access-aided-by-pilot-narrow-band-radio.pptx</a:t>
            </a:r>
            <a:endParaRPr lang="en-US" dirty="0"/>
          </a:p>
          <a:p>
            <a:r>
              <a:rPr lang="en-US" dirty="0">
                <a:hlinkClick r:id="rId8"/>
              </a:rPr>
              <a:t>https://mentor.ieee.org/802.15/dcn/21/15-21-0556-00-04ab-uwb-ranging-accuracy-limiting-factor.pptx</a:t>
            </a:r>
            <a:endParaRPr lang="en-US" dirty="0"/>
          </a:p>
          <a:p>
            <a:r>
              <a:rPr lang="en-US" dirty="0">
                <a:hlinkClick r:id="rId9"/>
              </a:rPr>
              <a:t>https://mentor.ieee.org/802.15/dcn/21/15-21-0593-02-04ab-more-on-nba-mms.pptx</a:t>
            </a:r>
            <a:endParaRPr lang="en-US" dirty="0"/>
          </a:p>
          <a:p>
            <a:r>
              <a:rPr lang="en-US" dirty="0">
                <a:hlinkClick r:id="rId10"/>
              </a:rPr>
              <a:t>https://mentor.ieee.org/802.15/dcn/21/15-21-0592-00-04ab-high-data-rates.pptx</a:t>
            </a:r>
            <a:endParaRPr lang="en-US" dirty="0"/>
          </a:p>
          <a:p>
            <a:r>
              <a:rPr lang="en-US" dirty="0">
                <a:hlinkClick r:id="rId11"/>
              </a:rPr>
              <a:t>https://mentor.ieee.org/802.15/dcn/21/15-21-0605-00-04ab-nba-mms-uwb-mac-considerations.pptx</a:t>
            </a:r>
            <a:endParaRPr lang="en-US" dirty="0"/>
          </a:p>
          <a:p>
            <a:endParaRPr lang="en-US" dirty="0"/>
          </a:p>
          <a:p>
            <a:r>
              <a:rPr lang="en-US" dirty="0">
                <a:hlinkClick r:id="rId10"/>
              </a:rPr>
              <a:t>https://mentor.ieee.org/802.15/dcn/21/15-21-0592-00-04ab-high-data-rates.pptx</a:t>
            </a:r>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21607"/>
            <a:ext cx="4608513" cy="2671489"/>
          </a:xfrm>
        </p:spPr>
        <p:txBody>
          <a:bodyPr>
            <a:normAutofit fontScale="70000" lnSpcReduction="20000"/>
          </a:bodyPr>
          <a:lstStyle/>
          <a:p>
            <a:pPr marL="0" indent="0">
              <a:defRPr/>
            </a:pPr>
            <a:r>
              <a:rPr lang="en-US" dirty="0"/>
              <a:t>Proposal A: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November  24</a:t>
            </a:r>
            <a:r>
              <a:rPr lang="en-US" baseline="30000" dirty="0"/>
              <a:t>th</a:t>
            </a:r>
            <a:endParaRPr lang="en-US" dirty="0"/>
          </a:p>
          <a:p>
            <a:pPr marL="400050" lvl="1" indent="0">
              <a:defRPr/>
            </a:pPr>
            <a:r>
              <a:rPr lang="en-US" dirty="0"/>
              <a:t>[don’t skip a week after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32</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3385492935"/>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November 24</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8</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32549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37084"/>
            <a:ext cx="4824537" cy="2584004"/>
          </a:xfrm>
        </p:spPr>
        <p:txBody>
          <a:bodyPr>
            <a:normAutofit fontScale="70000" lnSpcReduction="20000"/>
          </a:bodyPr>
          <a:lstStyle/>
          <a:p>
            <a:pPr marL="0" indent="0">
              <a:defRPr/>
            </a:pPr>
            <a:r>
              <a:rPr lang="en-US" dirty="0"/>
              <a:t>Proposal B: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December 1</a:t>
            </a:r>
            <a:r>
              <a:rPr lang="en-US" baseline="30000" dirty="0"/>
              <a:t>st</a:t>
            </a:r>
            <a:endParaRPr lang="en-US" dirty="0"/>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33</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4043672998"/>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December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12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34</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35</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fontScale="70000" lnSpcReduction="20000"/>
          </a:bodyPr>
          <a:lstStyle/>
          <a:p>
            <a:pPr algn="ctr"/>
            <a:r>
              <a:rPr lang="en-US" b="1" dirty="0">
                <a:latin typeface="Arial" panose="020B0604020202020204" pitchFamily="34" charset="0"/>
              </a:rPr>
              <a:t>If you are not yet registered (and have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(after 11:59 PM UTC Friday 11:59 PM UTC November 5, 2021)</a:t>
            </a:r>
          </a:p>
          <a:p>
            <a:pPr marL="0" indent="0" algn="ctr"/>
            <a:r>
              <a:rPr lang="en-US" sz="3200" b="1" dirty="0">
                <a:solidFill>
                  <a:schemeClr val="accent1">
                    <a:lumMod val="50000"/>
                  </a:schemeClr>
                </a:solidFill>
              </a:rPr>
              <a:t>$US 125.00 for all attendees</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Registration information:</a:t>
            </a:r>
          </a:p>
          <a:p>
            <a:r>
              <a:rPr lang="en-US" sz="3200" dirty="0">
                <a:hlinkClick r:id="rId2"/>
              </a:rPr>
              <a:t>http://802world.org/plenary/</a:t>
            </a:r>
            <a:endParaRPr lang="en-US" sz="3200" dirty="0"/>
          </a:p>
          <a:p>
            <a:endParaRPr lang="en-US" dirty="0"/>
          </a:p>
          <a:p>
            <a:r>
              <a:rPr lang="en-US" dirty="0">
                <a:effectLst/>
                <a:latin typeface="Arial" panose="020B0604020202020204" pitchFamily="34" charset="0"/>
              </a:rPr>
              <a:t>Registration Link:</a:t>
            </a:r>
          </a:p>
          <a:p>
            <a:r>
              <a:rPr lang="en-US" dirty="0">
                <a:effectLst/>
                <a:latin typeface="Arial" panose="020B0604020202020204" pitchFamily="34" charset="0"/>
                <a:hlinkClick r:id="rId3"/>
              </a:rPr>
              <a:t>https://cvent.me/4xn8Ql</a:t>
            </a:r>
            <a:endParaRPr lang="en-US" dirty="0">
              <a:effectLst/>
              <a:latin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Plenary November 2021</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November 9</a:t>
            </a:r>
            <a:r>
              <a:rPr lang="en-US" sz="1600" baseline="30000" dirty="0"/>
              <a:t>th</a:t>
            </a:r>
            <a:r>
              <a:rPr lang="en-US" sz="1600" dirty="0"/>
              <a:t> through November 17</a:t>
            </a:r>
            <a:r>
              <a:rPr lang="en-US" sz="1600" baseline="30000" dirty="0"/>
              <a:t>th</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1026" name="Picture 2" descr="A picture of where you might have been">
            <a:extLst>
              <a:ext uri="{FF2B5EF4-FFF2-40B4-BE49-F238E27FC236}">
                <a16:creationId xmlns:a16="http://schemas.microsoft.com/office/drawing/2014/main" id="{53106C83-A18C-4D55-9743-DA0CFD89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448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6"/>
              </a:rPr>
              <a:t>https://standards.ieee.org/content/dam/ieee-standards/stand</a:t>
            </a:r>
          </a:p>
          <a:p>
            <a:pPr>
              <a:defRPr/>
            </a:pPr>
            <a:r>
              <a:rPr lang="en-US" dirty="0">
                <a:hlinkClick r:id="rId7"/>
              </a:rPr>
              <a:t>https://standards.ieee.org/faqs/copyrights/index.htmlards/web/documents/other/ieee-sa-copyright-policy-2019.pdf</a:t>
            </a:r>
            <a:endParaRPr lang="en-US" dirty="0"/>
          </a:p>
          <a:p>
            <a:pPr>
              <a:defRPr/>
            </a:pPr>
            <a:r>
              <a:rPr lang="en-US" dirty="0">
                <a:hlinkClick r:id="rId8"/>
              </a:rPr>
              <a:t>https://standards.ieee.org/ipr/copyright-materials.html</a:t>
            </a:r>
            <a:endParaRPr lang="en-US" dirty="0"/>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42528</TotalTime>
  <Words>3695</Words>
  <Application>Microsoft Office PowerPoint</Application>
  <PresentationFormat>On-screen Show (4:3)</PresentationFormat>
  <Paragraphs>1073</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Open Sans</vt:lpstr>
      <vt:lpstr>Times New Roman</vt:lpstr>
      <vt:lpstr>Verdana-Bold</vt:lpstr>
      <vt:lpstr>Wingdings</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Plenary November 2021</vt:lpstr>
      <vt:lpstr>Task Group Rules</vt:lpstr>
      <vt:lpstr>IEEE-SA Patent, Copyright, and Participation Policies</vt:lpstr>
      <vt:lpstr>IEEE 802 Ground Rules</vt:lpstr>
      <vt:lpstr>Agenda</vt:lpstr>
      <vt:lpstr>Approval of Sept Minutes </vt:lpstr>
      <vt:lpstr>Session Objectives</vt:lpstr>
      <vt:lpstr>General Announcements</vt:lpstr>
      <vt:lpstr>Recap and TG Operation</vt:lpstr>
      <vt:lpstr>5.2.b Scope of the project (As approved): </vt:lpstr>
      <vt:lpstr>Task Group </vt:lpstr>
      <vt:lpstr>Confirmation Motion</vt:lpstr>
      <vt:lpstr>Proposed Project Schedule (baseline)</vt:lpstr>
      <vt:lpstr>Schedule Major Milestones</vt:lpstr>
      <vt:lpstr>Proposed Project Schedule (Alt 1)</vt:lpstr>
      <vt:lpstr>Schedule Major Milestones</vt:lpstr>
      <vt:lpstr>Proposed Project Schedule (baseline)</vt:lpstr>
      <vt:lpstr>Schedule Major Milestones</vt:lpstr>
      <vt:lpstr>Breakdown by Feature</vt:lpstr>
      <vt:lpstr>Project Process Discussion</vt:lpstr>
      <vt:lpstr>Task Group Leadership Roles in a nutshell</vt:lpstr>
      <vt:lpstr>Technical Editor (from OM)</vt:lpstr>
      <vt:lpstr>Task Group Vice Chairs</vt:lpstr>
      <vt:lpstr>Technical Contributions</vt:lpstr>
      <vt:lpstr>List of presentations</vt:lpstr>
      <vt:lpstr>Next Steps</vt:lpstr>
      <vt:lpstr>Teleconference Schedule Discussion</vt:lpstr>
      <vt:lpstr>Teleconference Schedule Discussion</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213</cp:revision>
  <cp:lastPrinted>2000-03-07T00:55:37Z</cp:lastPrinted>
  <dcterms:created xsi:type="dcterms:W3CDTF">2016-01-17T22:48:36Z</dcterms:created>
  <dcterms:modified xsi:type="dcterms:W3CDTF">2021-11-16T20:50:16Z</dcterms:modified>
  <cp:category/>
</cp:coreProperties>
</file>