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2"/>
  </p:notesMasterIdLst>
  <p:sldIdLst>
    <p:sldId id="287" r:id="rId2"/>
    <p:sldId id="363" r:id="rId3"/>
    <p:sldId id="2366" r:id="rId4"/>
    <p:sldId id="339" r:id="rId5"/>
    <p:sldId id="368" r:id="rId6"/>
    <p:sldId id="322" r:id="rId7"/>
    <p:sldId id="318" r:id="rId8"/>
    <p:sldId id="366" r:id="rId9"/>
    <p:sldId id="304" r:id="rId10"/>
    <p:sldId id="317" r:id="rId11"/>
    <p:sldId id="302" r:id="rId12"/>
    <p:sldId id="361" r:id="rId13"/>
    <p:sldId id="365" r:id="rId14"/>
    <p:sldId id="326" r:id="rId15"/>
    <p:sldId id="364" r:id="rId16"/>
    <p:sldId id="330" r:id="rId17"/>
    <p:sldId id="367" r:id="rId18"/>
    <p:sldId id="336" r:id="rId19"/>
    <p:sldId id="298" r:id="rId20"/>
    <p:sldId id="296" r:id="rId2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125" d="100"/>
          <a:sy n="125" d="100"/>
        </p:scale>
        <p:origin x="1498"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15-21-0565-00-04ab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5/dcn/21/15-21-0538-04-04ab-tg-15-4ab-agenda-nov-2021.xls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vent.me/4xn8Ql"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faqs/copyrights/index.html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November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10</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55576" y="685801"/>
            <a:ext cx="7764463" cy="438943"/>
          </a:xfrm>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767977" y="5082033"/>
            <a:ext cx="7764463" cy="1443311"/>
          </a:xfrm>
        </p:spPr>
        <p:txBody>
          <a:bodyPr/>
          <a:lstStyle/>
          <a:p>
            <a:pPr marL="0" indent="0" algn="ctr"/>
            <a:r>
              <a:rPr lang="en-US" altLang="en-US" sz="2000" dirty="0"/>
              <a:t>Proposed Agenda: document 15-21-0538</a:t>
            </a:r>
          </a:p>
          <a:p>
            <a:pPr marL="0" indent="0" algn="ctr"/>
            <a:r>
              <a:rPr lang="en-US" altLang="en-US" sz="2000" dirty="0">
                <a:hlinkClick r:id="rId2"/>
              </a:rPr>
              <a:t>https://mentor.ieee.org/802.15/dcn/21/15-21-0538-04-04ab-tg-15-4ab-agenda-nov-2021.xlsx</a:t>
            </a:r>
            <a:endParaRPr lang="en-US" altLang="en-US" sz="20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11</a:t>
            </a:fld>
            <a:endParaRPr lang="en-US" altLang="en-US">
              <a:solidFill>
                <a:schemeClr val="tx1"/>
              </a:solidFill>
            </a:endParaRPr>
          </a:p>
        </p:txBody>
      </p:sp>
      <p:graphicFrame>
        <p:nvGraphicFramePr>
          <p:cNvPr id="3" name="Table 2">
            <a:extLst>
              <a:ext uri="{FF2B5EF4-FFF2-40B4-BE49-F238E27FC236}">
                <a16:creationId xmlns:a16="http://schemas.microsoft.com/office/drawing/2014/main" id="{3F833640-7351-4254-B37E-9D7CCA2BF90D}"/>
              </a:ext>
            </a:extLst>
          </p:cNvPr>
          <p:cNvGraphicFramePr>
            <a:graphicFrameLocks noGrp="1"/>
          </p:cNvGraphicFramePr>
          <p:nvPr>
            <p:extLst>
              <p:ext uri="{D42A27DB-BD31-4B8C-83A1-F6EECF244321}">
                <p14:modId xmlns:p14="http://schemas.microsoft.com/office/powerpoint/2010/main" val="4205960637"/>
              </p:ext>
            </p:extLst>
          </p:nvPr>
        </p:nvGraphicFramePr>
        <p:xfrm>
          <a:off x="797699" y="1648637"/>
          <a:ext cx="7764453" cy="2925534"/>
        </p:xfrm>
        <a:graphic>
          <a:graphicData uri="http://schemas.openxmlformats.org/drawingml/2006/table">
            <a:tbl>
              <a:tblPr/>
              <a:tblGrid>
                <a:gridCol w="373291">
                  <a:extLst>
                    <a:ext uri="{9D8B030D-6E8A-4147-A177-3AD203B41FA5}">
                      <a16:colId xmlns:a16="http://schemas.microsoft.com/office/drawing/2014/main" val="1132617171"/>
                    </a:ext>
                  </a:extLst>
                </a:gridCol>
                <a:gridCol w="373291">
                  <a:extLst>
                    <a:ext uri="{9D8B030D-6E8A-4147-A177-3AD203B41FA5}">
                      <a16:colId xmlns:a16="http://schemas.microsoft.com/office/drawing/2014/main" val="3891777356"/>
                    </a:ext>
                  </a:extLst>
                </a:gridCol>
                <a:gridCol w="373291">
                  <a:extLst>
                    <a:ext uri="{9D8B030D-6E8A-4147-A177-3AD203B41FA5}">
                      <a16:colId xmlns:a16="http://schemas.microsoft.com/office/drawing/2014/main" val="2317877432"/>
                    </a:ext>
                  </a:extLst>
                </a:gridCol>
                <a:gridCol w="373291">
                  <a:extLst>
                    <a:ext uri="{9D8B030D-6E8A-4147-A177-3AD203B41FA5}">
                      <a16:colId xmlns:a16="http://schemas.microsoft.com/office/drawing/2014/main" val="2279436505"/>
                    </a:ext>
                  </a:extLst>
                </a:gridCol>
                <a:gridCol w="373291">
                  <a:extLst>
                    <a:ext uri="{9D8B030D-6E8A-4147-A177-3AD203B41FA5}">
                      <a16:colId xmlns:a16="http://schemas.microsoft.com/office/drawing/2014/main" val="256085049"/>
                    </a:ext>
                  </a:extLst>
                </a:gridCol>
                <a:gridCol w="373291">
                  <a:extLst>
                    <a:ext uri="{9D8B030D-6E8A-4147-A177-3AD203B41FA5}">
                      <a16:colId xmlns:a16="http://schemas.microsoft.com/office/drawing/2014/main" val="625936485"/>
                    </a:ext>
                  </a:extLst>
                </a:gridCol>
                <a:gridCol w="373291">
                  <a:extLst>
                    <a:ext uri="{9D8B030D-6E8A-4147-A177-3AD203B41FA5}">
                      <a16:colId xmlns:a16="http://schemas.microsoft.com/office/drawing/2014/main" val="314281573"/>
                    </a:ext>
                  </a:extLst>
                </a:gridCol>
                <a:gridCol w="373291">
                  <a:extLst>
                    <a:ext uri="{9D8B030D-6E8A-4147-A177-3AD203B41FA5}">
                      <a16:colId xmlns:a16="http://schemas.microsoft.com/office/drawing/2014/main" val="2953407017"/>
                    </a:ext>
                  </a:extLst>
                </a:gridCol>
                <a:gridCol w="373291">
                  <a:extLst>
                    <a:ext uri="{9D8B030D-6E8A-4147-A177-3AD203B41FA5}">
                      <a16:colId xmlns:a16="http://schemas.microsoft.com/office/drawing/2014/main" val="996882431"/>
                    </a:ext>
                  </a:extLst>
                </a:gridCol>
                <a:gridCol w="298633">
                  <a:extLst>
                    <a:ext uri="{9D8B030D-6E8A-4147-A177-3AD203B41FA5}">
                      <a16:colId xmlns:a16="http://schemas.microsoft.com/office/drawing/2014/main" val="346655115"/>
                    </a:ext>
                  </a:extLst>
                </a:gridCol>
                <a:gridCol w="373291">
                  <a:extLst>
                    <a:ext uri="{9D8B030D-6E8A-4147-A177-3AD203B41FA5}">
                      <a16:colId xmlns:a16="http://schemas.microsoft.com/office/drawing/2014/main" val="1746515393"/>
                    </a:ext>
                  </a:extLst>
                </a:gridCol>
                <a:gridCol w="373291">
                  <a:extLst>
                    <a:ext uri="{9D8B030D-6E8A-4147-A177-3AD203B41FA5}">
                      <a16:colId xmlns:a16="http://schemas.microsoft.com/office/drawing/2014/main" val="1396329897"/>
                    </a:ext>
                  </a:extLst>
                </a:gridCol>
                <a:gridCol w="373291">
                  <a:extLst>
                    <a:ext uri="{9D8B030D-6E8A-4147-A177-3AD203B41FA5}">
                      <a16:colId xmlns:a16="http://schemas.microsoft.com/office/drawing/2014/main" val="2666126030"/>
                    </a:ext>
                  </a:extLst>
                </a:gridCol>
                <a:gridCol w="373291">
                  <a:extLst>
                    <a:ext uri="{9D8B030D-6E8A-4147-A177-3AD203B41FA5}">
                      <a16:colId xmlns:a16="http://schemas.microsoft.com/office/drawing/2014/main" val="197082158"/>
                    </a:ext>
                  </a:extLst>
                </a:gridCol>
                <a:gridCol w="373291">
                  <a:extLst>
                    <a:ext uri="{9D8B030D-6E8A-4147-A177-3AD203B41FA5}">
                      <a16:colId xmlns:a16="http://schemas.microsoft.com/office/drawing/2014/main" val="3176311381"/>
                    </a:ext>
                  </a:extLst>
                </a:gridCol>
                <a:gridCol w="373291">
                  <a:extLst>
                    <a:ext uri="{9D8B030D-6E8A-4147-A177-3AD203B41FA5}">
                      <a16:colId xmlns:a16="http://schemas.microsoft.com/office/drawing/2014/main" val="1368962704"/>
                    </a:ext>
                  </a:extLst>
                </a:gridCol>
                <a:gridCol w="373291">
                  <a:extLst>
                    <a:ext uri="{9D8B030D-6E8A-4147-A177-3AD203B41FA5}">
                      <a16:colId xmlns:a16="http://schemas.microsoft.com/office/drawing/2014/main" val="1706409052"/>
                    </a:ext>
                  </a:extLst>
                </a:gridCol>
                <a:gridCol w="373291">
                  <a:extLst>
                    <a:ext uri="{9D8B030D-6E8A-4147-A177-3AD203B41FA5}">
                      <a16:colId xmlns:a16="http://schemas.microsoft.com/office/drawing/2014/main" val="2601573675"/>
                    </a:ext>
                  </a:extLst>
                </a:gridCol>
                <a:gridCol w="373291">
                  <a:extLst>
                    <a:ext uri="{9D8B030D-6E8A-4147-A177-3AD203B41FA5}">
                      <a16:colId xmlns:a16="http://schemas.microsoft.com/office/drawing/2014/main" val="93209598"/>
                    </a:ext>
                  </a:extLst>
                </a:gridCol>
                <a:gridCol w="373291">
                  <a:extLst>
                    <a:ext uri="{9D8B030D-6E8A-4147-A177-3AD203B41FA5}">
                      <a16:colId xmlns:a16="http://schemas.microsoft.com/office/drawing/2014/main" val="121704771"/>
                    </a:ext>
                  </a:extLst>
                </a:gridCol>
                <a:gridCol w="373291">
                  <a:extLst>
                    <a:ext uri="{9D8B030D-6E8A-4147-A177-3AD203B41FA5}">
                      <a16:colId xmlns:a16="http://schemas.microsoft.com/office/drawing/2014/main" val="3066077726"/>
                    </a:ext>
                  </a:extLst>
                </a:gridCol>
              </a:tblGrid>
              <a:tr h="226463">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Thursday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4633038"/>
                  </a:ext>
                </a:extLst>
              </a:tr>
              <a:tr h="120164">
                <a:tc>
                  <a:txBody>
                    <a:bodyPr/>
                    <a:lstStyle/>
                    <a:p>
                      <a:pPr algn="r" fontAlgn="b"/>
                      <a:r>
                        <a:rPr lang="en-US" sz="700" b="1" i="0" u="none" strike="noStrike">
                          <a:effectLst/>
                          <a:latin typeface="Arial" panose="020B0604020202020204" pitchFamily="34" charset="0"/>
                        </a:rPr>
                        <a:t>EST</a:t>
                      </a:r>
                    </a:p>
                  </a:txBody>
                  <a:tcPr marL="4622" marR="4622" marT="4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4622" marR="4622" marT="4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9-Nov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10-Nov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11-Nov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12-Nov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16-Nov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17-Nov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712560"/>
                  </a:ext>
                </a:extLst>
              </a:tr>
              <a:tr h="120164">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069959"/>
                  </a:ext>
                </a:extLst>
              </a:tr>
              <a:tr h="120164">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5692060"/>
                  </a:ext>
                </a:extLst>
              </a:tr>
              <a:tr h="120164">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6201897"/>
                  </a:ext>
                </a:extLst>
              </a:tr>
              <a:tr h="120164">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0688385"/>
                  </a:ext>
                </a:extLst>
              </a:tr>
              <a:tr h="120164">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SG3ma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404142"/>
                  </a:ext>
                </a:extLst>
              </a:tr>
              <a:tr h="217220">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a:solidFill>
                            <a:srgbClr val="0000FF"/>
                          </a:solidFill>
                          <a:effectLst/>
                          <a:latin typeface="Calibri" panose="020F0502020204030204" pitchFamily="34" charset="0"/>
                        </a:rPr>
                        <a:t>802.15 CAC</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44453050"/>
                  </a:ext>
                </a:extLst>
              </a:tr>
              <a:tr h="121320">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6a/4ab/14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a:effectLst/>
                          <a:latin typeface="Arial" panose="020B0604020202020204" pitchFamily="34" charset="0"/>
                        </a:rPr>
                        <a:t>SC IETF</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388848311"/>
                  </a:ext>
                </a:extLst>
              </a:tr>
              <a:tr h="216065">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9765580"/>
                  </a:ext>
                </a:extLst>
              </a:tr>
              <a:tr h="120164">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860474662"/>
                  </a:ext>
                </a:extLst>
              </a:tr>
              <a:tr h="217220">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059687888"/>
                  </a:ext>
                </a:extLst>
              </a:tr>
              <a:tr h="120164">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97185161"/>
                  </a:ext>
                </a:extLst>
              </a:tr>
              <a:tr h="120164">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429914088"/>
                  </a:ext>
                </a:extLst>
              </a:tr>
              <a:tr h="120164">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10017626"/>
                  </a:ext>
                </a:extLst>
              </a:tr>
              <a:tr h="120164">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64830314"/>
                  </a:ext>
                </a:extLst>
              </a:tr>
              <a:tr h="120164">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235713333"/>
                  </a:ext>
                </a:extLst>
              </a:tr>
              <a:tr h="120164">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577023556"/>
                  </a:ext>
                </a:extLst>
              </a:tr>
              <a:tr h="120164">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616909225"/>
                  </a:ext>
                </a:extLst>
              </a:tr>
              <a:tr h="120164">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2721059"/>
                  </a:ext>
                </a:extLst>
              </a:tr>
              <a:tr h="124786">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dirty="0">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3135015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the TGD and continue work with technical framework document (TFD) </a:t>
            </a:r>
          </a:p>
          <a:p>
            <a:pPr marL="457200" indent="-457200">
              <a:buFont typeface="Arial" panose="020B0604020202020204" pitchFamily="34" charset="0"/>
              <a:buChar char="•"/>
            </a:pPr>
            <a:r>
              <a:rPr lang="en-US" dirty="0"/>
              <a:t>Discuss and refine project schedule and process</a:t>
            </a:r>
          </a:p>
          <a:p>
            <a:pPr marL="457200" indent="-457200">
              <a:buFont typeface="Arial" panose="020B0604020202020204" pitchFamily="34" charset="0"/>
              <a:buChar char="•"/>
            </a:pPr>
            <a:r>
              <a:rPr lang="en-US" dirty="0"/>
              <a:t>Hear technical contributions and develop technical content for TFD</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r>
              <a:rPr lang="en-US" dirty="0"/>
              <a:t>[To be Added]</a:t>
            </a:r>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21607"/>
            <a:ext cx="4608513" cy="2671489"/>
          </a:xfrm>
        </p:spPr>
        <p:txBody>
          <a:bodyPr>
            <a:normAutofit fontScale="70000" lnSpcReduction="20000"/>
          </a:bodyPr>
          <a:lstStyle/>
          <a:p>
            <a:pPr marL="0" indent="0">
              <a:defRPr/>
            </a:pPr>
            <a:r>
              <a:rPr lang="en-US" dirty="0"/>
              <a:t>Proposal A: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November  24</a:t>
            </a:r>
            <a:r>
              <a:rPr lang="en-US" baseline="30000" dirty="0"/>
              <a:t>th</a:t>
            </a:r>
            <a:endParaRPr lang="en-US" dirty="0"/>
          </a:p>
          <a:p>
            <a:pPr marL="400050" lvl="1" indent="0">
              <a:defRPr/>
            </a:pPr>
            <a:r>
              <a:rPr lang="en-US" dirty="0"/>
              <a:t>[don’t skip a week after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17</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3385492935"/>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November 24</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8</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3254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37084"/>
            <a:ext cx="4824537" cy="2584004"/>
          </a:xfrm>
        </p:spPr>
        <p:txBody>
          <a:bodyPr>
            <a:normAutofit fontScale="70000" lnSpcReduction="20000"/>
          </a:bodyPr>
          <a:lstStyle/>
          <a:p>
            <a:pPr marL="0" indent="0">
              <a:defRPr/>
            </a:pPr>
            <a:r>
              <a:rPr lang="en-US" dirty="0"/>
              <a:t>Proposal B: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December 1</a:t>
            </a:r>
            <a:r>
              <a:rPr lang="en-US" baseline="30000" dirty="0"/>
              <a:t>st</a:t>
            </a:r>
            <a:endParaRPr lang="en-US" dirty="0"/>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18</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4043672998"/>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December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12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19</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20</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fontScale="70000" lnSpcReduction="2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(after 11:59 PM UTC Friday 11:59 PM UTC November 5, 2021)</a:t>
            </a:r>
          </a:p>
          <a:p>
            <a:pPr marL="0" indent="0" algn="ctr"/>
            <a:r>
              <a:rPr lang="en-US" sz="3200" b="1" dirty="0">
                <a:solidFill>
                  <a:schemeClr val="accent1">
                    <a:lumMod val="50000"/>
                  </a:schemeClr>
                </a:solidFill>
              </a:rPr>
              <a:t>$US 125.00 for all attendees</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Registration information:</a:t>
            </a:r>
          </a:p>
          <a:p>
            <a:r>
              <a:rPr lang="en-US" sz="3200" dirty="0">
                <a:hlinkClick r:id="rId2"/>
              </a:rPr>
              <a:t>http://802world.org/plenary/</a:t>
            </a:r>
            <a:endParaRPr lang="en-US" sz="3200" dirty="0"/>
          </a:p>
          <a:p>
            <a:endParaRPr lang="en-US" dirty="0"/>
          </a:p>
          <a:p>
            <a:r>
              <a:rPr lang="en-US" dirty="0">
                <a:effectLst/>
                <a:latin typeface="Arial" panose="020B0604020202020204" pitchFamily="34" charset="0"/>
              </a:rPr>
              <a:t>Registration Link:</a:t>
            </a:r>
          </a:p>
          <a:p>
            <a:r>
              <a:rPr lang="en-US" dirty="0">
                <a:effectLst/>
                <a:latin typeface="Arial" panose="020B0604020202020204" pitchFamily="34" charset="0"/>
                <a:hlinkClick r:id="rId3"/>
              </a:rPr>
              <a:t>https://cvent.me/4xn8Ql</a:t>
            </a:r>
            <a:endParaRPr lang="en-US" dirty="0">
              <a:effectLst/>
              <a:latin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Plenary November 2021</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November 9</a:t>
            </a:r>
            <a:r>
              <a:rPr lang="en-US" sz="1600" baseline="30000" dirty="0"/>
              <a:t>th</a:t>
            </a:r>
            <a:r>
              <a:rPr lang="en-US" sz="1600" dirty="0"/>
              <a:t> through November 17</a:t>
            </a:r>
            <a:r>
              <a:rPr lang="en-US" sz="1600" baseline="30000" dirty="0"/>
              <a:t>th</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1026" name="Picture 2" descr="A picture of where you might have been">
            <a:extLst>
              <a:ext uri="{FF2B5EF4-FFF2-40B4-BE49-F238E27FC236}">
                <a16:creationId xmlns:a16="http://schemas.microsoft.com/office/drawing/2014/main" id="{53106C83-A18C-4D55-9743-DA0CFD89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448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no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4724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9</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6"/>
              </a:rPr>
              <a:t>https://standards.ieee.org/content/dam/ieee-standards/stand</a:t>
            </a:r>
          </a:p>
          <a:p>
            <a:pPr>
              <a:defRPr/>
            </a:pPr>
            <a:r>
              <a:rPr lang="en-US" dirty="0">
                <a:hlinkClick r:id="rId7"/>
              </a:rPr>
              <a:t>https://standards.ieee.org/faqs/copyrights/index.htmlards/web/documents/other/ieee-sa-copyright-policy-2019.pdf</a:t>
            </a:r>
            <a:endParaRPr lang="en-US" dirty="0"/>
          </a:p>
          <a:p>
            <a:pPr>
              <a:defRPr/>
            </a:pPr>
            <a:r>
              <a:rPr lang="en-US" dirty="0">
                <a:hlinkClick r:id="rId8"/>
              </a:rPr>
              <a:t>https://standards.ieee.org/ipr/copyright-materials.html</a:t>
            </a:r>
            <a:endParaRPr lang="en-US" dirty="0"/>
          </a:p>
          <a:p>
            <a:pPr>
              <a:defRPr/>
            </a:pPr>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40976</TotalTime>
  <Words>1703</Words>
  <Application>Microsoft Office PowerPoint</Application>
  <PresentationFormat>On-screen Show (4:3)</PresentationFormat>
  <Paragraphs>511</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Plenary November 2021</vt:lpstr>
      <vt:lpstr>5.2.b Scope of the project (As approved): </vt:lpstr>
      <vt:lpstr>Task Group Rules</vt:lpstr>
      <vt:lpstr>IEEE-SA Patent, Copyright, and Participation Policies</vt:lpstr>
      <vt:lpstr>IEEE 802 Ground Rules</vt:lpstr>
      <vt:lpstr>Agenda</vt:lpstr>
      <vt:lpstr>Session Objectives</vt:lpstr>
      <vt:lpstr>General Announcements</vt:lpstr>
      <vt:lpstr>Technical Contributions</vt:lpstr>
      <vt:lpstr>List of presentations</vt:lpstr>
      <vt:lpstr>Next Steps</vt:lpstr>
      <vt:lpstr>Teleconference Schedule Discussion</vt:lpstr>
      <vt:lpstr>Teleconference Schedule Discussion</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203</cp:revision>
  <cp:lastPrinted>2000-03-07T00:55:37Z</cp:lastPrinted>
  <dcterms:created xsi:type="dcterms:W3CDTF">2016-01-17T22:48:36Z</dcterms:created>
  <dcterms:modified xsi:type="dcterms:W3CDTF">2021-11-11T03:01:05Z</dcterms:modified>
  <cp:category/>
</cp:coreProperties>
</file>