
<file path=[Content_Types].xml><?xml version="1.0" encoding="utf-8"?>
<Types xmlns="http://schemas.openxmlformats.org/package/2006/content-types">
  <Default Extension="gif" ContentType="image/gif"/>
  <Default Extension="jfif"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0"/>
  </p:notesMasterIdLst>
  <p:sldIdLst>
    <p:sldId id="287" r:id="rId2"/>
    <p:sldId id="300" r:id="rId3"/>
    <p:sldId id="2366" r:id="rId4"/>
    <p:sldId id="2367" r:id="rId5"/>
    <p:sldId id="365" r:id="rId6"/>
    <p:sldId id="304" r:id="rId7"/>
    <p:sldId id="317" r:id="rId8"/>
    <p:sldId id="367" r:id="rId9"/>
    <p:sldId id="340" r:id="rId10"/>
    <p:sldId id="332" r:id="rId11"/>
    <p:sldId id="366" r:id="rId12"/>
    <p:sldId id="2369" r:id="rId13"/>
    <p:sldId id="315" r:id="rId14"/>
    <p:sldId id="2368" r:id="rId15"/>
    <p:sldId id="338" r:id="rId16"/>
    <p:sldId id="339" r:id="rId17"/>
    <p:sldId id="341" r:id="rId18"/>
    <p:sldId id="296" r:id="rId19"/>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8" autoAdjust="0"/>
    <p:restoredTop sz="94646" autoAdjust="0"/>
  </p:normalViewPr>
  <p:slideViewPr>
    <p:cSldViewPr>
      <p:cViewPr varScale="1">
        <p:scale>
          <a:sx n="83" d="100"/>
          <a:sy n="83" d="100"/>
        </p:scale>
        <p:origin x="82"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15-21-0545-05-0014</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69528"/>
            <a:ext cx="1752600" cy="27918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November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(Meta)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5/documents?is_dcn=274&amp;is_group=0014" TargetMode="External"/><Relationship Id="rId2" Type="http://schemas.openxmlformats.org/officeDocument/2006/relationships/hyperlink" Target="https://mentor.ieee.org/802.15/documents?is_dcn=278&amp;is_group=001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21/15-21-0321-00-0014-sg14-may-2021-interim-mtg-mins.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21/15-21-0321-00-0014-sg14-may-2021-interim-mtg-mins.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TG14 Opening Report, Meeting Slides, Closing Report – Nov. 2021 Mtg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a:latin typeface="Times New Roman" panose="02020603050405020304" pitchFamily="18" charset="0"/>
              </a:rPr>
              <a:t>November 16, </a:t>
            </a:r>
            <a:r>
              <a:rPr lang="en-US" altLang="en-US" sz="1600" dirty="0">
                <a:latin typeface="Times New Roman" panose="02020603050405020304" pitchFamily="18" charset="0"/>
              </a:rPr>
              <a:t>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(Meta)</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14: UWB-AHN (</a:t>
            </a:r>
            <a:r>
              <a:rPr lang="en-US" altLang="en-US" sz="1600" b="1" dirty="0" err="1">
                <a:latin typeface="Times New Roman" panose="02020603050405020304" pitchFamily="18" charset="0"/>
              </a:rPr>
              <a:t>p.k.a</a:t>
            </a:r>
            <a:r>
              <a:rPr lang="en-US" altLang="en-US" sz="1600" b="1" dirty="0">
                <a:latin typeface="Times New Roman" panose="02020603050405020304" pitchFamily="18" charset="0"/>
              </a:rPr>
              <a:t>. NS-UWB)</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Working Slide Deck for November Plenary Mtg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CSD and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r>
              <a:rPr lang="en-US" altLang="en-US" sz="2400" dirty="0"/>
              <a:t>CSD </a:t>
            </a:r>
          </a:p>
          <a:p>
            <a:pPr marL="400050" lvl="1" indent="0"/>
            <a:r>
              <a:rPr lang="en-US" altLang="en-US" sz="2400" dirty="0"/>
              <a:t>15-21-0278-xx-0014-draft-csd-for-ns-uwb</a:t>
            </a:r>
          </a:p>
          <a:p>
            <a:pPr marL="800100" lvl="2" indent="0"/>
            <a:r>
              <a:rPr lang="en-US" altLang="en-US" sz="1800" dirty="0">
                <a:hlinkClick r:id="rId2"/>
              </a:rPr>
              <a:t>https://mentor.ieee.org/802.15/documents?is_dcn=278&amp;is_year=2021</a:t>
            </a:r>
          </a:p>
          <a:p>
            <a:pPr marL="0" indent="0">
              <a:spcBef>
                <a:spcPts val="1800"/>
              </a:spcBef>
            </a:pPr>
            <a:r>
              <a:rPr lang="en-US" altLang="en-US" sz="2400" dirty="0"/>
              <a:t>PAR</a:t>
            </a:r>
          </a:p>
          <a:p>
            <a:pPr marL="346075" indent="0"/>
            <a:r>
              <a:rPr lang="en-US" altLang="en-US" sz="2400" dirty="0"/>
              <a:t>15-21-0274-xx-0014-ns-uwb-par-working-draft</a:t>
            </a:r>
          </a:p>
          <a:p>
            <a:pPr marL="746125" lvl="1" indent="0"/>
            <a:r>
              <a:rPr lang="en-US" altLang="en-US" sz="1800" dirty="0">
                <a:hlinkClick r:id="rId3"/>
              </a:rPr>
              <a:t>https://mentor.ieee.org/802.15/documents?is_dcn=274&amp;is_year=2021</a:t>
            </a:r>
          </a:p>
          <a:p>
            <a:pPr marL="346075" indent="0"/>
            <a:endParaRPr lang="en-US" altLang="en-US" sz="1800" dirty="0"/>
          </a:p>
          <a:p>
            <a:pPr marL="346075" indent="0"/>
            <a:endParaRPr lang="en-US" altLang="en-US" sz="3200"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Tree>
    <p:extLst>
      <p:ext uri="{BB962C8B-B14F-4D97-AF65-F5344CB8AC3E}">
        <p14:creationId xmlns:p14="http://schemas.microsoft.com/office/powerpoint/2010/main" val="885266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802.15 TG15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749007"/>
          </a:xfrm>
        </p:spPr>
        <p:txBody>
          <a:bodyPr/>
          <a:lstStyle/>
          <a:p>
            <a:pPr marL="0" indent="0" algn="l"/>
            <a:r>
              <a:rPr lang="en-US" sz="1800" b="0" i="0" u="none" strike="noStrike" baseline="0" dirty="0">
                <a:latin typeface="Verdana" panose="020B0604030504040204" pitchFamily="34" charset="0"/>
              </a:rPr>
              <a:t>SCOPE</a:t>
            </a:r>
            <a:br>
              <a:rPr lang="en-US" sz="1800" b="0" i="0" u="none" strike="noStrike" baseline="0" dirty="0">
                <a:latin typeface="Verdana" panose="020B0604030504040204" pitchFamily="34" charset="0"/>
              </a:rPr>
            </a:br>
            <a:r>
              <a:rPr lang="en-US" sz="1600" b="0" i="0" u="none" strike="noStrike" baseline="0" dirty="0">
                <a:latin typeface="Verdana" panose="020B0604030504040204" pitchFamily="34" charset="0"/>
              </a:rPr>
              <a:t>This standard specifies the physical layer (PHY) and media access control sublayer (MAC) for impulse radio ultra wideband (UWB) wireless ad hoc connectivity with fixed, portable, and moving devices with limited energy consumption requirements, and supports real time precision ranging capability that is accurate to within a few centimeters. PHYs are defined for devices operating in a variety of regulatory domains.</a:t>
            </a:r>
          </a:p>
          <a:p>
            <a:pPr marL="0" indent="0" algn="l">
              <a:spcBef>
                <a:spcPts val="0"/>
              </a:spcBef>
            </a:pPr>
            <a:endParaRPr lang="en-US" altLang="en-US" sz="1800" dirty="0">
              <a:latin typeface="Verdana" panose="020B0604030504040204" pitchFamily="34" charset="0"/>
            </a:endParaRPr>
          </a:p>
          <a:p>
            <a:pPr marL="0" indent="0" algn="l"/>
            <a:r>
              <a:rPr lang="en-US" altLang="en-US" sz="1800" dirty="0">
                <a:latin typeface="Verdana" panose="020B0604030504040204" pitchFamily="34" charset="0"/>
              </a:rPr>
              <a:t>NEED</a:t>
            </a:r>
            <a:br>
              <a:rPr lang="en-US" altLang="en-US" sz="1800" dirty="0">
                <a:latin typeface="Verdana" panose="020B0604030504040204" pitchFamily="34" charset="0"/>
              </a:rPr>
            </a:br>
            <a:r>
              <a:rPr lang="en-US" altLang="en-US" sz="1600" dirty="0">
                <a:latin typeface="Verdana" panose="020B0604030504040204" pitchFamily="34" charset="0"/>
              </a:rPr>
              <a:t>… Recently it has become clear that the impulse radio ultra wideband functionality and features have become increasingly complex to support inside the framework of IEEE Std 802.15.4. The end-users (industry) will benefit by including (via. referencing) the impulse radio ultra wideband functionality into a simple focused specification, enabling improved multi-vendor interoperability and further technology adoption. Furthermore, the new standard (802.15.14) will improve the accessibility and comprehension of the standard and more easily enable further amendments and enhancements.</a:t>
            </a:r>
            <a:endParaRPr lang="en-US" altLang="en-US" sz="1600" dirty="0"/>
          </a:p>
          <a:p>
            <a:pPr marL="346075" indent="0"/>
            <a:endParaRPr lang="en-US" altLang="en-US" sz="3200" dirty="0"/>
          </a:p>
          <a:p>
            <a:pPr marL="0" indent="0"/>
            <a:endParaRPr lang="en-US" altLang="en-US" dirty="0"/>
          </a:p>
          <a:p>
            <a:pPr marL="0" indent="0"/>
            <a:endParaRPr lang="en-US" altLang="en-US" sz="36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Tree>
    <p:extLst>
      <p:ext uri="{BB962C8B-B14F-4D97-AF65-F5344CB8AC3E}">
        <p14:creationId xmlns:p14="http://schemas.microsoft.com/office/powerpoint/2010/main" val="3580839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Status Update</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371600"/>
            <a:ext cx="7916863" cy="4868863"/>
          </a:xfrm>
        </p:spPr>
        <p:txBody>
          <a:bodyPr>
            <a:normAutofit/>
          </a:bodyPr>
          <a:lstStyle/>
          <a:p>
            <a:pPr marL="457200" indent="-457200">
              <a:buFont typeface="Arial" panose="020B0604020202020204" pitchFamily="34" charset="0"/>
              <a:buChar char="•"/>
            </a:pPr>
            <a:r>
              <a:rPr lang="en-US" sz="2400" dirty="0"/>
              <a:t>Approved as Task Group at Sept. SASB Series</a:t>
            </a:r>
          </a:p>
          <a:p>
            <a:pPr marL="457200" indent="-457200">
              <a:buClrTx/>
              <a:buFont typeface="Arial" panose="020B0604020202020204" pitchFamily="34" charset="0"/>
              <a:buChar char="•"/>
            </a:pPr>
            <a:r>
              <a:rPr lang="en-US" sz="2400" dirty="0"/>
              <a:t>Announced call for TG14 officers</a:t>
            </a:r>
          </a:p>
          <a:p>
            <a:pPr marL="857250" lvl="1" indent="-457200">
              <a:buClrTx/>
              <a:buFont typeface="Arial" panose="020B0604020202020204" pitchFamily="34" charset="0"/>
              <a:buChar char="•"/>
            </a:pPr>
            <a:r>
              <a:rPr lang="en-US" sz="2000" dirty="0"/>
              <a:t>Clint Powell (Meta) will continue as acting Chair </a:t>
            </a:r>
          </a:p>
          <a:p>
            <a:pPr marL="457200" indent="-457200">
              <a:buClrTx/>
              <a:buFont typeface="Arial" panose="020B0604020202020204" pitchFamily="34" charset="0"/>
              <a:buChar char="•"/>
            </a:pPr>
            <a:r>
              <a:rPr lang="en-US" sz="2400" dirty="0"/>
              <a:t>Outreach to CCC, FiRa, UWBA, </a:t>
            </a:r>
            <a:r>
              <a:rPr lang="en-US" sz="2400" dirty="0" err="1"/>
              <a:t>omlox</a:t>
            </a:r>
            <a:r>
              <a:rPr lang="en-US" sz="2400" dirty="0"/>
              <a:t>, CSA, and ETSI UWB will occur after Nov. mtg.</a:t>
            </a:r>
          </a:p>
          <a:p>
            <a:pPr marL="457200" indent="-457200">
              <a:buClrTx/>
              <a:buFont typeface="Arial" panose="020B0604020202020204" pitchFamily="34" charset="0"/>
              <a:buChar char="•"/>
            </a:pPr>
            <a:r>
              <a:rPr lang="en-US" sz="2400" dirty="0"/>
              <a:t>TG14 Activities will be rolled into TG4ab until new officers identified for TG14 and bandwidth of participants interested in TG14 UWB eases up from high overlap of participants in TG4ab</a:t>
            </a:r>
          </a:p>
        </p:txBody>
      </p:sp>
      <p:sp>
        <p:nvSpPr>
          <p:cNvPr id="5" name="Slide Number Placeholder 3">
            <a:extLst>
              <a:ext uri="{FF2B5EF4-FFF2-40B4-BE49-F238E27FC236}">
                <a16:creationId xmlns:a16="http://schemas.microsoft.com/office/drawing/2014/main" id="{0FB263F6-EA94-4A5F-BD28-546DD374D4B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Tree>
    <p:extLst>
      <p:ext uri="{BB962C8B-B14F-4D97-AF65-F5344CB8AC3E}">
        <p14:creationId xmlns:p14="http://schemas.microsoft.com/office/powerpoint/2010/main" val="4211688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371600"/>
            <a:ext cx="7916863" cy="4868863"/>
          </a:xfrm>
        </p:spPr>
        <p:txBody>
          <a:bodyPr>
            <a:normAutofit/>
          </a:bodyPr>
          <a:lstStyle/>
          <a:p>
            <a:pPr marL="457200" indent="-457200">
              <a:buFont typeface="Arial" panose="020B0604020202020204" pitchFamily="34" charset="0"/>
              <a:buChar char="•"/>
            </a:pPr>
            <a:r>
              <a:rPr lang="en-US" sz="2400" dirty="0"/>
              <a:t>Continue work as Task Group</a:t>
            </a:r>
          </a:p>
          <a:p>
            <a:pPr marL="857250" lvl="1" indent="-457200">
              <a:buFont typeface="Arial" panose="020B0604020202020204" pitchFamily="34" charset="0"/>
              <a:buChar char="•"/>
            </a:pPr>
            <a:r>
              <a:rPr lang="en-US" sz="2000" dirty="0"/>
              <a:t>Coordinate with TG15, TG4ab</a:t>
            </a:r>
          </a:p>
          <a:p>
            <a:pPr marL="857250" lvl="1" indent="-457200">
              <a:buFont typeface="Arial" panose="020B0604020202020204" pitchFamily="34" charset="0"/>
              <a:buChar char="•"/>
            </a:pPr>
            <a:r>
              <a:rPr lang="en-US" sz="2000" dirty="0"/>
              <a:t>Identify Content for 802.15.14</a:t>
            </a:r>
          </a:p>
          <a:p>
            <a:pPr marL="1257300" lvl="2" indent="-457200">
              <a:buFont typeface="Arial" panose="020B0604020202020204" pitchFamily="34" charset="0"/>
              <a:buChar char="•"/>
            </a:pPr>
            <a:r>
              <a:rPr lang="en-US" sz="1600" dirty="0"/>
              <a:t>Using example template developed by .15 to identify relevant portions of 802.15.4 to include in the TG14 draft</a:t>
            </a:r>
          </a:p>
          <a:p>
            <a:pPr marL="457200" indent="-457200">
              <a:buClrTx/>
              <a:buFont typeface="Arial" panose="020B0604020202020204" pitchFamily="34" charset="0"/>
              <a:buChar char="•"/>
            </a:pPr>
            <a:r>
              <a:rPr lang="en-US" sz="2400" dirty="0"/>
              <a:t>Issue a call for TG14 officers</a:t>
            </a:r>
          </a:p>
          <a:p>
            <a:pPr marL="457200" indent="-457200">
              <a:buClrTx/>
              <a:buFont typeface="Arial" panose="020B0604020202020204" pitchFamily="34" charset="0"/>
              <a:buChar char="•"/>
            </a:pPr>
            <a:r>
              <a:rPr lang="en-US" sz="2400" dirty="0"/>
              <a:t>Outreach to CCC, FiRa, UWBA, </a:t>
            </a:r>
            <a:r>
              <a:rPr lang="en-US" sz="2400" dirty="0" err="1"/>
              <a:t>omlox</a:t>
            </a:r>
            <a:r>
              <a:rPr lang="en-US" sz="2400" dirty="0"/>
              <a:t>, CSA, and ETSI UWB </a:t>
            </a:r>
          </a:p>
          <a:p>
            <a:pPr marL="457200" indent="-457200">
              <a:buClrTx/>
              <a:buFont typeface="Arial" panose="020B0604020202020204" pitchFamily="34" charset="0"/>
              <a:buChar char="•"/>
            </a:pPr>
            <a:r>
              <a:rPr lang="en-US" sz="2400" dirty="0"/>
              <a:t>Work via Interim telecons and virtual interim/plenary meetings</a:t>
            </a:r>
          </a:p>
        </p:txBody>
      </p:sp>
      <p:sp>
        <p:nvSpPr>
          <p:cNvPr id="5" name="Slide Number Placeholder 3">
            <a:extLst>
              <a:ext uri="{FF2B5EF4-FFF2-40B4-BE49-F238E27FC236}">
                <a16:creationId xmlns:a16="http://schemas.microsoft.com/office/drawing/2014/main" id="{0FB263F6-EA94-4A5F-BD28-546DD374D4B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13</a:t>
            </a:fld>
            <a:endParaRPr lang="en-US" altLang="en-US" dirty="0">
              <a:solidFill>
                <a:schemeClr val="tx1"/>
              </a:solidFill>
            </a:endParaRPr>
          </a:p>
        </p:txBody>
      </p:sp>
    </p:spTree>
    <p:extLst>
      <p:ext uri="{BB962C8B-B14F-4D97-AF65-F5344CB8AC3E}">
        <p14:creationId xmlns:p14="http://schemas.microsoft.com/office/powerpoint/2010/main" val="708329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Achievements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986911" cy="4575547"/>
          </a:xfrm>
        </p:spPr>
        <p:txBody>
          <a:bodyPr/>
          <a:lstStyle/>
          <a:p>
            <a:pPr marL="914400" lvl="1" indent="-514350">
              <a:buFont typeface="Arial" panose="020B0604020202020204" pitchFamily="34" charset="0"/>
              <a:buChar char="•"/>
            </a:pPr>
            <a:r>
              <a:rPr lang="en-US" altLang="en-US" sz="2000" dirty="0"/>
              <a:t>Open, P&amp;P, TG14 this week  </a:t>
            </a:r>
            <a:r>
              <a:rPr lang="en-US" altLang="en-US" sz="2400" dirty="0">
                <a:solidFill>
                  <a:srgbClr val="00B050"/>
                </a:solidFill>
                <a:sym typeface="Wingdings" panose="05000000000000000000" pitchFamily="2" charset="2"/>
              </a:rPr>
              <a:t></a:t>
            </a:r>
            <a:r>
              <a:rPr lang="en-US" altLang="en-US" sz="2000" dirty="0">
                <a:sym typeface="Wingdings" panose="05000000000000000000" pitchFamily="2" charset="2"/>
              </a:rPr>
              <a:t> </a:t>
            </a:r>
            <a:endParaRPr lang="en-US" altLang="en-US" sz="2000" dirty="0"/>
          </a:p>
          <a:p>
            <a:pPr marL="914400" lvl="1" indent="-514350">
              <a:buFont typeface="Arial" panose="020B0604020202020204" pitchFamily="34" charset="0"/>
              <a:buChar char="•"/>
            </a:pPr>
            <a:r>
              <a:rPr lang="en-US" altLang="en-US" sz="2000" dirty="0"/>
              <a:t>Approve Sept. Mins. </a:t>
            </a:r>
            <a:r>
              <a:rPr lang="en-US" altLang="en-US" sz="2400" dirty="0">
                <a:solidFill>
                  <a:srgbClr val="00B050"/>
                </a:solidFill>
                <a:sym typeface="Wingdings" panose="05000000000000000000" pitchFamily="2" charset="2"/>
              </a:rPr>
              <a:t></a:t>
            </a:r>
            <a:r>
              <a:rPr lang="en-US" altLang="en-US" sz="1600" dirty="0">
                <a:sym typeface="Wingdings" panose="05000000000000000000" pitchFamily="2" charset="2"/>
              </a:rPr>
              <a:t> </a:t>
            </a:r>
            <a:endParaRPr lang="en-US" altLang="en-US" sz="2000" dirty="0"/>
          </a:p>
          <a:p>
            <a:pPr marL="1314450" lvl="2" indent="-514350">
              <a:buFont typeface="Arial" panose="020B0604020202020204" pitchFamily="34" charset="0"/>
              <a:buChar char="•"/>
            </a:pPr>
            <a:r>
              <a:rPr lang="en-US" altLang="en-US" sz="1600" dirty="0">
                <a:hlinkClick r:id="rId2"/>
              </a:rPr>
              <a:t>https://mentor.ieee.org/802.15/documents?is_dcn=500&amp;is_year=2021</a:t>
            </a:r>
          </a:p>
          <a:p>
            <a:pPr marL="1314450" lvl="2" indent="-514350">
              <a:buFont typeface="Arial" panose="020B0604020202020204" pitchFamily="34" charset="0"/>
              <a:buChar char="•"/>
            </a:pPr>
            <a:r>
              <a:rPr lang="en-US" altLang="en-US" sz="1600" dirty="0"/>
              <a:t>No objection to approving mins from Sept. Mtg.</a:t>
            </a:r>
            <a:endParaRPr lang="en-US" altLang="en-US" sz="1600" dirty="0">
              <a:hlinkClick r:id="rId2"/>
            </a:endParaRPr>
          </a:p>
          <a:p>
            <a:pPr marL="914400" lvl="1" indent="-514350">
              <a:buFont typeface="Arial" panose="020B0604020202020204" pitchFamily="34" charset="0"/>
              <a:buChar char="•"/>
            </a:pPr>
            <a:r>
              <a:rPr lang="en-US" altLang="en-US" sz="2000" dirty="0"/>
              <a:t>Approve Agenda  </a:t>
            </a:r>
            <a:r>
              <a:rPr lang="en-US" altLang="en-US" sz="2400" dirty="0">
                <a:solidFill>
                  <a:srgbClr val="00B050"/>
                </a:solidFill>
                <a:sym typeface="Wingdings" panose="05000000000000000000" pitchFamily="2" charset="2"/>
              </a:rPr>
              <a:t></a:t>
            </a:r>
            <a:r>
              <a:rPr lang="en-US" altLang="en-US" sz="2000" dirty="0">
                <a:sym typeface="Wingdings" panose="05000000000000000000" pitchFamily="2" charset="2"/>
              </a:rPr>
              <a:t> </a:t>
            </a:r>
            <a:endParaRPr lang="en-US" altLang="en-US" sz="2000" dirty="0"/>
          </a:p>
          <a:p>
            <a:pPr marL="1314450" lvl="2" indent="-514350">
              <a:buFont typeface="Arial" panose="020B0604020202020204" pitchFamily="34" charset="0"/>
              <a:buChar char="•"/>
            </a:pPr>
            <a:r>
              <a:rPr lang="en-US" altLang="en-US" sz="1600" dirty="0"/>
              <a:t>No objection to approving agenda</a:t>
            </a:r>
          </a:p>
          <a:p>
            <a:pPr marL="914400" lvl="1" indent="-514350">
              <a:buFont typeface="Arial" panose="020B0604020202020204" pitchFamily="34" charset="0"/>
              <a:buChar char="•"/>
            </a:pPr>
            <a:r>
              <a:rPr lang="en-US" altLang="en-US" sz="2000" dirty="0"/>
              <a:t>Status Update  </a:t>
            </a:r>
            <a:r>
              <a:rPr lang="en-US" altLang="en-US" sz="2400" dirty="0">
                <a:solidFill>
                  <a:srgbClr val="00B050"/>
                </a:solidFill>
                <a:sym typeface="Wingdings" panose="05000000000000000000" pitchFamily="2" charset="2"/>
              </a:rPr>
              <a:t></a:t>
            </a:r>
            <a:r>
              <a:rPr lang="en-US" altLang="en-US" sz="2000" dirty="0">
                <a:sym typeface="Wingdings" panose="05000000000000000000" pitchFamily="2" charset="2"/>
              </a:rPr>
              <a:t> </a:t>
            </a:r>
            <a:endParaRPr lang="en-US" altLang="en-US" sz="2000" dirty="0"/>
          </a:p>
          <a:p>
            <a:pPr marL="914400" lvl="1" indent="-514350">
              <a:buFont typeface="Arial" panose="020B0604020202020204" pitchFamily="34" charset="0"/>
              <a:buChar char="•"/>
            </a:pPr>
            <a:r>
              <a:rPr lang="en-US" altLang="en-US" sz="2000" dirty="0"/>
              <a:t>Next Steps   </a:t>
            </a:r>
            <a:r>
              <a:rPr lang="en-US" altLang="en-US" sz="2400" dirty="0">
                <a:solidFill>
                  <a:srgbClr val="00B050"/>
                </a:solidFill>
                <a:sym typeface="Wingdings" panose="05000000000000000000" pitchFamily="2" charset="2"/>
              </a:rPr>
              <a:t></a:t>
            </a:r>
            <a:r>
              <a:rPr lang="en-US" altLang="en-US" sz="2000" dirty="0">
                <a:sym typeface="Wingdings" panose="05000000000000000000" pitchFamily="2" charset="2"/>
              </a:rPr>
              <a:t> </a:t>
            </a:r>
            <a:endParaRPr lang="en-US" altLang="en-US" sz="2000" dirty="0"/>
          </a:p>
          <a:p>
            <a:pPr marL="914400" lvl="1" indent="-514350">
              <a:buFont typeface="Arial" panose="020B0604020202020204" pitchFamily="34" charset="0"/>
              <a:buChar char="•"/>
            </a:pPr>
            <a:r>
              <a:rPr lang="en-US" altLang="en-US" sz="2000" dirty="0"/>
              <a:t>Any other Business   </a:t>
            </a:r>
            <a:r>
              <a:rPr lang="en-US" altLang="en-US" sz="2400" dirty="0">
                <a:solidFill>
                  <a:srgbClr val="00B050"/>
                </a:solidFill>
                <a:sym typeface="Wingdings" panose="05000000000000000000" pitchFamily="2" charset="2"/>
              </a:rPr>
              <a:t></a:t>
            </a:r>
            <a:r>
              <a:rPr lang="en-US" altLang="en-US" sz="2000" dirty="0">
                <a:sym typeface="Wingdings" panose="05000000000000000000" pitchFamily="2" charset="2"/>
              </a:rPr>
              <a:t> </a:t>
            </a:r>
            <a:endParaRPr lang="en-US" altLang="en-US" sz="20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14</a:t>
            </a:fld>
            <a:endParaRPr lang="en-US" altLang="en-US" dirty="0">
              <a:solidFill>
                <a:schemeClr val="tx1"/>
              </a:solidFill>
            </a:endParaRPr>
          </a:p>
        </p:txBody>
      </p:sp>
    </p:spTree>
    <p:extLst>
      <p:ext uri="{BB962C8B-B14F-4D97-AF65-F5344CB8AC3E}">
        <p14:creationId xmlns:p14="http://schemas.microsoft.com/office/powerpoint/2010/main" val="777269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Jan. Interim Mtg. Goals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2</a:t>
            </a:r>
            <a:r>
              <a:rPr lang="en-US" baseline="30000" dirty="0"/>
              <a:t>nd</a:t>
            </a:r>
            <a:r>
              <a:rPr lang="en-US" dirty="0"/>
              <a:t> official meeting as a TG</a:t>
            </a:r>
          </a:p>
          <a:p>
            <a:pPr marL="457200" indent="-457200">
              <a:buFont typeface="Arial" panose="020B0604020202020204" pitchFamily="34" charset="0"/>
              <a:buChar char="•"/>
            </a:pPr>
            <a:r>
              <a:rPr lang="en-US" dirty="0"/>
              <a:t>Continue with TG activities</a:t>
            </a:r>
          </a:p>
          <a:p>
            <a:pPr marL="457200" indent="-457200">
              <a:buFont typeface="Arial" panose="020B0604020202020204" pitchFamily="34" charset="0"/>
              <a:buChar char="•"/>
            </a:pPr>
            <a:r>
              <a:rPr lang="en-US" dirty="0"/>
              <a:t>4 slots needed</a:t>
            </a:r>
          </a:p>
          <a:p>
            <a:pPr marL="857250" lvl="1" indent="-457200">
              <a:buFont typeface="Arial" panose="020B0604020202020204" pitchFamily="34" charset="0"/>
              <a:buChar char="•"/>
            </a:pPr>
            <a:r>
              <a:rPr lang="en-US" dirty="0"/>
              <a:t>≈ 1 administrivia</a:t>
            </a:r>
          </a:p>
          <a:p>
            <a:pPr marL="857250" lvl="1" indent="-457200">
              <a:buFont typeface="Arial" panose="020B0604020202020204" pitchFamily="34" charset="0"/>
              <a:buChar char="•"/>
            </a:pPr>
            <a:r>
              <a:rPr lang="en-US" dirty="0"/>
              <a:t>≈ 1 to work on content dev.</a:t>
            </a:r>
          </a:p>
          <a:p>
            <a:pPr marL="857250" lvl="1" indent="-457200">
              <a:buFont typeface="Arial" panose="020B0604020202020204" pitchFamily="34" charset="0"/>
              <a:buChar char="•"/>
            </a:pPr>
            <a:r>
              <a:rPr lang="en-US" dirty="0"/>
              <a:t>+ 1 joint session with .4ab/.15</a:t>
            </a:r>
          </a:p>
          <a:p>
            <a:pPr marL="857250" lvl="1" indent="-457200">
              <a:buFont typeface="Arial" panose="020B0604020202020204" pitchFamily="34" charset="0"/>
              <a:buChar char="•"/>
            </a:pPr>
            <a:r>
              <a:rPr lang="en-US" dirty="0"/>
              <a:t>+ 1 joint session with .4ab/.6a</a:t>
            </a:r>
          </a:p>
          <a:p>
            <a:pPr marL="857250" lvl="1" indent="-457200">
              <a:buFont typeface="Arial" panose="020B0604020202020204" pitchFamily="34" charset="0"/>
              <a:buChar char="•"/>
            </a:pPr>
            <a:endParaRPr lang="en-US" dirty="0"/>
          </a:p>
        </p:txBody>
      </p:sp>
      <p:sp>
        <p:nvSpPr>
          <p:cNvPr id="5" name="Slide Number Placeholder 3">
            <a:extLst>
              <a:ext uri="{FF2B5EF4-FFF2-40B4-BE49-F238E27FC236}">
                <a16:creationId xmlns:a16="http://schemas.microsoft.com/office/drawing/2014/main" id="{E84FA3D5-2AB2-4AA1-AB96-FD386D60348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15</a:t>
            </a:fld>
            <a:endParaRPr lang="en-US" altLang="en-US" dirty="0">
              <a:solidFill>
                <a:schemeClr val="tx1"/>
              </a:solidFill>
            </a:endParaRPr>
          </a:p>
        </p:txBody>
      </p:sp>
    </p:spTree>
    <p:extLst>
      <p:ext uri="{BB962C8B-B14F-4D97-AF65-F5344CB8AC3E}">
        <p14:creationId xmlns:p14="http://schemas.microsoft.com/office/powerpoint/2010/main" val="2160862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Weekly Calls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371600"/>
            <a:ext cx="7916863" cy="4868863"/>
          </a:xfrm>
        </p:spPr>
        <p:txBody>
          <a:bodyPr>
            <a:normAutofit/>
          </a:bodyPr>
          <a:lstStyle/>
          <a:p>
            <a:pPr marL="457200" indent="-457200">
              <a:buFont typeface="Arial" panose="020B0604020202020204" pitchFamily="34" charset="0"/>
              <a:buChar char="•"/>
            </a:pPr>
            <a:r>
              <a:rPr lang="en-US" dirty="0"/>
              <a:t>Bi-weekly calls (placeholder):</a:t>
            </a:r>
          </a:p>
          <a:p>
            <a:pPr marL="857250" lvl="1" indent="-457200">
              <a:buFont typeface="Arial" panose="020B0604020202020204" pitchFamily="34" charset="0"/>
              <a:buChar char="•"/>
            </a:pPr>
            <a:r>
              <a:rPr lang="en-US" dirty="0"/>
              <a:t>Starting Wed. 1</a:t>
            </a:r>
            <a:r>
              <a:rPr lang="en-US" baseline="30000" dirty="0"/>
              <a:t>st</a:t>
            </a:r>
            <a:r>
              <a:rPr lang="en-US" dirty="0"/>
              <a:t>, Dec. @ 7am Pacific</a:t>
            </a:r>
          </a:p>
        </p:txBody>
      </p:sp>
      <p:sp>
        <p:nvSpPr>
          <p:cNvPr id="5" name="Slide Number Placeholder 3">
            <a:extLst>
              <a:ext uri="{FF2B5EF4-FFF2-40B4-BE49-F238E27FC236}">
                <a16:creationId xmlns:a16="http://schemas.microsoft.com/office/drawing/2014/main" id="{16757E3E-09C1-4ECD-AE33-147265377B3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16</a:t>
            </a:fld>
            <a:endParaRPr lang="en-US" altLang="en-US" dirty="0">
              <a:solidFill>
                <a:schemeClr val="tx1"/>
              </a:solidFill>
            </a:endParaRPr>
          </a:p>
        </p:txBody>
      </p:sp>
    </p:spTree>
    <p:extLst>
      <p:ext uri="{BB962C8B-B14F-4D97-AF65-F5344CB8AC3E}">
        <p14:creationId xmlns:p14="http://schemas.microsoft.com/office/powerpoint/2010/main" val="2694411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dirty="0"/>
              <a:t>Backup</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17</a:t>
            </a:fld>
            <a:endParaRPr lang="en-US" altLang="en-US">
              <a:solidFill>
                <a:schemeClr val="tx1"/>
              </a:solidFill>
            </a:endParaRPr>
          </a:p>
        </p:txBody>
      </p:sp>
    </p:spTree>
    <p:extLst>
      <p:ext uri="{BB962C8B-B14F-4D97-AF65-F5344CB8AC3E}">
        <p14:creationId xmlns:p14="http://schemas.microsoft.com/office/powerpoint/2010/main" val="3741998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building, outdoor, city&#10;&#10;Description automatically generated">
            <a:extLst>
              <a:ext uri="{FF2B5EF4-FFF2-40B4-BE49-F238E27FC236}">
                <a16:creationId xmlns:a16="http://schemas.microsoft.com/office/drawing/2014/main" id="{9C4F7A12-1D09-481A-B6BA-DC8EF0A14224}"/>
              </a:ext>
            </a:extLst>
          </p:cNvPr>
          <p:cNvPicPr>
            <a:picLocks noChangeAspect="1"/>
          </p:cNvPicPr>
          <p:nvPr/>
        </p:nvPicPr>
        <p:blipFill rotWithShape="1">
          <a:blip r:embed="rId2"/>
          <a:srcRect l="1475" t="2753" r="1255"/>
          <a:stretch/>
        </p:blipFill>
        <p:spPr>
          <a:xfrm>
            <a:off x="0" y="152"/>
            <a:ext cx="9144000" cy="685243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pic>
        <p:nvPicPr>
          <p:cNvPr id="7" name="Picture 6" descr="Map&#10;&#10;Description automatically generated">
            <a:extLst>
              <a:ext uri="{FF2B5EF4-FFF2-40B4-BE49-F238E27FC236}">
                <a16:creationId xmlns:a16="http://schemas.microsoft.com/office/drawing/2014/main" id="{A4244B07-E758-48A2-8697-8E3F23157C3A}"/>
              </a:ext>
            </a:extLst>
          </p:cNvPr>
          <p:cNvPicPr>
            <a:picLocks noChangeAspect="1"/>
          </p:cNvPicPr>
          <p:nvPr/>
        </p:nvPicPr>
        <p:blipFill>
          <a:blip r:embed="rId2"/>
          <a:stretch>
            <a:fillRect/>
          </a:stretch>
        </p:blipFill>
        <p:spPr>
          <a:xfrm>
            <a:off x="8816" y="0"/>
            <a:ext cx="9126369" cy="6858000"/>
          </a:xfrm>
          <a:prstGeom prst="rect">
            <a:avLst/>
          </a:prstGeom>
        </p:spPr>
      </p:pic>
      <p:sp>
        <p:nvSpPr>
          <p:cNvPr id="9" name="Content Placeholder 2">
            <a:extLst>
              <a:ext uri="{FF2B5EF4-FFF2-40B4-BE49-F238E27FC236}">
                <a16:creationId xmlns:a16="http://schemas.microsoft.com/office/drawing/2014/main" id="{4E65DBCA-1CF2-4E24-89AE-0D45A338CAFD}"/>
              </a:ext>
            </a:extLst>
          </p:cNvPr>
          <p:cNvSpPr>
            <a:spLocks noGrp="1" noChangeArrowheads="1"/>
          </p:cNvSpPr>
          <p:nvPr>
            <p:ph idx="1"/>
          </p:nvPr>
        </p:nvSpPr>
        <p:spPr>
          <a:xfrm>
            <a:off x="689769" y="548680"/>
            <a:ext cx="7764463" cy="1955490"/>
          </a:xfrm>
          <a:solidFill>
            <a:schemeClr val="bg1">
              <a:alpha val="50000"/>
            </a:schemeClr>
          </a:solidFill>
        </p:spPr>
        <p:txBody>
          <a:bodyPr/>
          <a:lstStyle/>
          <a:p>
            <a:pPr marL="0" marR="0" algn="ctr">
              <a:spcBef>
                <a:spcPts val="600"/>
              </a:spcBef>
              <a:spcAft>
                <a:spcPts val="0"/>
              </a:spcAft>
            </a:pPr>
            <a:r>
              <a:rPr lang="en-US" b="1" dirty="0">
                <a:solidFill>
                  <a:srgbClr val="FF0000"/>
                </a:solidFill>
                <a:effectLst/>
                <a:ea typeface="Times New Roman" panose="02020603050405020304" pitchFamily="18" charset="0"/>
              </a:rPr>
              <a:t>134</a:t>
            </a:r>
            <a:r>
              <a:rPr lang="en-US" b="1" baseline="30000" dirty="0">
                <a:solidFill>
                  <a:srgbClr val="FF0000"/>
                </a:solidFill>
                <a:ea typeface="Times New Roman" panose="02020603050405020304" pitchFamily="18" charset="0"/>
              </a:rPr>
              <a:t>th</a:t>
            </a:r>
            <a:r>
              <a:rPr lang="en-US" b="1" dirty="0">
                <a:solidFill>
                  <a:srgbClr val="FF0000"/>
                </a:solidFill>
                <a:effectLst/>
                <a:ea typeface="Times New Roman" panose="02020603050405020304" pitchFamily="18" charset="0"/>
              </a:rPr>
              <a:t> IEEE 802.15 WSN MTG. </a:t>
            </a:r>
            <a:endParaRPr lang="en-US" dirty="0">
              <a:effectLst/>
              <a:ea typeface="Times New Roman" panose="02020603050405020304" pitchFamily="18" charset="0"/>
            </a:endParaRPr>
          </a:p>
          <a:p>
            <a:pPr marL="0" marR="0" algn="ctr">
              <a:spcBef>
                <a:spcPts val="600"/>
              </a:spcBef>
              <a:spcAft>
                <a:spcPts val="0"/>
              </a:spcAft>
            </a:pPr>
            <a:r>
              <a:rPr lang="en-US" b="1" dirty="0">
                <a:solidFill>
                  <a:srgbClr val="FF0000"/>
                </a:solidFill>
                <a:effectLst/>
                <a:ea typeface="Times New Roman" panose="02020603050405020304" pitchFamily="18" charset="0"/>
              </a:rPr>
              <a:t>Held Virtually via </a:t>
            </a:r>
            <a:r>
              <a:rPr lang="en-US" b="1" dirty="0" err="1">
                <a:solidFill>
                  <a:srgbClr val="FF0000"/>
                </a:solidFill>
                <a:effectLst/>
                <a:ea typeface="Times New Roman" panose="02020603050405020304" pitchFamily="18" charset="0"/>
              </a:rPr>
              <a:t>Webex</a:t>
            </a:r>
            <a:endParaRPr lang="en-US" b="1" dirty="0">
              <a:solidFill>
                <a:srgbClr val="FF0000"/>
              </a:solidFill>
              <a:ea typeface="Times New Roman" panose="02020603050405020304" pitchFamily="18" charset="0"/>
            </a:endParaRPr>
          </a:p>
          <a:p>
            <a:pPr marL="0" marR="0" algn="ctr">
              <a:spcBef>
                <a:spcPts val="600"/>
              </a:spcBef>
              <a:spcAft>
                <a:spcPts val="0"/>
              </a:spcAft>
            </a:pPr>
            <a:r>
              <a:rPr lang="en-US" b="1" dirty="0">
                <a:solidFill>
                  <a:srgbClr val="FF0000"/>
                </a:solidFill>
                <a:ea typeface="Times New Roman" panose="02020603050405020304" pitchFamily="18" charset="0"/>
              </a:rPr>
              <a:t>Nov</a:t>
            </a:r>
            <a:r>
              <a:rPr lang="en-US" b="1" dirty="0">
                <a:solidFill>
                  <a:srgbClr val="FF0000"/>
                </a:solidFill>
                <a:effectLst/>
                <a:ea typeface="Times New Roman" panose="02020603050405020304" pitchFamily="18" charset="0"/>
              </a:rPr>
              <a:t>. </a:t>
            </a:r>
            <a:r>
              <a:rPr lang="en-US" b="1" dirty="0">
                <a:solidFill>
                  <a:srgbClr val="FF0000"/>
                </a:solidFill>
                <a:ea typeface="Times New Roman" panose="02020603050405020304" pitchFamily="18" charset="0"/>
              </a:rPr>
              <a:t>9</a:t>
            </a:r>
            <a:r>
              <a:rPr lang="en-US" b="1" baseline="30000" dirty="0">
                <a:solidFill>
                  <a:srgbClr val="FF0000"/>
                </a:solidFill>
                <a:effectLst/>
                <a:ea typeface="Times New Roman" panose="02020603050405020304" pitchFamily="18" charset="0"/>
              </a:rPr>
              <a:t>th</a:t>
            </a:r>
            <a:r>
              <a:rPr lang="en-US" b="1" dirty="0">
                <a:solidFill>
                  <a:srgbClr val="FF0000"/>
                </a:solidFill>
                <a:effectLst/>
                <a:ea typeface="Times New Roman" panose="02020603050405020304" pitchFamily="18" charset="0"/>
              </a:rPr>
              <a:t> – 17</a:t>
            </a:r>
            <a:r>
              <a:rPr lang="en-US" b="1" baseline="30000" dirty="0">
                <a:solidFill>
                  <a:srgbClr val="FF0000"/>
                </a:solidFill>
                <a:effectLst/>
                <a:ea typeface="Times New Roman" panose="02020603050405020304" pitchFamily="18" charset="0"/>
              </a:rPr>
              <a:t>th</a:t>
            </a:r>
            <a:r>
              <a:rPr lang="en-US" b="1" dirty="0">
                <a:solidFill>
                  <a:srgbClr val="FF0000"/>
                </a:solidFill>
                <a:effectLst/>
                <a:ea typeface="Times New Roman" panose="02020603050405020304" pitchFamily="18" charset="0"/>
              </a:rPr>
              <a:t>, 2021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3</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542181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t>Formal motions: WG voters</a:t>
            </a:r>
          </a:p>
          <a:p>
            <a:pPr marL="857250" lvl="1" indent="-457200">
              <a:buFont typeface="Arial" panose="020B0604020202020204" pitchFamily="34" charset="0"/>
              <a:buChar char="•"/>
            </a:pPr>
            <a:r>
              <a:rPr lang="en-US" dirty="0"/>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6</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5043" y="1683559"/>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Goals/Agenda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986911" cy="4575547"/>
          </a:xfrm>
        </p:spPr>
        <p:txBody>
          <a:bodyPr/>
          <a:lstStyle/>
          <a:p>
            <a:pPr marL="0" indent="0"/>
            <a:r>
              <a:rPr lang="en-US" altLang="en-US" sz="2400" dirty="0"/>
              <a:t>Thurs. 11/11 PM2</a:t>
            </a:r>
          </a:p>
          <a:p>
            <a:pPr marL="914400" lvl="1" indent="-514350">
              <a:buFont typeface="Arial" panose="020B0604020202020204" pitchFamily="34" charset="0"/>
              <a:buChar char="•"/>
            </a:pPr>
            <a:r>
              <a:rPr lang="en-US" altLang="en-US" sz="2000" dirty="0"/>
              <a:t>Open, P&amp;P, TG14 this week</a:t>
            </a:r>
          </a:p>
          <a:p>
            <a:pPr marL="914400" lvl="1" indent="-514350">
              <a:buFont typeface="Arial" panose="020B0604020202020204" pitchFamily="34" charset="0"/>
              <a:buChar char="•"/>
            </a:pPr>
            <a:r>
              <a:rPr lang="en-US" altLang="en-US" sz="2000" dirty="0"/>
              <a:t>Approve Sept. Mins.</a:t>
            </a:r>
          </a:p>
          <a:p>
            <a:pPr marL="1314450" lvl="2" indent="-514350">
              <a:buFont typeface="Arial" panose="020B0604020202020204" pitchFamily="34" charset="0"/>
              <a:buChar char="•"/>
            </a:pPr>
            <a:r>
              <a:rPr lang="en-US" altLang="en-US" sz="1600" dirty="0">
                <a:hlinkClick r:id="rId2"/>
              </a:rPr>
              <a:t>https://mentor.ieee.org/802.15/documents?is_dcn=500&amp;is_year=2021</a:t>
            </a:r>
          </a:p>
          <a:p>
            <a:pPr marL="1314450" lvl="2" indent="-514350">
              <a:buFont typeface="Arial" panose="020B0604020202020204" pitchFamily="34" charset="0"/>
              <a:buChar char="•"/>
            </a:pPr>
            <a:r>
              <a:rPr lang="en-US" altLang="en-US" sz="1600" dirty="0"/>
              <a:t>No objection to approving mins from Sept. Mtg.</a:t>
            </a:r>
            <a:endParaRPr lang="en-US" altLang="en-US" sz="1600" dirty="0">
              <a:hlinkClick r:id="rId2"/>
            </a:endParaRPr>
          </a:p>
          <a:p>
            <a:pPr marL="914400" lvl="1" indent="-514350">
              <a:buFont typeface="Arial" panose="020B0604020202020204" pitchFamily="34" charset="0"/>
              <a:buChar char="•"/>
            </a:pPr>
            <a:r>
              <a:rPr lang="en-US" altLang="en-US" sz="2000" dirty="0"/>
              <a:t>Approve Agenda</a:t>
            </a:r>
          </a:p>
          <a:p>
            <a:pPr marL="1314450" lvl="2" indent="-514350">
              <a:buFont typeface="Arial" panose="020B0604020202020204" pitchFamily="34" charset="0"/>
              <a:buChar char="•"/>
            </a:pPr>
            <a:r>
              <a:rPr lang="en-US" altLang="en-US" sz="1600" dirty="0"/>
              <a:t>No objection to approving agenda</a:t>
            </a:r>
          </a:p>
          <a:p>
            <a:pPr marL="914400" lvl="1" indent="-514350">
              <a:buFont typeface="Arial" panose="020B0604020202020204" pitchFamily="34" charset="0"/>
              <a:buChar char="•"/>
            </a:pPr>
            <a:r>
              <a:rPr lang="en-US" altLang="en-US" sz="2000" dirty="0"/>
              <a:t>Status Update</a:t>
            </a:r>
          </a:p>
          <a:p>
            <a:pPr marL="914400" lvl="1" indent="-514350">
              <a:buFont typeface="Arial" panose="020B0604020202020204" pitchFamily="34" charset="0"/>
              <a:buChar char="•"/>
            </a:pPr>
            <a:r>
              <a:rPr lang="en-US" altLang="en-US" sz="2000" dirty="0"/>
              <a:t>Next Steps  </a:t>
            </a:r>
          </a:p>
          <a:p>
            <a:pPr marL="914400" lvl="1" indent="-514350">
              <a:buFont typeface="Arial" panose="020B0604020202020204" pitchFamily="34" charset="0"/>
              <a:buChar char="•"/>
            </a:pPr>
            <a:r>
              <a:rPr lang="en-US" altLang="en-US" sz="2000" dirty="0"/>
              <a:t>Any other Business </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99056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 application&#10;&#10;Description automatically generated">
            <a:extLst>
              <a:ext uri="{FF2B5EF4-FFF2-40B4-BE49-F238E27FC236}">
                <a16:creationId xmlns:a16="http://schemas.microsoft.com/office/drawing/2014/main" id="{32156E88-4620-4006-8CFF-C9EC6357E833}"/>
              </a:ext>
            </a:extLst>
          </p:cNvPr>
          <p:cNvPicPr>
            <a:picLocks noChangeAspect="1"/>
          </p:cNvPicPr>
          <p:nvPr/>
        </p:nvPicPr>
        <p:blipFill rotWithShape="1">
          <a:blip r:embed="rId2"/>
          <a:srcRect l="5349" t="8000" r="6598" b="63650"/>
          <a:stretch/>
        </p:blipFill>
        <p:spPr>
          <a:xfrm>
            <a:off x="198802" y="2158963"/>
            <a:ext cx="8746396" cy="2177286"/>
          </a:xfrm>
          <a:prstGeom prst="rect">
            <a:avLst/>
          </a:prstGeom>
        </p:spPr>
      </p:pic>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1235410"/>
          </a:xfrm>
        </p:spPr>
        <p:txBody>
          <a:bodyPr/>
          <a:lstStyle/>
          <a:p>
            <a:pPr marL="0" marR="0" algn="ctr">
              <a:spcBef>
                <a:spcPts val="600"/>
              </a:spcBef>
              <a:spcAft>
                <a:spcPts val="0"/>
              </a:spcAft>
            </a:pPr>
            <a:r>
              <a:rPr lang="en-US" altLang="en-US" dirty="0"/>
              <a:t>T</a:t>
            </a:r>
            <a:r>
              <a:rPr lang="en-US" altLang="en-US" sz="3200" dirty="0"/>
              <a:t>G14 Meeting Slots</a:t>
            </a:r>
          </a:p>
          <a:p>
            <a:pPr marL="0" marR="0" algn="ctr">
              <a:spcBef>
                <a:spcPts val="600"/>
              </a:spcBef>
              <a:spcAft>
                <a:spcPts val="0"/>
              </a:spcAft>
            </a:pPr>
            <a:r>
              <a:rPr lang="en-US" altLang="en-US" dirty="0"/>
              <a:t>Nov.</a:t>
            </a:r>
            <a:r>
              <a:rPr lang="en-US" altLang="en-US" sz="3200" dirty="0"/>
              <a:t> </a:t>
            </a:r>
            <a:r>
              <a:rPr lang="en-US" altLang="en-US" dirty="0"/>
              <a:t>9</a:t>
            </a:r>
            <a:r>
              <a:rPr lang="en-US" altLang="en-US" sz="3200" baseline="30000" dirty="0"/>
              <a:t>th</a:t>
            </a:r>
            <a:r>
              <a:rPr lang="en-US" altLang="en-US" sz="3200" dirty="0"/>
              <a:t> – 17</a:t>
            </a:r>
            <a:r>
              <a:rPr lang="en-US" altLang="en-US" baseline="30000" dirty="0"/>
              <a:t>th</a:t>
            </a:r>
            <a:r>
              <a:rPr lang="en-US" altLang="en-US" sz="3200" dirty="0"/>
              <a:t>, 2021</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9</a:t>
            </a:fld>
            <a:endParaRPr lang="en-US" altLang="en-US">
              <a:solidFill>
                <a:schemeClr val="tx1"/>
              </a:solidFill>
            </a:endParaRPr>
          </a:p>
        </p:txBody>
      </p:sp>
      <p:sp>
        <p:nvSpPr>
          <p:cNvPr id="11" name="Oval 10">
            <a:extLst>
              <a:ext uri="{FF2B5EF4-FFF2-40B4-BE49-F238E27FC236}">
                <a16:creationId xmlns:a16="http://schemas.microsoft.com/office/drawing/2014/main" id="{41BCCFAD-352F-4C37-AF30-1093EF43260D}"/>
              </a:ext>
            </a:extLst>
          </p:cNvPr>
          <p:cNvSpPr/>
          <p:nvPr/>
        </p:nvSpPr>
        <p:spPr bwMode="auto">
          <a:xfrm>
            <a:off x="3563888" y="3194688"/>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5" name="Oval 14">
            <a:extLst>
              <a:ext uri="{FF2B5EF4-FFF2-40B4-BE49-F238E27FC236}">
                <a16:creationId xmlns:a16="http://schemas.microsoft.com/office/drawing/2014/main" id="{225FBE4B-5EE1-4863-A85A-F74D7D4AEB72}"/>
              </a:ext>
            </a:extLst>
          </p:cNvPr>
          <p:cNvSpPr/>
          <p:nvPr/>
        </p:nvSpPr>
        <p:spPr bwMode="auto">
          <a:xfrm>
            <a:off x="3563888" y="3384848"/>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6" name="Oval 15">
            <a:extLst>
              <a:ext uri="{FF2B5EF4-FFF2-40B4-BE49-F238E27FC236}">
                <a16:creationId xmlns:a16="http://schemas.microsoft.com/office/drawing/2014/main" id="{407A9439-8E2D-465D-9774-29184E4198BB}"/>
              </a:ext>
            </a:extLst>
          </p:cNvPr>
          <p:cNvSpPr/>
          <p:nvPr/>
        </p:nvSpPr>
        <p:spPr bwMode="auto">
          <a:xfrm>
            <a:off x="5952062" y="2992154"/>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pic>
        <p:nvPicPr>
          <p:cNvPr id="18" name="Picture 17" descr="Graphical user interface, application, Word&#10;&#10;Description automatically generated">
            <a:extLst>
              <a:ext uri="{FF2B5EF4-FFF2-40B4-BE49-F238E27FC236}">
                <a16:creationId xmlns:a16="http://schemas.microsoft.com/office/drawing/2014/main" id="{5E47A4A6-FB76-4816-83BD-C470F3822AE4}"/>
              </a:ext>
            </a:extLst>
          </p:cNvPr>
          <p:cNvPicPr>
            <a:picLocks noChangeAspect="1"/>
          </p:cNvPicPr>
          <p:nvPr/>
        </p:nvPicPr>
        <p:blipFill rotWithShape="1">
          <a:blip r:embed="rId3"/>
          <a:srcRect l="7881" t="23118" r="73249" b="71523"/>
          <a:stretch/>
        </p:blipFill>
        <p:spPr>
          <a:xfrm>
            <a:off x="683627" y="4581128"/>
            <a:ext cx="3331055" cy="1224136"/>
          </a:xfrm>
          <a:prstGeom prst="rect">
            <a:avLst/>
          </a:prstGeom>
        </p:spPr>
      </p:pic>
    </p:spTree>
    <p:extLst>
      <p:ext uri="{BB962C8B-B14F-4D97-AF65-F5344CB8AC3E}">
        <p14:creationId xmlns:p14="http://schemas.microsoft.com/office/powerpoint/2010/main" val="258249708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32872</TotalTime>
  <Words>1226</Words>
  <Application>Microsoft Office PowerPoint</Application>
  <PresentationFormat>On-screen Show (4:3)</PresentationFormat>
  <Paragraphs>139</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Times New Roman</vt:lpstr>
      <vt:lpstr>Verdana</vt:lpstr>
      <vt:lpstr>Office Theme</vt:lpstr>
      <vt:lpstr>PowerPoint Presentation</vt:lpstr>
      <vt:lpstr>PowerPoint Presentation</vt:lpstr>
      <vt:lpstr>Registration for 802 LMSC Plenaries and 802 Wireless Interims</vt:lpstr>
      <vt:lpstr>Deadbeat Consequences (Deadbeat: in default of paying registration fee for a prior mtg.)</vt:lpstr>
      <vt:lpstr>Task Group Rules</vt:lpstr>
      <vt:lpstr>IEEE-SA Patent, Copyright, and Participation Policies</vt:lpstr>
      <vt:lpstr>IEEE 802 Ground Rules</vt:lpstr>
      <vt:lpstr>Goals/Agenda</vt:lpstr>
      <vt:lpstr>PowerPoint Presentation</vt:lpstr>
      <vt:lpstr>CSD and PAR</vt:lpstr>
      <vt:lpstr>802.15 TG15 PAR</vt:lpstr>
      <vt:lpstr>Status Update</vt:lpstr>
      <vt:lpstr>Next Steps</vt:lpstr>
      <vt:lpstr>Achievements</vt:lpstr>
      <vt:lpstr>Jan. Interim Mtg. Goals</vt:lpstr>
      <vt:lpstr>Weekly Calls</vt:lpstr>
      <vt:lpstr>Backup</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441</cp:revision>
  <cp:lastPrinted>2000-03-07T00:55:37Z</cp:lastPrinted>
  <dcterms:created xsi:type="dcterms:W3CDTF">2016-01-17T22:48:36Z</dcterms:created>
  <dcterms:modified xsi:type="dcterms:W3CDTF">2021-11-17T15:01:45Z</dcterms:modified>
  <cp:category/>
</cp:coreProperties>
</file>