
<file path=[Content_Types].xml><?xml version="1.0" encoding="utf-8"?>
<Types xmlns="http://schemas.openxmlformats.org/package/2006/content-types">
  <Default Extension="gif" ContentType="image/gif"/>
  <Default Extension="jfif"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87" r:id="rId2"/>
    <p:sldId id="300" r:id="rId3"/>
    <p:sldId id="2366" r:id="rId4"/>
    <p:sldId id="2367" r:id="rId5"/>
    <p:sldId id="365" r:id="rId6"/>
    <p:sldId id="304" r:id="rId7"/>
    <p:sldId id="317" r:id="rId8"/>
    <p:sldId id="367" r:id="rId9"/>
    <p:sldId id="340" r:id="rId10"/>
    <p:sldId id="332" r:id="rId11"/>
    <p:sldId id="366" r:id="rId12"/>
    <p:sldId id="315" r:id="rId13"/>
    <p:sldId id="338" r:id="rId14"/>
    <p:sldId id="339" r:id="rId15"/>
    <p:sldId id="341"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68" d="100"/>
          <a:sy n="68" d="100"/>
        </p:scale>
        <p:origin x="456"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15-21-0545-03-0014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69528"/>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TG14 Opening Report, Meeting Slides, Closing Report – Nov.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a:latin typeface="Times New Roman" panose="02020603050405020304" pitchFamily="18" charset="0"/>
              </a:rPr>
              <a:t>November 11, </a:t>
            </a:r>
            <a:r>
              <a:rPr lang="en-US" altLang="en-US" sz="1600" dirty="0">
                <a:latin typeface="Times New Roman" panose="02020603050405020304" pitchFamily="18" charset="0"/>
              </a:rPr>
              <a:t>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14: UWB-AHN (</a:t>
            </a:r>
            <a:r>
              <a:rPr lang="en-US" altLang="en-US" sz="1600" b="1" dirty="0" err="1">
                <a:latin typeface="Times New Roman" panose="02020603050405020304" pitchFamily="18" charset="0"/>
              </a:rPr>
              <a:t>p.k.a</a:t>
            </a:r>
            <a:r>
              <a:rPr lang="en-US" altLang="en-US" sz="1600" b="1" dirty="0">
                <a:latin typeface="Times New Roman" panose="02020603050405020304" pitchFamily="18" charset="0"/>
              </a:rPr>
              <a:t>.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November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800100" lvl="2" indent="0"/>
            <a:r>
              <a:rPr lang="en-US" altLang="en-US" sz="1800" dirty="0">
                <a:hlinkClick r:id="rId2"/>
              </a:rPr>
              <a:t>https://mentor.ieee.org/802.15/documents?is_dcn=278&amp;is_year=2021</a:t>
            </a:r>
          </a:p>
          <a:p>
            <a:pPr marL="0" indent="0">
              <a:spcBef>
                <a:spcPts val="1800"/>
              </a:spcBef>
            </a:pPr>
            <a:r>
              <a:rPr lang="en-US" altLang="en-US" sz="2400" dirty="0"/>
              <a:t>PAR</a:t>
            </a:r>
          </a:p>
          <a:p>
            <a:pPr marL="346075" indent="0"/>
            <a:r>
              <a:rPr lang="en-US" altLang="en-US" sz="2400" dirty="0"/>
              <a:t>15-21-0274-xx-0014-ns-uwb-par-working-draft</a:t>
            </a:r>
          </a:p>
          <a:p>
            <a:pPr marL="746125" lvl="1" indent="0"/>
            <a:r>
              <a:rPr lang="en-US" altLang="en-US" sz="1800" dirty="0">
                <a:hlinkClick r:id="rId3"/>
              </a:rPr>
              <a:t>https://mentor.ieee.org/802.15/documents?is_dcn=274&amp;is_year=2021</a:t>
            </a:r>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749007"/>
          </a:xfrm>
        </p:spPr>
        <p:txBody>
          <a:bodyPr/>
          <a:lstStyle/>
          <a:p>
            <a:pPr marL="0" indent="0" algn="l"/>
            <a:r>
              <a:rPr lang="en-US" sz="1800" b="0" i="0" u="none" strike="noStrike" baseline="0" dirty="0">
                <a:latin typeface="Verdana" panose="020B0604030504040204" pitchFamily="34" charset="0"/>
              </a:rPr>
              <a:t>SCOPE</a:t>
            </a:r>
            <a:br>
              <a:rPr lang="en-US" sz="1800" b="0" i="0" u="none" strike="noStrike" baseline="0" dirty="0">
                <a:latin typeface="Verdana" panose="020B0604030504040204" pitchFamily="34" charset="0"/>
              </a:rPr>
            </a:br>
            <a:r>
              <a:rPr lang="en-US" sz="1600" b="0" i="0" u="none" strike="noStrike" baseline="0" dirty="0">
                <a:latin typeface="Verdana" panose="020B0604030504040204" pitchFamily="34" charset="0"/>
              </a:rPr>
              <a:t>This standard specifies the physical layer (PHY) and media access control sublayer (MAC) for impulse radio ultra wideband (UWB) wireless ad hoc connectivity with fixed, portable, and moving devices with limited energy consumption requirements, and supports real time precision ranging capability that is accurate to within a few centimeters. PHYs are defined for devices operating in a variety of regulatory domains.</a:t>
            </a:r>
          </a:p>
          <a:p>
            <a:pPr marL="0" indent="0" algn="l">
              <a:spcBef>
                <a:spcPts val="0"/>
              </a:spcBef>
            </a:pPr>
            <a:endParaRPr lang="en-US" altLang="en-US" sz="1800" dirty="0">
              <a:latin typeface="Verdana" panose="020B0604030504040204" pitchFamily="34" charset="0"/>
            </a:endParaRPr>
          </a:p>
          <a:p>
            <a:pPr marL="0" indent="0" algn="l"/>
            <a:r>
              <a:rPr lang="en-US" altLang="en-US" sz="1800" dirty="0">
                <a:latin typeface="Verdana" panose="020B0604030504040204" pitchFamily="34" charset="0"/>
              </a:rPr>
              <a:t>NEED</a:t>
            </a:r>
            <a:br>
              <a:rPr lang="en-US" altLang="en-US" sz="1800" dirty="0">
                <a:latin typeface="Verdana" panose="020B0604030504040204" pitchFamily="34" charset="0"/>
              </a:rPr>
            </a:br>
            <a:r>
              <a:rPr lang="en-US" altLang="en-US" sz="1600" dirty="0">
                <a:latin typeface="Verdana" panose="020B0604030504040204" pitchFamily="34" charset="0"/>
              </a:rPr>
              <a:t>… Recently it has become clear that the impulse radio ultra wideband functionality and features have become increasingly complex to support inside the framework of IEEE Std 802.15.4. The end-users (industry) will benefit by including (via. referencing) the impulse radio ultra wideband functionality into a simple focused specification, enabling improved multi-vendor interoperability and further technology adoption. Furthermore, the new standard (802.15.14) will improve the accessibility and comprehension of the standard and more easily enable further amendments and enhancements.</a:t>
            </a:r>
            <a:endParaRPr lang="en-US" altLang="en-US" sz="1600" dirty="0"/>
          </a:p>
          <a:p>
            <a:pPr marL="346075" indent="0"/>
            <a:endParaRPr lang="en-US" altLang="en-US" sz="3200" dirty="0"/>
          </a:p>
          <a:p>
            <a:pPr marL="0" indent="0"/>
            <a:endParaRPr lang="en-US" altLang="en-US" dirty="0"/>
          </a:p>
          <a:p>
            <a:pPr marL="0" indent="0"/>
            <a:endParaRPr lang="en-US" altLang="en-US" sz="3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Coordinate with SG15, SG4ab</a:t>
            </a:r>
          </a:p>
          <a:p>
            <a:pPr marL="857250" lvl="1" indent="-457200">
              <a:buFont typeface="Arial" panose="020B0604020202020204" pitchFamily="34" charset="0"/>
              <a:buChar char="•"/>
            </a:pPr>
            <a:r>
              <a:rPr lang="en-US" sz="2000" dirty="0"/>
              <a:t>Identify Content for 802.15.14</a:t>
            </a:r>
          </a:p>
          <a:p>
            <a:pPr marL="1257300" lvl="2" indent="-457200">
              <a:buFont typeface="Arial" panose="020B0604020202020204" pitchFamily="34" charset="0"/>
              <a:buChar char="•"/>
            </a:pPr>
            <a:r>
              <a:rPr lang="en-US" sz="1600" dirty="0"/>
              <a:t>Using example template developed by .15 to identify relevant portions of 802.15.4 to include in the TG14 draft</a:t>
            </a:r>
          </a:p>
          <a:p>
            <a:pPr marL="457200" indent="-457200">
              <a:buClrTx/>
              <a:buFont typeface="Arial" panose="020B0604020202020204" pitchFamily="34" charset="0"/>
              <a:buChar char="•"/>
            </a:pPr>
            <a:r>
              <a:rPr lang="en-US" sz="2400" dirty="0"/>
              <a:t>Issue a call for TG14 officers</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CSA, and ETSI UWB - once EC approves TG</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5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857250" lvl="1" indent="-457200">
              <a:buFont typeface="Arial" panose="020B0604020202020204" pitchFamily="34" charset="0"/>
              <a:buChar char="•"/>
            </a:pPr>
            <a:r>
              <a:rPr lang="en-US" dirty="0"/>
              <a:t>+ 1 joint session with .4ab/.6a</a:t>
            </a:r>
          </a:p>
          <a:p>
            <a:pPr marL="857250" lvl="1" indent="-457200">
              <a:buFont typeface="Arial" panose="020B0604020202020204" pitchFamily="34" charset="0"/>
              <a:buChar char="•"/>
            </a:pPr>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371600"/>
            <a:ext cx="7916863" cy="4868863"/>
          </a:xfrm>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Starting Wed. 1</a:t>
            </a:r>
            <a:r>
              <a:rPr lang="en-US" baseline="30000" dirty="0"/>
              <a:t>st</a:t>
            </a:r>
            <a:r>
              <a:rPr lang="en-US" dirty="0"/>
              <a:t>, Dec. @ 7am Pacific</a:t>
            </a:r>
          </a:p>
          <a:p>
            <a:pPr marL="800100" lvl="2" indent="0"/>
            <a:r>
              <a:rPr lang="en-US" dirty="0"/>
              <a:t>(TG4ab will also use the same day/time, bi-weekly, but offset by a week from TG14)</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dirty="0"/>
              <a:t>Backup</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15</a:t>
            </a:fld>
            <a:endParaRPr lang="en-US" altLang="en-US">
              <a:solidFill>
                <a:schemeClr val="tx1"/>
              </a:solidFill>
            </a:endParaRPr>
          </a:p>
        </p:txBody>
      </p:sp>
    </p:spTree>
    <p:extLst>
      <p:ext uri="{BB962C8B-B14F-4D97-AF65-F5344CB8AC3E}">
        <p14:creationId xmlns:p14="http://schemas.microsoft.com/office/powerpoint/2010/main" val="3741998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building, outdoor, city&#10;&#10;Description automatically generated">
            <a:extLst>
              <a:ext uri="{FF2B5EF4-FFF2-40B4-BE49-F238E27FC236}">
                <a16:creationId xmlns:a16="http://schemas.microsoft.com/office/drawing/2014/main" id="{9C4F7A12-1D09-481A-B6BA-DC8EF0A14224}"/>
              </a:ext>
            </a:extLst>
          </p:cNvPr>
          <p:cNvPicPr>
            <a:picLocks noChangeAspect="1"/>
          </p:cNvPicPr>
          <p:nvPr/>
        </p:nvPicPr>
        <p:blipFill rotWithShape="1">
          <a:blip r:embed="rId2"/>
          <a:srcRect l="1475" t="2753" r="1255"/>
          <a:stretch/>
        </p:blipFill>
        <p:spPr>
          <a:xfrm>
            <a:off x="0" y="152"/>
            <a:ext cx="9144000" cy="68524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pic>
        <p:nvPicPr>
          <p:cNvPr id="7" name="Picture 6" descr="Map&#10;&#10;Description automatically generated">
            <a:extLst>
              <a:ext uri="{FF2B5EF4-FFF2-40B4-BE49-F238E27FC236}">
                <a16:creationId xmlns:a16="http://schemas.microsoft.com/office/drawing/2014/main" id="{A4244B07-E758-48A2-8697-8E3F23157C3A}"/>
              </a:ext>
            </a:extLst>
          </p:cNvPr>
          <p:cNvPicPr>
            <a:picLocks noChangeAspect="1"/>
          </p:cNvPicPr>
          <p:nvPr/>
        </p:nvPicPr>
        <p:blipFill>
          <a:blip r:embed="rId2"/>
          <a:stretch>
            <a:fillRect/>
          </a:stretch>
        </p:blipFill>
        <p:spPr>
          <a:xfrm>
            <a:off x="8816" y="0"/>
            <a:ext cx="9126369" cy="6858000"/>
          </a:xfrm>
          <a:prstGeom prst="rect">
            <a:avLst/>
          </a:prstGeom>
        </p:spPr>
      </p:pic>
      <p:sp>
        <p:nvSpPr>
          <p:cNvPr id="9" name="Content Placeholder 2">
            <a:extLst>
              <a:ext uri="{FF2B5EF4-FFF2-40B4-BE49-F238E27FC236}">
                <a16:creationId xmlns:a16="http://schemas.microsoft.com/office/drawing/2014/main" id="{4E65DBCA-1CF2-4E24-89AE-0D45A338CAFD}"/>
              </a:ext>
            </a:extLst>
          </p:cNvPr>
          <p:cNvSpPr>
            <a:spLocks noGrp="1" noChangeArrowheads="1"/>
          </p:cNvSpPr>
          <p:nvPr>
            <p:ph idx="1"/>
          </p:nvPr>
        </p:nvSpPr>
        <p:spPr>
          <a:xfrm>
            <a:off x="689769" y="548680"/>
            <a:ext cx="7764463" cy="1955490"/>
          </a:xfrm>
          <a:solidFill>
            <a:schemeClr val="bg1">
              <a:alpha val="50000"/>
            </a:schemeClr>
          </a:solidFill>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134</a:t>
            </a:r>
            <a:r>
              <a:rPr lang="en-US" b="1" baseline="30000" dirty="0">
                <a:solidFill>
                  <a:srgbClr val="FF0000"/>
                </a:solidFill>
                <a:ea typeface="Times New Roman" panose="02020603050405020304" pitchFamily="18" charset="0"/>
              </a:rPr>
              <a:t>th</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a typeface="Times New Roman" panose="02020603050405020304" pitchFamily="18" charset="0"/>
              </a:rPr>
              <a:t>Nov</a:t>
            </a:r>
            <a:r>
              <a:rPr lang="en-US" b="1" dirty="0">
                <a:solidFill>
                  <a:srgbClr val="FF0000"/>
                </a:solidFill>
                <a:effectLst/>
                <a:ea typeface="Times New Roman" panose="02020603050405020304" pitchFamily="18" charset="0"/>
              </a:rPr>
              <a:t>. </a:t>
            </a:r>
            <a:r>
              <a:rPr lang="en-US" b="1" dirty="0">
                <a:solidFill>
                  <a:srgbClr val="FF0000"/>
                </a:solidFill>
                <a:ea typeface="Times New Roman" panose="02020603050405020304" pitchFamily="18" charset="0"/>
              </a:rPr>
              <a:t>9</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17</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 - Agenda by Day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0" indent="0"/>
            <a:r>
              <a:rPr lang="en-US" altLang="en-US" sz="2400" dirty="0"/>
              <a:t>Thurs. 11/11 PM2</a:t>
            </a:r>
          </a:p>
          <a:p>
            <a:pPr marL="914400" lvl="1" indent="-514350">
              <a:buFont typeface="Arial" panose="020B0604020202020204" pitchFamily="34" charset="0"/>
              <a:buChar char="•"/>
            </a:pPr>
            <a:r>
              <a:rPr lang="en-US" altLang="en-US" sz="1800" dirty="0"/>
              <a:t>Open, P&amp;P, TG14 this week</a:t>
            </a:r>
          </a:p>
          <a:p>
            <a:pPr marL="914400" lvl="1" indent="-514350">
              <a:buFont typeface="Arial" panose="020B0604020202020204" pitchFamily="34" charset="0"/>
              <a:buChar char="•"/>
            </a:pPr>
            <a:r>
              <a:rPr lang="en-US" altLang="en-US" sz="1800" dirty="0"/>
              <a:t>Approve Sept. Mins.</a:t>
            </a:r>
          </a:p>
          <a:p>
            <a:pPr marL="1314450" lvl="2" indent="-514350">
              <a:buFont typeface="Arial" panose="020B0604020202020204" pitchFamily="34" charset="0"/>
              <a:buChar char="•"/>
            </a:pPr>
            <a:r>
              <a:rPr lang="en-US" altLang="en-US" sz="1400" dirty="0">
                <a:hlinkClick r:id="rId2"/>
              </a:rPr>
              <a:t>https://mentor.ieee.org/802.15/documents?is_dcn=500&amp;is_year=2021</a:t>
            </a:r>
          </a:p>
          <a:p>
            <a:pPr marL="914400" lvl="1" indent="-514350">
              <a:buFont typeface="Arial" panose="020B0604020202020204" pitchFamily="34" charset="0"/>
              <a:buChar char="•"/>
            </a:pPr>
            <a:r>
              <a:rPr lang="en-US" altLang="en-US" sz="1800" dirty="0"/>
              <a:t>Approve Agenda</a:t>
            </a:r>
          </a:p>
          <a:p>
            <a:pPr marL="914400" lvl="1" indent="-514350">
              <a:buFont typeface="Arial" panose="020B0604020202020204" pitchFamily="34" charset="0"/>
              <a:buChar char="•"/>
            </a:pPr>
            <a:r>
              <a:rPr lang="en-US" altLang="en-US" sz="1800" dirty="0"/>
              <a:t>Status Update</a:t>
            </a:r>
          </a:p>
          <a:p>
            <a:pPr marL="914400" lvl="1" indent="-514350">
              <a:buFont typeface="Arial" panose="020B0604020202020204" pitchFamily="34" charset="0"/>
              <a:buChar char="•"/>
            </a:pPr>
            <a:r>
              <a:rPr lang="en-US" altLang="en-US" sz="1800" dirty="0"/>
              <a:t>Next Steps  </a:t>
            </a:r>
          </a:p>
          <a:p>
            <a:pPr marL="914400" lvl="1" indent="-514350">
              <a:buFont typeface="Arial" panose="020B0604020202020204" pitchFamily="34" charset="0"/>
              <a:buChar char="•"/>
            </a:pPr>
            <a:r>
              <a:rPr lang="en-US" altLang="en-US" sz="18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application&#10;&#10;Description automatically generated">
            <a:extLst>
              <a:ext uri="{FF2B5EF4-FFF2-40B4-BE49-F238E27FC236}">
                <a16:creationId xmlns:a16="http://schemas.microsoft.com/office/drawing/2014/main" id="{32156E88-4620-4006-8CFF-C9EC6357E833}"/>
              </a:ext>
            </a:extLst>
          </p:cNvPr>
          <p:cNvPicPr>
            <a:picLocks noChangeAspect="1"/>
          </p:cNvPicPr>
          <p:nvPr/>
        </p:nvPicPr>
        <p:blipFill rotWithShape="1">
          <a:blip r:embed="rId2"/>
          <a:srcRect l="5349" t="8000" r="6598" b="63650"/>
          <a:stretch/>
        </p:blipFill>
        <p:spPr>
          <a:xfrm>
            <a:off x="198802" y="2158963"/>
            <a:ext cx="8746396" cy="2177286"/>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dirty="0"/>
              <a:t>T</a:t>
            </a:r>
            <a:r>
              <a:rPr lang="en-US" altLang="en-US" sz="3200" dirty="0"/>
              <a:t>G14 Meeting Slots</a:t>
            </a:r>
          </a:p>
          <a:p>
            <a:pPr marL="0" marR="0" algn="ctr">
              <a:spcBef>
                <a:spcPts val="600"/>
              </a:spcBef>
              <a:spcAft>
                <a:spcPts val="0"/>
              </a:spcAft>
            </a:pPr>
            <a:r>
              <a:rPr lang="en-US" altLang="en-US" dirty="0"/>
              <a:t>Nov.</a:t>
            </a:r>
            <a:r>
              <a:rPr lang="en-US" altLang="en-US" sz="3200" dirty="0"/>
              <a:t> </a:t>
            </a:r>
            <a:r>
              <a:rPr lang="en-US" altLang="en-US" dirty="0"/>
              <a:t>9</a:t>
            </a:r>
            <a:r>
              <a:rPr lang="en-US" altLang="en-US" sz="3200" baseline="30000" dirty="0"/>
              <a:t>th</a:t>
            </a:r>
            <a:r>
              <a:rPr lang="en-US" altLang="en-US" sz="3200" dirty="0"/>
              <a:t> – 17</a:t>
            </a:r>
            <a:r>
              <a:rPr lang="en-US" altLang="en-US" baseline="30000" dirty="0"/>
              <a:t>th</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9</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3563888"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Oval 14">
            <a:extLst>
              <a:ext uri="{FF2B5EF4-FFF2-40B4-BE49-F238E27FC236}">
                <a16:creationId xmlns:a16="http://schemas.microsoft.com/office/drawing/2014/main" id="{225FBE4B-5EE1-4863-A85A-F74D7D4AEB72}"/>
              </a:ext>
            </a:extLst>
          </p:cNvPr>
          <p:cNvSpPr/>
          <p:nvPr/>
        </p:nvSpPr>
        <p:spPr bwMode="auto">
          <a:xfrm>
            <a:off x="3563888" y="33848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6" name="Oval 15">
            <a:extLst>
              <a:ext uri="{FF2B5EF4-FFF2-40B4-BE49-F238E27FC236}">
                <a16:creationId xmlns:a16="http://schemas.microsoft.com/office/drawing/2014/main" id="{407A9439-8E2D-465D-9774-29184E4198BB}"/>
              </a:ext>
            </a:extLst>
          </p:cNvPr>
          <p:cNvSpPr/>
          <p:nvPr/>
        </p:nvSpPr>
        <p:spPr bwMode="auto">
          <a:xfrm>
            <a:off x="5952062" y="299215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683627" y="4581128"/>
            <a:ext cx="3331055" cy="1224136"/>
          </a:xfrm>
          <a:prstGeom prst="rect">
            <a:avLst/>
          </a:prstGeom>
        </p:spPr>
      </p:pic>
    </p:spTree>
    <p:extLst>
      <p:ext uri="{BB962C8B-B14F-4D97-AF65-F5344CB8AC3E}">
        <p14:creationId xmlns:p14="http://schemas.microsoft.com/office/powerpoint/2010/main" val="25824970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32819</TotalTime>
  <Words>1089</Words>
  <Application>Microsoft Office PowerPoint</Application>
  <PresentationFormat>On-screen Show (4:3)</PresentationFormat>
  <Paragraphs>120</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Verdana</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Goals - Agenda by Day</vt:lpstr>
      <vt:lpstr>PowerPoint Presentation</vt:lpstr>
      <vt:lpstr>CSD and PAR</vt:lpstr>
      <vt:lpstr>802.15 TG15 PAR</vt:lpstr>
      <vt:lpstr>Next Steps</vt:lpstr>
      <vt:lpstr>Jan. Interim Mtg. Goals</vt:lpstr>
      <vt:lpstr>Weekly Calls</vt:lpstr>
      <vt:lpstr>Backup</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429</cp:revision>
  <cp:lastPrinted>2000-03-07T00:55:37Z</cp:lastPrinted>
  <dcterms:created xsi:type="dcterms:W3CDTF">2016-01-17T22:48:36Z</dcterms:created>
  <dcterms:modified xsi:type="dcterms:W3CDTF">2021-11-11T19:38:16Z</dcterms:modified>
  <cp:category/>
</cp:coreProperties>
</file>