
<file path=[Content_Types].xml><?xml version="1.0" encoding="utf-8"?>
<Types xmlns="http://schemas.openxmlformats.org/package/2006/content-types">
  <Default Extension="gif" ContentType="image/gif"/>
  <Default Extension="jfif"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6"/>
  </p:notesMasterIdLst>
  <p:sldIdLst>
    <p:sldId id="287" r:id="rId2"/>
    <p:sldId id="300" r:id="rId3"/>
    <p:sldId id="365" r:id="rId4"/>
    <p:sldId id="304" r:id="rId5"/>
    <p:sldId id="317" r:id="rId6"/>
    <p:sldId id="367" r:id="rId7"/>
    <p:sldId id="340" r:id="rId8"/>
    <p:sldId id="332" r:id="rId9"/>
    <p:sldId id="366" r:id="rId10"/>
    <p:sldId id="315" r:id="rId11"/>
    <p:sldId id="338" r:id="rId12"/>
    <p:sldId id="339" r:id="rId13"/>
    <p:sldId id="341" r:id="rId14"/>
    <p:sldId id="296" r:id="rId15"/>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 id="2" name="Phil Beecher" initials="PB" lastIdx="1" clrIdx="1">
    <p:extLst>
      <p:ext uri="{19B8F6BF-5375-455C-9EA6-DF929625EA0E}">
        <p15:presenceInfo xmlns:p15="http://schemas.microsoft.com/office/powerpoint/2012/main" userId="8e59e9d451c39ba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418" autoAdjust="0"/>
    <p:restoredTop sz="94646" autoAdjust="0"/>
  </p:normalViewPr>
  <p:slideViewPr>
    <p:cSldViewPr>
      <p:cViewPr varScale="1">
        <p:scale>
          <a:sx n="73" d="100"/>
          <a:sy n="73" d="100"/>
        </p:scale>
        <p:origin x="413" y="67"/>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 </a:t>
            </a:r>
            <a:r>
              <a:rPr lang="en-GB" altLang="en-US" b="1" dirty="0">
                <a:solidFill>
                  <a:schemeClr val="tx1"/>
                </a:solidFill>
                <a:latin typeface="Times New Roman" panose="02020603050405020304" pitchFamily="18" charset="0"/>
                <a:cs typeface="Times New Roman" panose="02020603050405020304" pitchFamily="18" charset="0"/>
              </a:rPr>
              <a:t>IEEE </a:t>
            </a:r>
            <a:r>
              <a:rPr lang="en-GB" b="1" i="0" dirty="0">
                <a:solidFill>
                  <a:srgbClr val="000000"/>
                </a:solidFill>
                <a:effectLst/>
                <a:latin typeface="Times New Roman" panose="02020603050405020304" pitchFamily="18" charset="0"/>
                <a:cs typeface="Times New Roman" panose="02020603050405020304" pitchFamily="18" charset="0"/>
              </a:rPr>
              <a:t>15-21-0545-02-0014</a:t>
            </a:r>
            <a:endParaRPr lang="en-GB" altLang="en-US" b="1" dirty="0">
              <a:solidFill>
                <a:schemeClr val="tx1"/>
              </a:solidFill>
              <a:latin typeface="Times New Roman" panose="02020603050405020304" pitchFamily="18" charset="0"/>
              <a:cs typeface="Times New Roman" panose="02020603050405020304" pitchFamily="18" charset="0"/>
            </a:endParaRP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69528"/>
            <a:ext cx="1752600" cy="27918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November 2021</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Clint Powell (Meta)</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4.jf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development.standards.ieee.org/myproject/Public/mytools/mob/preparslides.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5" Type="http://schemas.openxmlformats.org/officeDocument/2006/relationships/hyperlink" Target="https://standards.ieee.org/content/dam/ieee-standards/standards/web/documents/other/ieee-sa-copyright-policy-2019.pdf" TargetMode="External"/><Relationship Id="rId4" Type="http://schemas.openxmlformats.org/officeDocument/2006/relationships/hyperlink" Target="https://standards.ieee.org/content/dam/ieee-standards/standards/web/documents/other/Participant-Behavior-Individual-Method.pdf"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5/dcn/21/15-21-0321-00-0014-sg14-may-2021-interim-mtg-mins.doc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5/documents?is_dcn=274&amp;is_group=0014" TargetMode="External"/><Relationship Id="rId2" Type="http://schemas.openxmlformats.org/officeDocument/2006/relationships/hyperlink" Target="https://mentor.ieee.org/802.15/documents?is_dcn=278&amp;is_group=0014"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4957384"/>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Specialty Networks (WSN)</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TG14 Opening Report, Meeting Slides, Closing Report – Nov. 2021 Mtg</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November 9, 2021</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Clint Powell (Meta)</a:t>
            </a:r>
          </a:p>
          <a:p>
            <a:pPr eaLnBrk="1" hangingPunct="1">
              <a:spcBef>
                <a:spcPct val="0"/>
              </a:spcBef>
              <a:buClrTx/>
              <a:buFontTx/>
              <a:buNone/>
              <a:defRPr/>
            </a:pPr>
            <a:r>
              <a:rPr lang="en-US" altLang="en-US" sz="1600" b="1" dirty="0">
                <a:latin typeface="Times New Roman" panose="02020603050405020304" pitchFamily="18" charset="0"/>
              </a:rPr>
              <a:t>Contact:	</a:t>
            </a:r>
            <a:r>
              <a:rPr lang="en-US" altLang="en-US" sz="1600" dirty="0">
                <a:latin typeface="Times New Roman" panose="02020603050405020304" pitchFamily="18" charset="0"/>
              </a:rPr>
              <a:t>SAA</a:t>
            </a:r>
          </a:p>
          <a:p>
            <a:pPr eaLnBrk="1" hangingPunct="1">
              <a:spcBef>
                <a:spcPct val="0"/>
              </a:spcBef>
              <a:buClrTx/>
              <a:buFontTx/>
              <a:buNone/>
              <a:defRPr/>
            </a:pPr>
            <a:r>
              <a:rPr lang="en-US" altLang="en-US" sz="1600" b="1" dirty="0">
                <a:latin typeface="Times New Roman" panose="02020603050405020304" pitchFamily="18" charset="0"/>
              </a:rPr>
              <a:t>E-Mail</a:t>
            </a:r>
            <a:r>
              <a:rPr lang="en-US" altLang="en-US" sz="1600" dirty="0">
                <a:latin typeface="Times New Roman" panose="02020603050405020304" pitchFamily="18" charset="0"/>
              </a:rPr>
              <a:t>:	cpowell@ieee.org</a:t>
            </a: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+1 480 586-8457</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Task Group 14: UWB-AHN (</a:t>
            </a:r>
            <a:r>
              <a:rPr lang="en-US" altLang="en-US" sz="1600" b="1" dirty="0" err="1">
                <a:latin typeface="Times New Roman" panose="02020603050405020304" pitchFamily="18" charset="0"/>
              </a:rPr>
              <a:t>p.k.a</a:t>
            </a:r>
            <a:r>
              <a:rPr lang="en-US" altLang="en-US" sz="1600" b="1" dirty="0">
                <a:latin typeface="Times New Roman" panose="02020603050405020304" pitchFamily="18" charset="0"/>
              </a:rPr>
              <a:t>. NS-UWB)</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Meeting Slides</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Working Slide Deck for November Plenary Mtg</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a:xfrm>
            <a:off x="609600" y="1371600"/>
            <a:ext cx="7916863" cy="4868863"/>
          </a:xfrm>
        </p:spPr>
        <p:txBody>
          <a:bodyPr>
            <a:normAutofit/>
          </a:bodyPr>
          <a:lstStyle/>
          <a:p>
            <a:pPr marL="457200" indent="-457200">
              <a:buFont typeface="Arial" panose="020B0604020202020204" pitchFamily="34" charset="0"/>
              <a:buChar char="•"/>
            </a:pPr>
            <a:r>
              <a:rPr lang="en-US" sz="2400" dirty="0"/>
              <a:t>Continue work as Study Group</a:t>
            </a:r>
          </a:p>
          <a:p>
            <a:pPr marL="857250" lvl="1" indent="-457200">
              <a:buFont typeface="Arial" panose="020B0604020202020204" pitchFamily="34" charset="0"/>
              <a:buChar char="•"/>
            </a:pPr>
            <a:r>
              <a:rPr lang="en-US" sz="2000" dirty="0"/>
              <a:t>Coordinate with SG15, SG4ab</a:t>
            </a:r>
          </a:p>
          <a:p>
            <a:pPr marL="857250" lvl="1" indent="-457200">
              <a:buFont typeface="Arial" panose="020B0604020202020204" pitchFamily="34" charset="0"/>
              <a:buChar char="•"/>
            </a:pPr>
            <a:r>
              <a:rPr lang="en-US" sz="2000" dirty="0"/>
              <a:t>Identify Content for 802.15.14</a:t>
            </a:r>
          </a:p>
          <a:p>
            <a:pPr marL="1257300" lvl="2" indent="-457200">
              <a:buFont typeface="Arial" panose="020B0604020202020204" pitchFamily="34" charset="0"/>
              <a:buChar char="•"/>
            </a:pPr>
            <a:r>
              <a:rPr lang="en-US" sz="1600" dirty="0"/>
              <a:t>Using example template developed by .15 to identify relevant portions of 802.15.4 to include in the TG14 draft</a:t>
            </a:r>
          </a:p>
          <a:p>
            <a:pPr marL="457200" indent="-457200">
              <a:buClrTx/>
              <a:buFont typeface="Arial" panose="020B0604020202020204" pitchFamily="34" charset="0"/>
              <a:buChar char="•"/>
            </a:pPr>
            <a:r>
              <a:rPr lang="en-US" sz="2400" dirty="0"/>
              <a:t>Issue a call for TG14 officers</a:t>
            </a:r>
          </a:p>
          <a:p>
            <a:pPr marL="457200" indent="-457200">
              <a:buClrTx/>
              <a:buFont typeface="Arial" panose="020B0604020202020204" pitchFamily="34" charset="0"/>
              <a:buChar char="•"/>
            </a:pPr>
            <a:r>
              <a:rPr lang="en-US" sz="2400" dirty="0"/>
              <a:t>Outreach to CCC, FiRa, UWBA, </a:t>
            </a:r>
            <a:r>
              <a:rPr lang="en-US" sz="2400" dirty="0" err="1"/>
              <a:t>omlox</a:t>
            </a:r>
            <a:r>
              <a:rPr lang="en-US" sz="2400" dirty="0"/>
              <a:t>, CSA, and ETSI UWB - once EC approves TG</a:t>
            </a:r>
          </a:p>
          <a:p>
            <a:pPr marL="457200" indent="-457200">
              <a:buClrTx/>
              <a:buFont typeface="Arial" panose="020B0604020202020204" pitchFamily="34" charset="0"/>
              <a:buChar char="•"/>
            </a:pPr>
            <a:r>
              <a:rPr lang="en-US" sz="2400" dirty="0"/>
              <a:t>Work via Interim telecons and virtual interim/plenary meetings</a:t>
            </a:r>
          </a:p>
        </p:txBody>
      </p:sp>
      <p:sp>
        <p:nvSpPr>
          <p:cNvPr id="5" name="Slide Number Placeholder 3">
            <a:extLst>
              <a:ext uri="{FF2B5EF4-FFF2-40B4-BE49-F238E27FC236}">
                <a16:creationId xmlns:a16="http://schemas.microsoft.com/office/drawing/2014/main" id="{0FB263F6-EA94-4A5F-BD28-546DD374D4B7}"/>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10</a:t>
            </a:fld>
            <a:endParaRPr lang="en-US" altLang="en-US" dirty="0">
              <a:solidFill>
                <a:schemeClr val="tx1"/>
              </a:solidFill>
            </a:endParaRPr>
          </a:p>
        </p:txBody>
      </p:sp>
    </p:spTree>
    <p:extLst>
      <p:ext uri="{BB962C8B-B14F-4D97-AF65-F5344CB8AC3E}">
        <p14:creationId xmlns:p14="http://schemas.microsoft.com/office/powerpoint/2010/main" val="7083295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Jan. Interim Mtg. Goals</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p:txBody>
          <a:bodyPr>
            <a:normAutofit/>
          </a:bodyPr>
          <a:lstStyle/>
          <a:p>
            <a:pPr marL="457200" indent="-457200">
              <a:buFont typeface="Arial" panose="020B0604020202020204" pitchFamily="34" charset="0"/>
              <a:buChar char="•"/>
            </a:pPr>
            <a:r>
              <a:rPr lang="en-US" dirty="0"/>
              <a:t>2</a:t>
            </a:r>
            <a:r>
              <a:rPr lang="en-US" baseline="30000" dirty="0"/>
              <a:t>nd</a:t>
            </a:r>
            <a:r>
              <a:rPr lang="en-US" dirty="0"/>
              <a:t> official meeting as a TG</a:t>
            </a:r>
          </a:p>
          <a:p>
            <a:pPr marL="457200" indent="-457200">
              <a:buFont typeface="Arial" panose="020B0604020202020204" pitchFamily="34" charset="0"/>
              <a:buChar char="•"/>
            </a:pPr>
            <a:r>
              <a:rPr lang="en-US" dirty="0"/>
              <a:t>Continue with TG activities</a:t>
            </a:r>
          </a:p>
          <a:p>
            <a:pPr marL="457200" indent="-457200">
              <a:buFont typeface="Arial" panose="020B0604020202020204" pitchFamily="34" charset="0"/>
              <a:buChar char="•"/>
            </a:pPr>
            <a:r>
              <a:rPr lang="en-US" dirty="0"/>
              <a:t>5 slots needed</a:t>
            </a:r>
          </a:p>
          <a:p>
            <a:pPr marL="857250" lvl="1" indent="-457200">
              <a:buFont typeface="Arial" panose="020B0604020202020204" pitchFamily="34" charset="0"/>
              <a:buChar char="•"/>
            </a:pPr>
            <a:r>
              <a:rPr lang="en-US" dirty="0"/>
              <a:t>≈ 1 administrivia</a:t>
            </a:r>
          </a:p>
          <a:p>
            <a:pPr marL="857250" lvl="1" indent="-457200">
              <a:buFont typeface="Arial" panose="020B0604020202020204" pitchFamily="34" charset="0"/>
              <a:buChar char="•"/>
            </a:pPr>
            <a:r>
              <a:rPr lang="en-US" dirty="0"/>
              <a:t>≈ 2 to work on content dev.</a:t>
            </a:r>
          </a:p>
          <a:p>
            <a:pPr marL="857250" lvl="1" indent="-457200">
              <a:buFont typeface="Arial" panose="020B0604020202020204" pitchFamily="34" charset="0"/>
              <a:buChar char="•"/>
            </a:pPr>
            <a:r>
              <a:rPr lang="en-US" dirty="0"/>
              <a:t>+ 1 joint session with .4ab/.15</a:t>
            </a:r>
          </a:p>
          <a:p>
            <a:pPr marL="857250" lvl="1" indent="-457200">
              <a:buFont typeface="Arial" panose="020B0604020202020204" pitchFamily="34" charset="0"/>
              <a:buChar char="•"/>
            </a:pPr>
            <a:r>
              <a:rPr lang="en-US" dirty="0"/>
              <a:t>+ 1 joint session with .4ab/.6a</a:t>
            </a:r>
          </a:p>
          <a:p>
            <a:pPr marL="857250" lvl="1" indent="-457200">
              <a:buFont typeface="Arial" panose="020B0604020202020204" pitchFamily="34" charset="0"/>
              <a:buChar char="•"/>
            </a:pPr>
            <a:endParaRPr lang="en-US" dirty="0"/>
          </a:p>
        </p:txBody>
      </p:sp>
      <p:sp>
        <p:nvSpPr>
          <p:cNvPr id="5" name="Slide Number Placeholder 3">
            <a:extLst>
              <a:ext uri="{FF2B5EF4-FFF2-40B4-BE49-F238E27FC236}">
                <a16:creationId xmlns:a16="http://schemas.microsoft.com/office/drawing/2014/main" id="{E84FA3D5-2AB2-4AA1-AB96-FD386D60348A}"/>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11</a:t>
            </a:fld>
            <a:endParaRPr lang="en-US" altLang="en-US" dirty="0">
              <a:solidFill>
                <a:schemeClr val="tx1"/>
              </a:solidFill>
            </a:endParaRPr>
          </a:p>
        </p:txBody>
      </p:sp>
    </p:spTree>
    <p:extLst>
      <p:ext uri="{BB962C8B-B14F-4D97-AF65-F5344CB8AC3E}">
        <p14:creationId xmlns:p14="http://schemas.microsoft.com/office/powerpoint/2010/main" val="21608620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Weekly Calls</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a:xfrm>
            <a:off x="609600" y="1371600"/>
            <a:ext cx="7916863" cy="4868863"/>
          </a:xfrm>
        </p:spPr>
        <p:txBody>
          <a:bodyPr>
            <a:normAutofit/>
          </a:bodyPr>
          <a:lstStyle/>
          <a:p>
            <a:pPr marL="457200" indent="-457200">
              <a:buFont typeface="Arial" panose="020B0604020202020204" pitchFamily="34" charset="0"/>
              <a:buChar char="•"/>
            </a:pPr>
            <a:r>
              <a:rPr lang="en-US" dirty="0"/>
              <a:t>Bi-weekly calls (placeholder):</a:t>
            </a:r>
          </a:p>
          <a:p>
            <a:pPr marL="857250" lvl="1" indent="-457200">
              <a:buFont typeface="Arial" panose="020B0604020202020204" pitchFamily="34" charset="0"/>
              <a:buChar char="•"/>
            </a:pPr>
            <a:r>
              <a:rPr lang="en-US" dirty="0"/>
              <a:t>Starting Wed. 1</a:t>
            </a:r>
            <a:r>
              <a:rPr lang="en-US" baseline="30000" dirty="0"/>
              <a:t>st</a:t>
            </a:r>
            <a:r>
              <a:rPr lang="en-US" dirty="0"/>
              <a:t>, Dec. @ 7am Pacific</a:t>
            </a:r>
          </a:p>
          <a:p>
            <a:pPr marL="800100" lvl="2" indent="0"/>
            <a:r>
              <a:rPr lang="en-US" dirty="0"/>
              <a:t>(TG4ab will also use the same day/time, bi-weekly, but offset by a week from TG14)</a:t>
            </a:r>
          </a:p>
        </p:txBody>
      </p:sp>
      <p:sp>
        <p:nvSpPr>
          <p:cNvPr id="5" name="Slide Number Placeholder 3">
            <a:extLst>
              <a:ext uri="{FF2B5EF4-FFF2-40B4-BE49-F238E27FC236}">
                <a16:creationId xmlns:a16="http://schemas.microsoft.com/office/drawing/2014/main" id="{16757E3E-09C1-4ECD-AE33-147265377B3A}"/>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12</a:t>
            </a:fld>
            <a:endParaRPr lang="en-US" altLang="en-US" dirty="0">
              <a:solidFill>
                <a:schemeClr val="tx1"/>
              </a:solidFill>
            </a:endParaRPr>
          </a:p>
        </p:txBody>
      </p:sp>
    </p:spTree>
    <p:extLst>
      <p:ext uri="{BB962C8B-B14F-4D97-AF65-F5344CB8AC3E}">
        <p14:creationId xmlns:p14="http://schemas.microsoft.com/office/powerpoint/2010/main" val="26944112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a:extLst>
              <a:ext uri="{FF2B5EF4-FFF2-40B4-BE49-F238E27FC236}">
                <a16:creationId xmlns:a16="http://schemas.microsoft.com/office/drawing/2014/main" id="{77829588-B661-47D2-B5BB-2344267EA5C4}"/>
              </a:ext>
            </a:extLst>
          </p:cNvPr>
          <p:cNvSpPr>
            <a:spLocks noGrp="1" noChangeArrowheads="1"/>
          </p:cNvSpPr>
          <p:nvPr>
            <p:ph type="ctrTitle"/>
          </p:nvPr>
        </p:nvSpPr>
        <p:spPr/>
        <p:txBody>
          <a:bodyPr/>
          <a:lstStyle/>
          <a:p>
            <a:r>
              <a:rPr lang="en-US" altLang="en-US" dirty="0"/>
              <a:t>Backup</a:t>
            </a:r>
          </a:p>
        </p:txBody>
      </p:sp>
      <p:sp>
        <p:nvSpPr>
          <p:cNvPr id="17411" name="Slide Number Placeholder 3">
            <a:extLst>
              <a:ext uri="{FF2B5EF4-FFF2-40B4-BE49-F238E27FC236}">
                <a16:creationId xmlns:a16="http://schemas.microsoft.com/office/drawing/2014/main" id="{760E63E1-0658-4285-ABA9-1EC65164DBC2}"/>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8172FBCF-0410-4D1E-955A-A95781544AD9}" type="slidenum">
              <a:rPr lang="en-US" altLang="en-US" smtClean="0">
                <a:solidFill>
                  <a:schemeClr val="tx1"/>
                </a:solidFill>
              </a:rPr>
              <a:pPr/>
              <a:t>13</a:t>
            </a:fld>
            <a:endParaRPr lang="en-US" altLang="en-US">
              <a:solidFill>
                <a:schemeClr val="tx1"/>
              </a:solidFill>
            </a:endParaRPr>
          </a:p>
        </p:txBody>
      </p:sp>
    </p:spTree>
    <p:extLst>
      <p:ext uri="{BB962C8B-B14F-4D97-AF65-F5344CB8AC3E}">
        <p14:creationId xmlns:p14="http://schemas.microsoft.com/office/powerpoint/2010/main" val="37419988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picture containing text, building, outdoor, city&#10;&#10;Description automatically generated">
            <a:extLst>
              <a:ext uri="{FF2B5EF4-FFF2-40B4-BE49-F238E27FC236}">
                <a16:creationId xmlns:a16="http://schemas.microsoft.com/office/drawing/2014/main" id="{9C4F7A12-1D09-481A-B6BA-DC8EF0A14224}"/>
              </a:ext>
            </a:extLst>
          </p:cNvPr>
          <p:cNvPicPr>
            <a:picLocks noChangeAspect="1"/>
          </p:cNvPicPr>
          <p:nvPr/>
        </p:nvPicPr>
        <p:blipFill rotWithShape="1">
          <a:blip r:embed="rId2"/>
          <a:srcRect l="1475" t="2753" r="1255"/>
          <a:stretch/>
        </p:blipFill>
        <p:spPr>
          <a:xfrm>
            <a:off x="0" y="152"/>
            <a:ext cx="9144000" cy="6852438"/>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Slide Number Placeholder 3">
            <a:extLst>
              <a:ext uri="{FF2B5EF4-FFF2-40B4-BE49-F238E27FC236}">
                <a16:creationId xmlns:a16="http://schemas.microsoft.com/office/drawing/2014/main" id="{B39A3454-C9BC-44DD-9818-B7A9134FECA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A04E97E-B7B8-4BB9-9C83-58D4B6E3E4CC}" type="slidenum">
              <a:rPr lang="en-US" altLang="en-US" smtClean="0">
                <a:solidFill>
                  <a:schemeClr val="tx1"/>
                </a:solidFill>
              </a:rPr>
              <a:pPr/>
              <a:t>2</a:t>
            </a:fld>
            <a:endParaRPr lang="en-US" altLang="en-US">
              <a:solidFill>
                <a:schemeClr val="tx1"/>
              </a:solidFill>
            </a:endParaRPr>
          </a:p>
        </p:txBody>
      </p:sp>
      <p:pic>
        <p:nvPicPr>
          <p:cNvPr id="7" name="Picture 6" descr="Map&#10;&#10;Description automatically generated">
            <a:extLst>
              <a:ext uri="{FF2B5EF4-FFF2-40B4-BE49-F238E27FC236}">
                <a16:creationId xmlns:a16="http://schemas.microsoft.com/office/drawing/2014/main" id="{A4244B07-E758-48A2-8697-8E3F23157C3A}"/>
              </a:ext>
            </a:extLst>
          </p:cNvPr>
          <p:cNvPicPr>
            <a:picLocks noChangeAspect="1"/>
          </p:cNvPicPr>
          <p:nvPr/>
        </p:nvPicPr>
        <p:blipFill>
          <a:blip r:embed="rId2"/>
          <a:stretch>
            <a:fillRect/>
          </a:stretch>
        </p:blipFill>
        <p:spPr>
          <a:xfrm>
            <a:off x="8816" y="0"/>
            <a:ext cx="9126369" cy="6858000"/>
          </a:xfrm>
          <a:prstGeom prst="rect">
            <a:avLst/>
          </a:prstGeom>
        </p:spPr>
      </p:pic>
      <p:sp>
        <p:nvSpPr>
          <p:cNvPr id="9" name="Content Placeholder 2">
            <a:extLst>
              <a:ext uri="{FF2B5EF4-FFF2-40B4-BE49-F238E27FC236}">
                <a16:creationId xmlns:a16="http://schemas.microsoft.com/office/drawing/2014/main" id="{4E65DBCA-1CF2-4E24-89AE-0D45A338CAFD}"/>
              </a:ext>
            </a:extLst>
          </p:cNvPr>
          <p:cNvSpPr>
            <a:spLocks noGrp="1" noChangeArrowheads="1"/>
          </p:cNvSpPr>
          <p:nvPr>
            <p:ph idx="1"/>
          </p:nvPr>
        </p:nvSpPr>
        <p:spPr>
          <a:xfrm>
            <a:off x="689769" y="548680"/>
            <a:ext cx="7764463" cy="1955490"/>
          </a:xfrm>
          <a:solidFill>
            <a:schemeClr val="bg1">
              <a:alpha val="50000"/>
            </a:schemeClr>
          </a:solidFill>
        </p:spPr>
        <p:txBody>
          <a:bodyPr/>
          <a:lstStyle/>
          <a:p>
            <a:pPr marL="0" marR="0" algn="ctr">
              <a:spcBef>
                <a:spcPts val="600"/>
              </a:spcBef>
              <a:spcAft>
                <a:spcPts val="0"/>
              </a:spcAft>
            </a:pPr>
            <a:r>
              <a:rPr lang="en-US" b="1" dirty="0">
                <a:solidFill>
                  <a:srgbClr val="FF0000"/>
                </a:solidFill>
                <a:effectLst/>
                <a:ea typeface="Times New Roman" panose="02020603050405020304" pitchFamily="18" charset="0"/>
              </a:rPr>
              <a:t>134</a:t>
            </a:r>
            <a:r>
              <a:rPr lang="en-US" b="1" baseline="30000" dirty="0">
                <a:solidFill>
                  <a:srgbClr val="FF0000"/>
                </a:solidFill>
                <a:ea typeface="Times New Roman" panose="02020603050405020304" pitchFamily="18" charset="0"/>
              </a:rPr>
              <a:t>th</a:t>
            </a:r>
            <a:r>
              <a:rPr lang="en-US" b="1" dirty="0">
                <a:solidFill>
                  <a:srgbClr val="FF0000"/>
                </a:solidFill>
                <a:effectLst/>
                <a:ea typeface="Times New Roman" panose="02020603050405020304" pitchFamily="18" charset="0"/>
              </a:rPr>
              <a:t> IEEE 802.15 WSN MTG. </a:t>
            </a:r>
            <a:endParaRPr lang="en-US" dirty="0">
              <a:effectLst/>
              <a:ea typeface="Times New Roman" panose="02020603050405020304" pitchFamily="18" charset="0"/>
            </a:endParaRPr>
          </a:p>
          <a:p>
            <a:pPr marL="0" marR="0" algn="ctr">
              <a:spcBef>
                <a:spcPts val="600"/>
              </a:spcBef>
              <a:spcAft>
                <a:spcPts val="0"/>
              </a:spcAft>
            </a:pPr>
            <a:r>
              <a:rPr lang="en-US" b="1" dirty="0">
                <a:solidFill>
                  <a:srgbClr val="FF0000"/>
                </a:solidFill>
                <a:effectLst/>
                <a:ea typeface="Times New Roman" panose="02020603050405020304" pitchFamily="18" charset="0"/>
              </a:rPr>
              <a:t>Held Virtually via </a:t>
            </a:r>
            <a:r>
              <a:rPr lang="en-US" b="1" dirty="0" err="1">
                <a:solidFill>
                  <a:srgbClr val="FF0000"/>
                </a:solidFill>
                <a:effectLst/>
                <a:ea typeface="Times New Roman" panose="02020603050405020304" pitchFamily="18" charset="0"/>
              </a:rPr>
              <a:t>Webex</a:t>
            </a:r>
            <a:endParaRPr lang="en-US" b="1" dirty="0">
              <a:solidFill>
                <a:srgbClr val="FF0000"/>
              </a:solidFill>
              <a:ea typeface="Times New Roman" panose="02020603050405020304" pitchFamily="18" charset="0"/>
            </a:endParaRPr>
          </a:p>
          <a:p>
            <a:pPr marL="0" marR="0" algn="ctr">
              <a:spcBef>
                <a:spcPts val="600"/>
              </a:spcBef>
              <a:spcAft>
                <a:spcPts val="0"/>
              </a:spcAft>
            </a:pPr>
            <a:r>
              <a:rPr lang="en-US" b="1" dirty="0">
                <a:solidFill>
                  <a:srgbClr val="FF0000"/>
                </a:solidFill>
                <a:ea typeface="Times New Roman" panose="02020603050405020304" pitchFamily="18" charset="0"/>
              </a:rPr>
              <a:t>Nov</a:t>
            </a:r>
            <a:r>
              <a:rPr lang="en-US" b="1" dirty="0">
                <a:solidFill>
                  <a:srgbClr val="FF0000"/>
                </a:solidFill>
                <a:effectLst/>
                <a:ea typeface="Times New Roman" panose="02020603050405020304" pitchFamily="18" charset="0"/>
              </a:rPr>
              <a:t>. </a:t>
            </a:r>
            <a:r>
              <a:rPr lang="en-US" b="1" dirty="0">
                <a:solidFill>
                  <a:srgbClr val="FF0000"/>
                </a:solidFill>
                <a:ea typeface="Times New Roman" panose="02020603050405020304" pitchFamily="18" charset="0"/>
              </a:rPr>
              <a:t>9</a:t>
            </a:r>
            <a:r>
              <a:rPr lang="en-US" b="1" baseline="30000" dirty="0">
                <a:solidFill>
                  <a:srgbClr val="FF0000"/>
                </a:solidFill>
                <a:effectLst/>
                <a:ea typeface="Times New Roman" panose="02020603050405020304" pitchFamily="18" charset="0"/>
              </a:rPr>
              <a:t>th</a:t>
            </a:r>
            <a:r>
              <a:rPr lang="en-US" b="1" dirty="0">
                <a:solidFill>
                  <a:srgbClr val="FF0000"/>
                </a:solidFill>
                <a:effectLst/>
                <a:ea typeface="Times New Roman" panose="02020603050405020304" pitchFamily="18" charset="0"/>
              </a:rPr>
              <a:t> – 17</a:t>
            </a:r>
            <a:r>
              <a:rPr lang="en-US" b="1" baseline="30000" dirty="0">
                <a:solidFill>
                  <a:srgbClr val="FF0000"/>
                </a:solidFill>
                <a:effectLst/>
                <a:ea typeface="Times New Roman" panose="02020603050405020304" pitchFamily="18" charset="0"/>
              </a:rPr>
              <a:t>th</a:t>
            </a:r>
            <a:r>
              <a:rPr lang="en-US" b="1" dirty="0">
                <a:solidFill>
                  <a:srgbClr val="FF0000"/>
                </a:solidFill>
                <a:effectLst/>
                <a:ea typeface="Times New Roman" panose="02020603050405020304" pitchFamily="18" charset="0"/>
              </a:rPr>
              <a:t>, 2021</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4D5ED-B05B-4226-A674-33A997CC1E4D}"/>
              </a:ext>
            </a:extLst>
          </p:cNvPr>
          <p:cNvSpPr>
            <a:spLocks noGrp="1"/>
          </p:cNvSpPr>
          <p:nvPr>
            <p:ph type="title"/>
          </p:nvPr>
        </p:nvSpPr>
        <p:spPr/>
        <p:txBody>
          <a:bodyPr/>
          <a:lstStyle/>
          <a:p>
            <a:r>
              <a:rPr lang="en-US" dirty="0"/>
              <a:t>Task Group Rules</a:t>
            </a:r>
          </a:p>
        </p:txBody>
      </p:sp>
      <p:sp>
        <p:nvSpPr>
          <p:cNvPr id="3" name="Content Placeholder 2">
            <a:extLst>
              <a:ext uri="{FF2B5EF4-FFF2-40B4-BE49-F238E27FC236}">
                <a16:creationId xmlns:a16="http://schemas.microsoft.com/office/drawing/2014/main" id="{447019E3-1C27-47CF-801A-36627661B211}"/>
              </a:ext>
            </a:extLst>
          </p:cNvPr>
          <p:cNvSpPr>
            <a:spLocks noGrp="1"/>
          </p:cNvSpPr>
          <p:nvPr>
            <p:ph idx="1"/>
          </p:nvPr>
        </p:nvSpPr>
        <p:spPr/>
        <p:txBody>
          <a:bodyPr>
            <a:normAutofit fontScale="92500"/>
          </a:bodyPr>
          <a:lstStyle/>
          <a:p>
            <a:pPr marL="457200" indent="-457200">
              <a:buFont typeface="Arial" panose="020B0604020202020204" pitchFamily="34" charset="0"/>
              <a:buChar char="•"/>
            </a:pPr>
            <a:r>
              <a:rPr lang="en-US" dirty="0"/>
              <a:t>Discussion: Everyone present is welcome</a:t>
            </a:r>
          </a:p>
          <a:p>
            <a:pPr marL="457200" indent="-457200">
              <a:buFont typeface="Arial" panose="020B0604020202020204" pitchFamily="34" charset="0"/>
              <a:buChar char="•"/>
            </a:pPr>
            <a:r>
              <a:rPr lang="en-US" dirty="0"/>
              <a:t>Straw polls: Everyone present may vote</a:t>
            </a:r>
          </a:p>
          <a:p>
            <a:pPr marL="457200" indent="-457200">
              <a:buFont typeface="Arial" panose="020B0604020202020204" pitchFamily="34" charset="0"/>
              <a:buChar char="•"/>
            </a:pPr>
            <a:r>
              <a:rPr lang="en-US" dirty="0"/>
              <a:t>Formal motions: WG voters</a:t>
            </a:r>
          </a:p>
          <a:p>
            <a:pPr marL="857250" lvl="1" indent="-457200">
              <a:buFont typeface="Arial" panose="020B0604020202020204" pitchFamily="34" charset="0"/>
              <a:buChar char="•"/>
            </a:pPr>
            <a:r>
              <a:rPr lang="en-US" dirty="0"/>
              <a:t>To make, second and vote</a:t>
            </a:r>
          </a:p>
          <a:p>
            <a:pPr marL="457200" indent="-457200">
              <a:buFont typeface="Arial" panose="020B0604020202020204" pitchFamily="34" charset="0"/>
              <a:buChar char="•"/>
            </a:pPr>
            <a:r>
              <a:rPr lang="en-US" dirty="0"/>
              <a:t>Patent policy for PAR activities applies</a:t>
            </a:r>
          </a:p>
          <a:p>
            <a:pPr marL="457200" indent="-457200">
              <a:buFont typeface="Arial" panose="020B0604020202020204" pitchFamily="34" charset="0"/>
              <a:buChar char="•"/>
            </a:pPr>
            <a:r>
              <a:rPr lang="en-US" dirty="0"/>
              <a:t>All the usual rules of conduct</a:t>
            </a:r>
          </a:p>
          <a:p>
            <a:pPr marL="457200" indent="-457200">
              <a:buFont typeface="Arial" panose="020B0604020202020204" pitchFamily="34" charset="0"/>
              <a:buChar char="•"/>
            </a:pPr>
            <a:endParaRPr lang="en-US" dirty="0"/>
          </a:p>
          <a:p>
            <a:pPr marL="0" indent="0" algn="ctr"/>
            <a:r>
              <a:rPr lang="en-US" dirty="0">
                <a:solidFill>
                  <a:schemeClr val="accent1">
                    <a:lumMod val="50000"/>
                  </a:schemeClr>
                </a:solidFill>
              </a:rPr>
              <a:t>Please identify yourself on first contact with name and affiliation</a:t>
            </a:r>
          </a:p>
          <a:p>
            <a:pPr marL="457200" indent="-457200">
              <a:buFont typeface="Arial" panose="020B0604020202020204" pitchFamily="34" charset="0"/>
              <a:buChar char="•"/>
            </a:pPr>
            <a:endParaRPr lang="en-US" dirty="0"/>
          </a:p>
          <a:p>
            <a:pPr marL="0" indent="0"/>
            <a:endParaRPr lang="en-US" dirty="0"/>
          </a:p>
          <a:p>
            <a:pPr marL="457200"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32E6FC1D-F2B1-4217-A5B6-48D16106700C}"/>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3</a:t>
            </a:fld>
            <a:endParaRPr lang="en-US" altLang="en-US"/>
          </a:p>
        </p:txBody>
      </p:sp>
    </p:spTree>
    <p:extLst>
      <p:ext uri="{BB962C8B-B14F-4D97-AF65-F5344CB8AC3E}">
        <p14:creationId xmlns:p14="http://schemas.microsoft.com/office/powerpoint/2010/main" val="26673148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755650" y="692150"/>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4</a:t>
            </a:fld>
            <a:endParaRPr lang="en-US" altLang="en-US" dirty="0">
              <a:solidFill>
                <a:schemeClr val="tx1"/>
              </a:solidFill>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985043" y="1683559"/>
            <a:ext cx="7764463" cy="4467225"/>
          </a:xfrm>
        </p:spPr>
        <p:txBody>
          <a:bodyPr>
            <a:normAutofit fontScale="55000" lnSpcReduction="20000"/>
          </a:bodyPr>
          <a:lstStyle/>
          <a:p>
            <a:pPr>
              <a:defRPr/>
            </a:pPr>
            <a:r>
              <a:rPr lang="en-US" dirty="0"/>
              <a:t>See: </a:t>
            </a:r>
            <a:r>
              <a:rPr lang="en-US" dirty="0">
                <a:hlinkClick r:id="rId2"/>
              </a:rPr>
              <a:t>https://grouper.ieee.org/groups/802/sapolicies.shtml</a:t>
            </a:r>
            <a:endParaRPr lang="en-US" dirty="0"/>
          </a:p>
          <a:p>
            <a:pPr>
              <a:defRPr/>
            </a:pPr>
            <a:endParaRPr lang="en-US" dirty="0"/>
          </a:p>
          <a:p>
            <a:pPr>
              <a:defRPr/>
            </a:pPr>
            <a:r>
              <a:rPr lang="en-US" dirty="0"/>
              <a:t>IEEE-SA Patent Slides for Pre-PAR Meetings:</a:t>
            </a:r>
          </a:p>
          <a:p>
            <a:pPr>
              <a:defRPr/>
            </a:pPr>
            <a:r>
              <a:rPr lang="en-US" dirty="0">
                <a:hlinkClick r:id="rId3"/>
              </a:rPr>
              <a:t>https://development.standards.ieee.org/myproject/Public/mytools/mob/preparslides.pdf</a:t>
            </a:r>
            <a:endParaRPr lang="en-US" dirty="0"/>
          </a:p>
          <a:p>
            <a:pPr>
              <a:defRPr/>
            </a:pPr>
            <a:endParaRPr lang="en-US" dirty="0"/>
          </a:p>
          <a:p>
            <a:pPr>
              <a:defRPr/>
            </a:pPr>
            <a:r>
              <a:rPr lang="en-US" dirty="0"/>
              <a:t>IEEE-SA Participation Slides for Pre-PAR Meetings:</a:t>
            </a:r>
          </a:p>
          <a:p>
            <a:pPr>
              <a:defRPr/>
            </a:pPr>
            <a:r>
              <a:rPr lang="en-US" dirty="0">
                <a:hlinkClick r:id="rId4"/>
              </a:rPr>
              <a:t>https://standards.ieee.org/content/dam/ieee-standards/standards/web/documents/other/Participant-Behavior-Individual-Method.pdf</a:t>
            </a:r>
            <a:endParaRPr lang="en-US" dirty="0"/>
          </a:p>
          <a:p>
            <a:pPr>
              <a:defRPr/>
            </a:pPr>
            <a:endParaRPr lang="en-US" dirty="0"/>
          </a:p>
          <a:p>
            <a:pPr>
              <a:defRPr/>
            </a:pPr>
            <a:r>
              <a:rPr lang="en-US" dirty="0"/>
              <a:t>Copyright:</a:t>
            </a:r>
          </a:p>
          <a:p>
            <a:pPr>
              <a:defRPr/>
            </a:pPr>
            <a:r>
              <a:rPr lang="en-US" dirty="0">
                <a:hlinkClick r:id="rId5"/>
              </a:rPr>
              <a:t>https://standards.ieee.org/content/dam/ieee-standards/standards/web/documents/other/ieee-sa-copyright-policy-2019.pdf</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a:xfrm>
            <a:off x="539552" y="1628800"/>
            <a:ext cx="8208912" cy="4611663"/>
          </a:xfrm>
        </p:spPr>
        <p:txBody>
          <a:bodyPr/>
          <a:lstStyle/>
          <a:p>
            <a:pPr marL="457200" indent="-457200">
              <a:buFont typeface="Arial" panose="020B0604020202020204" pitchFamily="34" charset="0"/>
              <a:buChar char="•"/>
            </a:pPr>
            <a:r>
              <a:rPr lang="en-US" dirty="0">
                <a:cs typeface="DejaVu Sans" pitchFamily="34" charset="0"/>
              </a:rPr>
              <a:t>NO product pitches</a:t>
            </a:r>
          </a:p>
          <a:p>
            <a:pPr marL="457200" indent="-457200">
              <a:buFont typeface="Arial" panose="020B0604020202020204" pitchFamily="34" charset="0"/>
              <a:buChar char="•"/>
            </a:pPr>
            <a:r>
              <a:rPr lang="en-US" dirty="0">
                <a:cs typeface="DejaVu Sans" pitchFamily="34" charset="0"/>
              </a:rPr>
              <a:t>NO corporate pitches</a:t>
            </a:r>
          </a:p>
          <a:p>
            <a:pPr marL="457200" indent="-457200">
              <a:buFont typeface="Arial" panose="020B0604020202020204" pitchFamily="34" charset="0"/>
              <a:buChar char="•"/>
            </a:pPr>
            <a:r>
              <a:rPr lang="en-US" dirty="0">
                <a:cs typeface="DejaVu Sans" pitchFamily="34" charset="0"/>
              </a:rPr>
              <a:t>NO prices</a:t>
            </a:r>
          </a:p>
          <a:p>
            <a:pPr marL="457200" indent="-457200">
              <a:buFont typeface="Arial" panose="020B0604020202020204" pitchFamily="34" charset="0"/>
              <a:buChar char="•"/>
            </a:pPr>
            <a:r>
              <a:rPr lang="en-US" dirty="0">
                <a:cs typeface="DejaVu Sans" pitchFamily="34" charset="0"/>
              </a:rPr>
              <a:t>NO restrictive notices:</a:t>
            </a:r>
          </a:p>
          <a:p>
            <a:pPr marL="800100" lvl="2" indent="0"/>
            <a:r>
              <a:rPr lang="en-US" sz="3200" dirty="0">
                <a:cs typeface="DejaVu Sans" pitchFamily="34" charset="0"/>
              </a:rPr>
              <a:t>e.g. confidential notices in email</a:t>
            </a:r>
          </a:p>
          <a:p>
            <a:pPr marL="457200" indent="-457200">
              <a:buFont typeface="Arial" panose="020B0604020202020204" pitchFamily="34" charset="0"/>
              <a:buChar char="•"/>
            </a:pPr>
            <a:r>
              <a:rPr lang="en-US" dirty="0">
                <a:cs typeface="DejaVu Sans" pitchFamily="34" charset="0"/>
              </a:rPr>
              <a:t>Presentations must be openly available</a:t>
            </a:r>
          </a:p>
          <a:p>
            <a:pPr marL="0" indent="0"/>
            <a:r>
              <a:rPr lang="en-US" dirty="0">
                <a:cs typeface="DejaVu Sans" pitchFamily="34" charset="0"/>
              </a:rPr>
              <a:t>Most important:</a:t>
            </a:r>
          </a:p>
          <a:p>
            <a:pPr marL="457200" indent="-457200">
              <a:buFont typeface="Arial" panose="020B0604020202020204" pitchFamily="34" charset="0"/>
              <a:buChar char="•"/>
            </a:pPr>
            <a:r>
              <a:rPr lang="en-US" dirty="0">
                <a:cs typeface="DejaVu Sans" pitchFamily="34" charset="0"/>
              </a:rPr>
              <a:t>Please respect all participants</a:t>
            </a:r>
          </a:p>
        </p:txBody>
      </p:sp>
      <p:sp>
        <p:nvSpPr>
          <p:cNvPr id="7" name="Slide Number Placeholder 3">
            <a:extLst>
              <a:ext uri="{FF2B5EF4-FFF2-40B4-BE49-F238E27FC236}">
                <a16:creationId xmlns:a16="http://schemas.microsoft.com/office/drawing/2014/main" id="{0332ACEF-0EE9-47DF-AE96-D41A457F41BE}"/>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5</a:t>
            </a:fld>
            <a:endParaRPr lang="en-US" altLang="en-US" dirty="0">
              <a:solidFill>
                <a:schemeClr val="tx1"/>
              </a:solidFill>
            </a:endParaRPr>
          </a:p>
        </p:txBody>
      </p:sp>
    </p:spTree>
    <p:extLst>
      <p:ext uri="{BB962C8B-B14F-4D97-AF65-F5344CB8AC3E}">
        <p14:creationId xmlns:p14="http://schemas.microsoft.com/office/powerpoint/2010/main" val="9736626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Goals - Agenda by Day</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7986911" cy="4575547"/>
          </a:xfrm>
        </p:spPr>
        <p:txBody>
          <a:bodyPr/>
          <a:lstStyle/>
          <a:p>
            <a:pPr marL="0" indent="0"/>
            <a:r>
              <a:rPr lang="en-US" altLang="en-US" sz="2400" dirty="0"/>
              <a:t>Thurs. 11/11 PM2</a:t>
            </a:r>
          </a:p>
          <a:p>
            <a:pPr marL="914400" lvl="1" indent="-514350">
              <a:buFont typeface="Arial" panose="020B0604020202020204" pitchFamily="34" charset="0"/>
              <a:buChar char="•"/>
            </a:pPr>
            <a:r>
              <a:rPr lang="en-US" altLang="en-US" sz="1800" dirty="0"/>
              <a:t>Open, P&amp;P, TG14 this week</a:t>
            </a:r>
          </a:p>
          <a:p>
            <a:pPr marL="914400" lvl="1" indent="-514350">
              <a:buFont typeface="Arial" panose="020B0604020202020204" pitchFamily="34" charset="0"/>
              <a:buChar char="•"/>
            </a:pPr>
            <a:r>
              <a:rPr lang="en-US" altLang="en-US" sz="1800" dirty="0"/>
              <a:t>Approve Sept. Mins.</a:t>
            </a:r>
          </a:p>
          <a:p>
            <a:pPr marL="1314450" lvl="2" indent="-514350">
              <a:buFont typeface="Arial" panose="020B0604020202020204" pitchFamily="34" charset="0"/>
              <a:buChar char="•"/>
            </a:pPr>
            <a:r>
              <a:rPr lang="en-US" altLang="en-US" sz="1400" dirty="0">
                <a:hlinkClick r:id="rId2"/>
              </a:rPr>
              <a:t>https://mentor.ieee.org/802.15/documents?is_dcn=500&amp;is_year=2021</a:t>
            </a:r>
          </a:p>
          <a:p>
            <a:pPr marL="914400" lvl="1" indent="-514350">
              <a:buFont typeface="Arial" panose="020B0604020202020204" pitchFamily="34" charset="0"/>
              <a:buChar char="•"/>
            </a:pPr>
            <a:r>
              <a:rPr lang="en-US" altLang="en-US" sz="1800" dirty="0"/>
              <a:t>Approve Agenda</a:t>
            </a:r>
          </a:p>
          <a:p>
            <a:pPr marL="914400" lvl="1" indent="-514350">
              <a:buFont typeface="Arial" panose="020B0604020202020204" pitchFamily="34" charset="0"/>
              <a:buChar char="•"/>
            </a:pPr>
            <a:r>
              <a:rPr lang="en-US" altLang="en-US" sz="1800" dirty="0"/>
              <a:t>Status Update</a:t>
            </a:r>
          </a:p>
          <a:p>
            <a:pPr marL="914400" lvl="1" indent="-514350">
              <a:buFont typeface="Arial" panose="020B0604020202020204" pitchFamily="34" charset="0"/>
              <a:buChar char="•"/>
            </a:pPr>
            <a:r>
              <a:rPr lang="en-US" altLang="en-US" sz="1800" dirty="0"/>
              <a:t>Next Steps  </a:t>
            </a:r>
          </a:p>
          <a:p>
            <a:pPr marL="914400" lvl="1" indent="-514350">
              <a:buFont typeface="Arial" panose="020B0604020202020204" pitchFamily="34" charset="0"/>
              <a:buChar char="•"/>
            </a:pPr>
            <a:r>
              <a:rPr lang="en-US" altLang="en-US" sz="1800" dirty="0"/>
              <a:t>Any other Business </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6</a:t>
            </a:fld>
            <a:endParaRPr lang="en-US" altLang="en-US" dirty="0">
              <a:solidFill>
                <a:schemeClr val="tx1"/>
              </a:solidFill>
            </a:endParaRPr>
          </a:p>
        </p:txBody>
      </p:sp>
    </p:spTree>
    <p:extLst>
      <p:ext uri="{BB962C8B-B14F-4D97-AF65-F5344CB8AC3E}">
        <p14:creationId xmlns:p14="http://schemas.microsoft.com/office/powerpoint/2010/main" val="990564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Graphical user interface, application&#10;&#10;Description automatically generated">
            <a:extLst>
              <a:ext uri="{FF2B5EF4-FFF2-40B4-BE49-F238E27FC236}">
                <a16:creationId xmlns:a16="http://schemas.microsoft.com/office/drawing/2014/main" id="{32156E88-4620-4006-8CFF-C9EC6357E833}"/>
              </a:ext>
            </a:extLst>
          </p:cNvPr>
          <p:cNvPicPr>
            <a:picLocks noChangeAspect="1"/>
          </p:cNvPicPr>
          <p:nvPr/>
        </p:nvPicPr>
        <p:blipFill rotWithShape="1">
          <a:blip r:embed="rId2"/>
          <a:srcRect l="5349" t="8000" r="6598" b="63650"/>
          <a:stretch/>
        </p:blipFill>
        <p:spPr>
          <a:xfrm>
            <a:off x="198802" y="2158963"/>
            <a:ext cx="8746396" cy="2177286"/>
          </a:xfrm>
          <a:prstGeom prst="rect">
            <a:avLst/>
          </a:prstGeom>
        </p:spPr>
      </p:pic>
      <p:sp>
        <p:nvSpPr>
          <p:cNvPr id="8195" name="Content Placeholder 2">
            <a:extLst>
              <a:ext uri="{FF2B5EF4-FFF2-40B4-BE49-F238E27FC236}">
                <a16:creationId xmlns:a16="http://schemas.microsoft.com/office/drawing/2014/main" id="{82E0BD1D-4462-4534-99A7-CE65BE406E1E}"/>
              </a:ext>
            </a:extLst>
          </p:cNvPr>
          <p:cNvSpPr>
            <a:spLocks noGrp="1" noChangeArrowheads="1"/>
          </p:cNvSpPr>
          <p:nvPr>
            <p:ph idx="1"/>
          </p:nvPr>
        </p:nvSpPr>
        <p:spPr>
          <a:xfrm>
            <a:off x="657224" y="897446"/>
            <a:ext cx="7764463" cy="1235410"/>
          </a:xfrm>
        </p:spPr>
        <p:txBody>
          <a:bodyPr/>
          <a:lstStyle/>
          <a:p>
            <a:pPr marL="0" marR="0" algn="ctr">
              <a:spcBef>
                <a:spcPts val="600"/>
              </a:spcBef>
              <a:spcAft>
                <a:spcPts val="0"/>
              </a:spcAft>
            </a:pPr>
            <a:r>
              <a:rPr lang="en-US" altLang="en-US" dirty="0"/>
              <a:t>T</a:t>
            </a:r>
            <a:r>
              <a:rPr lang="en-US" altLang="en-US" sz="3200" dirty="0"/>
              <a:t>G14 Meeting Slots</a:t>
            </a:r>
          </a:p>
          <a:p>
            <a:pPr marL="0" marR="0" algn="ctr">
              <a:spcBef>
                <a:spcPts val="600"/>
              </a:spcBef>
              <a:spcAft>
                <a:spcPts val="0"/>
              </a:spcAft>
            </a:pPr>
            <a:r>
              <a:rPr lang="en-US" altLang="en-US" dirty="0"/>
              <a:t>Nov.</a:t>
            </a:r>
            <a:r>
              <a:rPr lang="en-US" altLang="en-US" sz="3200" dirty="0"/>
              <a:t> </a:t>
            </a:r>
            <a:r>
              <a:rPr lang="en-US" altLang="en-US" dirty="0"/>
              <a:t>9</a:t>
            </a:r>
            <a:r>
              <a:rPr lang="en-US" altLang="en-US" sz="3200" baseline="30000" dirty="0"/>
              <a:t>th</a:t>
            </a:r>
            <a:r>
              <a:rPr lang="en-US" altLang="en-US" sz="3200" dirty="0"/>
              <a:t> – 17</a:t>
            </a:r>
            <a:r>
              <a:rPr lang="en-US" altLang="en-US" baseline="30000" dirty="0"/>
              <a:t>th</a:t>
            </a:r>
            <a:r>
              <a:rPr lang="en-US" altLang="en-US" sz="3200" dirty="0"/>
              <a:t>, 2021</a:t>
            </a:r>
            <a:endParaRPr lang="en-US" altLang="en-US" b="1" dirty="0"/>
          </a:p>
        </p:txBody>
      </p:sp>
      <p:sp>
        <p:nvSpPr>
          <p:cNvPr id="8196" name="Slide Number Placeholder 3">
            <a:extLst>
              <a:ext uri="{FF2B5EF4-FFF2-40B4-BE49-F238E27FC236}">
                <a16:creationId xmlns:a16="http://schemas.microsoft.com/office/drawing/2014/main" id="{B39A3454-C9BC-44DD-9818-B7A9134FECA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A04E97E-B7B8-4BB9-9C83-58D4B6E3E4CC}" type="slidenum">
              <a:rPr lang="en-US" altLang="en-US" smtClean="0">
                <a:solidFill>
                  <a:schemeClr val="tx1"/>
                </a:solidFill>
              </a:rPr>
              <a:pPr/>
              <a:t>7</a:t>
            </a:fld>
            <a:endParaRPr lang="en-US" altLang="en-US">
              <a:solidFill>
                <a:schemeClr val="tx1"/>
              </a:solidFill>
            </a:endParaRPr>
          </a:p>
        </p:txBody>
      </p:sp>
      <p:sp>
        <p:nvSpPr>
          <p:cNvPr id="11" name="Oval 10">
            <a:extLst>
              <a:ext uri="{FF2B5EF4-FFF2-40B4-BE49-F238E27FC236}">
                <a16:creationId xmlns:a16="http://schemas.microsoft.com/office/drawing/2014/main" id="{41BCCFAD-352F-4C37-AF30-1093EF43260D}"/>
              </a:ext>
            </a:extLst>
          </p:cNvPr>
          <p:cNvSpPr/>
          <p:nvPr/>
        </p:nvSpPr>
        <p:spPr bwMode="auto">
          <a:xfrm>
            <a:off x="3563888" y="3194688"/>
            <a:ext cx="537206" cy="198120"/>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
        <p:nvSpPr>
          <p:cNvPr id="15" name="Oval 14">
            <a:extLst>
              <a:ext uri="{FF2B5EF4-FFF2-40B4-BE49-F238E27FC236}">
                <a16:creationId xmlns:a16="http://schemas.microsoft.com/office/drawing/2014/main" id="{225FBE4B-5EE1-4863-A85A-F74D7D4AEB72}"/>
              </a:ext>
            </a:extLst>
          </p:cNvPr>
          <p:cNvSpPr/>
          <p:nvPr/>
        </p:nvSpPr>
        <p:spPr bwMode="auto">
          <a:xfrm>
            <a:off x="3563888" y="3384848"/>
            <a:ext cx="537206" cy="198120"/>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
        <p:nvSpPr>
          <p:cNvPr id="16" name="Oval 15">
            <a:extLst>
              <a:ext uri="{FF2B5EF4-FFF2-40B4-BE49-F238E27FC236}">
                <a16:creationId xmlns:a16="http://schemas.microsoft.com/office/drawing/2014/main" id="{407A9439-8E2D-465D-9774-29184E4198BB}"/>
              </a:ext>
            </a:extLst>
          </p:cNvPr>
          <p:cNvSpPr/>
          <p:nvPr/>
        </p:nvSpPr>
        <p:spPr bwMode="auto">
          <a:xfrm>
            <a:off x="5952062" y="2992154"/>
            <a:ext cx="537206" cy="198120"/>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pic>
        <p:nvPicPr>
          <p:cNvPr id="18" name="Picture 17" descr="Graphical user interface, application, Word&#10;&#10;Description automatically generated">
            <a:extLst>
              <a:ext uri="{FF2B5EF4-FFF2-40B4-BE49-F238E27FC236}">
                <a16:creationId xmlns:a16="http://schemas.microsoft.com/office/drawing/2014/main" id="{5E47A4A6-FB76-4816-83BD-C470F3822AE4}"/>
              </a:ext>
            </a:extLst>
          </p:cNvPr>
          <p:cNvPicPr>
            <a:picLocks noChangeAspect="1"/>
          </p:cNvPicPr>
          <p:nvPr/>
        </p:nvPicPr>
        <p:blipFill rotWithShape="1">
          <a:blip r:embed="rId3"/>
          <a:srcRect l="7881" t="23118" r="73249" b="71523"/>
          <a:stretch/>
        </p:blipFill>
        <p:spPr>
          <a:xfrm>
            <a:off x="683627" y="4581128"/>
            <a:ext cx="3331055" cy="1224136"/>
          </a:xfrm>
          <a:prstGeom prst="rect">
            <a:avLst/>
          </a:prstGeom>
        </p:spPr>
      </p:pic>
    </p:spTree>
    <p:extLst>
      <p:ext uri="{BB962C8B-B14F-4D97-AF65-F5344CB8AC3E}">
        <p14:creationId xmlns:p14="http://schemas.microsoft.com/office/powerpoint/2010/main" val="25824970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CSD and PAR</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8136904" cy="4366419"/>
          </a:xfrm>
        </p:spPr>
        <p:txBody>
          <a:bodyPr/>
          <a:lstStyle/>
          <a:p>
            <a:pPr marL="0" indent="0"/>
            <a:r>
              <a:rPr lang="en-US" altLang="en-US" sz="2400" dirty="0"/>
              <a:t>CSD </a:t>
            </a:r>
          </a:p>
          <a:p>
            <a:pPr marL="400050" lvl="1" indent="0"/>
            <a:r>
              <a:rPr lang="en-US" altLang="en-US" sz="2400" dirty="0"/>
              <a:t>15-21-0278-xx-0014-draft-csd-for-ns-uwb</a:t>
            </a:r>
          </a:p>
          <a:p>
            <a:pPr marL="800100" lvl="2" indent="0"/>
            <a:r>
              <a:rPr lang="en-US" altLang="en-US" sz="1800" dirty="0">
                <a:hlinkClick r:id="rId2"/>
              </a:rPr>
              <a:t>https://mentor.ieee.org/802.15/documents?is_dcn=278&amp;is_year=2021</a:t>
            </a:r>
          </a:p>
          <a:p>
            <a:pPr marL="0" indent="0">
              <a:spcBef>
                <a:spcPts val="1800"/>
              </a:spcBef>
            </a:pPr>
            <a:r>
              <a:rPr lang="en-US" altLang="en-US" sz="2400" dirty="0"/>
              <a:t>PAR</a:t>
            </a:r>
          </a:p>
          <a:p>
            <a:pPr marL="346075" indent="0"/>
            <a:r>
              <a:rPr lang="en-US" altLang="en-US" sz="2400" dirty="0"/>
              <a:t>15-21-0274-xx-0014-ns-uwb-par-working-draft</a:t>
            </a:r>
          </a:p>
          <a:p>
            <a:pPr marL="746125" lvl="1" indent="0"/>
            <a:r>
              <a:rPr lang="en-US" altLang="en-US" sz="1800" dirty="0">
                <a:hlinkClick r:id="rId3"/>
              </a:rPr>
              <a:t>https://mentor.ieee.org/802.15/documents?is_dcn=274&amp;is_year=2021</a:t>
            </a:r>
          </a:p>
          <a:p>
            <a:pPr marL="346075" indent="0"/>
            <a:endParaRPr lang="en-US" altLang="en-US" sz="1800" dirty="0"/>
          </a:p>
          <a:p>
            <a:pPr marL="346075" indent="0"/>
            <a:endParaRPr lang="en-US" altLang="en-US" sz="3200" dirty="0"/>
          </a:p>
          <a:p>
            <a:pPr marL="0" indent="0"/>
            <a:endParaRPr lang="en-US" altLang="en-US" dirty="0"/>
          </a:p>
          <a:p>
            <a:pPr marL="0" indent="0"/>
            <a:endParaRPr lang="en-US" altLang="en-US"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8</a:t>
            </a:fld>
            <a:endParaRPr lang="en-US" altLang="en-US" dirty="0">
              <a:solidFill>
                <a:schemeClr val="tx1"/>
              </a:solidFill>
            </a:endParaRPr>
          </a:p>
        </p:txBody>
      </p:sp>
    </p:spTree>
    <p:extLst>
      <p:ext uri="{BB962C8B-B14F-4D97-AF65-F5344CB8AC3E}">
        <p14:creationId xmlns:p14="http://schemas.microsoft.com/office/powerpoint/2010/main" val="8852667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802.15 TG15 PAR</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8136904" cy="4749007"/>
          </a:xfrm>
        </p:spPr>
        <p:txBody>
          <a:bodyPr/>
          <a:lstStyle/>
          <a:p>
            <a:pPr marL="0" indent="0" algn="l"/>
            <a:r>
              <a:rPr lang="en-US" sz="1800" b="0" i="0" u="none" strike="noStrike" baseline="0" dirty="0">
                <a:latin typeface="Verdana" panose="020B0604030504040204" pitchFamily="34" charset="0"/>
              </a:rPr>
              <a:t>SCOPE</a:t>
            </a:r>
            <a:br>
              <a:rPr lang="en-US" sz="1800" b="0" i="0" u="none" strike="noStrike" baseline="0" dirty="0">
                <a:latin typeface="Verdana" panose="020B0604030504040204" pitchFamily="34" charset="0"/>
              </a:rPr>
            </a:br>
            <a:r>
              <a:rPr lang="en-US" sz="1600" b="0" i="0" u="none" strike="noStrike" baseline="0" dirty="0">
                <a:latin typeface="Verdana" panose="020B0604030504040204" pitchFamily="34" charset="0"/>
              </a:rPr>
              <a:t>This standard specifies the physical layer (PHY) and media access control sublayer (MAC) for impulse radio ultra wideband (UWB) wireless ad hoc connectivity with fixed, portable, and moving devices with limited energy consumption requirements, and supports real time precision ranging capability that is accurate to within a few centimeters. PHYs are defined for devices operating in a variety of regulatory domains.</a:t>
            </a:r>
          </a:p>
          <a:p>
            <a:pPr marL="0" indent="0" algn="l">
              <a:spcBef>
                <a:spcPts val="0"/>
              </a:spcBef>
            </a:pPr>
            <a:endParaRPr lang="en-US" altLang="en-US" sz="1800" dirty="0">
              <a:latin typeface="Verdana" panose="020B0604030504040204" pitchFamily="34" charset="0"/>
            </a:endParaRPr>
          </a:p>
          <a:p>
            <a:pPr marL="0" indent="0" algn="l"/>
            <a:r>
              <a:rPr lang="en-US" altLang="en-US" sz="1800" dirty="0">
                <a:latin typeface="Verdana" panose="020B0604030504040204" pitchFamily="34" charset="0"/>
              </a:rPr>
              <a:t>NEED</a:t>
            </a:r>
            <a:br>
              <a:rPr lang="en-US" altLang="en-US" sz="1800" dirty="0">
                <a:latin typeface="Verdana" panose="020B0604030504040204" pitchFamily="34" charset="0"/>
              </a:rPr>
            </a:br>
            <a:r>
              <a:rPr lang="en-US" altLang="en-US" sz="1600" dirty="0">
                <a:latin typeface="Verdana" panose="020B0604030504040204" pitchFamily="34" charset="0"/>
              </a:rPr>
              <a:t>… Recently it has become clear that the impulse radio ultra wideband functionality and features have become increasingly complex to support inside the framework of IEEE Std 802.15.4. The end-users (industry) will benefit by including (via. referencing) the impulse radio ultra wideband functionality into a simple focused specification, enabling improved multi-vendor interoperability and further technology adoption. Furthermore, the new standard (802.15.14) will improve the accessibility and comprehension of the standard and more easily enable further amendments and enhancements.</a:t>
            </a:r>
            <a:endParaRPr lang="en-US" altLang="en-US" sz="1600" dirty="0"/>
          </a:p>
          <a:p>
            <a:pPr marL="346075" indent="0"/>
            <a:endParaRPr lang="en-US" altLang="en-US" sz="3200" dirty="0"/>
          </a:p>
          <a:p>
            <a:pPr marL="0" indent="0"/>
            <a:endParaRPr lang="en-US" altLang="en-US" dirty="0"/>
          </a:p>
          <a:p>
            <a:pPr marL="0" indent="0"/>
            <a:endParaRPr lang="en-US" altLang="en-US" sz="3600"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9</a:t>
            </a:fld>
            <a:endParaRPr lang="en-US" altLang="en-US" dirty="0">
              <a:solidFill>
                <a:schemeClr val="tx1"/>
              </a:solidFill>
            </a:endParaRPr>
          </a:p>
        </p:txBody>
      </p:sp>
    </p:spTree>
    <p:extLst>
      <p:ext uri="{BB962C8B-B14F-4D97-AF65-F5344CB8AC3E}">
        <p14:creationId xmlns:p14="http://schemas.microsoft.com/office/powerpoint/2010/main" val="358083934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32817</TotalTime>
  <Words>890</Words>
  <Application>Microsoft Office PowerPoint</Application>
  <PresentationFormat>On-screen Show (4:3)</PresentationFormat>
  <Paragraphs>108</Paragraphs>
  <Slides>14</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Times New Roman</vt:lpstr>
      <vt:lpstr>Verdana</vt:lpstr>
      <vt:lpstr>Office Theme</vt:lpstr>
      <vt:lpstr>PowerPoint Presentation</vt:lpstr>
      <vt:lpstr>PowerPoint Presentation</vt:lpstr>
      <vt:lpstr>Task Group Rules</vt:lpstr>
      <vt:lpstr>IEEE-SA Patent, Copyright, and Participation Policies</vt:lpstr>
      <vt:lpstr>IEEE 802 Ground Rules</vt:lpstr>
      <vt:lpstr>Goals - Agenda by Day</vt:lpstr>
      <vt:lpstr>PowerPoint Presentation</vt:lpstr>
      <vt:lpstr>CSD and PAR</vt:lpstr>
      <vt:lpstr>802.15 TG15 PAR</vt:lpstr>
      <vt:lpstr>Next Steps</vt:lpstr>
      <vt:lpstr>Jan. Interim Mtg. Goals</vt:lpstr>
      <vt:lpstr>Weekly Calls</vt:lpstr>
      <vt:lpstr>Backup</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ben@blindcreek.com</dc:creator>
  <cp:keywords/>
  <dc:description/>
  <cp:lastModifiedBy>Clint Powell2</cp:lastModifiedBy>
  <cp:revision>427</cp:revision>
  <cp:lastPrinted>2000-03-07T00:55:37Z</cp:lastPrinted>
  <dcterms:created xsi:type="dcterms:W3CDTF">2016-01-17T22:48:36Z</dcterms:created>
  <dcterms:modified xsi:type="dcterms:W3CDTF">2021-11-09T21:01:09Z</dcterms:modified>
  <cp:category/>
</cp:coreProperties>
</file>