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363" r:id="rId3"/>
    <p:sldId id="322" r:id="rId4"/>
    <p:sldId id="318" r:id="rId5"/>
    <p:sldId id="362" r:id="rId6"/>
    <p:sldId id="361" r:id="rId7"/>
    <p:sldId id="326" r:id="rId8"/>
    <p:sldId id="364" r:id="rId9"/>
    <p:sldId id="330" r:id="rId10"/>
    <p:sldId id="365" r:id="rId11"/>
    <p:sldId id="336" r:id="rId12"/>
    <p:sldId id="296"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4" d="100"/>
          <a:sy n="114" d="100"/>
        </p:scale>
        <p:origin x="798"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15-21-0518-00-04ab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5/dcn/21/15-21-0432-06-04ab-sept-2021-interim-agenda.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mentor.ieee.org/802.15/dcn/21/15-21-0506-00-04ab-advanced-coding-for-data-comm.pptx" TargetMode="External"/><Relationship Id="rId3" Type="http://schemas.openxmlformats.org/officeDocument/2006/relationships/hyperlink" Target="https://mentor.ieee.org/802.15/dcn/21/15-21-0442-00-04ab-technical-specification-framework.docx" TargetMode="External"/><Relationship Id="rId7" Type="http://schemas.openxmlformats.org/officeDocument/2006/relationships/hyperlink" Target="https://mentor.ieee.org/802.15/dcn/21/15-21-0377-01-04ab-preamble-codes-for-data-communications.pptx" TargetMode="External"/><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488-00-04ab-dl-tdoa-location-service.pptx" TargetMode="External"/><Relationship Id="rId5" Type="http://schemas.openxmlformats.org/officeDocument/2006/relationships/hyperlink" Target="https://mentor.ieee.org/802.15/dcn/21/15-21-0505-00-04ab-uwb-sensing-methods-and-kpis.pptx" TargetMode="External"/><Relationship Id="rId4" Type="http://schemas.openxmlformats.org/officeDocument/2006/relationships/hyperlink" Target="https://mentor.ieee.org/802.15/dcn/21/15-21-0504-00-04ab-narrowband-uwb-coupling-mac.pptx" TargetMode="External"/><Relationship Id="rId9" Type="http://schemas.openxmlformats.org/officeDocument/2006/relationships/hyperlink" Target="https://mentor.ieee.org/802.15/dcn/21/15-21-0501-00-04ab-ways-to-achieve-higher-date-rate-for-the-hrp-uwb-phy.ppt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 15.4ab September Interim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21,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Closing Report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Summarize the progress of the group</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A017-C3C1-49CF-B56A-A033DEF427FA}"/>
              </a:ext>
            </a:extLst>
          </p:cNvPr>
          <p:cNvSpPr>
            <a:spLocks noGrp="1"/>
          </p:cNvSpPr>
          <p:nvPr>
            <p:ph type="title"/>
          </p:nvPr>
        </p:nvSpPr>
        <p:spPr/>
        <p:txBody>
          <a:bodyPr/>
          <a:lstStyle/>
          <a:p>
            <a:r>
              <a:rPr lang="en-US" dirty="0"/>
              <a:t>Continue Technical Discussion</a:t>
            </a:r>
          </a:p>
        </p:txBody>
      </p:sp>
      <p:sp>
        <p:nvSpPr>
          <p:cNvPr id="3" name="Content Placeholder 2">
            <a:extLst>
              <a:ext uri="{FF2B5EF4-FFF2-40B4-BE49-F238E27FC236}">
                <a16:creationId xmlns:a16="http://schemas.microsoft.com/office/drawing/2014/main" id="{C234BFE0-CC48-48FA-A1EB-05BC94C5D052}"/>
              </a:ext>
            </a:extLst>
          </p:cNvPr>
          <p:cNvSpPr>
            <a:spLocks noGrp="1"/>
          </p:cNvSpPr>
          <p:nvPr>
            <p:ph idx="1"/>
          </p:nvPr>
        </p:nvSpPr>
        <p:spPr>
          <a:xfrm>
            <a:off x="767977" y="2204864"/>
            <a:ext cx="7764463" cy="4035599"/>
          </a:xfrm>
        </p:spPr>
        <p:txBody>
          <a:bodyPr/>
          <a:lstStyle/>
          <a:p>
            <a:pPr marL="457200" indent="-457200">
              <a:buFont typeface="Arial" panose="020B0604020202020204" pitchFamily="34" charset="0"/>
              <a:buChar char="•"/>
            </a:pPr>
            <a:r>
              <a:rPr lang="en-US" dirty="0"/>
              <a:t>Refining technical requirements</a:t>
            </a:r>
          </a:p>
          <a:p>
            <a:pPr marL="457200" indent="-457200">
              <a:buFont typeface="Arial" panose="020B0604020202020204" pitchFamily="34" charset="0"/>
              <a:buChar char="•"/>
            </a:pPr>
            <a:r>
              <a:rPr lang="en-US" dirty="0"/>
              <a:t>Continue Technical discussion </a:t>
            </a:r>
          </a:p>
          <a:p>
            <a:pPr marL="857250" lvl="1" indent="-457200">
              <a:buFont typeface="Arial" panose="020B0604020202020204" pitchFamily="34" charset="0"/>
              <a:buChar char="•"/>
            </a:pPr>
            <a:r>
              <a:rPr lang="en-US" dirty="0"/>
              <a:t>Email reflector discussion</a:t>
            </a:r>
          </a:p>
          <a:p>
            <a:pPr marL="857250" lvl="1" indent="-457200">
              <a:buFont typeface="Arial" panose="020B0604020202020204" pitchFamily="34" charset="0"/>
              <a:buChar char="•"/>
            </a:pPr>
            <a:r>
              <a:rPr lang="en-US" dirty="0"/>
              <a:t>Interim conference calls (WebEx)</a:t>
            </a:r>
          </a:p>
          <a:p>
            <a:pPr marL="457200" indent="-457200">
              <a:buFont typeface="Arial" panose="020B0604020202020204" pitchFamily="34" charset="0"/>
              <a:buChar char="•"/>
            </a:pPr>
            <a:r>
              <a:rPr lang="en-US" dirty="0"/>
              <a:t>Reminder: technical contributions welcome!</a:t>
            </a:r>
          </a:p>
          <a:p>
            <a:pPr marL="0" indent="0"/>
            <a:endParaRPr lang="en-US" dirty="0"/>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33AF4DE-F9DF-4797-8900-04F761A618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212300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2125663"/>
            <a:ext cx="4824537" cy="2293489"/>
          </a:xfrm>
        </p:spPr>
        <p:txBody>
          <a:bodyPr>
            <a:normAutofit fontScale="70000" lnSpcReduction="20000"/>
          </a:bodyPr>
          <a:lstStyle/>
          <a:p>
            <a:pPr marL="0" indent="0">
              <a:defRPr/>
            </a:pPr>
            <a:r>
              <a:rPr lang="en-US" dirty="0"/>
              <a:t>Proposal:</a:t>
            </a:r>
          </a:p>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Offset: First call September 28th</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11</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680549770"/>
              </p:ext>
            </p:extLst>
          </p:nvPr>
        </p:nvGraphicFramePr>
        <p:xfrm>
          <a:off x="5364088" y="2125662"/>
          <a:ext cx="3277582" cy="3751610"/>
        </p:xfrm>
        <a:graphic>
          <a:graphicData uri="http://schemas.openxmlformats.org/drawingml/2006/table">
            <a:tbl>
              <a:tblPr firstRow="1" bandRow="1">
                <a:tableStyleId>{5C22544A-7EE6-4342-B048-85BDC9FD1C3A}</a:tableStyleId>
              </a:tblPr>
              <a:tblGrid>
                <a:gridCol w="1656983">
                  <a:extLst>
                    <a:ext uri="{9D8B030D-6E8A-4147-A177-3AD203B41FA5}">
                      <a16:colId xmlns:a16="http://schemas.microsoft.com/office/drawing/2014/main" val="20000"/>
                    </a:ext>
                  </a:extLst>
                </a:gridCol>
                <a:gridCol w="1620599">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[Sept Interim]</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October 5</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October 19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November 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November 9: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3212976"/>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2276872"/>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2743993" y="4303580"/>
            <a:ext cx="3590925" cy="1069636"/>
          </a:xfrm>
        </p:spPr>
        <p:txBody>
          <a:bodyPr/>
          <a:lstStyle/>
          <a:p>
            <a:r>
              <a:rPr lang="en-US" altLang="en-US" dirty="0"/>
              <a:t>Aloha!</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pic>
        <p:nvPicPr>
          <p:cNvPr id="3" name="Graphic 2" descr="Tropical scene outline">
            <a:extLst>
              <a:ext uri="{FF2B5EF4-FFF2-40B4-BE49-F238E27FC236}">
                <a16:creationId xmlns:a16="http://schemas.microsoft.com/office/drawing/2014/main" id="{9AE6F6DB-4FC6-4C74-B2B6-37C7A04090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800" y="5229200"/>
            <a:ext cx="914400" cy="914400"/>
          </a:xfrm>
          <a:prstGeom prst="rect">
            <a:avLst/>
          </a:prstGeom>
        </p:spPr>
      </p:pic>
      <p:pic>
        <p:nvPicPr>
          <p:cNvPr id="10" name="Picture 9" descr="The mighty Hercules!&#10;">
            <a:extLst>
              <a:ext uri="{FF2B5EF4-FFF2-40B4-BE49-F238E27FC236}">
                <a16:creationId xmlns:a16="http://schemas.microsoft.com/office/drawing/2014/main" id="{3E6050CE-B244-48DA-8429-306402774695}"/>
              </a:ext>
            </a:extLst>
          </p:cNvPr>
          <p:cNvPicPr>
            <a:picLocks noChangeAspect="1"/>
          </p:cNvPicPr>
          <p:nvPr/>
        </p:nvPicPr>
        <p:blipFill>
          <a:blip r:embed="rId4"/>
          <a:stretch>
            <a:fillRect/>
          </a:stretch>
        </p:blipFill>
        <p:spPr>
          <a:xfrm>
            <a:off x="2427191" y="1196752"/>
            <a:ext cx="4224528" cy="31683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Study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5000403"/>
            <a:ext cx="5760640" cy="804861"/>
          </a:xfrm>
        </p:spPr>
        <p:txBody>
          <a:bodyPr wrap="square" anchor="b">
            <a:noAutofit/>
          </a:bodyPr>
          <a:lstStyle/>
          <a:p>
            <a:pPr algn="ctr">
              <a:lnSpc>
                <a:spcPct val="90000"/>
              </a:lnSpc>
            </a:pPr>
            <a:r>
              <a:rPr lang="en-US" sz="1800" dirty="0"/>
              <a:t>Study Group 15.4ab Virtual Wireless Interim Session, September 2021</a:t>
            </a:r>
          </a:p>
        </p:txBody>
      </p:sp>
      <p:pic>
        <p:nvPicPr>
          <p:cNvPr id="1026" name="Picture 2">
            <a:extLst>
              <a:ext uri="{FF2B5EF4-FFF2-40B4-BE49-F238E27FC236}">
                <a16:creationId xmlns:a16="http://schemas.microsoft.com/office/drawing/2014/main" id="{8B986B55-5330-4855-895A-ACD74F611D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28800" y="965919"/>
            <a:ext cx="5486400" cy="4114800"/>
          </a:xfrm>
          <a:prstGeom prst="rect">
            <a:avLst/>
          </a:prstGeom>
          <a:solidFill>
            <a:srgbClr val="FFFFFF"/>
          </a:solidFill>
        </p:spPr>
      </p:pic>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950126"/>
            <a:ext cx="5486400" cy="575218"/>
          </a:xfrm>
        </p:spPr>
        <p:txBody>
          <a:bodyPr wrap="square" anchor="t">
            <a:normAutofit/>
          </a:bodyPr>
          <a:lstStyle/>
          <a:p>
            <a:pPr algn="ctr"/>
            <a:r>
              <a:rPr lang="en-US" sz="1600" dirty="0"/>
              <a:t>September 14</a:t>
            </a:r>
            <a:r>
              <a:rPr lang="en-US" sz="1600" baseline="30000" dirty="0"/>
              <a:t>th</a:t>
            </a:r>
            <a:r>
              <a:rPr lang="en-US" sz="1600" dirty="0"/>
              <a:t> through September 21</a:t>
            </a:r>
            <a:r>
              <a:rPr lang="en-US" sz="1600" baseline="30000" dirty="0"/>
              <a:t>st</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submitted to </a:t>
            </a:r>
            <a:r>
              <a:rPr lang="en-US" sz="1800" b="1" i="0" u="none" strike="noStrike" baseline="0" dirty="0" err="1">
                <a:latin typeface="Verdana-Bold"/>
              </a:rPr>
              <a:t>NesCom</a:t>
            </a:r>
            <a:r>
              <a:rPr lang="en-US" sz="1800" b="1" i="0" u="none" strike="noStrike" baseline="0" dirty="0">
                <a:latin typeface="Verdana-Bold"/>
              </a:rPr>
              <a:t>):</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dirty="0"/>
              <a:t>This amendment enhances the Ultra Wideband (UWB) physical layers (PHYs) medium access control (MAC) and associated ranging techniques while retaining backward compatibility with enhanced ranging capable devices (ERDEVs).</a:t>
            </a:r>
          </a:p>
          <a:p>
            <a:pPr algn="l"/>
            <a:r>
              <a:rPr lang="en-US" dirty="0"/>
              <a:t>Areas of enhancement include: </a:t>
            </a:r>
          </a:p>
          <a:p>
            <a:pPr marL="457200" indent="-457200" algn="l">
              <a:buFont typeface="Arial" panose="020B0604020202020204" pitchFamily="34" charset="0"/>
              <a:buChar char="•"/>
            </a:pPr>
            <a:r>
              <a:rPr lang="en-US" dirty="0"/>
              <a:t>additional coding, preamble and modulation schemes to support improved link budget and/or reduced air-time relative to IEEE Std 802.15.4 UWB; </a:t>
            </a:r>
          </a:p>
          <a:p>
            <a:pPr marL="457200" indent="-457200" algn="l">
              <a:buFont typeface="Arial" panose="020B0604020202020204" pitchFamily="34" charset="0"/>
              <a:buChar char="•"/>
            </a:pPr>
            <a:r>
              <a:rPr lang="en-US" dirty="0"/>
              <a:t>additional channels and operating frequencies; interference mitigation techniques to support greater device density and higher traffic use cases relative to the IEEE Std 802.15.4 UWB; </a:t>
            </a:r>
          </a:p>
          <a:p>
            <a:pPr marL="457200" indent="-457200" algn="l">
              <a:buFont typeface="Arial" panose="020B0604020202020204" pitchFamily="34" charset="0"/>
              <a:buChar char="•"/>
            </a:pPr>
            <a:r>
              <a:rPr lang="en-US" dirty="0"/>
              <a:t>improvements to accuracy, precision and reliability and interoperability for high-integrity ranging; </a:t>
            </a:r>
          </a:p>
          <a:p>
            <a:pPr marL="457200" indent="-457200" algn="l">
              <a:buFont typeface="Arial" panose="020B0604020202020204" pitchFamily="34" charset="0"/>
              <a:buChar char="•"/>
            </a:pPr>
            <a:r>
              <a:rPr lang="en-US" dirty="0"/>
              <a:t>schemes to reduce complexity and power consumption; </a:t>
            </a:r>
          </a:p>
          <a:p>
            <a:pPr marL="457200" indent="-457200" algn="l">
              <a:buFont typeface="Arial" panose="020B0604020202020204" pitchFamily="34" charset="0"/>
              <a:buChar char="•"/>
            </a:pPr>
            <a:r>
              <a:rPr lang="en-US" dirty="0"/>
              <a:t>definitions for tightly coupled hybrid operation with narrowband signaling to assist UWB; </a:t>
            </a:r>
          </a:p>
          <a:p>
            <a:pPr marL="457200" indent="-457200" algn="l">
              <a:buFont typeface="Arial" panose="020B0604020202020204" pitchFamily="34" charset="0"/>
              <a:buChar char="•"/>
            </a:pPr>
            <a:r>
              <a:rPr lang="en-US" dirty="0"/>
              <a:t>enhanced native discovery and connection setup mechanisms; </a:t>
            </a:r>
          </a:p>
          <a:p>
            <a:pPr marL="457200" indent="-457200" algn="l">
              <a:buFont typeface="Arial" panose="020B0604020202020204" pitchFamily="34" charset="0"/>
              <a:buChar char="•"/>
            </a:pPr>
            <a:r>
              <a:rPr lang="en-US" dirty="0"/>
              <a:t>sensing capabilities to support presence detection and environment mapping; </a:t>
            </a:r>
          </a:p>
          <a:p>
            <a:pPr marL="457200" indent="-457200" algn="l">
              <a:buFont typeface="Arial" panose="020B0604020202020204" pitchFamily="34" charset="0"/>
              <a:buChar char="•"/>
            </a:pPr>
            <a:r>
              <a:rPr lang="en-US" dirty="0"/>
              <a:t>and mechanisms supporting low-power low-latency streaming as well as high data-rate streaming allowing at least 50 Mbit/s of throughput.</a:t>
            </a:r>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0F83-7AC3-4A6C-B84C-8794657703D0}"/>
              </a:ext>
            </a:extLst>
          </p:cNvPr>
          <p:cNvSpPr>
            <a:spLocks noGrp="1"/>
          </p:cNvSpPr>
          <p:nvPr>
            <p:ph type="title"/>
          </p:nvPr>
        </p:nvSpPr>
        <p:spPr>
          <a:xfrm>
            <a:off x="611560" y="685800"/>
            <a:ext cx="8064896" cy="754063"/>
          </a:xfrm>
        </p:spPr>
        <p:txBody>
          <a:bodyPr>
            <a:normAutofit fontScale="90000"/>
          </a:bodyPr>
          <a:lstStyle/>
          <a:p>
            <a:r>
              <a:rPr lang="en-US" sz="3200" dirty="0"/>
              <a:t>Had 5 SG15.4ab meetings and 2 joint meetings</a:t>
            </a:r>
          </a:p>
        </p:txBody>
      </p:sp>
      <p:sp>
        <p:nvSpPr>
          <p:cNvPr id="4" name="Slide Number Placeholder 3">
            <a:extLst>
              <a:ext uri="{FF2B5EF4-FFF2-40B4-BE49-F238E27FC236}">
                <a16:creationId xmlns:a16="http://schemas.microsoft.com/office/drawing/2014/main" id="{43B31889-326B-4509-A517-7F79DFDB0F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graphicFrame>
        <p:nvGraphicFramePr>
          <p:cNvPr id="12" name="Table 11">
            <a:extLst>
              <a:ext uri="{FF2B5EF4-FFF2-40B4-BE49-F238E27FC236}">
                <a16:creationId xmlns:a16="http://schemas.microsoft.com/office/drawing/2014/main" id="{3A302633-E52B-4223-BA52-882BD1100709}"/>
              </a:ext>
            </a:extLst>
          </p:cNvPr>
          <p:cNvGraphicFramePr>
            <a:graphicFrameLocks noGrp="1"/>
          </p:cNvGraphicFramePr>
          <p:nvPr>
            <p:extLst>
              <p:ext uri="{D42A27DB-BD31-4B8C-83A1-F6EECF244321}">
                <p14:modId xmlns:p14="http://schemas.microsoft.com/office/powerpoint/2010/main" val="4048834948"/>
              </p:ext>
            </p:extLst>
          </p:nvPr>
        </p:nvGraphicFramePr>
        <p:xfrm>
          <a:off x="755576" y="5434635"/>
          <a:ext cx="2448273" cy="384810"/>
        </p:xfrm>
        <a:graphic>
          <a:graphicData uri="http://schemas.openxmlformats.org/drawingml/2006/table">
            <a:tbl>
              <a:tblPr/>
              <a:tblGrid>
                <a:gridCol w="408046">
                  <a:extLst>
                    <a:ext uri="{9D8B030D-6E8A-4147-A177-3AD203B41FA5}">
                      <a16:colId xmlns:a16="http://schemas.microsoft.com/office/drawing/2014/main" val="440443053"/>
                    </a:ext>
                  </a:extLst>
                </a:gridCol>
                <a:gridCol w="408046">
                  <a:extLst>
                    <a:ext uri="{9D8B030D-6E8A-4147-A177-3AD203B41FA5}">
                      <a16:colId xmlns:a16="http://schemas.microsoft.com/office/drawing/2014/main" val="3413338774"/>
                    </a:ext>
                  </a:extLst>
                </a:gridCol>
                <a:gridCol w="1632181">
                  <a:extLst>
                    <a:ext uri="{9D8B030D-6E8A-4147-A177-3AD203B41FA5}">
                      <a16:colId xmlns:a16="http://schemas.microsoft.com/office/drawing/2014/main" val="3428943380"/>
                    </a:ext>
                  </a:extLst>
                </a:gridCol>
              </a:tblGrid>
              <a:tr h="159985">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Required mtg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5939053"/>
                  </a:ext>
                </a:extLst>
              </a:tr>
              <a:tr h="190500">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Extra credit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3307785"/>
                  </a:ext>
                </a:extLst>
              </a:tr>
            </a:tbl>
          </a:graphicData>
        </a:graphic>
      </p:graphicFrame>
      <p:graphicFrame>
        <p:nvGraphicFramePr>
          <p:cNvPr id="13" name="Content Placeholder 12">
            <a:extLst>
              <a:ext uri="{FF2B5EF4-FFF2-40B4-BE49-F238E27FC236}">
                <a16:creationId xmlns:a16="http://schemas.microsoft.com/office/drawing/2014/main" id="{1F810E82-1BBC-4C11-8036-691CC59CB2E0}"/>
              </a:ext>
            </a:extLst>
          </p:cNvPr>
          <p:cNvGraphicFramePr>
            <a:graphicFrameLocks noGrp="1"/>
          </p:cNvGraphicFramePr>
          <p:nvPr>
            <p:ph idx="1"/>
            <p:extLst>
              <p:ext uri="{D42A27DB-BD31-4B8C-83A1-F6EECF244321}">
                <p14:modId xmlns:p14="http://schemas.microsoft.com/office/powerpoint/2010/main" val="3095079190"/>
              </p:ext>
            </p:extLst>
          </p:nvPr>
        </p:nvGraphicFramePr>
        <p:xfrm>
          <a:off x="467544" y="1556792"/>
          <a:ext cx="8208912" cy="3784462"/>
        </p:xfrm>
        <a:graphic>
          <a:graphicData uri="http://schemas.openxmlformats.org/drawingml/2006/table">
            <a:tbl>
              <a:tblPr/>
              <a:tblGrid>
                <a:gridCol w="248485">
                  <a:extLst>
                    <a:ext uri="{9D8B030D-6E8A-4147-A177-3AD203B41FA5}">
                      <a16:colId xmlns:a16="http://schemas.microsoft.com/office/drawing/2014/main" val="1069454821"/>
                    </a:ext>
                  </a:extLst>
                </a:gridCol>
                <a:gridCol w="248485">
                  <a:extLst>
                    <a:ext uri="{9D8B030D-6E8A-4147-A177-3AD203B41FA5}">
                      <a16:colId xmlns:a16="http://schemas.microsoft.com/office/drawing/2014/main" val="1623646229"/>
                    </a:ext>
                  </a:extLst>
                </a:gridCol>
                <a:gridCol w="502888">
                  <a:extLst>
                    <a:ext uri="{9D8B030D-6E8A-4147-A177-3AD203B41FA5}">
                      <a16:colId xmlns:a16="http://schemas.microsoft.com/office/drawing/2014/main" val="2564299383"/>
                    </a:ext>
                  </a:extLst>
                </a:gridCol>
                <a:gridCol w="502888">
                  <a:extLst>
                    <a:ext uri="{9D8B030D-6E8A-4147-A177-3AD203B41FA5}">
                      <a16:colId xmlns:a16="http://schemas.microsoft.com/office/drawing/2014/main" val="2222461259"/>
                    </a:ext>
                  </a:extLst>
                </a:gridCol>
                <a:gridCol w="421539">
                  <a:extLst>
                    <a:ext uri="{9D8B030D-6E8A-4147-A177-3AD203B41FA5}">
                      <a16:colId xmlns:a16="http://schemas.microsoft.com/office/drawing/2014/main" val="3799317353"/>
                    </a:ext>
                  </a:extLst>
                </a:gridCol>
                <a:gridCol w="421539">
                  <a:extLst>
                    <a:ext uri="{9D8B030D-6E8A-4147-A177-3AD203B41FA5}">
                      <a16:colId xmlns:a16="http://schemas.microsoft.com/office/drawing/2014/main" val="3707824980"/>
                    </a:ext>
                  </a:extLst>
                </a:gridCol>
                <a:gridCol w="421539">
                  <a:extLst>
                    <a:ext uri="{9D8B030D-6E8A-4147-A177-3AD203B41FA5}">
                      <a16:colId xmlns:a16="http://schemas.microsoft.com/office/drawing/2014/main" val="2822941912"/>
                    </a:ext>
                  </a:extLst>
                </a:gridCol>
                <a:gridCol w="421539">
                  <a:extLst>
                    <a:ext uri="{9D8B030D-6E8A-4147-A177-3AD203B41FA5}">
                      <a16:colId xmlns:a16="http://schemas.microsoft.com/office/drawing/2014/main" val="143739218"/>
                    </a:ext>
                  </a:extLst>
                </a:gridCol>
                <a:gridCol w="421539">
                  <a:extLst>
                    <a:ext uri="{9D8B030D-6E8A-4147-A177-3AD203B41FA5}">
                      <a16:colId xmlns:a16="http://schemas.microsoft.com/office/drawing/2014/main" val="3924521088"/>
                    </a:ext>
                  </a:extLst>
                </a:gridCol>
                <a:gridCol w="421539">
                  <a:extLst>
                    <a:ext uri="{9D8B030D-6E8A-4147-A177-3AD203B41FA5}">
                      <a16:colId xmlns:a16="http://schemas.microsoft.com/office/drawing/2014/main" val="4183871761"/>
                    </a:ext>
                  </a:extLst>
                </a:gridCol>
                <a:gridCol w="421539">
                  <a:extLst>
                    <a:ext uri="{9D8B030D-6E8A-4147-A177-3AD203B41FA5}">
                      <a16:colId xmlns:a16="http://schemas.microsoft.com/office/drawing/2014/main" val="3427754394"/>
                    </a:ext>
                  </a:extLst>
                </a:gridCol>
                <a:gridCol w="421539">
                  <a:extLst>
                    <a:ext uri="{9D8B030D-6E8A-4147-A177-3AD203B41FA5}">
                      <a16:colId xmlns:a16="http://schemas.microsoft.com/office/drawing/2014/main" val="1518870608"/>
                    </a:ext>
                  </a:extLst>
                </a:gridCol>
                <a:gridCol w="248485">
                  <a:extLst>
                    <a:ext uri="{9D8B030D-6E8A-4147-A177-3AD203B41FA5}">
                      <a16:colId xmlns:a16="http://schemas.microsoft.com/office/drawing/2014/main" val="4135642532"/>
                    </a:ext>
                  </a:extLst>
                </a:gridCol>
                <a:gridCol w="368293">
                  <a:extLst>
                    <a:ext uri="{9D8B030D-6E8A-4147-A177-3AD203B41FA5}">
                      <a16:colId xmlns:a16="http://schemas.microsoft.com/office/drawing/2014/main" val="150161707"/>
                    </a:ext>
                  </a:extLst>
                </a:gridCol>
                <a:gridCol w="421539">
                  <a:extLst>
                    <a:ext uri="{9D8B030D-6E8A-4147-A177-3AD203B41FA5}">
                      <a16:colId xmlns:a16="http://schemas.microsoft.com/office/drawing/2014/main" val="2062555507"/>
                    </a:ext>
                  </a:extLst>
                </a:gridCol>
                <a:gridCol w="421539">
                  <a:extLst>
                    <a:ext uri="{9D8B030D-6E8A-4147-A177-3AD203B41FA5}">
                      <a16:colId xmlns:a16="http://schemas.microsoft.com/office/drawing/2014/main" val="3568344511"/>
                    </a:ext>
                  </a:extLst>
                </a:gridCol>
                <a:gridCol w="421539">
                  <a:extLst>
                    <a:ext uri="{9D8B030D-6E8A-4147-A177-3AD203B41FA5}">
                      <a16:colId xmlns:a16="http://schemas.microsoft.com/office/drawing/2014/main" val="2375414779"/>
                    </a:ext>
                  </a:extLst>
                </a:gridCol>
                <a:gridCol w="421539">
                  <a:extLst>
                    <a:ext uri="{9D8B030D-6E8A-4147-A177-3AD203B41FA5}">
                      <a16:colId xmlns:a16="http://schemas.microsoft.com/office/drawing/2014/main" val="315056732"/>
                    </a:ext>
                  </a:extLst>
                </a:gridCol>
                <a:gridCol w="384562">
                  <a:extLst>
                    <a:ext uri="{9D8B030D-6E8A-4147-A177-3AD203B41FA5}">
                      <a16:colId xmlns:a16="http://schemas.microsoft.com/office/drawing/2014/main" val="3658867402"/>
                    </a:ext>
                  </a:extLst>
                </a:gridCol>
                <a:gridCol w="384562">
                  <a:extLst>
                    <a:ext uri="{9D8B030D-6E8A-4147-A177-3AD203B41FA5}">
                      <a16:colId xmlns:a16="http://schemas.microsoft.com/office/drawing/2014/main" val="3239184144"/>
                    </a:ext>
                  </a:extLst>
                </a:gridCol>
                <a:gridCol w="261796">
                  <a:extLst>
                    <a:ext uri="{9D8B030D-6E8A-4147-A177-3AD203B41FA5}">
                      <a16:colId xmlns:a16="http://schemas.microsoft.com/office/drawing/2014/main" val="3360174197"/>
                    </a:ext>
                  </a:extLst>
                </a:gridCol>
              </a:tblGrid>
              <a:tr h="221788">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Thursday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Sunday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Monday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 Wednesday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8060547"/>
                  </a:ext>
                </a:extLst>
              </a:tr>
              <a:tr h="124491">
                <a:tc>
                  <a:txBody>
                    <a:bodyPr/>
                    <a:lstStyle/>
                    <a:p>
                      <a:pPr algn="r" fontAlgn="b"/>
                      <a:r>
                        <a:rPr lang="en-US" sz="700" b="1" i="0" u="none" strike="noStrike" baseline="0">
                          <a:effectLst/>
                          <a:latin typeface="Arial" panose="020B0604020202020204" pitchFamily="34" charset="0"/>
                        </a:rPr>
                        <a:t>EDT</a:t>
                      </a:r>
                    </a:p>
                  </a:txBody>
                  <a:tcPr marL="4208" marR="4208" marT="42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PDT</a:t>
                      </a:r>
                    </a:p>
                  </a:txBody>
                  <a:tcPr marL="4208" marR="4208" marT="4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8-Sep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14-Sep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15-Sep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16-Sep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17-Sep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UTC</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19-Sep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20-Sep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21-Sep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22-Sep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JST</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643484"/>
                  </a:ext>
                </a:extLst>
              </a:tr>
              <a:tr h="180957">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6465738"/>
                  </a:ext>
                </a:extLst>
              </a:tr>
              <a:tr h="180957">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0917796"/>
                  </a:ext>
                </a:extLst>
              </a:tr>
              <a:tr h="180957">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539937"/>
                  </a:ext>
                </a:extLst>
              </a:tr>
              <a:tr h="180957">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9148905"/>
                  </a:ext>
                </a:extLst>
              </a:tr>
              <a:tr h="180957">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Opening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Opening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SC THz</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Closing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3139579"/>
                  </a:ext>
                </a:extLst>
              </a:tr>
              <a:tr h="180957">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baseline="0">
                          <a:solidFill>
                            <a:srgbClr val="0000FF"/>
                          </a:solidFill>
                          <a:effectLst/>
                          <a:latin typeface="Calibri" panose="020F0502020204030204" pitchFamily="34" charset="0"/>
                        </a:rPr>
                        <a:t>802.15 CAC</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3230522"/>
                  </a:ext>
                </a:extLst>
              </a:tr>
              <a:tr h="180957">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SC IETF</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Joint</a:t>
                      </a:r>
                      <a:br>
                        <a:rPr lang="en-US" sz="700" b="1" i="0" u="none" strike="noStrike" baseline="0">
                          <a:effectLst/>
                          <a:latin typeface="Arial" panose="020B0604020202020204" pitchFamily="34" charset="0"/>
                        </a:rPr>
                      </a:br>
                      <a:r>
                        <a:rPr lang="en-US" sz="700" b="1" i="0" u="none" strike="noStrike" baseline="0">
                          <a:effectLst/>
                          <a:latin typeface="Arial" panose="020B0604020202020204" pitchFamily="34" charset="0"/>
                        </a:rPr>
                        <a:t>13/7a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baseline="0">
                          <a:effectLst/>
                          <a:latin typeface="Arial" panose="020B0604020202020204" pitchFamily="34" charset="0"/>
                        </a:rPr>
                        <a:t>SC WNG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baseline="0">
                          <a:effectLst/>
                          <a:latin typeface="Arial" panose="020B0604020202020204" pitchFamily="34" charset="0"/>
                        </a:rPr>
                        <a:t>SC Maint</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6a/4ab/14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9836869"/>
                  </a:ext>
                </a:extLst>
              </a:tr>
              <a:tr h="180957">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0966189"/>
                  </a:ext>
                </a:extLst>
              </a:tr>
              <a:tr h="180957">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14/15/4ab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3536043"/>
                  </a:ext>
                </a:extLst>
              </a:tr>
              <a:tr h="180957">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6282368"/>
                  </a:ext>
                </a:extLst>
              </a:tr>
              <a:tr h="180957">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Chairs mtg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005315"/>
                  </a:ext>
                </a:extLst>
              </a:tr>
              <a:tr h="180957">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546848"/>
                  </a:ext>
                </a:extLst>
              </a:tr>
              <a:tr h="180957">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8323971"/>
                  </a:ext>
                </a:extLst>
              </a:tr>
              <a:tr h="180957">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8981508"/>
                  </a:ext>
                </a:extLst>
              </a:tr>
              <a:tr h="180957">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1617220"/>
                  </a:ext>
                </a:extLst>
              </a:tr>
              <a:tr h="180957">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07246"/>
                  </a:ext>
                </a:extLst>
              </a:tr>
              <a:tr h="180957">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dirty="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7265032"/>
                  </a:ext>
                </a:extLst>
              </a:tr>
              <a:tr h="180957">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8026611"/>
                  </a:ext>
                </a:extLst>
              </a:tr>
              <a:tr h="180957">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dirty="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59085"/>
                  </a:ext>
                </a:extLst>
              </a:tr>
            </a:tbl>
          </a:graphicData>
        </a:graphic>
      </p:graphicFrame>
      <p:graphicFrame>
        <p:nvGraphicFramePr>
          <p:cNvPr id="16" name="Table 15">
            <a:extLst>
              <a:ext uri="{FF2B5EF4-FFF2-40B4-BE49-F238E27FC236}">
                <a16:creationId xmlns:a16="http://schemas.microsoft.com/office/drawing/2014/main" id="{8D4DBA4A-E2AA-40DE-BEB0-D9A810702977}"/>
              </a:ext>
            </a:extLst>
          </p:cNvPr>
          <p:cNvGraphicFramePr>
            <a:graphicFrameLocks noGrp="1"/>
          </p:cNvGraphicFramePr>
          <p:nvPr>
            <p:extLst>
              <p:ext uri="{D42A27DB-BD31-4B8C-83A1-F6EECF244321}">
                <p14:modId xmlns:p14="http://schemas.microsoft.com/office/powerpoint/2010/main" val="3463342612"/>
              </p:ext>
            </p:extLst>
          </p:nvPr>
        </p:nvGraphicFramePr>
        <p:xfrm>
          <a:off x="3491880" y="5491045"/>
          <a:ext cx="533400" cy="559435"/>
        </p:xfrm>
        <a:graphic>
          <a:graphicData uri="http://schemas.openxmlformats.org/drawingml/2006/table">
            <a:tbl>
              <a:tblPr/>
              <a:tblGrid>
                <a:gridCol w="533400">
                  <a:extLst>
                    <a:ext uri="{9D8B030D-6E8A-4147-A177-3AD203B41FA5}">
                      <a16:colId xmlns:a16="http://schemas.microsoft.com/office/drawing/2014/main" val="3969480872"/>
                    </a:ext>
                  </a:extLst>
                </a:gridCol>
              </a:tblGrid>
              <a:tr h="367030">
                <a:tc>
                  <a:txBody>
                    <a:bodyPr/>
                    <a:lstStyle/>
                    <a:p>
                      <a:pPr algn="ctr" fontAlgn="ctr"/>
                      <a:r>
                        <a:rPr lang="en-US" sz="1000" b="1" i="0" u="none" strike="noStrike" dirty="0">
                          <a:solidFill>
                            <a:schemeClr val="bg1"/>
                          </a:solidFill>
                          <a:effectLst/>
                          <a:latin typeface="Arial" panose="020B0604020202020204" pitchFamily="34" charset="0"/>
                        </a:rPr>
                        <a:t>SG4ab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13970690"/>
                  </a:ext>
                </a:extLst>
              </a:tr>
              <a:tr h="0">
                <a:tc>
                  <a:txBody>
                    <a:bodyPr/>
                    <a:lstStyle/>
                    <a:p>
                      <a:pPr algn="ctr" fontAlgn="ctr"/>
                      <a:r>
                        <a:rPr lang="en-US" sz="1200" b="1" i="0" u="none" strike="noStrike" dirty="0">
                          <a:solidFill>
                            <a:srgbClr val="FF0000"/>
                          </a:solidFill>
                          <a:effectLst/>
                          <a:latin typeface="Arial" panose="020B0604020202020204" pitchFamily="34" charset="0"/>
                        </a:rPr>
                        <a:t>Joint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207173644"/>
                  </a:ext>
                </a:extLst>
              </a:tr>
            </a:tbl>
          </a:graphicData>
        </a:graphic>
      </p:graphicFrame>
      <p:sp>
        <p:nvSpPr>
          <p:cNvPr id="3" name="TextBox 2">
            <a:extLst>
              <a:ext uri="{FF2B5EF4-FFF2-40B4-BE49-F238E27FC236}">
                <a16:creationId xmlns:a16="http://schemas.microsoft.com/office/drawing/2014/main" id="{44CC6CA3-9F68-4FB6-BB7B-E5887F9DBBEB}"/>
              </a:ext>
            </a:extLst>
          </p:cNvPr>
          <p:cNvSpPr txBox="1"/>
          <p:nvPr/>
        </p:nvSpPr>
        <p:spPr>
          <a:xfrm>
            <a:off x="4716016" y="5589240"/>
            <a:ext cx="3960440" cy="646331"/>
          </a:xfrm>
          <a:prstGeom prst="rect">
            <a:avLst/>
          </a:prstGeom>
          <a:noFill/>
        </p:spPr>
        <p:txBody>
          <a:bodyPr wrap="square" rtlCol="0">
            <a:spAutoFit/>
          </a:bodyPr>
          <a:lstStyle/>
          <a:p>
            <a:r>
              <a:rPr lang="en-US" sz="1800" dirty="0">
                <a:solidFill>
                  <a:srgbClr val="C00000"/>
                </a:solidFill>
              </a:rPr>
              <a:t>Agenda: </a:t>
            </a:r>
            <a:r>
              <a:rPr lang="en-US" altLang="en-US" sz="1800" dirty="0">
                <a:solidFill>
                  <a:srgbClr val="C00000"/>
                </a:solidFill>
              </a:rPr>
              <a:t>See document </a:t>
            </a:r>
            <a:r>
              <a:rPr lang="en-US" altLang="en-US" sz="1800" dirty="0">
                <a:solidFill>
                  <a:schemeClr val="accent1">
                    <a:lumMod val="50000"/>
                  </a:schemeClr>
                </a:solidFill>
                <a:hlinkClick r:id="rId2">
                  <a:extLst>
                    <a:ext uri="{A12FA001-AC4F-418D-AE19-62706E023703}">
                      <ahyp:hlinkClr xmlns:ahyp="http://schemas.microsoft.com/office/drawing/2018/hyperlinkcolor" val="tx"/>
                    </a:ext>
                  </a:extLst>
                </a:hlinkClick>
              </a:rPr>
              <a:t>15-21-0432-06</a:t>
            </a:r>
            <a:endParaRPr lang="en-US" altLang="en-US" sz="1800" dirty="0">
              <a:solidFill>
                <a:schemeClr val="accent1">
                  <a:lumMod val="50000"/>
                </a:schemeClr>
              </a:solidFill>
            </a:endParaRPr>
          </a:p>
          <a:p>
            <a:endParaRPr lang="en-US" sz="1800" dirty="0">
              <a:solidFill>
                <a:srgbClr val="C00000"/>
              </a:solidFill>
            </a:endParaRPr>
          </a:p>
        </p:txBody>
      </p:sp>
    </p:spTree>
    <p:extLst>
      <p:ext uri="{BB962C8B-B14F-4D97-AF65-F5344CB8AC3E}">
        <p14:creationId xmlns:p14="http://schemas.microsoft.com/office/powerpoint/2010/main" val="201135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Clr>
                <a:schemeClr val="accent1">
                  <a:lumMod val="50000"/>
                </a:schemeClr>
              </a:buClr>
              <a:buFont typeface="Wingdings" panose="05000000000000000000" pitchFamily="2" charset="2"/>
              <a:buChar char="ü"/>
            </a:pPr>
            <a:r>
              <a:rPr lang="en-US" dirty="0"/>
              <a:t>Review and Refine the TGD</a:t>
            </a:r>
          </a:p>
          <a:p>
            <a:pPr marL="457200" indent="-457200">
              <a:buClr>
                <a:schemeClr val="accent1">
                  <a:lumMod val="50000"/>
                </a:schemeClr>
              </a:buClr>
              <a:buFont typeface="Wingdings" panose="05000000000000000000" pitchFamily="2" charset="2"/>
              <a:buChar char="ü"/>
            </a:pPr>
            <a:r>
              <a:rPr lang="en-US" dirty="0"/>
              <a:t>Review and Refine technical framework document Outline</a:t>
            </a:r>
          </a:p>
          <a:p>
            <a:pPr marL="457200" indent="-457200">
              <a:buClr>
                <a:schemeClr val="accent1">
                  <a:lumMod val="50000"/>
                </a:schemeClr>
              </a:buClr>
              <a:buFont typeface="Wingdings" panose="05000000000000000000" pitchFamily="2" charset="2"/>
              <a:buChar char="ü"/>
            </a:pPr>
            <a:r>
              <a:rPr lang="en-US" dirty="0"/>
              <a:t>Hear technical contributions</a:t>
            </a:r>
          </a:p>
          <a:p>
            <a:pPr marL="457200" indent="-457200">
              <a:buClr>
                <a:schemeClr val="accent1">
                  <a:lumMod val="50000"/>
                </a:schemeClr>
              </a:buClr>
              <a:buFont typeface="Wingdings" panose="05000000000000000000" pitchFamily="2" charset="2"/>
              <a:buChar char="ü"/>
            </a:pPr>
            <a:r>
              <a:rPr lang="en-US" dirty="0"/>
              <a:t>Review and Refine next steps</a:t>
            </a:r>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a:xfrm>
            <a:off x="755576" y="685800"/>
            <a:ext cx="7764463" cy="1087016"/>
          </a:xfrm>
        </p:spPr>
        <p:txBody>
          <a:bodyPr>
            <a:normAutofit fontScale="90000"/>
          </a:bodyPr>
          <a:lstStyle/>
          <a:p>
            <a:r>
              <a:rPr lang="en-US" dirty="0"/>
              <a:t>Heard and discussed 8 technical contributions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a:xfrm>
            <a:off x="683568" y="1800497"/>
            <a:ext cx="7920880" cy="4868863"/>
          </a:xfrm>
        </p:spPr>
        <p:txBody>
          <a:bodyPr>
            <a:normAutofit fontScale="40000" lnSpcReduction="20000"/>
          </a:bodyPr>
          <a:lstStyle/>
          <a:p>
            <a:r>
              <a:rPr lang="en-US" dirty="0"/>
              <a:t>Technical Guidance Document:</a:t>
            </a:r>
          </a:p>
          <a:p>
            <a:r>
              <a:rPr lang="en-US" dirty="0">
                <a:hlinkClick r:id="rId2"/>
              </a:rPr>
              <a:t>https://mentor.ieee.org/802.15/dcn/21/15-21-0297-01-04ab-15-4ab-technical-guidance-doc.docx</a:t>
            </a:r>
            <a:endParaRPr lang="en-US" dirty="0"/>
          </a:p>
          <a:p>
            <a:r>
              <a:rPr lang="en-US" dirty="0"/>
              <a:t>Technical Specification Framework:</a:t>
            </a:r>
          </a:p>
          <a:p>
            <a:r>
              <a:rPr lang="en-US" dirty="0">
                <a:hlinkClick r:id="rId3"/>
              </a:rPr>
              <a:t>https://mentor.ieee.org/802.15/dcn/21/15-21-0442-00-04ab-technical-specification-framework.docx</a:t>
            </a:r>
            <a:endParaRPr lang="en-US" dirty="0"/>
          </a:p>
          <a:p>
            <a:r>
              <a:rPr lang="en-US" dirty="0"/>
              <a:t>NB/UWB Coupling:</a:t>
            </a:r>
          </a:p>
          <a:p>
            <a:r>
              <a:rPr lang="en-US" dirty="0">
                <a:hlinkClick r:id="rId4"/>
              </a:rPr>
              <a:t>https://mentor.ieee.org/802.15/dcn/21/15-21-0504-00-04ab-narrowband-uwb-coupling-mac.pptx</a:t>
            </a:r>
            <a:endParaRPr lang="en-US" dirty="0"/>
          </a:p>
          <a:p>
            <a:r>
              <a:rPr lang="en-US" dirty="0"/>
              <a:t>UWB Sensing:</a:t>
            </a:r>
          </a:p>
          <a:p>
            <a:r>
              <a:rPr lang="en-US" dirty="0">
                <a:hlinkClick r:id="rId5"/>
              </a:rPr>
              <a:t>https://mentor.ieee.org/802.15/dcn/21/15-21-0505-00-04ab-uwb-sensing-methods-and-kpis.pptx</a:t>
            </a:r>
            <a:endParaRPr lang="en-US" dirty="0"/>
          </a:p>
          <a:p>
            <a:r>
              <a:rPr lang="en-US" dirty="0"/>
              <a:t>Downlink TDOA: </a:t>
            </a:r>
          </a:p>
          <a:p>
            <a:r>
              <a:rPr lang="en-US" dirty="0">
                <a:hlinkClick r:id="rId6"/>
              </a:rPr>
              <a:t>https://mentor.ieee.org/802.15/dcn/21/15-21-0488-00-04ab-dl-tdoa-location-service.pptx</a:t>
            </a:r>
            <a:endParaRPr lang="en-US" dirty="0"/>
          </a:p>
          <a:p>
            <a:r>
              <a:rPr lang="en-US" dirty="0"/>
              <a:t>Preamble codes:</a:t>
            </a:r>
          </a:p>
          <a:p>
            <a:r>
              <a:rPr lang="en-US" dirty="0">
                <a:hlinkClick r:id="rId7"/>
              </a:rPr>
              <a:t>https://mentor.ieee.org/802.15/dcn/21/15-21-0377-01-04ab-preamble-codes-for-data-communications.pptx</a:t>
            </a:r>
            <a:endParaRPr lang="en-US" dirty="0"/>
          </a:p>
          <a:p>
            <a:r>
              <a:rPr lang="en-US" dirty="0"/>
              <a:t>Advanced coding:</a:t>
            </a:r>
          </a:p>
          <a:p>
            <a:r>
              <a:rPr lang="en-US" dirty="0">
                <a:hlinkClick r:id="rId8"/>
              </a:rPr>
              <a:t>https://mentor.ieee.org/802.15/dcn/21/15-21-0506-00-04ab-advanced-coding-for-data-comm.pptx</a:t>
            </a:r>
            <a:endParaRPr lang="en-US" dirty="0"/>
          </a:p>
          <a:p>
            <a:r>
              <a:rPr lang="en-US" dirty="0"/>
              <a:t>Higher data rates:</a:t>
            </a:r>
          </a:p>
          <a:p>
            <a:r>
              <a:rPr lang="en-US" dirty="0">
                <a:hlinkClick r:id="rId9"/>
              </a:rPr>
              <a:t>https://mentor.ieee.org/802.15/dcn/21/15-21-0501-00-04ab-ways-to-achieve-higher-date-rate-for-the-hrp-uwb-phy.pptx</a:t>
            </a:r>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8258436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39453</TotalTime>
  <Words>1127</Words>
  <Application>Microsoft Office PowerPoint</Application>
  <PresentationFormat>On-screen Show (4:3)</PresentationFormat>
  <Paragraphs>448</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vt:lpstr>
      <vt:lpstr>Times New Roman</vt:lpstr>
      <vt:lpstr>Verdana-Bold</vt:lpstr>
      <vt:lpstr>Wingdings</vt:lpstr>
      <vt:lpstr>Office Theme</vt:lpstr>
      <vt:lpstr>PowerPoint Presentation</vt:lpstr>
      <vt:lpstr>Study Group 15.4ab Next Generation UWB Amendment</vt:lpstr>
      <vt:lpstr>Study Group 15.4ab Virtual Wireless Interim Session, September 2021</vt:lpstr>
      <vt:lpstr>5.2.b Scope of the project (As submitted to NesCom): </vt:lpstr>
      <vt:lpstr>Had 5 SG15.4ab meetings and 2 joint meetings</vt:lpstr>
      <vt:lpstr>Session Objectives</vt:lpstr>
      <vt:lpstr>Technical Contributions</vt:lpstr>
      <vt:lpstr>Heard and discussed 8 technical contributions</vt:lpstr>
      <vt:lpstr>Next Steps</vt:lpstr>
      <vt:lpstr>Continue Technical Discussion</vt:lpstr>
      <vt:lpstr>Teleconference Schedule Discussion</vt:lpstr>
      <vt:lpstr>Aloha!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198</cp:revision>
  <cp:lastPrinted>2000-03-07T00:55:37Z</cp:lastPrinted>
  <dcterms:created xsi:type="dcterms:W3CDTF">2016-01-17T22:48:36Z</dcterms:created>
  <dcterms:modified xsi:type="dcterms:W3CDTF">2021-09-22T02:29:31Z</dcterms:modified>
  <cp:category/>
</cp:coreProperties>
</file>