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4"/>
  </p:notesMasterIdLst>
  <p:handoutMasterIdLst>
    <p:handoutMasterId r:id="rId15"/>
  </p:handoutMasterIdLst>
  <p:sldIdLst>
    <p:sldId id="269" r:id="rId2"/>
    <p:sldId id="424" r:id="rId3"/>
    <p:sldId id="754" r:id="rId4"/>
    <p:sldId id="828" r:id="rId5"/>
    <p:sldId id="861" r:id="rId6"/>
    <p:sldId id="858" r:id="rId7"/>
    <p:sldId id="862" r:id="rId8"/>
    <p:sldId id="859" r:id="rId9"/>
    <p:sldId id="863" r:id="rId10"/>
    <p:sldId id="860" r:id="rId11"/>
    <p:sldId id="853" r:id="rId12"/>
    <p:sldId id="857" r:id="rId13"/>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ungnickel, Volker" initials="JV" lastIdx="1" clrIdx="0">
    <p:extLst>
      <p:ext uri="{19B8F6BF-5375-455C-9EA6-DF929625EA0E}">
        <p15:presenceInfo xmlns:p15="http://schemas.microsoft.com/office/powerpoint/2012/main" userId="S-1-5-21-229799756-4240444915-3125021034-145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261" autoAdjust="0"/>
    <p:restoredTop sz="95409" autoAdjust="0"/>
  </p:normalViewPr>
  <p:slideViewPr>
    <p:cSldViewPr>
      <p:cViewPr varScale="1">
        <p:scale>
          <a:sx n="63" d="100"/>
          <a:sy n="63" d="100"/>
        </p:scale>
        <p:origin x="1029" y="58"/>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100" d="100"/>
          <a:sy n="100" d="100"/>
        </p:scale>
        <p:origin x="-955" y="-58"/>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Edward Au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ltLang="en-US"/>
              <a:t>Page </a:t>
            </a:r>
            <a:fld id="{F6236B3F-AAE8-4343-8D17-1CD4A2A314CB}" type="slidenum">
              <a:rPr lang="en-US" altLang="en-US"/>
              <a:pPr>
                <a:defRPr/>
              </a:pPr>
              <a:t>‹Nr.›</a:t>
            </a:fld>
            <a:endParaRPr lang="en-US" altLang="en-US"/>
          </a:p>
        </p:txBody>
      </p:sp>
      <p:sp>
        <p:nvSpPr>
          <p:cNvPr id="14341"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14343"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1331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ltLang="en-US"/>
              <a:t>Page </a:t>
            </a:r>
            <a:fld id="{E281DCD4-2343-4947-8B75-755531593318}" type="slidenum">
              <a:rPr lang="en-US" altLang="en-US"/>
              <a:pPr>
                <a:defRPr/>
              </a:pPr>
              <a:t>‹Nr.›</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13321"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3322"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163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163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163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5FB7E5E-1D6C-444E-B0CF-852BD311553D}" type="slidenum">
              <a:rPr lang="en-US" altLang="en-US" smtClean="0"/>
              <a:pPr>
                <a:spcBef>
                  <a:spcPct val="0"/>
                </a:spcBef>
              </a:pPr>
              <a:t>1</a:t>
            </a:fld>
            <a:endParaRPr lang="en-US" altLang="en-US" smtClean="0"/>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18435" name="Rectangle 3"/>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18436" name="Rectangle 6"/>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18437"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E2326AAA-479D-4C15-B355-9FA1B1CC0AD0}" type="slidenum">
              <a:rPr lang="en-US" altLang="en-US" smtClean="0"/>
              <a:pPr>
                <a:spcBef>
                  <a:spcPct val="0"/>
                </a:spcBef>
              </a:pPr>
              <a:t>2</a:t>
            </a:fld>
            <a:endParaRPr lang="en-US" altLang="en-US" smtClean="0"/>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xfrm>
            <a:off x="1154113" y="701675"/>
            <a:ext cx="4625975" cy="3468688"/>
          </a:xfrm>
          <a:ln/>
        </p:spPr>
      </p:sp>
      <p:sp>
        <p:nvSpPr>
          <p:cNvPr id="307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a:t>doc.: IEEE 802.11-15/0496r1</a:t>
            </a:r>
          </a:p>
        </p:txBody>
      </p:sp>
      <p:sp>
        <p:nvSpPr>
          <p:cNvPr id="5" name="Date Placeholder 4"/>
          <p:cNvSpPr>
            <a:spLocks noGrp="1"/>
          </p:cNvSpPr>
          <p:nvPr>
            <p:ph type="dt" sz="quarter" idx="1"/>
          </p:nvPr>
        </p:nvSpPr>
        <p:spPr/>
        <p:txBody>
          <a:bodyPr/>
          <a:lstStyle/>
          <a:p>
            <a:pPr>
              <a:defRPr/>
            </a:pPr>
            <a:r>
              <a:rPr lang="en-US"/>
              <a:t>May 2015</a:t>
            </a:r>
          </a:p>
        </p:txBody>
      </p:sp>
      <p:sp>
        <p:nvSpPr>
          <p:cNvPr id="6" name="Footer Placeholder 5"/>
          <p:cNvSpPr>
            <a:spLocks noGrp="1"/>
          </p:cNvSpPr>
          <p:nvPr>
            <p:ph type="ftr" sz="quarter" idx="4"/>
          </p:nvPr>
        </p:nvSpPr>
        <p:spPr/>
        <p:txBody>
          <a:bodyPr/>
          <a:lstStyle/>
          <a:p>
            <a:pPr lvl="4">
              <a:defRPr/>
            </a:pPr>
            <a:r>
              <a:rPr lang="en-US"/>
              <a:t>Edward Au (Marvell Semiconductor)</a:t>
            </a:r>
          </a:p>
        </p:txBody>
      </p:sp>
      <p:sp>
        <p:nvSpPr>
          <p:cNvPr id="307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E91D925-7433-475C-A61E-55A7B7F5E438}" type="slidenum">
              <a:rPr lang="en-US" altLang="en-US" smtClean="0"/>
              <a:pPr>
                <a:spcBef>
                  <a:spcPct val="0"/>
                </a:spcBef>
              </a:pPr>
              <a:t>3</a:t>
            </a:fld>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6"/>
          <p:cNvSpPr>
            <a:spLocks noGrp="1" noChangeArrowheads="1"/>
          </p:cNvSpPr>
          <p:nvPr>
            <p:ph type="sldNum" sz="quarter" idx="10"/>
          </p:nvPr>
        </p:nvSpPr>
        <p:spPr/>
        <p:txBody>
          <a:bodyPr/>
          <a:lstStyle>
            <a:lvl1pPr>
              <a:defRPr/>
            </a:lvl1pPr>
          </a:lstStyle>
          <a:p>
            <a:pPr>
              <a:defRPr/>
            </a:pPr>
            <a:r>
              <a:rPr lang="en-US" altLang="en-US"/>
              <a:t>Slide </a:t>
            </a:r>
            <a:fld id="{4772A242-A53C-48B8-8B0E-E06670022792}"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11417759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8"/>
          <p:cNvSpPr>
            <a:spLocks noGrp="1"/>
          </p:cNvSpPr>
          <p:nvPr>
            <p:ph type="sldNum" sz="quarter" idx="10"/>
          </p:nvPr>
        </p:nvSpPr>
        <p:spPr/>
        <p:txBody>
          <a:bodyPr/>
          <a:lstStyle>
            <a:lvl1pPr>
              <a:defRPr/>
            </a:lvl1pPr>
          </a:lstStyle>
          <a:p>
            <a:pPr>
              <a:defRPr/>
            </a:pPr>
            <a:r>
              <a:rPr lang="en-US" altLang="en-US"/>
              <a:t>Slide </a:t>
            </a:r>
            <a:fld id="{2614C591-0250-4FD0-86F5-39871E39B3E2}"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13705968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8"/>
          <p:cNvSpPr>
            <a:spLocks noGrp="1"/>
          </p:cNvSpPr>
          <p:nvPr>
            <p:ph type="sldNum" sz="quarter" idx="10"/>
          </p:nvPr>
        </p:nvSpPr>
        <p:spPr/>
        <p:txBody>
          <a:bodyPr/>
          <a:lstStyle>
            <a:lvl1pPr>
              <a:defRPr/>
            </a:lvl1pPr>
          </a:lstStyle>
          <a:p>
            <a:pPr>
              <a:defRPr/>
            </a:pPr>
            <a:r>
              <a:rPr lang="en-US" altLang="en-US"/>
              <a:t>Slide </a:t>
            </a:r>
            <a:fld id="{04DDFCC2-0985-4E8F-BA09-607C30FEBF5B}"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5246946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8"/>
          <p:cNvSpPr>
            <a:spLocks noGrp="1"/>
          </p:cNvSpPr>
          <p:nvPr>
            <p:ph type="sldNum" sz="quarter" idx="10"/>
          </p:nvPr>
        </p:nvSpPr>
        <p:spPr>
          <a:xfrm>
            <a:off x="4341813" y="6475413"/>
            <a:ext cx="536575" cy="184150"/>
          </a:xfrm>
        </p:spPr>
        <p:txBody>
          <a:bodyPr/>
          <a:lstStyle>
            <a:lvl1pPr>
              <a:defRPr/>
            </a:lvl1pPr>
          </a:lstStyle>
          <a:p>
            <a:pPr>
              <a:defRPr/>
            </a:pPr>
            <a:r>
              <a:rPr lang="en-US" altLang="en-US"/>
              <a:t>Slide </a:t>
            </a:r>
            <a:fld id="{474469FC-C9DB-4CF7-B72B-A1003E4A38C5}"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6448234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Slide Number Placeholder 8"/>
          <p:cNvSpPr>
            <a:spLocks noGrp="1"/>
          </p:cNvSpPr>
          <p:nvPr>
            <p:ph type="sldNum" sz="quarter" idx="10"/>
          </p:nvPr>
        </p:nvSpPr>
        <p:spPr/>
        <p:txBody>
          <a:bodyPr/>
          <a:lstStyle>
            <a:lvl1pPr>
              <a:defRPr/>
            </a:lvl1pPr>
          </a:lstStyle>
          <a:p>
            <a:pPr>
              <a:defRPr/>
            </a:pPr>
            <a:r>
              <a:rPr lang="en-US" altLang="en-US"/>
              <a:t>Slide </a:t>
            </a:r>
            <a:fld id="{2FA98F26-E5B1-4163-85A5-8AEAB51889DD}" type="slidenum">
              <a:rPr lang="en-US" altLang="en-US"/>
              <a:pPr>
                <a:defRPr/>
              </a:pPr>
              <a:t>‹Nr.›</a:t>
            </a:fld>
            <a:endParaRPr lang="en-US" altLang="en-US"/>
          </a:p>
        </p:txBody>
      </p:sp>
    </p:spTree>
    <p:extLst>
      <p:ext uri="{BB962C8B-B14F-4D97-AF65-F5344CB8AC3E}">
        <p14:creationId xmlns:p14="http://schemas.microsoft.com/office/powerpoint/2010/main" val="2615002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9"/>
          <p:cNvSpPr>
            <a:spLocks noGrp="1"/>
          </p:cNvSpPr>
          <p:nvPr>
            <p:ph type="sldNum" sz="quarter" idx="10"/>
          </p:nvPr>
        </p:nvSpPr>
        <p:spPr/>
        <p:txBody>
          <a:bodyPr/>
          <a:lstStyle>
            <a:lvl1pPr>
              <a:defRPr/>
            </a:lvl1pPr>
          </a:lstStyle>
          <a:p>
            <a:pPr>
              <a:defRPr/>
            </a:pPr>
            <a:r>
              <a:rPr lang="en-US" altLang="en-US"/>
              <a:t>Slide </a:t>
            </a:r>
            <a:fld id="{50F7A2E7-433A-43CF-A125-B9366AA0D2AC}" type="slidenum">
              <a:rPr lang="en-US" altLang="en-US"/>
              <a:pPr>
                <a:defRPr/>
              </a:pPr>
              <a:t>‹Nr.›</a:t>
            </a:fld>
            <a:endParaRPr lang="en-US" altLang="en-US"/>
          </a:p>
        </p:txBody>
      </p:sp>
      <p:sp>
        <p:nvSpPr>
          <p:cNvPr id="6"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6193848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11"/>
          <p:cNvSpPr>
            <a:spLocks noGrp="1"/>
          </p:cNvSpPr>
          <p:nvPr>
            <p:ph type="sldNum" sz="quarter" idx="10"/>
          </p:nvPr>
        </p:nvSpPr>
        <p:spPr/>
        <p:txBody>
          <a:bodyPr/>
          <a:lstStyle>
            <a:lvl1pPr>
              <a:defRPr/>
            </a:lvl1pPr>
          </a:lstStyle>
          <a:p>
            <a:pPr>
              <a:defRPr/>
            </a:pPr>
            <a:r>
              <a:rPr lang="en-US" altLang="en-US"/>
              <a:t>Slide </a:t>
            </a:r>
            <a:fld id="{825B325D-5BFA-4A21-B14F-52BA7B3163AB}" type="slidenum">
              <a:rPr lang="en-US" altLang="en-US"/>
              <a:pPr>
                <a:defRPr/>
              </a:pPr>
              <a:t>‹Nr.›</a:t>
            </a:fld>
            <a:endParaRPr lang="en-US" altLang="en-US"/>
          </a:p>
        </p:txBody>
      </p:sp>
      <p:sp>
        <p:nvSpPr>
          <p:cNvPr id="8"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554465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7"/>
          <p:cNvSpPr>
            <a:spLocks noGrp="1"/>
          </p:cNvSpPr>
          <p:nvPr>
            <p:ph type="sldNum" sz="quarter" idx="10"/>
          </p:nvPr>
        </p:nvSpPr>
        <p:spPr/>
        <p:txBody>
          <a:bodyPr/>
          <a:lstStyle>
            <a:lvl1pPr>
              <a:defRPr/>
            </a:lvl1pPr>
          </a:lstStyle>
          <a:p>
            <a:pPr>
              <a:defRPr/>
            </a:pPr>
            <a:r>
              <a:rPr lang="en-US" altLang="en-US"/>
              <a:t>Slide </a:t>
            </a:r>
            <a:fld id="{6EBDB450-E4F5-4079-A7A5-BC8B3FCD71E5}" type="slidenum">
              <a:rPr lang="en-US" altLang="en-US"/>
              <a:pPr>
                <a:defRPr/>
              </a:pPr>
              <a:t>‹Nr.›</a:t>
            </a:fld>
            <a:endParaRPr lang="en-US" altLang="en-US"/>
          </a:p>
        </p:txBody>
      </p:sp>
      <p:sp>
        <p:nvSpPr>
          <p:cNvPr id="4"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0496849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6"/>
          <p:cNvSpPr>
            <a:spLocks noGrp="1"/>
          </p:cNvSpPr>
          <p:nvPr>
            <p:ph type="sldNum" sz="quarter" idx="10"/>
          </p:nvPr>
        </p:nvSpPr>
        <p:spPr/>
        <p:txBody>
          <a:bodyPr/>
          <a:lstStyle>
            <a:lvl1pPr>
              <a:defRPr/>
            </a:lvl1pPr>
          </a:lstStyle>
          <a:p>
            <a:pPr>
              <a:defRPr/>
            </a:pPr>
            <a:r>
              <a:rPr lang="en-US" altLang="en-US"/>
              <a:t>Slide </a:t>
            </a:r>
            <a:fld id="{A8B6B97E-A131-4E70-B751-6AA28B12AF03}" type="slidenum">
              <a:rPr lang="en-US" altLang="en-US"/>
              <a:pPr>
                <a:defRPr/>
              </a:pPr>
              <a:t>‹Nr.›</a:t>
            </a:fld>
            <a:endParaRPr lang="en-US" altLang="en-US"/>
          </a:p>
        </p:txBody>
      </p:sp>
      <p:sp>
        <p:nvSpPr>
          <p:cNvPr id="3"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4317731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9"/>
          <p:cNvSpPr>
            <a:spLocks noGrp="1"/>
          </p:cNvSpPr>
          <p:nvPr>
            <p:ph type="sldNum" sz="quarter" idx="10"/>
          </p:nvPr>
        </p:nvSpPr>
        <p:spPr/>
        <p:txBody>
          <a:bodyPr/>
          <a:lstStyle>
            <a:lvl1pPr>
              <a:defRPr/>
            </a:lvl1pPr>
          </a:lstStyle>
          <a:p>
            <a:pPr>
              <a:defRPr/>
            </a:pPr>
            <a:r>
              <a:rPr lang="en-US" altLang="en-US"/>
              <a:t>Slide </a:t>
            </a:r>
            <a:fld id="{C992F502-A117-425F-8C36-321CA96D7F4F}" type="slidenum">
              <a:rPr lang="en-US" altLang="en-US"/>
              <a:pPr>
                <a:defRPr/>
              </a:pPr>
              <a:t>‹Nr.›</a:t>
            </a:fld>
            <a:endParaRPr lang="en-US" altLang="en-US"/>
          </a:p>
        </p:txBody>
      </p:sp>
      <p:sp>
        <p:nvSpPr>
          <p:cNvPr id="6"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11764800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9"/>
          <p:cNvSpPr>
            <a:spLocks noGrp="1"/>
          </p:cNvSpPr>
          <p:nvPr>
            <p:ph type="sldNum" sz="quarter" idx="10"/>
          </p:nvPr>
        </p:nvSpPr>
        <p:spPr/>
        <p:txBody>
          <a:bodyPr/>
          <a:lstStyle>
            <a:lvl1pPr>
              <a:defRPr/>
            </a:lvl1pPr>
          </a:lstStyle>
          <a:p>
            <a:pPr>
              <a:defRPr/>
            </a:pPr>
            <a:r>
              <a:rPr lang="en-US" altLang="en-US"/>
              <a:t>Slide </a:t>
            </a:r>
            <a:fld id="{2F92CC3B-7091-4A21-AE18-AF061F98F997}" type="slidenum">
              <a:rPr lang="en-US" altLang="en-US"/>
              <a:pPr>
                <a:defRPr/>
              </a:pPr>
              <a:t>‹Nr.›</a:t>
            </a:fld>
            <a:endParaRPr lang="en-US" altLang="en-US"/>
          </a:p>
        </p:txBody>
      </p:sp>
      <p:sp>
        <p:nvSpPr>
          <p:cNvPr id="6"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24976948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ltLang="en-US"/>
              <a:t>Slide </a:t>
            </a:r>
            <a:fld id="{805136A3-916A-4787-9964-0B5266AD54D8}" type="slidenum">
              <a:rPr lang="en-US" altLang="en-US"/>
              <a:pPr>
                <a:defRPr/>
              </a:pPr>
              <a:t>‹Nr.›</a:t>
            </a:fld>
            <a:endParaRPr lang="en-US" altLang="en-US"/>
          </a:p>
        </p:txBody>
      </p:sp>
      <p:sp>
        <p:nvSpPr>
          <p:cNvPr id="1031" name="Rectangle 7"/>
          <p:cNvSpPr>
            <a:spLocks noChangeArrowheads="1"/>
          </p:cNvSpPr>
          <p:nvPr userDrawn="1"/>
        </p:nvSpPr>
        <p:spPr bwMode="auto">
          <a:xfrm>
            <a:off x="5458122" y="304026"/>
            <a:ext cx="292387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a:t>
            </a:r>
            <a:r>
              <a:rPr lang="en-US" altLang="en-US" sz="1800" b="1" dirty="0" smtClean="0"/>
              <a:t>15-21</a:t>
            </a:r>
            <a:r>
              <a:rPr lang="en-US" sz="1800" b="1" dirty="0" smtClean="0"/>
              <a:t>-0514-00-0013</a:t>
            </a:r>
            <a:endParaRPr lang="en-US" altLang="en-US" sz="1800" b="1" dirty="0"/>
          </a:p>
        </p:txBody>
      </p:sp>
      <p:sp>
        <p:nvSpPr>
          <p:cNvPr id="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1032"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2" name="Footer Placeholder 4"/>
          <p:cNvSpPr>
            <a:spLocks noGrp="1"/>
          </p:cNvSpPr>
          <p:nvPr>
            <p:ph type="ftr" sz="quarter" idx="3"/>
          </p:nvPr>
        </p:nvSpPr>
        <p:spPr>
          <a:xfrm>
            <a:off x="5943600" y="6475413"/>
            <a:ext cx="2600325" cy="23018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
        <p:nvSpPr>
          <p:cNvPr id="13" name="Date Placeholder 3"/>
          <p:cNvSpPr txBox="1">
            <a:spLocks/>
          </p:cNvSpPr>
          <p:nvPr userDrawn="1"/>
        </p:nvSpPr>
        <p:spPr bwMode="auto">
          <a:xfrm>
            <a:off x="6096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September 2021</a:t>
            </a:r>
          </a:p>
        </p:txBody>
      </p:sp>
    </p:spTree>
  </p:cSld>
  <p:clrMap bg1="lt1" tx1="dk1" bg2="lt2" tx2="dk2" accent1="accent1" accent2="accent2" accent3="accent3" accent4="accent4" accent5="accent5" accent6="accent6" hlink="hlink" folHlink="folHlink"/>
  <p:sldLayoutIdLst>
    <p:sldLayoutId id="2147491220" r:id="rId1"/>
    <p:sldLayoutId id="2147491221" r:id="rId2"/>
    <p:sldLayoutId id="2147491222" r:id="rId3"/>
    <p:sldLayoutId id="2147491223" r:id="rId4"/>
    <p:sldLayoutId id="2147491224" r:id="rId5"/>
    <p:sldLayoutId id="2147491225" r:id="rId6"/>
    <p:sldLayoutId id="2147491226" r:id="rId7"/>
    <p:sldLayoutId id="2147491227" r:id="rId8"/>
    <p:sldLayoutId id="2147491228" r:id="rId9"/>
    <p:sldLayoutId id="2147491229" r:id="rId10"/>
    <p:sldLayoutId id="2147491230"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ＭＳ Ｐゴシック"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ＭＳ Ｐゴシック"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B04D58A0-EF71-4C14-B6CC-C21D1250F7FE}" type="slidenum">
              <a:rPr lang="en-US" altLang="en-US" sz="1200" b="0" smtClean="0"/>
              <a:pPr>
                <a:spcBef>
                  <a:spcPct val="0"/>
                </a:spcBef>
                <a:buFontTx/>
                <a:buNone/>
              </a:pPr>
              <a:t>1</a:t>
            </a:fld>
            <a:endParaRPr lang="en-US" altLang="en-US" sz="1200" b="0" smtClean="0"/>
          </a:p>
        </p:txBody>
      </p:sp>
      <p:sp>
        <p:nvSpPr>
          <p:cNvPr id="15364" name="Rectangle 2"/>
          <p:cNvSpPr>
            <a:spLocks noGrp="1" noChangeArrowheads="1"/>
          </p:cNvSpPr>
          <p:nvPr>
            <p:ph type="title"/>
          </p:nvPr>
        </p:nvSpPr>
        <p:spPr>
          <a:xfrm>
            <a:off x="533400" y="1735138"/>
            <a:ext cx="8077200" cy="1066800"/>
          </a:xfrm>
        </p:spPr>
        <p:txBody>
          <a:bodyPr/>
          <a:lstStyle/>
          <a:p>
            <a:r>
              <a:rPr lang="en-US" altLang="en-US" sz="3000" dirty="0" smtClean="0"/>
              <a:t>IEEE 802.15 TG13 </a:t>
            </a:r>
            <a:br>
              <a:rPr lang="en-US" altLang="en-US" sz="3000" dirty="0" smtClean="0"/>
            </a:br>
            <a:r>
              <a:rPr lang="en-US" altLang="en-US" sz="3000" dirty="0" smtClean="0"/>
              <a:t>Multi-</a:t>
            </a:r>
            <a:r>
              <a:rPr lang="en-US" altLang="en-US" sz="3000" dirty="0" err="1" smtClean="0"/>
              <a:t>Gbit</a:t>
            </a:r>
            <a:r>
              <a:rPr lang="en-US" altLang="en-US" sz="3000" dirty="0" smtClean="0"/>
              <a:t>/s Optical Wireless Communication </a:t>
            </a:r>
            <a:br>
              <a:rPr lang="en-US" altLang="en-US" sz="3000" dirty="0" smtClean="0"/>
            </a:br>
            <a:r>
              <a:rPr lang="en-US" altLang="en-US" sz="3000" dirty="0" smtClean="0"/>
              <a:t>September 2021 </a:t>
            </a:r>
            <a:r>
              <a:rPr lang="en-US" altLang="en-US" sz="3000" dirty="0" smtClean="0"/>
              <a:t>Closing </a:t>
            </a:r>
            <a:r>
              <a:rPr lang="en-US" altLang="en-US" sz="3000" dirty="0" smtClean="0"/>
              <a:t>Report</a:t>
            </a:r>
            <a:endParaRPr lang="en-US" altLang="en-US" sz="3000" dirty="0" smtClean="0"/>
          </a:p>
        </p:txBody>
      </p:sp>
      <p:sp>
        <p:nvSpPr>
          <p:cNvPr id="15365" name="Rectangle 6"/>
          <p:cNvSpPr>
            <a:spLocks noGrp="1" noChangeArrowheads="1"/>
          </p:cNvSpPr>
          <p:nvPr>
            <p:ph type="body" idx="1"/>
          </p:nvPr>
        </p:nvSpPr>
        <p:spPr>
          <a:xfrm>
            <a:off x="685800" y="3259138"/>
            <a:ext cx="7772400" cy="381000"/>
          </a:xfrm>
        </p:spPr>
        <p:txBody>
          <a:bodyPr/>
          <a:lstStyle/>
          <a:p>
            <a:pPr algn="ctr">
              <a:buFontTx/>
              <a:buNone/>
            </a:pPr>
            <a:r>
              <a:rPr lang="en-US" altLang="en-US" sz="2000" dirty="0" smtClean="0"/>
              <a:t>Date:</a:t>
            </a:r>
            <a:r>
              <a:rPr lang="en-US" altLang="en-US" sz="2000" b="0" dirty="0" smtClean="0"/>
              <a:t> </a:t>
            </a:r>
            <a:r>
              <a:rPr lang="en-US" altLang="en-US" sz="2000" b="0" dirty="0" smtClean="0"/>
              <a:t>2021-09-21</a:t>
            </a:r>
            <a:endParaRPr lang="en-US" altLang="en-US" sz="2000" b="0" dirty="0" smtClean="0"/>
          </a:p>
        </p:txBody>
      </p:sp>
      <p:graphicFrame>
        <p:nvGraphicFramePr>
          <p:cNvPr id="15366" name="Object 11"/>
          <p:cNvGraphicFramePr>
            <a:graphicFrameLocks noChangeAspect="1"/>
          </p:cNvGraphicFramePr>
          <p:nvPr/>
        </p:nvGraphicFramePr>
        <p:xfrm>
          <a:off x="666750" y="4324350"/>
          <a:ext cx="9026525" cy="1162050"/>
        </p:xfrm>
        <a:graphic>
          <a:graphicData uri="http://schemas.openxmlformats.org/presentationml/2006/ole">
            <mc:AlternateContent xmlns:mc="http://schemas.openxmlformats.org/markup-compatibility/2006">
              <mc:Choice xmlns:v="urn:schemas-microsoft-com:vml" Requires="v">
                <p:oleObj spid="_x0000_s17007" name="Document" r:id="rId4" imgW="8239301" imgH="1079612" progId="Word.Document.8">
                  <p:embed/>
                </p:oleObj>
              </mc:Choice>
              <mc:Fallback>
                <p:oleObj name="Document" r:id="rId4" imgW="8239301" imgH="1079612" progId="Word.Document.8">
                  <p:embed/>
                  <p:pic>
                    <p:nvPicPr>
                      <p:cNvPr id="0" name="Object 1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66750" y="4324350"/>
                        <a:ext cx="9026525" cy="1162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15367" name="Rectangle 12"/>
          <p:cNvSpPr>
            <a:spLocks noChangeArrowheads="1"/>
          </p:cNvSpPr>
          <p:nvPr/>
        </p:nvSpPr>
        <p:spPr bwMode="auto">
          <a:xfrm>
            <a:off x="685800" y="3792538"/>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buFontTx/>
              <a:buNone/>
            </a:pPr>
            <a:r>
              <a:rPr lang="en-US" altLang="en-US" sz="2000"/>
              <a:t> Author:</a:t>
            </a:r>
            <a:endParaRPr lang="en-US" altLang="en-US" sz="2000" b="0"/>
          </a:p>
        </p:txBody>
      </p:sp>
      <p:sp>
        <p:nvSpPr>
          <p:cNvPr id="15368"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dirty="0" smtClean="0"/>
              <a:t>Volker Jungnickel (</a:t>
            </a:r>
            <a:r>
              <a:rPr lang="en-US" altLang="en-US" sz="1200" b="0" dirty="0" err="1" smtClean="0"/>
              <a:t>Fraunhofer</a:t>
            </a:r>
            <a:r>
              <a:rPr lang="en-US" altLang="en-US" sz="1200" b="0" dirty="0" smtClean="0"/>
              <a:t> HHI)</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TG13 Motion </a:t>
            </a:r>
            <a:r>
              <a:rPr lang="de-DE" dirty="0" err="1" smtClean="0"/>
              <a:t>to</a:t>
            </a:r>
            <a:r>
              <a:rPr lang="de-DE" dirty="0" smtClean="0"/>
              <a:t> </a:t>
            </a:r>
            <a:r>
              <a:rPr lang="de-DE" dirty="0" err="1" smtClean="0"/>
              <a:t>approve</a:t>
            </a:r>
            <a:r>
              <a:rPr lang="de-DE" dirty="0" smtClean="0"/>
              <a:t> RAC </a:t>
            </a:r>
            <a:r>
              <a:rPr lang="de-DE" dirty="0" err="1" smtClean="0"/>
              <a:t>comments</a:t>
            </a:r>
            <a:endParaRPr lang="de-DE" dirty="0"/>
          </a:p>
        </p:txBody>
      </p:sp>
      <p:sp>
        <p:nvSpPr>
          <p:cNvPr id="3" name="Inhaltsplatzhalter 2"/>
          <p:cNvSpPr>
            <a:spLocks noGrp="1"/>
          </p:cNvSpPr>
          <p:nvPr>
            <p:ph idx="1"/>
          </p:nvPr>
        </p:nvSpPr>
        <p:spPr/>
        <p:txBody>
          <a:bodyPr/>
          <a:lstStyle/>
          <a:p>
            <a:pPr marL="0" indent="0">
              <a:buNone/>
            </a:pPr>
            <a:r>
              <a:rPr lang="en-US" dirty="0"/>
              <a:t>Move that TG13 requests that 802.15 WG approves </a:t>
            </a:r>
            <a:r>
              <a:rPr lang="de-DE" dirty="0" err="1" smtClean="0"/>
              <a:t>resolutions</a:t>
            </a:r>
            <a:r>
              <a:rPr lang="de-DE" dirty="0" smtClean="0"/>
              <a:t> </a:t>
            </a:r>
            <a:r>
              <a:rPr lang="de-DE" dirty="0"/>
              <a:t>on RAC </a:t>
            </a:r>
            <a:r>
              <a:rPr lang="de-DE" dirty="0" err="1"/>
              <a:t>comments</a:t>
            </a:r>
            <a:r>
              <a:rPr lang="de-DE" dirty="0"/>
              <a:t> in </a:t>
            </a:r>
            <a:r>
              <a:rPr lang="de-DE" dirty="0" err="1"/>
              <a:t>doc</a:t>
            </a:r>
            <a:r>
              <a:rPr lang="de-DE" dirty="0"/>
              <a:t>. 15-21/0033r29</a:t>
            </a:r>
            <a:r>
              <a:rPr lang="en-US" dirty="0" smtClean="0"/>
              <a:t>.</a:t>
            </a:r>
          </a:p>
          <a:p>
            <a:pPr marL="0" indent="0">
              <a:buNone/>
            </a:pPr>
            <a:endParaRPr lang="en-US" dirty="0"/>
          </a:p>
          <a:p>
            <a:pPr marL="0" indent="0">
              <a:buNone/>
            </a:pPr>
            <a:r>
              <a:rPr lang="en-US" dirty="0" smtClean="0"/>
              <a:t>Moved by  	</a:t>
            </a:r>
            <a:r>
              <a:rPr lang="en-US" dirty="0" smtClean="0"/>
              <a:t>Tuncer Baykas</a:t>
            </a:r>
            <a:endParaRPr lang="en-US" dirty="0" smtClean="0"/>
          </a:p>
          <a:p>
            <a:pPr marL="0" indent="0">
              <a:buNone/>
            </a:pPr>
            <a:r>
              <a:rPr lang="en-US" dirty="0" smtClean="0"/>
              <a:t>Seconded by	</a:t>
            </a:r>
            <a:r>
              <a:rPr lang="en-US" dirty="0" smtClean="0"/>
              <a:t>Kai Lennert Bober</a:t>
            </a:r>
            <a:endParaRPr lang="en-US" dirty="0" smtClean="0"/>
          </a:p>
          <a:p>
            <a:pPr marL="0" indent="0">
              <a:buNone/>
            </a:pPr>
            <a:endParaRPr lang="en-US" dirty="0"/>
          </a:p>
          <a:p>
            <a:pPr marL="0" indent="0">
              <a:buNone/>
            </a:pPr>
            <a:endParaRPr lang="en-US" dirty="0"/>
          </a:p>
          <a:p>
            <a:pPr marL="0" indent="0">
              <a:buNone/>
            </a:pPr>
            <a:endParaRPr lang="de-DE" dirty="0"/>
          </a:p>
        </p:txBody>
      </p:sp>
      <p:sp>
        <p:nvSpPr>
          <p:cNvPr id="4" name="Foliennummernplatzhalter 3"/>
          <p:cNvSpPr>
            <a:spLocks noGrp="1"/>
          </p:cNvSpPr>
          <p:nvPr>
            <p:ph type="sldNum" sz="quarter" idx="10"/>
          </p:nvPr>
        </p:nvSpPr>
        <p:spPr/>
        <p:txBody>
          <a:bodyPr/>
          <a:lstStyle/>
          <a:p>
            <a:pPr>
              <a:defRPr/>
            </a:pPr>
            <a:r>
              <a:rPr lang="en-US" altLang="en-US" smtClean="0"/>
              <a:t>Slide </a:t>
            </a:r>
            <a:fld id="{474469FC-C9DB-4CF7-B72B-A1003E4A38C5}" type="slidenum">
              <a:rPr lang="en-US" altLang="en-US" smtClean="0"/>
              <a:pPr>
                <a:defRPr/>
              </a:pPr>
              <a:t>10</a:t>
            </a:fld>
            <a:endParaRPr lang="en-US" altLang="en-US"/>
          </a:p>
        </p:txBody>
      </p:sp>
      <p:sp>
        <p:nvSpPr>
          <p:cNvPr id="5" name="Fußzeilenplatzhalter 4"/>
          <p:cNvSpPr>
            <a:spLocks noGrp="1"/>
          </p:cNvSpPr>
          <p:nvPr>
            <p:ph type="ftr" sz="quarter" idx="11"/>
          </p:nvPr>
        </p:nvSpPr>
        <p:spPr/>
        <p:txBody>
          <a:bodyPr/>
          <a:lstStyle/>
          <a:p>
            <a:pPr>
              <a:defRPr/>
            </a:pPr>
            <a:r>
              <a:rPr lang="en-US" altLang="en-US" smtClean="0"/>
              <a:t>Volker Jungnickel (Fraunhofer HHI)</a:t>
            </a:r>
            <a:endParaRPr lang="en-US" altLang="en-US"/>
          </a:p>
        </p:txBody>
      </p:sp>
    </p:spTree>
    <p:extLst>
      <p:ext uri="{BB962C8B-B14F-4D97-AF65-F5344CB8AC3E}">
        <p14:creationId xmlns:p14="http://schemas.microsoft.com/office/powerpoint/2010/main" val="272206362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Plan </a:t>
            </a:r>
            <a:r>
              <a:rPr lang="de-DE" dirty="0" err="1" smtClean="0"/>
              <a:t>for</a:t>
            </a:r>
            <a:r>
              <a:rPr lang="de-DE" dirty="0" smtClean="0"/>
              <a:t> </a:t>
            </a:r>
            <a:r>
              <a:rPr lang="de-DE" dirty="0" err="1" smtClean="0"/>
              <a:t>finalization</a:t>
            </a:r>
            <a:r>
              <a:rPr lang="de-DE" dirty="0" smtClean="0"/>
              <a:t> </a:t>
            </a:r>
            <a:r>
              <a:rPr lang="de-DE" dirty="0" err="1" smtClean="0"/>
              <a:t>of</a:t>
            </a:r>
            <a:r>
              <a:rPr lang="de-DE" dirty="0" smtClean="0"/>
              <a:t> TG13 </a:t>
            </a:r>
            <a:r>
              <a:rPr lang="de-DE" dirty="0" err="1" smtClean="0"/>
              <a:t>Spec</a:t>
            </a:r>
            <a:endParaRPr lang="de-DE" dirty="0"/>
          </a:p>
        </p:txBody>
      </p:sp>
      <p:sp>
        <p:nvSpPr>
          <p:cNvPr id="3" name="Inhaltsplatzhalter 2"/>
          <p:cNvSpPr>
            <a:spLocks noGrp="1"/>
          </p:cNvSpPr>
          <p:nvPr>
            <p:ph idx="1"/>
          </p:nvPr>
        </p:nvSpPr>
        <p:spPr>
          <a:xfrm>
            <a:off x="381000" y="1981200"/>
            <a:ext cx="8534400" cy="2286000"/>
          </a:xfrm>
        </p:spPr>
        <p:txBody>
          <a:bodyPr/>
          <a:lstStyle/>
          <a:p>
            <a:pPr marL="400050"/>
            <a:r>
              <a:rPr lang="de-DE" dirty="0" smtClean="0"/>
              <a:t>D5.0 </a:t>
            </a:r>
            <a:r>
              <a:rPr lang="de-DE" dirty="0" err="1" smtClean="0"/>
              <a:t>is</a:t>
            </a:r>
            <a:r>
              <a:rPr lang="de-DE" dirty="0" smtClean="0"/>
              <a:t> in </a:t>
            </a:r>
            <a:r>
              <a:rPr lang="de-DE" dirty="0" err="1" smtClean="0"/>
              <a:t>recirculation</a:t>
            </a:r>
            <a:endParaRPr lang="de-DE" dirty="0" smtClean="0"/>
          </a:p>
          <a:p>
            <a:pPr marL="800100" lvl="1"/>
            <a:r>
              <a:rPr lang="de-DE" dirty="0" smtClean="0"/>
              <a:t>1st  </a:t>
            </a:r>
            <a:r>
              <a:rPr lang="de-DE" dirty="0" err="1" smtClean="0"/>
              <a:t>recirc</a:t>
            </a:r>
            <a:r>
              <a:rPr lang="de-DE" dirty="0" smtClean="0"/>
              <a:t> </a:t>
            </a:r>
            <a:r>
              <a:rPr lang="de-DE" dirty="0" err="1" smtClean="0"/>
              <a:t>finishes</a:t>
            </a:r>
            <a:r>
              <a:rPr lang="de-DE" dirty="0" smtClean="0"/>
              <a:t> 25 </a:t>
            </a:r>
            <a:r>
              <a:rPr lang="de-DE" dirty="0" smtClean="0"/>
              <a:t>September</a:t>
            </a:r>
          </a:p>
          <a:p>
            <a:pPr marL="800100" lvl="1"/>
            <a:r>
              <a:rPr lang="de-DE" dirty="0" err="1" smtClean="0"/>
              <a:t>resolve</a:t>
            </a:r>
            <a:r>
              <a:rPr lang="de-DE" dirty="0" smtClean="0"/>
              <a:t> </a:t>
            </a:r>
            <a:r>
              <a:rPr lang="de-DE" dirty="0" err="1" smtClean="0"/>
              <a:t>comments</a:t>
            </a:r>
            <a:r>
              <a:rPr lang="de-DE" dirty="0" smtClean="0"/>
              <a:t> in </a:t>
            </a:r>
            <a:r>
              <a:rPr lang="de-DE" dirty="0" err="1" smtClean="0"/>
              <a:t>October</a:t>
            </a:r>
            <a:endParaRPr lang="de-DE" dirty="0" smtClean="0"/>
          </a:p>
          <a:p>
            <a:pPr marL="800100" lvl="1"/>
            <a:r>
              <a:rPr lang="de-DE" dirty="0" smtClean="0"/>
              <a:t>2nd </a:t>
            </a:r>
            <a:r>
              <a:rPr lang="de-DE" dirty="0" err="1" smtClean="0"/>
              <a:t>recirc</a:t>
            </a:r>
            <a:r>
              <a:rPr lang="de-DE" dirty="0" smtClean="0"/>
              <a:t> in November</a:t>
            </a:r>
          </a:p>
          <a:p>
            <a:pPr marL="800100" lvl="1"/>
            <a:r>
              <a:rPr lang="de-DE" dirty="0" err="1" smtClean="0"/>
              <a:t>hopefully</a:t>
            </a:r>
            <a:r>
              <a:rPr lang="de-DE" dirty="0" smtClean="0"/>
              <a:t> </a:t>
            </a:r>
            <a:r>
              <a:rPr lang="de-DE" dirty="0" err="1" smtClean="0"/>
              <a:t>with</a:t>
            </a:r>
            <a:r>
              <a:rPr lang="de-DE" dirty="0" smtClean="0"/>
              <a:t> </a:t>
            </a:r>
            <a:r>
              <a:rPr lang="de-DE" dirty="0" err="1" smtClean="0"/>
              <a:t>no</a:t>
            </a:r>
            <a:r>
              <a:rPr lang="de-DE" dirty="0" smtClean="0"/>
              <a:t> </a:t>
            </a:r>
            <a:r>
              <a:rPr lang="de-DE" dirty="0" err="1" smtClean="0"/>
              <a:t>more</a:t>
            </a:r>
            <a:r>
              <a:rPr lang="de-DE" dirty="0" smtClean="0"/>
              <a:t> </a:t>
            </a:r>
            <a:r>
              <a:rPr lang="de-DE" dirty="0" err="1" smtClean="0"/>
              <a:t>changes</a:t>
            </a:r>
            <a:r>
              <a:rPr lang="de-DE" dirty="0" smtClean="0"/>
              <a:t> </a:t>
            </a:r>
            <a:r>
              <a:rPr lang="de-DE" dirty="0" err="1" smtClean="0"/>
              <a:t>to</a:t>
            </a:r>
            <a:r>
              <a:rPr lang="de-DE" dirty="0" smtClean="0"/>
              <a:t> </a:t>
            </a:r>
            <a:r>
              <a:rPr lang="de-DE" dirty="0" err="1" smtClean="0"/>
              <a:t>the</a:t>
            </a:r>
            <a:r>
              <a:rPr lang="de-DE" dirty="0" smtClean="0"/>
              <a:t> </a:t>
            </a:r>
            <a:r>
              <a:rPr lang="de-DE" dirty="0" err="1" smtClean="0"/>
              <a:t>draft</a:t>
            </a:r>
            <a:endParaRPr lang="de-DE" dirty="0" smtClean="0"/>
          </a:p>
          <a:p>
            <a:pPr marL="800100" lvl="1"/>
            <a:r>
              <a:rPr lang="de-DE" dirty="0" smtClean="0"/>
              <a:t>3rd </a:t>
            </a:r>
            <a:r>
              <a:rPr lang="de-DE" dirty="0" err="1" smtClean="0"/>
              <a:t>recirculation</a:t>
            </a:r>
            <a:r>
              <a:rPr lang="de-DE" dirty="0" smtClean="0"/>
              <a:t> in </a:t>
            </a:r>
            <a:r>
              <a:rPr lang="de-DE" dirty="0" err="1" smtClean="0"/>
              <a:t>December</a:t>
            </a:r>
            <a:endParaRPr lang="de-DE" dirty="0" smtClean="0"/>
          </a:p>
          <a:p>
            <a:pPr marL="800100" lvl="1"/>
            <a:r>
              <a:rPr lang="de-DE" dirty="0" smtClean="0"/>
              <a:t>Go </a:t>
            </a:r>
            <a:r>
              <a:rPr lang="de-DE" dirty="0" err="1" smtClean="0"/>
              <a:t>to</a:t>
            </a:r>
            <a:r>
              <a:rPr lang="de-DE" dirty="0" smtClean="0"/>
              <a:t> NESCOM out </a:t>
            </a:r>
            <a:r>
              <a:rPr lang="de-DE" dirty="0" err="1" smtClean="0"/>
              <a:t>of</a:t>
            </a:r>
            <a:r>
              <a:rPr lang="de-DE" dirty="0" smtClean="0"/>
              <a:t> </a:t>
            </a:r>
            <a:r>
              <a:rPr lang="de-DE" dirty="0" err="1" smtClean="0"/>
              <a:t>January</a:t>
            </a:r>
            <a:endParaRPr lang="de-DE" dirty="0" smtClean="0"/>
          </a:p>
          <a:p>
            <a:pPr marL="800100" lvl="1"/>
            <a:r>
              <a:rPr lang="de-DE" dirty="0" smtClean="0"/>
              <a:t>Hope </a:t>
            </a:r>
            <a:r>
              <a:rPr lang="de-DE" dirty="0" err="1" smtClean="0"/>
              <a:t>to</a:t>
            </a:r>
            <a:r>
              <a:rPr lang="de-DE" dirty="0" smtClean="0"/>
              <a:t> </a:t>
            </a:r>
            <a:r>
              <a:rPr lang="de-DE" dirty="0" err="1" smtClean="0"/>
              <a:t>get</a:t>
            </a:r>
            <a:r>
              <a:rPr lang="de-DE" dirty="0" smtClean="0"/>
              <a:t> </a:t>
            </a:r>
            <a:r>
              <a:rPr lang="de-DE" dirty="0" err="1" smtClean="0"/>
              <a:t>it</a:t>
            </a:r>
            <a:r>
              <a:rPr lang="de-DE" dirty="0" smtClean="0"/>
              <a:t> </a:t>
            </a:r>
            <a:r>
              <a:rPr lang="de-DE" dirty="0" err="1" smtClean="0"/>
              <a:t>approved</a:t>
            </a:r>
            <a:endParaRPr lang="de-DE" dirty="0" smtClean="0"/>
          </a:p>
          <a:p>
            <a:pPr marL="800100" lvl="1"/>
            <a:endParaRPr lang="de-DE" b="0" dirty="0"/>
          </a:p>
        </p:txBody>
      </p:sp>
      <p:sp>
        <p:nvSpPr>
          <p:cNvPr id="4" name="Foliennummernplatzhalter 3"/>
          <p:cNvSpPr>
            <a:spLocks noGrp="1"/>
          </p:cNvSpPr>
          <p:nvPr>
            <p:ph type="sldNum" sz="quarter" idx="10"/>
          </p:nvPr>
        </p:nvSpPr>
        <p:spPr/>
        <p:txBody>
          <a:bodyPr/>
          <a:lstStyle/>
          <a:p>
            <a:pPr>
              <a:defRPr/>
            </a:pPr>
            <a:r>
              <a:rPr lang="en-US" altLang="en-US" smtClean="0"/>
              <a:t>Slide </a:t>
            </a:r>
            <a:fld id="{474469FC-C9DB-4CF7-B72B-A1003E4A38C5}" type="slidenum">
              <a:rPr lang="en-US" altLang="en-US" smtClean="0"/>
              <a:pPr>
                <a:defRPr/>
              </a:pPr>
              <a:t>11</a:t>
            </a:fld>
            <a:endParaRPr lang="en-US" altLang="en-US"/>
          </a:p>
        </p:txBody>
      </p:sp>
      <p:sp>
        <p:nvSpPr>
          <p:cNvPr id="5" name="Fußzeilenplatzhalter 4"/>
          <p:cNvSpPr>
            <a:spLocks noGrp="1"/>
          </p:cNvSpPr>
          <p:nvPr>
            <p:ph type="ftr" sz="quarter" idx="11"/>
          </p:nvPr>
        </p:nvSpPr>
        <p:spPr/>
        <p:txBody>
          <a:bodyPr/>
          <a:lstStyle/>
          <a:p>
            <a:pPr>
              <a:defRPr/>
            </a:pPr>
            <a:r>
              <a:rPr lang="en-US" altLang="en-US" smtClean="0"/>
              <a:t>Volker Jungnickel (Fraunhofer HHI)</a:t>
            </a:r>
            <a:endParaRPr lang="en-US" altLang="en-US"/>
          </a:p>
        </p:txBody>
      </p:sp>
    </p:spTree>
    <p:extLst>
      <p:ext uri="{BB962C8B-B14F-4D97-AF65-F5344CB8AC3E}">
        <p14:creationId xmlns:p14="http://schemas.microsoft.com/office/powerpoint/2010/main" val="21929690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CRG </a:t>
            </a:r>
            <a:r>
              <a:rPr lang="de-DE" dirty="0" err="1" smtClean="0"/>
              <a:t>Telcos</a:t>
            </a:r>
            <a:endParaRPr lang="de-DE" dirty="0"/>
          </a:p>
        </p:txBody>
      </p:sp>
      <p:sp>
        <p:nvSpPr>
          <p:cNvPr id="3" name="Inhaltsplatzhalter 2"/>
          <p:cNvSpPr>
            <a:spLocks noGrp="1"/>
          </p:cNvSpPr>
          <p:nvPr>
            <p:ph idx="1"/>
          </p:nvPr>
        </p:nvSpPr>
        <p:spPr>
          <a:xfrm>
            <a:off x="381000" y="1981200"/>
            <a:ext cx="8534400" cy="2286000"/>
          </a:xfrm>
        </p:spPr>
        <p:txBody>
          <a:bodyPr/>
          <a:lstStyle/>
          <a:p>
            <a:pPr marL="400050"/>
            <a:r>
              <a:rPr lang="de-DE" dirty="0" smtClean="0"/>
              <a:t>TG13 CRG Telco </a:t>
            </a:r>
            <a:r>
              <a:rPr lang="de-DE" dirty="0" err="1" smtClean="0"/>
              <a:t>dates</a:t>
            </a:r>
            <a:r>
              <a:rPr lang="de-DE" dirty="0" smtClean="0"/>
              <a:t> </a:t>
            </a:r>
            <a:r>
              <a:rPr lang="de-DE" dirty="0" err="1" smtClean="0"/>
              <a:t>announced</a:t>
            </a:r>
            <a:endParaRPr lang="de-DE" dirty="0" smtClean="0"/>
          </a:p>
          <a:p>
            <a:pPr marL="800100" lvl="1"/>
            <a:r>
              <a:rPr lang="de-DE" sz="2400" dirty="0" smtClean="0"/>
              <a:t>27 Sept. 2021</a:t>
            </a:r>
            <a:r>
              <a:rPr lang="de-DE" sz="2400" dirty="0"/>
              <a:t>, 11-13 CET (5-7 ET, </a:t>
            </a:r>
            <a:r>
              <a:rPr lang="de-DE" sz="2400" dirty="0" smtClean="0"/>
              <a:t>18-20 </a:t>
            </a:r>
            <a:r>
              <a:rPr lang="de-DE" sz="2400" dirty="0"/>
              <a:t>KT)</a:t>
            </a:r>
          </a:p>
          <a:p>
            <a:pPr marL="800100" lvl="1"/>
            <a:r>
              <a:rPr lang="de-DE" sz="2400" dirty="0" smtClean="0"/>
              <a:t>4 </a:t>
            </a:r>
            <a:r>
              <a:rPr lang="de-DE" sz="2400" dirty="0" err="1" smtClean="0"/>
              <a:t>Oct</a:t>
            </a:r>
            <a:r>
              <a:rPr lang="de-DE" sz="2400" dirty="0" smtClean="0"/>
              <a:t>. 2021</a:t>
            </a:r>
            <a:r>
              <a:rPr lang="de-DE" sz="2400" dirty="0"/>
              <a:t>, 11-13 CET (5-7 ET, </a:t>
            </a:r>
            <a:r>
              <a:rPr lang="de-DE" sz="2400" dirty="0" smtClean="0"/>
              <a:t>18-20 </a:t>
            </a:r>
            <a:r>
              <a:rPr lang="de-DE" sz="2400" dirty="0"/>
              <a:t>KT)</a:t>
            </a:r>
          </a:p>
          <a:p>
            <a:pPr marL="800100" lvl="1"/>
            <a:r>
              <a:rPr lang="de-DE" sz="2400" dirty="0" smtClean="0"/>
              <a:t>11 </a:t>
            </a:r>
            <a:r>
              <a:rPr lang="de-DE" sz="2400" dirty="0" err="1" smtClean="0"/>
              <a:t>Oct</a:t>
            </a:r>
            <a:r>
              <a:rPr lang="de-DE" sz="2400" dirty="0" smtClean="0"/>
              <a:t>. </a:t>
            </a:r>
            <a:r>
              <a:rPr lang="de-DE" sz="2400" dirty="0"/>
              <a:t>2021, 11-13 CET (5-7 ET, </a:t>
            </a:r>
            <a:r>
              <a:rPr lang="de-DE" sz="2400" dirty="0" smtClean="0"/>
              <a:t>18-20 </a:t>
            </a:r>
            <a:r>
              <a:rPr lang="de-DE" sz="2400" dirty="0"/>
              <a:t>KT)</a:t>
            </a:r>
          </a:p>
          <a:p>
            <a:pPr marL="800100" lvl="1"/>
            <a:r>
              <a:rPr lang="de-DE" sz="2400" dirty="0" smtClean="0"/>
              <a:t>18 </a:t>
            </a:r>
            <a:r>
              <a:rPr lang="de-DE" sz="2400" dirty="0" err="1" smtClean="0"/>
              <a:t>Oct</a:t>
            </a:r>
            <a:r>
              <a:rPr lang="de-DE" sz="2400" dirty="0" smtClean="0"/>
              <a:t>. 2021</a:t>
            </a:r>
            <a:r>
              <a:rPr lang="de-DE" sz="2400" dirty="0"/>
              <a:t>, 11-13 CET (5-7 ET, </a:t>
            </a:r>
            <a:r>
              <a:rPr lang="de-DE" sz="2400" dirty="0" smtClean="0"/>
              <a:t>18-20 </a:t>
            </a:r>
            <a:r>
              <a:rPr lang="de-DE" sz="2400" dirty="0"/>
              <a:t>KT</a:t>
            </a:r>
            <a:r>
              <a:rPr lang="de-DE" sz="2400" dirty="0" smtClean="0"/>
              <a:t>)</a:t>
            </a:r>
            <a:endParaRPr lang="de-DE" sz="2400" dirty="0"/>
          </a:p>
          <a:p>
            <a:pPr marL="800100" lvl="1"/>
            <a:r>
              <a:rPr lang="de-DE" sz="2400" dirty="0" smtClean="0"/>
              <a:t>25 </a:t>
            </a:r>
            <a:r>
              <a:rPr lang="de-DE" sz="2400" dirty="0" err="1" smtClean="0"/>
              <a:t>Oct</a:t>
            </a:r>
            <a:r>
              <a:rPr lang="de-DE" sz="2400" dirty="0" smtClean="0"/>
              <a:t>. 2021</a:t>
            </a:r>
            <a:r>
              <a:rPr lang="de-DE" sz="2400" dirty="0"/>
              <a:t>, 11-13 CET (5-7 ET, </a:t>
            </a:r>
            <a:r>
              <a:rPr lang="de-DE" sz="2400" dirty="0" smtClean="0"/>
              <a:t>18-20 </a:t>
            </a:r>
            <a:r>
              <a:rPr lang="de-DE" sz="2400" dirty="0"/>
              <a:t>KT</a:t>
            </a:r>
            <a:r>
              <a:rPr lang="de-DE" sz="2400" dirty="0" smtClean="0"/>
              <a:t>)</a:t>
            </a:r>
          </a:p>
          <a:p>
            <a:pPr marL="800100" lvl="1"/>
            <a:r>
              <a:rPr lang="de-DE" sz="2400" dirty="0" smtClean="0"/>
              <a:t>01 Nov. 2021, </a:t>
            </a:r>
            <a:r>
              <a:rPr lang="de-DE" sz="2400" dirty="0"/>
              <a:t>11-13 CET (5-7 ET, </a:t>
            </a:r>
            <a:r>
              <a:rPr lang="de-DE" sz="2400" dirty="0" smtClean="0"/>
              <a:t>18-20 </a:t>
            </a:r>
            <a:r>
              <a:rPr lang="de-DE" sz="2400" dirty="0"/>
              <a:t>KT)</a:t>
            </a:r>
          </a:p>
          <a:p>
            <a:pPr marL="800100" lvl="1"/>
            <a:r>
              <a:rPr lang="de-DE" sz="2400" dirty="0" smtClean="0"/>
              <a:t>08 </a:t>
            </a:r>
            <a:r>
              <a:rPr lang="de-DE" sz="2400" dirty="0"/>
              <a:t>Nov. 2021, 11-13 CET (5-7 ET, 18-20 KT)</a:t>
            </a:r>
          </a:p>
          <a:p>
            <a:pPr marL="800100" lvl="1"/>
            <a:endParaRPr lang="de-DE" dirty="0"/>
          </a:p>
          <a:p>
            <a:pPr marL="800100" lvl="1"/>
            <a:endParaRPr lang="de-DE" dirty="0" smtClean="0"/>
          </a:p>
          <a:p>
            <a:pPr marL="800100" lvl="1"/>
            <a:endParaRPr lang="de-DE" b="0" dirty="0"/>
          </a:p>
        </p:txBody>
      </p:sp>
      <p:sp>
        <p:nvSpPr>
          <p:cNvPr id="4" name="Foliennummernplatzhalter 3"/>
          <p:cNvSpPr>
            <a:spLocks noGrp="1"/>
          </p:cNvSpPr>
          <p:nvPr>
            <p:ph type="sldNum" sz="quarter" idx="10"/>
          </p:nvPr>
        </p:nvSpPr>
        <p:spPr/>
        <p:txBody>
          <a:bodyPr/>
          <a:lstStyle/>
          <a:p>
            <a:pPr>
              <a:defRPr/>
            </a:pPr>
            <a:r>
              <a:rPr lang="en-US" altLang="en-US" smtClean="0"/>
              <a:t>Slide </a:t>
            </a:r>
            <a:fld id="{474469FC-C9DB-4CF7-B72B-A1003E4A38C5}" type="slidenum">
              <a:rPr lang="en-US" altLang="en-US" smtClean="0"/>
              <a:pPr>
                <a:defRPr/>
              </a:pPr>
              <a:t>12</a:t>
            </a:fld>
            <a:endParaRPr lang="en-US" altLang="en-US"/>
          </a:p>
        </p:txBody>
      </p:sp>
      <p:sp>
        <p:nvSpPr>
          <p:cNvPr id="5" name="Fußzeilenplatzhalter 4"/>
          <p:cNvSpPr>
            <a:spLocks noGrp="1"/>
          </p:cNvSpPr>
          <p:nvPr>
            <p:ph type="ftr" sz="quarter" idx="11"/>
          </p:nvPr>
        </p:nvSpPr>
        <p:spPr/>
        <p:txBody>
          <a:bodyPr/>
          <a:lstStyle/>
          <a:p>
            <a:pPr>
              <a:defRPr/>
            </a:pPr>
            <a:r>
              <a:rPr lang="en-US" altLang="en-US" smtClean="0"/>
              <a:t>Volker Jungnickel (Fraunhofer HHI)</a:t>
            </a:r>
            <a:endParaRPr lang="en-US" altLang="en-US"/>
          </a:p>
        </p:txBody>
      </p:sp>
    </p:spTree>
    <p:extLst>
      <p:ext uri="{BB962C8B-B14F-4D97-AF65-F5344CB8AC3E}">
        <p14:creationId xmlns:p14="http://schemas.microsoft.com/office/powerpoint/2010/main" val="17235871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F83107E0-218B-4453-B106-91E1881773EB}" type="slidenum">
              <a:rPr lang="en-US" altLang="en-US" sz="1200" b="0" smtClean="0"/>
              <a:pPr>
                <a:spcBef>
                  <a:spcPct val="0"/>
                </a:spcBef>
                <a:buFontTx/>
                <a:buNone/>
              </a:pPr>
              <a:t>2</a:t>
            </a:fld>
            <a:endParaRPr lang="en-US" altLang="en-US" sz="1200" b="0" smtClean="0"/>
          </a:p>
        </p:txBody>
      </p:sp>
      <p:sp>
        <p:nvSpPr>
          <p:cNvPr id="17411" name="Rectangle 3"/>
          <p:cNvSpPr txBox="1">
            <a:spLocks noChangeArrowheads="1"/>
          </p:cNvSpPr>
          <p:nvPr/>
        </p:nvSpPr>
        <p:spPr bwMode="auto">
          <a:xfrm>
            <a:off x="685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dirty="0"/>
              <a:t>This presentation contains the IEEE 802.15 TG13 Multi- </a:t>
            </a:r>
            <a:r>
              <a:rPr lang="en-US" altLang="en-US" dirty="0" err="1"/>
              <a:t>Gbit</a:t>
            </a:r>
            <a:r>
              <a:rPr lang="en-US" altLang="en-US" dirty="0"/>
              <a:t>/s Optical Wireless Communication </a:t>
            </a:r>
            <a:r>
              <a:rPr lang="en-US" altLang="en-US" dirty="0" smtClean="0"/>
              <a:t>Closing Report for </a:t>
            </a:r>
            <a:r>
              <a:rPr lang="en-US" altLang="en-US" dirty="0"/>
              <a:t>the </a:t>
            </a:r>
            <a:r>
              <a:rPr lang="en-US" altLang="en-US" dirty="0" smtClean="0"/>
              <a:t>September 2021 virtual meeting.</a:t>
            </a:r>
            <a:endParaRPr lang="en-US" altLang="en-US" dirty="0"/>
          </a:p>
          <a:p>
            <a:pPr algn="just">
              <a:buFontTx/>
              <a:buNone/>
            </a:pPr>
            <a:endParaRPr lang="en-US" altLang="en-US" dirty="0"/>
          </a:p>
          <a:p>
            <a:pPr algn="just">
              <a:buFontTx/>
              <a:buNone/>
            </a:pPr>
            <a:endParaRPr lang="de-DE" altLang="en-US" dirty="0"/>
          </a:p>
          <a:p>
            <a:pPr algn="just">
              <a:buFontTx/>
              <a:buNone/>
            </a:pPr>
            <a:endParaRPr lang="en-US" altLang="en-US" dirty="0"/>
          </a:p>
          <a:p>
            <a:pPr lvl="1"/>
            <a:endParaRPr lang="en-US" altLang="en-US" dirty="0"/>
          </a:p>
          <a:p>
            <a:pPr lvl="1"/>
            <a:endParaRPr lang="en-US" altLang="en-US" dirty="0"/>
          </a:p>
        </p:txBody>
      </p:sp>
      <p:sp>
        <p:nvSpPr>
          <p:cNvPr id="1741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a:solidFill>
                  <a:schemeClr val="tx2"/>
                </a:solidFill>
              </a:rPr>
              <a:t>Abstract</a:t>
            </a:r>
          </a:p>
        </p:txBody>
      </p:sp>
      <p:sp>
        <p:nvSpPr>
          <p:cNvPr id="17413"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3"/>
          <p:cNvSpPr txBox="1">
            <a:spLocks noChangeArrowheads="1"/>
          </p:cNvSpPr>
          <p:nvPr/>
        </p:nvSpPr>
        <p:spPr bwMode="auto">
          <a:xfrm>
            <a:off x="685800" y="1600200"/>
            <a:ext cx="8153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marL="342900" indent="-342900" algn="just">
              <a:buFont typeface="Arial" panose="020B0604020202020204" pitchFamily="34" charset="0"/>
              <a:buChar char="•"/>
              <a:defRPr/>
            </a:pPr>
            <a:r>
              <a:rPr lang="de-DE" sz="2000" dirty="0" smtClean="0"/>
              <a:t>Agenda in </a:t>
            </a:r>
            <a:r>
              <a:rPr lang="de-DE" sz="2000" dirty="0" err="1" smtClean="0"/>
              <a:t>doc</a:t>
            </a:r>
            <a:r>
              <a:rPr lang="de-DE" sz="2000" dirty="0" smtClean="0"/>
              <a:t>. </a:t>
            </a:r>
            <a:r>
              <a:rPr lang="de-DE" sz="2000" dirty="0" smtClean="0"/>
              <a:t>15-21/0462r3</a:t>
            </a:r>
            <a:endParaRPr lang="de-DE" sz="2000" dirty="0" smtClean="0"/>
          </a:p>
          <a:p>
            <a:pPr marL="1028700" lvl="1"/>
            <a:r>
              <a:rPr lang="en-GB" sz="1800" dirty="0" smtClean="0"/>
              <a:t>341+7 </a:t>
            </a:r>
            <a:r>
              <a:rPr lang="en-GB" sz="1800" dirty="0"/>
              <a:t>comments </a:t>
            </a:r>
            <a:r>
              <a:rPr lang="en-GB" sz="1800" dirty="0" smtClean="0"/>
              <a:t>on D4 from SA </a:t>
            </a:r>
            <a:r>
              <a:rPr lang="en-GB" sz="1800" dirty="0" err="1" smtClean="0"/>
              <a:t>pool+RAC</a:t>
            </a:r>
            <a:r>
              <a:rPr lang="en-GB" sz="1800" dirty="0" smtClean="0"/>
              <a:t> resolved in 15-21/0033r29</a:t>
            </a:r>
          </a:p>
          <a:p>
            <a:pPr marL="1028700" lvl="1"/>
            <a:r>
              <a:rPr lang="en-GB" sz="1800" dirty="0" smtClean="0"/>
              <a:t>D5.0 </a:t>
            </a:r>
            <a:r>
              <a:rPr lang="en-GB" sz="1800" dirty="0" smtClean="0"/>
              <a:t>is in </a:t>
            </a:r>
            <a:r>
              <a:rPr lang="en-GB" sz="1800" dirty="0" err="1" smtClean="0"/>
              <a:t>recirc</a:t>
            </a:r>
            <a:r>
              <a:rPr lang="en-GB" sz="1800" dirty="0" smtClean="0"/>
              <a:t> until Sept. 25: 53 comments, no </a:t>
            </a:r>
            <a:r>
              <a:rPr lang="en-GB" sz="1800" dirty="0" smtClean="0"/>
              <a:t>more MBS </a:t>
            </a:r>
            <a:r>
              <a:rPr lang="en-GB" sz="1800" dirty="0" smtClean="0"/>
              <a:t>so far</a:t>
            </a:r>
          </a:p>
          <a:p>
            <a:pPr marL="1028700" lvl="1"/>
            <a:r>
              <a:rPr lang="en-GB" sz="1800" dirty="0" smtClean="0"/>
              <a:t>NO voters have been approached to reconsider MBS comments and votes</a:t>
            </a:r>
            <a:endParaRPr lang="de-DE" sz="1600" dirty="0"/>
          </a:p>
          <a:p>
            <a:pPr marL="357188" indent="-357188"/>
            <a:r>
              <a:rPr lang="en-GB" sz="2000" dirty="0" smtClean="0"/>
              <a:t>Wednesday </a:t>
            </a:r>
            <a:r>
              <a:rPr lang="en-GB" sz="2000" dirty="0"/>
              <a:t>15 September 1-3 p.m.</a:t>
            </a:r>
            <a:endParaRPr lang="de-DE" sz="2000" dirty="0"/>
          </a:p>
          <a:p>
            <a:pPr marL="1028700" lvl="1"/>
            <a:r>
              <a:rPr lang="en-GB" sz="1800" dirty="0" smtClean="0"/>
              <a:t>TG Motion to start recirculation</a:t>
            </a:r>
          </a:p>
          <a:p>
            <a:pPr marL="1028700" lvl="1"/>
            <a:r>
              <a:rPr lang="en-GB" sz="1800" dirty="0" smtClean="0"/>
              <a:t>Reconfirmed </a:t>
            </a:r>
            <a:r>
              <a:rPr lang="en-GB" sz="1800" dirty="0"/>
              <a:t>the CRG, </a:t>
            </a:r>
            <a:r>
              <a:rPr lang="en-GB" sz="1800" dirty="0" smtClean="0"/>
              <a:t>announced </a:t>
            </a:r>
            <a:r>
              <a:rPr lang="en-GB" sz="1800" dirty="0"/>
              <a:t>teleconferences</a:t>
            </a:r>
            <a:endParaRPr lang="de-DE" sz="1800" dirty="0"/>
          </a:p>
          <a:p>
            <a:pPr marL="1028700" lvl="1"/>
            <a:r>
              <a:rPr lang="en-GB" sz="1800" dirty="0" smtClean="0"/>
              <a:t>Introduce </a:t>
            </a:r>
            <a:r>
              <a:rPr lang="en-GB" sz="1800" dirty="0" smtClean="0"/>
              <a:t>new </a:t>
            </a:r>
            <a:r>
              <a:rPr lang="en-GB" sz="1800" dirty="0"/>
              <a:t>draft D5.0 after SA ballot comment resolution</a:t>
            </a:r>
            <a:endParaRPr lang="de-DE" sz="1800" dirty="0"/>
          </a:p>
          <a:p>
            <a:pPr marL="357188" indent="-357188"/>
            <a:r>
              <a:rPr lang="de-DE" sz="2000" dirty="0" err="1" smtClean="0"/>
              <a:t>Tuesday</a:t>
            </a:r>
            <a:r>
              <a:rPr lang="de-DE" sz="2000" dirty="0" smtClean="0"/>
              <a:t> </a:t>
            </a:r>
            <a:r>
              <a:rPr lang="de-DE" sz="2000" dirty="0"/>
              <a:t>21 Sept. 1-3 </a:t>
            </a:r>
            <a:r>
              <a:rPr lang="de-DE" sz="2000" dirty="0" smtClean="0"/>
              <a:t>p.m.</a:t>
            </a:r>
            <a:endParaRPr lang="de-DE" sz="2000" dirty="0"/>
          </a:p>
          <a:p>
            <a:pPr marL="1028700" lvl="1"/>
            <a:r>
              <a:rPr lang="en-GB" sz="1800" dirty="0" smtClean="0"/>
              <a:t>Contributions closing minor gaps </a:t>
            </a:r>
            <a:r>
              <a:rPr lang="en-GB" sz="1800" dirty="0"/>
              <a:t>in the draft</a:t>
            </a:r>
            <a:endParaRPr lang="de-DE" sz="1800" dirty="0"/>
          </a:p>
          <a:p>
            <a:pPr marL="1428750" lvl="2"/>
            <a:r>
              <a:rPr lang="en-GB" sz="1600" dirty="0"/>
              <a:t>Improved line coding for PM PHY doc. 15-21/0439r1</a:t>
            </a:r>
            <a:endParaRPr lang="de-DE" sz="1600" dirty="0"/>
          </a:p>
          <a:p>
            <a:pPr marL="1428750" lvl="2"/>
            <a:r>
              <a:rPr lang="en-GB" sz="1600" dirty="0"/>
              <a:t>MIMO pilots for PM PHY doc. </a:t>
            </a:r>
            <a:r>
              <a:rPr lang="en-GB" sz="1600" dirty="0" smtClean="0"/>
              <a:t>15-21/0447r1</a:t>
            </a:r>
            <a:endParaRPr lang="de-DE" sz="1600" dirty="0"/>
          </a:p>
          <a:p>
            <a:pPr marL="1028700" lvl="1"/>
            <a:r>
              <a:rPr lang="en-GB" sz="1800" dirty="0" smtClean="0"/>
              <a:t>TG Motion </a:t>
            </a:r>
            <a:r>
              <a:rPr lang="en-GB" sz="1800" dirty="0" smtClean="0"/>
              <a:t>on ITU-R </a:t>
            </a:r>
            <a:r>
              <a:rPr lang="en-GB" sz="1800" dirty="0"/>
              <a:t>liaison </a:t>
            </a:r>
            <a:r>
              <a:rPr lang="en-GB" sz="1800" dirty="0" smtClean="0"/>
              <a:t>doc. </a:t>
            </a:r>
            <a:r>
              <a:rPr lang="en-GB" sz="1800" dirty="0" smtClean="0"/>
              <a:t>15-21/0434r1 in WG folder on Mentor</a:t>
            </a:r>
            <a:endParaRPr lang="en-GB" sz="1800" dirty="0"/>
          </a:p>
          <a:p>
            <a:pPr marL="1028700" lvl="1"/>
            <a:r>
              <a:rPr lang="en-GB" sz="1800" dirty="0" smtClean="0"/>
              <a:t>Discussion </a:t>
            </a:r>
            <a:r>
              <a:rPr lang="en-GB" sz="1800" dirty="0" smtClean="0"/>
              <a:t>about the timeline</a:t>
            </a:r>
            <a:endParaRPr lang="de-DE" sz="1800" dirty="0"/>
          </a:p>
          <a:p>
            <a:pPr marL="1028700" lvl="1" algn="just">
              <a:defRPr/>
            </a:pPr>
            <a:endParaRPr lang="de-DE" sz="1600" dirty="0" smtClean="0"/>
          </a:p>
        </p:txBody>
      </p:sp>
      <p:sp>
        <p:nvSpPr>
          <p:cNvPr id="29698"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CE92B1CF-42C3-4957-B9D9-3C50DCFDE095}" type="slidenum">
              <a:rPr lang="en-US" altLang="en-US" sz="1200" b="0" smtClean="0"/>
              <a:pPr>
                <a:spcBef>
                  <a:spcPct val="0"/>
                </a:spcBef>
                <a:buFontTx/>
                <a:buNone/>
              </a:pPr>
              <a:t>3</a:t>
            </a:fld>
            <a:endParaRPr lang="en-US" altLang="en-US" sz="1200" b="0" smtClean="0"/>
          </a:p>
        </p:txBody>
      </p:sp>
      <p:sp>
        <p:nvSpPr>
          <p:cNvPr id="29699" name="Rectangle 2"/>
          <p:cNvSpPr txBox="1">
            <a:spLocks noChangeArrowheads="1"/>
          </p:cNvSpPr>
          <p:nvPr/>
        </p:nvSpPr>
        <p:spPr bwMode="auto">
          <a:xfrm>
            <a:off x="685800" y="6096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dirty="0">
                <a:solidFill>
                  <a:schemeClr val="tx2"/>
                </a:solidFill>
              </a:rPr>
              <a:t>TG13 activities this week</a:t>
            </a:r>
          </a:p>
        </p:txBody>
      </p:sp>
      <p:sp>
        <p:nvSpPr>
          <p:cNvPr id="29700"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TG Motion </a:t>
            </a:r>
            <a:r>
              <a:rPr lang="de-DE" dirty="0" err="1" smtClean="0"/>
              <a:t>to</a:t>
            </a:r>
            <a:r>
              <a:rPr lang="de-DE" dirty="0" smtClean="0"/>
              <a:t> </a:t>
            </a:r>
            <a:r>
              <a:rPr lang="de-DE" dirty="0" err="1" smtClean="0"/>
              <a:t>reconfirm</a:t>
            </a:r>
            <a:r>
              <a:rPr lang="de-DE" dirty="0" smtClean="0"/>
              <a:t> CRG</a:t>
            </a:r>
            <a:endParaRPr lang="de-DE" dirty="0"/>
          </a:p>
        </p:txBody>
      </p:sp>
      <p:sp>
        <p:nvSpPr>
          <p:cNvPr id="3" name="Inhaltsplatzhalter 2"/>
          <p:cNvSpPr>
            <a:spLocks noGrp="1"/>
          </p:cNvSpPr>
          <p:nvPr>
            <p:ph idx="1"/>
          </p:nvPr>
        </p:nvSpPr>
        <p:spPr>
          <a:xfrm>
            <a:off x="381000" y="1676400"/>
            <a:ext cx="8534400" cy="2286000"/>
          </a:xfrm>
        </p:spPr>
        <p:txBody>
          <a:bodyPr/>
          <a:lstStyle/>
          <a:p>
            <a:pPr marL="0" lvl="0" indent="0">
              <a:buNone/>
            </a:pPr>
            <a:r>
              <a:rPr lang="en-US" sz="2000" b="0" i="1" dirty="0" smtClean="0"/>
              <a:t>Move to request </a:t>
            </a:r>
            <a:r>
              <a:rPr lang="en-US" sz="2000" b="0" i="1" dirty="0"/>
              <a:t>that 802.15 WG approves the formation of a Comment Resolution Group (CRG) for the Standards Association balloting of the </a:t>
            </a:r>
            <a:r>
              <a:rPr lang="en-US" sz="2000" b="0" i="1" dirty="0" smtClean="0"/>
              <a:t>P802.15.13_D5 </a:t>
            </a:r>
            <a:r>
              <a:rPr lang="en-US" sz="2000" b="0" i="1" dirty="0"/>
              <a:t>with the following membership: Volker Jungnickel as Chair, </a:t>
            </a:r>
            <a:r>
              <a:rPr lang="en-US" sz="2000" b="0" i="1" dirty="0" smtClean="0"/>
              <a:t>Chong Han, </a:t>
            </a:r>
            <a:r>
              <a:rPr lang="en-US" sz="2000" b="0" i="1" dirty="0"/>
              <a:t>Tuncer Baykas, Sang-Kyu Lim, </a:t>
            </a:r>
            <a:r>
              <a:rPr lang="en-US" sz="2000" b="0" i="1" dirty="0" smtClean="0"/>
              <a:t>Tero </a:t>
            </a:r>
            <a:r>
              <a:rPr lang="en-US" sz="2000" b="0" i="1" dirty="0"/>
              <a:t>Kivinen. The 802.15.13 CRG is authorized to approve comment resolutions, edit the draft according to the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r>
              <a:rPr lang="en-US" sz="2000" b="0" i="1" dirty="0" smtClean="0"/>
              <a:t>.</a:t>
            </a:r>
          </a:p>
          <a:p>
            <a:pPr lvl="0"/>
            <a:endParaRPr lang="de-DE" dirty="0"/>
          </a:p>
          <a:p>
            <a:pPr marL="457200" lvl="1" indent="0">
              <a:buNone/>
            </a:pPr>
            <a:r>
              <a:rPr lang="en-US" b="1" dirty="0"/>
              <a:t>Moved</a:t>
            </a:r>
            <a:r>
              <a:rPr lang="en-US" b="1" dirty="0" smtClean="0"/>
              <a:t>:	Tuncer Baykas	</a:t>
            </a:r>
          </a:p>
          <a:p>
            <a:pPr marL="457200" lvl="1" indent="0">
              <a:buNone/>
            </a:pPr>
            <a:r>
              <a:rPr lang="en-US" b="1" dirty="0" smtClean="0"/>
              <a:t>Second:	Kai Lennert Bober</a:t>
            </a:r>
            <a:endParaRPr lang="de-DE" b="1" dirty="0" smtClean="0"/>
          </a:p>
          <a:p>
            <a:pPr marL="457200" lvl="1" indent="0">
              <a:buNone/>
            </a:pPr>
            <a:endParaRPr lang="en-US" dirty="0" smtClean="0"/>
          </a:p>
          <a:p>
            <a:pPr marL="457200" lvl="1" indent="0">
              <a:buNone/>
            </a:pPr>
            <a:r>
              <a:rPr lang="en-US" dirty="0" smtClean="0"/>
              <a:t>Result</a:t>
            </a:r>
            <a:r>
              <a:rPr lang="en-US" dirty="0"/>
              <a:t>: </a:t>
            </a:r>
            <a:r>
              <a:rPr lang="en-US" dirty="0" smtClean="0"/>
              <a:t>Motion passed unanimously.</a:t>
            </a:r>
            <a:endParaRPr lang="de-DE" dirty="0">
              <a:effectLst/>
            </a:endParaRPr>
          </a:p>
        </p:txBody>
      </p:sp>
      <p:sp>
        <p:nvSpPr>
          <p:cNvPr id="4" name="Foliennummernplatzhalter 3"/>
          <p:cNvSpPr>
            <a:spLocks noGrp="1"/>
          </p:cNvSpPr>
          <p:nvPr>
            <p:ph type="sldNum" sz="quarter" idx="10"/>
          </p:nvPr>
        </p:nvSpPr>
        <p:spPr/>
        <p:txBody>
          <a:bodyPr/>
          <a:lstStyle/>
          <a:p>
            <a:pPr>
              <a:defRPr/>
            </a:pPr>
            <a:r>
              <a:rPr lang="en-US" altLang="en-US" smtClean="0"/>
              <a:t>Slide </a:t>
            </a:r>
            <a:fld id="{474469FC-C9DB-4CF7-B72B-A1003E4A38C5}" type="slidenum">
              <a:rPr lang="en-US" altLang="en-US" smtClean="0"/>
              <a:pPr>
                <a:defRPr/>
              </a:pPr>
              <a:t>4</a:t>
            </a:fld>
            <a:endParaRPr lang="en-US" altLang="en-US"/>
          </a:p>
        </p:txBody>
      </p:sp>
      <p:sp>
        <p:nvSpPr>
          <p:cNvPr id="5" name="Fußzeilenplatzhalter 4"/>
          <p:cNvSpPr>
            <a:spLocks noGrp="1"/>
          </p:cNvSpPr>
          <p:nvPr>
            <p:ph type="ftr" sz="quarter" idx="11"/>
          </p:nvPr>
        </p:nvSpPr>
        <p:spPr/>
        <p:txBody>
          <a:bodyPr/>
          <a:lstStyle/>
          <a:p>
            <a:pPr>
              <a:defRPr/>
            </a:pPr>
            <a:r>
              <a:rPr lang="en-US" altLang="en-US" smtClean="0"/>
              <a:t>Volker Jungnickel (Fraunhofer HHI)</a:t>
            </a:r>
            <a:endParaRPr lang="en-US" altLang="en-US"/>
          </a:p>
        </p:txBody>
      </p:sp>
    </p:spTree>
    <p:extLst>
      <p:ext uri="{BB962C8B-B14F-4D97-AF65-F5344CB8AC3E}">
        <p14:creationId xmlns:p14="http://schemas.microsoft.com/office/powerpoint/2010/main" val="79920493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WG </a:t>
            </a:r>
            <a:r>
              <a:rPr lang="de-DE" dirty="0" smtClean="0"/>
              <a:t>Motion </a:t>
            </a:r>
            <a:r>
              <a:rPr lang="de-DE" dirty="0" err="1" smtClean="0"/>
              <a:t>to</a:t>
            </a:r>
            <a:r>
              <a:rPr lang="de-DE" dirty="0" smtClean="0"/>
              <a:t> </a:t>
            </a:r>
            <a:r>
              <a:rPr lang="de-DE" dirty="0" err="1" smtClean="0"/>
              <a:t>reconfirm</a:t>
            </a:r>
            <a:r>
              <a:rPr lang="de-DE" dirty="0" smtClean="0"/>
              <a:t> CRG</a:t>
            </a:r>
            <a:endParaRPr lang="de-DE" dirty="0"/>
          </a:p>
        </p:txBody>
      </p:sp>
      <p:sp>
        <p:nvSpPr>
          <p:cNvPr id="3" name="Inhaltsplatzhalter 2"/>
          <p:cNvSpPr>
            <a:spLocks noGrp="1"/>
          </p:cNvSpPr>
          <p:nvPr>
            <p:ph idx="1"/>
          </p:nvPr>
        </p:nvSpPr>
        <p:spPr>
          <a:xfrm>
            <a:off x="381000" y="1981200"/>
            <a:ext cx="8534400" cy="2286000"/>
          </a:xfrm>
        </p:spPr>
        <p:txBody>
          <a:bodyPr/>
          <a:lstStyle/>
          <a:p>
            <a:pPr marL="0" lvl="0" indent="0">
              <a:buNone/>
            </a:pPr>
            <a:r>
              <a:rPr lang="en-US" sz="2000" b="0" i="1" dirty="0" smtClean="0"/>
              <a:t>Move </a:t>
            </a:r>
            <a:r>
              <a:rPr lang="en-US" sz="2000" b="0" i="1" dirty="0" smtClean="0"/>
              <a:t>that </a:t>
            </a:r>
            <a:r>
              <a:rPr lang="en-US" sz="2000" b="0" i="1" dirty="0"/>
              <a:t>802.15 WG approves the formation of a Comment Resolution Group (CRG) for the Standards Association balloting of the </a:t>
            </a:r>
            <a:r>
              <a:rPr lang="en-US" sz="2000" b="0" i="1" dirty="0" smtClean="0"/>
              <a:t>P802.15.13_D5 </a:t>
            </a:r>
            <a:r>
              <a:rPr lang="en-US" sz="2000" b="0" i="1" dirty="0"/>
              <a:t>with the following membership: Volker Jungnickel as Chair, </a:t>
            </a:r>
            <a:r>
              <a:rPr lang="en-US" sz="2000" b="0" i="1" dirty="0" smtClean="0"/>
              <a:t>Chong Han, </a:t>
            </a:r>
            <a:r>
              <a:rPr lang="en-US" sz="2000" b="0" i="1" dirty="0"/>
              <a:t>Tuncer Baykas, Sang-Kyu Lim, </a:t>
            </a:r>
            <a:r>
              <a:rPr lang="en-US" sz="2000" b="0" i="1" dirty="0" smtClean="0"/>
              <a:t>Tero </a:t>
            </a:r>
            <a:r>
              <a:rPr lang="en-US" sz="2000" b="0" i="1" dirty="0"/>
              <a:t>Kivinen. The 802.15.13 CRG is authorized to approve comment resolutions, edit the draft according to the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r>
              <a:rPr lang="en-US" sz="2000" b="0" i="1" dirty="0" smtClean="0"/>
              <a:t>.</a:t>
            </a:r>
          </a:p>
          <a:p>
            <a:pPr lvl="0"/>
            <a:endParaRPr lang="de-DE" dirty="0"/>
          </a:p>
          <a:p>
            <a:pPr marL="457200" lvl="1" indent="0">
              <a:buNone/>
            </a:pPr>
            <a:r>
              <a:rPr lang="en-US" b="1" dirty="0"/>
              <a:t>Moved</a:t>
            </a:r>
            <a:r>
              <a:rPr lang="en-US" b="1" dirty="0" smtClean="0"/>
              <a:t>:		</a:t>
            </a:r>
          </a:p>
          <a:p>
            <a:pPr marL="457200" lvl="1" indent="0">
              <a:buNone/>
            </a:pPr>
            <a:r>
              <a:rPr lang="en-US" b="1" dirty="0" smtClean="0"/>
              <a:t>Seconded:</a:t>
            </a:r>
            <a:r>
              <a:rPr lang="en-US" b="1" dirty="0" smtClean="0"/>
              <a:t>	</a:t>
            </a:r>
            <a:endParaRPr lang="de-DE" b="1" dirty="0" smtClean="0"/>
          </a:p>
          <a:p>
            <a:pPr marL="457200" lvl="1" indent="0">
              <a:buNone/>
            </a:pPr>
            <a:endParaRPr lang="en-US" dirty="0" smtClean="0"/>
          </a:p>
        </p:txBody>
      </p:sp>
      <p:sp>
        <p:nvSpPr>
          <p:cNvPr id="4" name="Foliennummernplatzhalter 3"/>
          <p:cNvSpPr>
            <a:spLocks noGrp="1"/>
          </p:cNvSpPr>
          <p:nvPr>
            <p:ph type="sldNum" sz="quarter" idx="10"/>
          </p:nvPr>
        </p:nvSpPr>
        <p:spPr/>
        <p:txBody>
          <a:bodyPr/>
          <a:lstStyle/>
          <a:p>
            <a:pPr>
              <a:defRPr/>
            </a:pPr>
            <a:r>
              <a:rPr lang="en-US" altLang="en-US" smtClean="0"/>
              <a:t>Slide </a:t>
            </a:r>
            <a:fld id="{474469FC-C9DB-4CF7-B72B-A1003E4A38C5}" type="slidenum">
              <a:rPr lang="en-US" altLang="en-US" smtClean="0"/>
              <a:pPr>
                <a:defRPr/>
              </a:pPr>
              <a:t>5</a:t>
            </a:fld>
            <a:endParaRPr lang="en-US" altLang="en-US"/>
          </a:p>
        </p:txBody>
      </p:sp>
      <p:sp>
        <p:nvSpPr>
          <p:cNvPr id="5" name="Fußzeilenplatzhalter 4"/>
          <p:cNvSpPr>
            <a:spLocks noGrp="1"/>
          </p:cNvSpPr>
          <p:nvPr>
            <p:ph type="ftr" sz="quarter" idx="11"/>
          </p:nvPr>
        </p:nvSpPr>
        <p:spPr/>
        <p:txBody>
          <a:bodyPr/>
          <a:lstStyle/>
          <a:p>
            <a:pPr>
              <a:defRPr/>
            </a:pPr>
            <a:r>
              <a:rPr lang="en-US" altLang="en-US" smtClean="0"/>
              <a:t>Volker Jungnickel (Fraunhofer HHI)</a:t>
            </a:r>
            <a:endParaRPr lang="en-US" altLang="en-US"/>
          </a:p>
        </p:txBody>
      </p:sp>
    </p:spTree>
    <p:extLst>
      <p:ext uri="{BB962C8B-B14F-4D97-AF65-F5344CB8AC3E}">
        <p14:creationId xmlns:p14="http://schemas.microsoft.com/office/powerpoint/2010/main" val="391520812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TG13 Motion </a:t>
            </a:r>
            <a:r>
              <a:rPr lang="de-DE" dirty="0" err="1" smtClean="0"/>
              <a:t>to</a:t>
            </a:r>
            <a:r>
              <a:rPr lang="de-DE" dirty="0" smtClean="0"/>
              <a:t> </a:t>
            </a:r>
            <a:r>
              <a:rPr lang="de-DE" dirty="0" err="1" smtClean="0"/>
              <a:t>start</a:t>
            </a:r>
            <a:r>
              <a:rPr lang="de-DE" dirty="0" smtClean="0"/>
              <a:t> </a:t>
            </a:r>
            <a:r>
              <a:rPr lang="de-DE" dirty="0" err="1" smtClean="0"/>
              <a:t>Recirculation</a:t>
            </a:r>
            <a:endParaRPr lang="de-DE" dirty="0"/>
          </a:p>
        </p:txBody>
      </p:sp>
      <p:sp>
        <p:nvSpPr>
          <p:cNvPr id="3" name="Inhaltsplatzhalter 2"/>
          <p:cNvSpPr>
            <a:spLocks noGrp="1"/>
          </p:cNvSpPr>
          <p:nvPr>
            <p:ph idx="1"/>
          </p:nvPr>
        </p:nvSpPr>
        <p:spPr/>
        <p:txBody>
          <a:bodyPr/>
          <a:lstStyle/>
          <a:p>
            <a:pPr marL="0" indent="0">
              <a:buNone/>
            </a:pPr>
            <a:r>
              <a:rPr lang="en-US" dirty="0" smtClean="0"/>
              <a:t>Move </a:t>
            </a:r>
            <a:r>
              <a:rPr lang="en-US" dirty="0"/>
              <a:t>that </a:t>
            </a:r>
            <a:r>
              <a:rPr lang="en-US" dirty="0" smtClean="0"/>
              <a:t>TG13 formally requests that the </a:t>
            </a:r>
            <a:r>
              <a:rPr lang="en-US" dirty="0"/>
              <a:t>802.15 WG </a:t>
            </a:r>
            <a:r>
              <a:rPr lang="en-US" dirty="0" smtClean="0"/>
              <a:t>starts </a:t>
            </a:r>
            <a:r>
              <a:rPr lang="en-US" dirty="0"/>
              <a:t>a </a:t>
            </a:r>
            <a:r>
              <a:rPr lang="en-US" dirty="0" smtClean="0"/>
              <a:t>SA Ballot </a:t>
            </a:r>
            <a:r>
              <a:rPr lang="en-US" dirty="0"/>
              <a:t>requesting approval of </a:t>
            </a:r>
            <a:r>
              <a:rPr lang="en-US" dirty="0" smtClean="0"/>
              <a:t>CSD </a:t>
            </a:r>
            <a:r>
              <a:rPr lang="en-US" dirty="0"/>
              <a:t>document [15-17-0075-02] and document P802-15-13_D05 and to forward document P802-15-13_D05, to Standards Association </a:t>
            </a:r>
            <a:r>
              <a:rPr lang="en-US" dirty="0" smtClean="0"/>
              <a:t>ballot.</a:t>
            </a:r>
          </a:p>
          <a:p>
            <a:pPr marL="0" indent="0">
              <a:buNone/>
            </a:pPr>
            <a:endParaRPr lang="en-US" dirty="0"/>
          </a:p>
          <a:p>
            <a:pPr marL="0" indent="0">
              <a:buNone/>
            </a:pPr>
            <a:r>
              <a:rPr lang="en-US" dirty="0" smtClean="0"/>
              <a:t>Moved by  	Tuncer Baykas</a:t>
            </a:r>
          </a:p>
          <a:p>
            <a:pPr marL="0" indent="0">
              <a:buNone/>
            </a:pPr>
            <a:r>
              <a:rPr lang="en-US" dirty="0" smtClean="0"/>
              <a:t>Seconded by	Kai Lennert Bober</a:t>
            </a:r>
          </a:p>
          <a:p>
            <a:pPr marL="0" indent="0">
              <a:buNone/>
            </a:pPr>
            <a:endParaRPr lang="en-US" dirty="0"/>
          </a:p>
          <a:p>
            <a:pPr marL="0" indent="0">
              <a:buNone/>
            </a:pPr>
            <a:r>
              <a:rPr lang="en-US" dirty="0" smtClean="0"/>
              <a:t>Motion passes with unanimous consent.</a:t>
            </a:r>
          </a:p>
          <a:p>
            <a:pPr marL="0" indent="0">
              <a:buNone/>
            </a:pPr>
            <a:endParaRPr lang="en-US" dirty="0"/>
          </a:p>
          <a:p>
            <a:pPr marL="0" indent="0">
              <a:buNone/>
            </a:pPr>
            <a:endParaRPr lang="de-DE" dirty="0"/>
          </a:p>
        </p:txBody>
      </p:sp>
      <p:sp>
        <p:nvSpPr>
          <p:cNvPr id="4" name="Foliennummernplatzhalter 3"/>
          <p:cNvSpPr>
            <a:spLocks noGrp="1"/>
          </p:cNvSpPr>
          <p:nvPr>
            <p:ph type="sldNum" sz="quarter" idx="10"/>
          </p:nvPr>
        </p:nvSpPr>
        <p:spPr/>
        <p:txBody>
          <a:bodyPr/>
          <a:lstStyle/>
          <a:p>
            <a:pPr>
              <a:defRPr/>
            </a:pPr>
            <a:r>
              <a:rPr lang="en-US" altLang="en-US" smtClean="0"/>
              <a:t>Slide </a:t>
            </a:r>
            <a:fld id="{474469FC-C9DB-4CF7-B72B-A1003E4A38C5}" type="slidenum">
              <a:rPr lang="en-US" altLang="en-US" smtClean="0"/>
              <a:pPr>
                <a:defRPr/>
              </a:pPr>
              <a:t>6</a:t>
            </a:fld>
            <a:endParaRPr lang="en-US" altLang="en-US"/>
          </a:p>
        </p:txBody>
      </p:sp>
      <p:sp>
        <p:nvSpPr>
          <p:cNvPr id="5" name="Fußzeilenplatzhalter 4"/>
          <p:cNvSpPr>
            <a:spLocks noGrp="1"/>
          </p:cNvSpPr>
          <p:nvPr>
            <p:ph type="ftr" sz="quarter" idx="11"/>
          </p:nvPr>
        </p:nvSpPr>
        <p:spPr/>
        <p:txBody>
          <a:bodyPr/>
          <a:lstStyle/>
          <a:p>
            <a:pPr>
              <a:defRPr/>
            </a:pPr>
            <a:r>
              <a:rPr lang="en-US" altLang="en-US" smtClean="0"/>
              <a:t>Volker Jungnickel (Fraunhofer HHI)</a:t>
            </a:r>
            <a:endParaRPr lang="en-US" altLang="en-US"/>
          </a:p>
        </p:txBody>
      </p:sp>
    </p:spTree>
    <p:extLst>
      <p:ext uri="{BB962C8B-B14F-4D97-AF65-F5344CB8AC3E}">
        <p14:creationId xmlns:p14="http://schemas.microsoft.com/office/powerpoint/2010/main" val="309503020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WG </a:t>
            </a:r>
            <a:r>
              <a:rPr lang="de-DE" dirty="0" smtClean="0"/>
              <a:t>Motion </a:t>
            </a:r>
            <a:r>
              <a:rPr lang="de-DE" dirty="0" err="1" smtClean="0"/>
              <a:t>to</a:t>
            </a:r>
            <a:r>
              <a:rPr lang="de-DE" dirty="0" smtClean="0"/>
              <a:t> </a:t>
            </a:r>
            <a:r>
              <a:rPr lang="de-DE" dirty="0" err="1" smtClean="0"/>
              <a:t>start</a:t>
            </a:r>
            <a:r>
              <a:rPr lang="de-DE" dirty="0" smtClean="0"/>
              <a:t> </a:t>
            </a:r>
            <a:r>
              <a:rPr lang="de-DE" dirty="0" err="1" smtClean="0"/>
              <a:t>Recirculation</a:t>
            </a:r>
            <a:endParaRPr lang="de-DE" dirty="0"/>
          </a:p>
        </p:txBody>
      </p:sp>
      <p:sp>
        <p:nvSpPr>
          <p:cNvPr id="3" name="Inhaltsplatzhalter 2"/>
          <p:cNvSpPr>
            <a:spLocks noGrp="1"/>
          </p:cNvSpPr>
          <p:nvPr>
            <p:ph idx="1"/>
          </p:nvPr>
        </p:nvSpPr>
        <p:spPr/>
        <p:txBody>
          <a:bodyPr/>
          <a:lstStyle/>
          <a:p>
            <a:pPr marL="0" indent="0">
              <a:buNone/>
            </a:pPr>
            <a:r>
              <a:rPr lang="en-US" dirty="0" smtClean="0"/>
              <a:t>Move </a:t>
            </a:r>
            <a:r>
              <a:rPr lang="en-US" dirty="0"/>
              <a:t>that </a:t>
            </a:r>
            <a:r>
              <a:rPr lang="en-US" dirty="0" smtClean="0"/>
              <a:t>the 802.15 </a:t>
            </a:r>
            <a:r>
              <a:rPr lang="en-US" dirty="0"/>
              <a:t>WG </a:t>
            </a:r>
            <a:r>
              <a:rPr lang="en-US" dirty="0" smtClean="0"/>
              <a:t>starts </a:t>
            </a:r>
            <a:r>
              <a:rPr lang="en-US" dirty="0"/>
              <a:t>a </a:t>
            </a:r>
            <a:r>
              <a:rPr lang="en-US" dirty="0" smtClean="0"/>
              <a:t>SA Ballot </a:t>
            </a:r>
            <a:r>
              <a:rPr lang="en-US" dirty="0"/>
              <a:t>requesting approval of </a:t>
            </a:r>
            <a:r>
              <a:rPr lang="en-US" dirty="0" smtClean="0"/>
              <a:t>CSD </a:t>
            </a:r>
            <a:r>
              <a:rPr lang="en-US" dirty="0"/>
              <a:t>document [15-17-0075-02] and document P802-15-13_D05 and to forward document P802-15-13_D05, to Standards Association </a:t>
            </a:r>
            <a:r>
              <a:rPr lang="en-US" dirty="0" smtClean="0"/>
              <a:t>ballot.</a:t>
            </a:r>
          </a:p>
          <a:p>
            <a:pPr marL="0" indent="0">
              <a:buNone/>
            </a:pPr>
            <a:endParaRPr lang="en-US" dirty="0"/>
          </a:p>
          <a:p>
            <a:pPr marL="0" indent="0">
              <a:buNone/>
            </a:pPr>
            <a:r>
              <a:rPr lang="en-US" dirty="0" smtClean="0"/>
              <a:t>Moved by  	</a:t>
            </a:r>
            <a:endParaRPr lang="en-US" dirty="0" smtClean="0"/>
          </a:p>
          <a:p>
            <a:pPr marL="0" indent="0">
              <a:buNone/>
            </a:pPr>
            <a:r>
              <a:rPr lang="en-US" dirty="0" smtClean="0"/>
              <a:t>Seconded </a:t>
            </a:r>
            <a:r>
              <a:rPr lang="en-US" dirty="0" smtClean="0"/>
              <a:t>by	</a:t>
            </a:r>
          </a:p>
          <a:p>
            <a:pPr marL="0" indent="0">
              <a:buNone/>
            </a:pPr>
            <a:endParaRPr lang="en-US" dirty="0"/>
          </a:p>
          <a:p>
            <a:pPr marL="0" indent="0">
              <a:buNone/>
            </a:pPr>
            <a:endParaRPr lang="de-DE" dirty="0"/>
          </a:p>
        </p:txBody>
      </p:sp>
      <p:sp>
        <p:nvSpPr>
          <p:cNvPr id="4" name="Foliennummernplatzhalter 3"/>
          <p:cNvSpPr>
            <a:spLocks noGrp="1"/>
          </p:cNvSpPr>
          <p:nvPr>
            <p:ph type="sldNum" sz="quarter" idx="10"/>
          </p:nvPr>
        </p:nvSpPr>
        <p:spPr/>
        <p:txBody>
          <a:bodyPr/>
          <a:lstStyle/>
          <a:p>
            <a:pPr>
              <a:defRPr/>
            </a:pPr>
            <a:r>
              <a:rPr lang="en-US" altLang="en-US" smtClean="0"/>
              <a:t>Slide </a:t>
            </a:r>
            <a:fld id="{474469FC-C9DB-4CF7-B72B-A1003E4A38C5}" type="slidenum">
              <a:rPr lang="en-US" altLang="en-US" smtClean="0"/>
              <a:pPr>
                <a:defRPr/>
              </a:pPr>
              <a:t>7</a:t>
            </a:fld>
            <a:endParaRPr lang="en-US" altLang="en-US"/>
          </a:p>
        </p:txBody>
      </p:sp>
      <p:sp>
        <p:nvSpPr>
          <p:cNvPr id="5" name="Fußzeilenplatzhalter 4"/>
          <p:cNvSpPr>
            <a:spLocks noGrp="1"/>
          </p:cNvSpPr>
          <p:nvPr>
            <p:ph type="ftr" sz="quarter" idx="11"/>
          </p:nvPr>
        </p:nvSpPr>
        <p:spPr/>
        <p:txBody>
          <a:bodyPr/>
          <a:lstStyle/>
          <a:p>
            <a:pPr>
              <a:defRPr/>
            </a:pPr>
            <a:r>
              <a:rPr lang="en-US" altLang="en-US" smtClean="0"/>
              <a:t>Volker Jungnickel (Fraunhofer HHI)</a:t>
            </a:r>
            <a:endParaRPr lang="en-US" altLang="en-US"/>
          </a:p>
        </p:txBody>
      </p:sp>
    </p:spTree>
    <p:extLst>
      <p:ext uri="{BB962C8B-B14F-4D97-AF65-F5344CB8AC3E}">
        <p14:creationId xmlns:p14="http://schemas.microsoft.com/office/powerpoint/2010/main" val="204303122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TG13 Motion </a:t>
            </a:r>
            <a:r>
              <a:rPr lang="de-DE" dirty="0" err="1" smtClean="0"/>
              <a:t>to</a:t>
            </a:r>
            <a:r>
              <a:rPr lang="de-DE" dirty="0" smtClean="0"/>
              <a:t> </a:t>
            </a:r>
            <a:r>
              <a:rPr lang="de-DE" dirty="0" err="1" smtClean="0"/>
              <a:t>approve</a:t>
            </a:r>
            <a:r>
              <a:rPr lang="de-DE" dirty="0" smtClean="0"/>
              <a:t> </a:t>
            </a:r>
            <a:r>
              <a:rPr lang="de-DE" dirty="0" err="1" smtClean="0"/>
              <a:t>reply</a:t>
            </a:r>
            <a:r>
              <a:rPr lang="de-DE" dirty="0" smtClean="0"/>
              <a:t> </a:t>
            </a:r>
            <a:r>
              <a:rPr lang="de-DE" dirty="0" err="1" smtClean="0"/>
              <a:t>to</a:t>
            </a:r>
            <a:r>
              <a:rPr lang="de-DE" dirty="0" smtClean="0"/>
              <a:t> ITU-R </a:t>
            </a:r>
            <a:r>
              <a:rPr lang="de-DE" dirty="0" err="1" smtClean="0"/>
              <a:t>liaison</a:t>
            </a:r>
            <a:endParaRPr lang="de-DE" dirty="0"/>
          </a:p>
        </p:txBody>
      </p:sp>
      <p:sp>
        <p:nvSpPr>
          <p:cNvPr id="3" name="Inhaltsplatzhalter 2"/>
          <p:cNvSpPr>
            <a:spLocks noGrp="1"/>
          </p:cNvSpPr>
          <p:nvPr>
            <p:ph idx="1"/>
          </p:nvPr>
        </p:nvSpPr>
        <p:spPr/>
        <p:txBody>
          <a:bodyPr/>
          <a:lstStyle/>
          <a:p>
            <a:pPr marL="0" indent="0">
              <a:buNone/>
            </a:pPr>
            <a:r>
              <a:rPr lang="en-US" dirty="0" smtClean="0"/>
              <a:t>Move </a:t>
            </a:r>
            <a:r>
              <a:rPr lang="en-US" dirty="0"/>
              <a:t>that TG13 </a:t>
            </a:r>
            <a:r>
              <a:rPr lang="en-US" dirty="0" smtClean="0"/>
              <a:t>requests that 802.15 WG approves the reply to </a:t>
            </a:r>
            <a:r>
              <a:rPr lang="de-DE" dirty="0" smtClean="0"/>
              <a:t>ITU-R </a:t>
            </a:r>
            <a:r>
              <a:rPr lang="de-DE" dirty="0" err="1" smtClean="0"/>
              <a:t>liaison</a:t>
            </a:r>
            <a:r>
              <a:rPr lang="de-DE" dirty="0" smtClean="0"/>
              <a:t> in </a:t>
            </a:r>
            <a:r>
              <a:rPr lang="de-DE" dirty="0" err="1"/>
              <a:t>doc</a:t>
            </a:r>
            <a:r>
              <a:rPr lang="de-DE" dirty="0"/>
              <a:t>. </a:t>
            </a:r>
            <a:r>
              <a:rPr lang="en-GB" kern="1200" dirty="0">
                <a:solidFill>
                  <a:schemeClr val="dk1"/>
                </a:solidFill>
              </a:rPr>
              <a:t>15-21/0434r1</a:t>
            </a:r>
            <a:r>
              <a:rPr lang="en-US" dirty="0" smtClean="0"/>
              <a:t>.</a:t>
            </a:r>
          </a:p>
          <a:p>
            <a:pPr marL="0" indent="0">
              <a:buNone/>
            </a:pPr>
            <a:endParaRPr lang="en-US" dirty="0"/>
          </a:p>
          <a:p>
            <a:pPr marL="0" indent="0">
              <a:buNone/>
            </a:pPr>
            <a:r>
              <a:rPr lang="en-US" dirty="0" smtClean="0"/>
              <a:t>Moved by  	</a:t>
            </a:r>
            <a:r>
              <a:rPr lang="en-US" dirty="0" smtClean="0"/>
              <a:t>Tuncer Baykas</a:t>
            </a:r>
            <a:endParaRPr lang="en-US" dirty="0" smtClean="0"/>
          </a:p>
          <a:p>
            <a:pPr marL="0" indent="0">
              <a:buNone/>
            </a:pPr>
            <a:r>
              <a:rPr lang="en-US" dirty="0" smtClean="0"/>
              <a:t>Seconded by	</a:t>
            </a:r>
            <a:r>
              <a:rPr lang="en-US" dirty="0" smtClean="0"/>
              <a:t>Kai Lennert Bober</a:t>
            </a:r>
            <a:endParaRPr lang="en-US" dirty="0" smtClean="0"/>
          </a:p>
          <a:p>
            <a:pPr marL="0" indent="0">
              <a:buNone/>
            </a:pPr>
            <a:endParaRPr lang="en-US" dirty="0"/>
          </a:p>
          <a:p>
            <a:pPr marL="0" indent="0">
              <a:buNone/>
            </a:pPr>
            <a:r>
              <a:rPr lang="en-US" dirty="0" smtClean="0"/>
              <a:t>Motion passes with unanimous consent.</a:t>
            </a:r>
          </a:p>
          <a:p>
            <a:pPr marL="0" indent="0">
              <a:buNone/>
            </a:pPr>
            <a:endParaRPr lang="en-US" dirty="0"/>
          </a:p>
          <a:p>
            <a:pPr marL="0" indent="0">
              <a:buNone/>
            </a:pPr>
            <a:endParaRPr lang="de-DE" dirty="0"/>
          </a:p>
        </p:txBody>
      </p:sp>
      <p:sp>
        <p:nvSpPr>
          <p:cNvPr id="4" name="Foliennummernplatzhalter 3"/>
          <p:cNvSpPr>
            <a:spLocks noGrp="1"/>
          </p:cNvSpPr>
          <p:nvPr>
            <p:ph type="sldNum" sz="quarter" idx="10"/>
          </p:nvPr>
        </p:nvSpPr>
        <p:spPr/>
        <p:txBody>
          <a:bodyPr/>
          <a:lstStyle/>
          <a:p>
            <a:pPr>
              <a:defRPr/>
            </a:pPr>
            <a:r>
              <a:rPr lang="en-US" altLang="en-US" smtClean="0"/>
              <a:t>Slide </a:t>
            </a:r>
            <a:fld id="{474469FC-C9DB-4CF7-B72B-A1003E4A38C5}" type="slidenum">
              <a:rPr lang="en-US" altLang="en-US" smtClean="0"/>
              <a:pPr>
                <a:defRPr/>
              </a:pPr>
              <a:t>8</a:t>
            </a:fld>
            <a:endParaRPr lang="en-US" altLang="en-US"/>
          </a:p>
        </p:txBody>
      </p:sp>
      <p:sp>
        <p:nvSpPr>
          <p:cNvPr id="5" name="Fußzeilenplatzhalter 4"/>
          <p:cNvSpPr>
            <a:spLocks noGrp="1"/>
          </p:cNvSpPr>
          <p:nvPr>
            <p:ph type="ftr" sz="quarter" idx="11"/>
          </p:nvPr>
        </p:nvSpPr>
        <p:spPr/>
        <p:txBody>
          <a:bodyPr/>
          <a:lstStyle/>
          <a:p>
            <a:pPr>
              <a:defRPr/>
            </a:pPr>
            <a:r>
              <a:rPr lang="en-US" altLang="en-US" smtClean="0"/>
              <a:t>Volker Jungnickel (Fraunhofer HHI)</a:t>
            </a:r>
            <a:endParaRPr lang="en-US" altLang="en-US"/>
          </a:p>
        </p:txBody>
      </p:sp>
    </p:spTree>
    <p:extLst>
      <p:ext uri="{BB962C8B-B14F-4D97-AF65-F5344CB8AC3E}">
        <p14:creationId xmlns:p14="http://schemas.microsoft.com/office/powerpoint/2010/main" val="157248564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WG Motion </a:t>
            </a:r>
            <a:r>
              <a:rPr lang="de-DE" dirty="0" err="1" smtClean="0"/>
              <a:t>to</a:t>
            </a:r>
            <a:r>
              <a:rPr lang="de-DE" dirty="0" smtClean="0"/>
              <a:t> </a:t>
            </a:r>
            <a:r>
              <a:rPr lang="de-DE" dirty="0" err="1" smtClean="0"/>
              <a:t>approve</a:t>
            </a:r>
            <a:r>
              <a:rPr lang="de-DE" dirty="0" smtClean="0"/>
              <a:t> </a:t>
            </a:r>
            <a:r>
              <a:rPr lang="de-DE" dirty="0" err="1" smtClean="0"/>
              <a:t>reply</a:t>
            </a:r>
            <a:r>
              <a:rPr lang="de-DE" dirty="0" smtClean="0"/>
              <a:t> </a:t>
            </a:r>
            <a:r>
              <a:rPr lang="de-DE" dirty="0" err="1" smtClean="0"/>
              <a:t>to</a:t>
            </a:r>
            <a:r>
              <a:rPr lang="de-DE" dirty="0" smtClean="0"/>
              <a:t> ITU-R </a:t>
            </a:r>
            <a:r>
              <a:rPr lang="de-DE" dirty="0" err="1" smtClean="0"/>
              <a:t>liaison</a:t>
            </a:r>
            <a:endParaRPr lang="de-DE" dirty="0"/>
          </a:p>
        </p:txBody>
      </p:sp>
      <p:sp>
        <p:nvSpPr>
          <p:cNvPr id="3" name="Inhaltsplatzhalter 2"/>
          <p:cNvSpPr>
            <a:spLocks noGrp="1"/>
          </p:cNvSpPr>
          <p:nvPr>
            <p:ph idx="1"/>
          </p:nvPr>
        </p:nvSpPr>
        <p:spPr/>
        <p:txBody>
          <a:bodyPr/>
          <a:lstStyle/>
          <a:p>
            <a:pPr marL="0" indent="0">
              <a:buNone/>
            </a:pPr>
            <a:r>
              <a:rPr lang="en-US" dirty="0" smtClean="0"/>
              <a:t>Move </a:t>
            </a:r>
            <a:r>
              <a:rPr lang="en-US" dirty="0"/>
              <a:t>that </a:t>
            </a:r>
            <a:r>
              <a:rPr lang="en-US" dirty="0" smtClean="0"/>
              <a:t>the 802.15 </a:t>
            </a:r>
            <a:r>
              <a:rPr lang="en-US" dirty="0" smtClean="0"/>
              <a:t>WG approves the reply to </a:t>
            </a:r>
            <a:r>
              <a:rPr lang="de-DE" dirty="0" smtClean="0"/>
              <a:t>ITU-R </a:t>
            </a:r>
            <a:r>
              <a:rPr lang="de-DE" dirty="0" err="1" smtClean="0"/>
              <a:t>liaison</a:t>
            </a:r>
            <a:r>
              <a:rPr lang="de-DE" dirty="0" smtClean="0"/>
              <a:t> in </a:t>
            </a:r>
            <a:r>
              <a:rPr lang="de-DE" dirty="0" err="1"/>
              <a:t>doc</a:t>
            </a:r>
            <a:r>
              <a:rPr lang="de-DE" dirty="0"/>
              <a:t>. </a:t>
            </a:r>
            <a:r>
              <a:rPr lang="en-GB" kern="1200" dirty="0">
                <a:solidFill>
                  <a:schemeClr val="dk1"/>
                </a:solidFill>
              </a:rPr>
              <a:t>15-21/0434r1</a:t>
            </a:r>
            <a:r>
              <a:rPr lang="en-US" dirty="0" smtClean="0"/>
              <a:t>.</a:t>
            </a:r>
          </a:p>
          <a:p>
            <a:pPr marL="0" indent="0">
              <a:buNone/>
            </a:pPr>
            <a:endParaRPr lang="en-US" dirty="0"/>
          </a:p>
          <a:p>
            <a:pPr marL="0" indent="0">
              <a:buNone/>
            </a:pPr>
            <a:r>
              <a:rPr lang="en-US" dirty="0" smtClean="0"/>
              <a:t>Moved by  	</a:t>
            </a:r>
          </a:p>
          <a:p>
            <a:pPr marL="0" indent="0">
              <a:buNone/>
            </a:pPr>
            <a:r>
              <a:rPr lang="en-US" dirty="0" smtClean="0"/>
              <a:t>Seconded by	</a:t>
            </a:r>
          </a:p>
          <a:p>
            <a:pPr marL="0" indent="0">
              <a:buNone/>
            </a:pPr>
            <a:endParaRPr lang="en-US" dirty="0"/>
          </a:p>
          <a:p>
            <a:pPr marL="0" indent="0">
              <a:buNone/>
            </a:pPr>
            <a:r>
              <a:rPr lang="en-US" dirty="0" smtClean="0"/>
              <a:t>Motion passes with unanimous consent.</a:t>
            </a:r>
          </a:p>
          <a:p>
            <a:pPr marL="0" indent="0">
              <a:buNone/>
            </a:pPr>
            <a:endParaRPr lang="en-US" dirty="0"/>
          </a:p>
          <a:p>
            <a:pPr marL="0" indent="0">
              <a:buNone/>
            </a:pPr>
            <a:endParaRPr lang="de-DE" dirty="0"/>
          </a:p>
        </p:txBody>
      </p:sp>
      <p:sp>
        <p:nvSpPr>
          <p:cNvPr id="4" name="Foliennummernplatzhalter 3"/>
          <p:cNvSpPr>
            <a:spLocks noGrp="1"/>
          </p:cNvSpPr>
          <p:nvPr>
            <p:ph type="sldNum" sz="quarter" idx="10"/>
          </p:nvPr>
        </p:nvSpPr>
        <p:spPr/>
        <p:txBody>
          <a:bodyPr/>
          <a:lstStyle/>
          <a:p>
            <a:pPr>
              <a:defRPr/>
            </a:pPr>
            <a:r>
              <a:rPr lang="en-US" altLang="en-US" smtClean="0"/>
              <a:t>Slide </a:t>
            </a:r>
            <a:fld id="{474469FC-C9DB-4CF7-B72B-A1003E4A38C5}" type="slidenum">
              <a:rPr lang="en-US" altLang="en-US" smtClean="0"/>
              <a:pPr>
                <a:defRPr/>
              </a:pPr>
              <a:t>9</a:t>
            </a:fld>
            <a:endParaRPr lang="en-US" altLang="en-US"/>
          </a:p>
        </p:txBody>
      </p:sp>
      <p:sp>
        <p:nvSpPr>
          <p:cNvPr id="5" name="Fußzeilenplatzhalter 4"/>
          <p:cNvSpPr>
            <a:spLocks noGrp="1"/>
          </p:cNvSpPr>
          <p:nvPr>
            <p:ph type="ftr" sz="quarter" idx="11"/>
          </p:nvPr>
        </p:nvSpPr>
        <p:spPr/>
        <p:txBody>
          <a:bodyPr/>
          <a:lstStyle/>
          <a:p>
            <a:pPr>
              <a:defRPr/>
            </a:pPr>
            <a:r>
              <a:rPr lang="en-US" altLang="en-US" smtClean="0"/>
              <a:t>Volker Jungnickel (Fraunhofer HHI)</a:t>
            </a:r>
            <a:endParaRPr lang="en-US" altLang="en-US"/>
          </a:p>
        </p:txBody>
      </p:sp>
    </p:spTree>
    <p:extLst>
      <p:ext uri="{BB962C8B-B14F-4D97-AF65-F5344CB8AC3E}">
        <p14:creationId xmlns:p14="http://schemas.microsoft.com/office/powerpoint/2010/main" val="637876446"/>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0</TotalTime>
  <Words>838</Words>
  <Application>Microsoft Office PowerPoint</Application>
  <PresentationFormat>Bildschirmpräsentation (4:3)</PresentationFormat>
  <Paragraphs>122</Paragraphs>
  <Slides>12</Slides>
  <Notes>3</Notes>
  <HiddenSlides>0</HiddenSlides>
  <MMClips>0</MMClips>
  <ScaleCrop>false</ScaleCrop>
  <HeadingPairs>
    <vt:vector size="8" baseType="variant">
      <vt:variant>
        <vt:lpstr>Verwendete Schriftarten</vt:lpstr>
      </vt:variant>
      <vt:variant>
        <vt:i4>4</vt:i4>
      </vt:variant>
      <vt:variant>
        <vt:lpstr>Design</vt:lpstr>
      </vt:variant>
      <vt:variant>
        <vt:i4>1</vt:i4>
      </vt:variant>
      <vt:variant>
        <vt:lpstr>Eingebettete OLE-Server</vt:lpstr>
      </vt:variant>
      <vt:variant>
        <vt:i4>1</vt:i4>
      </vt:variant>
      <vt:variant>
        <vt:lpstr>Folientitel</vt:lpstr>
      </vt:variant>
      <vt:variant>
        <vt:i4>12</vt:i4>
      </vt:variant>
    </vt:vector>
  </HeadingPairs>
  <TitlesOfParts>
    <vt:vector size="18" baseType="lpstr">
      <vt:lpstr>MS PGothic</vt:lpstr>
      <vt:lpstr>MS PGothic</vt:lpstr>
      <vt:lpstr>Arial</vt:lpstr>
      <vt:lpstr>Times New Roman</vt:lpstr>
      <vt:lpstr>802-11-Submission</vt:lpstr>
      <vt:lpstr>Document</vt:lpstr>
      <vt:lpstr>IEEE 802.15 TG13  Multi-Gbit/s Optical Wireless Communication  September 2021 Closing Report</vt:lpstr>
      <vt:lpstr>PowerPoint-Präsentation</vt:lpstr>
      <vt:lpstr>PowerPoint-Präsentation</vt:lpstr>
      <vt:lpstr>TG Motion to reconfirm CRG</vt:lpstr>
      <vt:lpstr>WG Motion to reconfirm CRG</vt:lpstr>
      <vt:lpstr>TG13 Motion to start Recirculation</vt:lpstr>
      <vt:lpstr>WG Motion to start Recirculation</vt:lpstr>
      <vt:lpstr>TG13 Motion to approve reply to ITU-R liaison</vt:lpstr>
      <vt:lpstr>WG Motion to approve reply to ITU-R liaison</vt:lpstr>
      <vt:lpstr>TG13 Motion to approve RAC comments</vt:lpstr>
      <vt:lpstr>Plan for finalization of TG13 Spec</vt:lpstr>
      <vt:lpstr>CRG Telcos</vt:lpstr>
    </vt:vector>
  </TitlesOfParts>
  <Company>Marvell Semiconductor Inc.</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15-21/0462r0</dc:title>
  <dc:subject>Task Group AY November 2015 Meeting Agenda</dc:subject>
  <dc:creator>Jungnickel, Volker</dc:creator>
  <cp:keywords>September 2021</cp:keywords>
  <cp:lastModifiedBy>Jungnickel, Volker</cp:lastModifiedBy>
  <cp:revision>5743</cp:revision>
  <cp:lastPrinted>2014-11-04T15:04:57Z</cp:lastPrinted>
  <dcterms:created xsi:type="dcterms:W3CDTF">2007-04-17T18:10:23Z</dcterms:created>
  <dcterms:modified xsi:type="dcterms:W3CDTF">2021-09-21T18:57:18Z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ies>
</file>