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0"/>
  </p:notesMasterIdLst>
  <p:sldIdLst>
    <p:sldId id="287" r:id="rId2"/>
    <p:sldId id="363" r:id="rId3"/>
    <p:sldId id="322" r:id="rId4"/>
    <p:sldId id="290" r:id="rId5"/>
    <p:sldId id="304" r:id="rId6"/>
    <p:sldId id="337" r:id="rId7"/>
    <p:sldId id="317" r:id="rId8"/>
    <p:sldId id="318" r:id="rId9"/>
    <p:sldId id="302" r:id="rId10"/>
    <p:sldId id="362" r:id="rId11"/>
    <p:sldId id="361" r:id="rId12"/>
    <p:sldId id="365" r:id="rId13"/>
    <p:sldId id="326" r:id="rId14"/>
    <p:sldId id="364" r:id="rId15"/>
    <p:sldId id="330" r:id="rId16"/>
    <p:sldId id="336" r:id="rId17"/>
    <p:sldId id="298" r:id="rId18"/>
    <p:sldId id="296" r:id="rId19"/>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46" autoAdjust="0"/>
  </p:normalViewPr>
  <p:slideViewPr>
    <p:cSldViewPr>
      <p:cViewPr varScale="1">
        <p:scale>
          <a:sx n="136" d="100"/>
          <a:sy n="136" d="100"/>
        </p:scale>
        <p:origin x="1629" y="8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15-21-0450-00-04ab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September 2021</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preparslides.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5" Type="http://schemas.openxmlformats.org/officeDocument/2006/relationships/hyperlink" Target="https://standards.ieee.org/content/dam/ieee-standards/standards/web/documents/other/ieee-sa-copyright-policy-2019.pdf" TargetMode="External"/><Relationship Id="rId4" Type="http://schemas.openxmlformats.org/officeDocument/2006/relationships/hyperlink" Target="https://standards.ieee.org/content/dam/ieee-standards/standards/web/documents/other/Participant-Behavior-Individual-Method.pdf"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mentor.ieee.org/myproject/Public/mytools/mob/slideset.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SG4ab September Interim Session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September 8, 2021</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Study Group 4ab: UWB Next Generation</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Interim Session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Reinforce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B0F83-7AC3-4A6C-B84C-8794657703D0}"/>
              </a:ext>
            </a:extLst>
          </p:cNvPr>
          <p:cNvSpPr>
            <a:spLocks noGrp="1"/>
          </p:cNvSpPr>
          <p:nvPr>
            <p:ph type="title"/>
          </p:nvPr>
        </p:nvSpPr>
        <p:spPr/>
        <p:txBody>
          <a:bodyPr/>
          <a:lstStyle/>
          <a:p>
            <a:r>
              <a:rPr lang="en-US" dirty="0"/>
              <a:t>September Interim </a:t>
            </a:r>
          </a:p>
        </p:txBody>
      </p:sp>
      <p:sp>
        <p:nvSpPr>
          <p:cNvPr id="4" name="Slide Number Placeholder 3">
            <a:extLst>
              <a:ext uri="{FF2B5EF4-FFF2-40B4-BE49-F238E27FC236}">
                <a16:creationId xmlns:a16="http://schemas.microsoft.com/office/drawing/2014/main" id="{43B31889-326B-4509-A517-7F79DFDB0F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10</a:t>
            </a:fld>
            <a:endParaRPr lang="en-US" altLang="en-US"/>
          </a:p>
        </p:txBody>
      </p:sp>
      <p:graphicFrame>
        <p:nvGraphicFramePr>
          <p:cNvPr id="12" name="Table 11">
            <a:extLst>
              <a:ext uri="{FF2B5EF4-FFF2-40B4-BE49-F238E27FC236}">
                <a16:creationId xmlns:a16="http://schemas.microsoft.com/office/drawing/2014/main" id="{3A302633-E52B-4223-BA52-882BD1100709}"/>
              </a:ext>
            </a:extLst>
          </p:cNvPr>
          <p:cNvGraphicFramePr>
            <a:graphicFrameLocks noGrp="1"/>
          </p:cNvGraphicFramePr>
          <p:nvPr>
            <p:extLst>
              <p:ext uri="{D42A27DB-BD31-4B8C-83A1-F6EECF244321}">
                <p14:modId xmlns:p14="http://schemas.microsoft.com/office/powerpoint/2010/main" val="4048834948"/>
              </p:ext>
            </p:extLst>
          </p:nvPr>
        </p:nvGraphicFramePr>
        <p:xfrm>
          <a:off x="755576" y="5434635"/>
          <a:ext cx="2448273" cy="384810"/>
        </p:xfrm>
        <a:graphic>
          <a:graphicData uri="http://schemas.openxmlformats.org/drawingml/2006/table">
            <a:tbl>
              <a:tblPr/>
              <a:tblGrid>
                <a:gridCol w="408046">
                  <a:extLst>
                    <a:ext uri="{9D8B030D-6E8A-4147-A177-3AD203B41FA5}">
                      <a16:colId xmlns:a16="http://schemas.microsoft.com/office/drawing/2014/main" val="440443053"/>
                    </a:ext>
                  </a:extLst>
                </a:gridCol>
                <a:gridCol w="408046">
                  <a:extLst>
                    <a:ext uri="{9D8B030D-6E8A-4147-A177-3AD203B41FA5}">
                      <a16:colId xmlns:a16="http://schemas.microsoft.com/office/drawing/2014/main" val="3413338774"/>
                    </a:ext>
                  </a:extLst>
                </a:gridCol>
                <a:gridCol w="1632181">
                  <a:extLst>
                    <a:ext uri="{9D8B030D-6E8A-4147-A177-3AD203B41FA5}">
                      <a16:colId xmlns:a16="http://schemas.microsoft.com/office/drawing/2014/main" val="3428943380"/>
                    </a:ext>
                  </a:extLst>
                </a:gridCol>
              </a:tblGrid>
              <a:tr h="159985">
                <a:tc>
                  <a:txBody>
                    <a:bodyPr/>
                    <a:lstStyle/>
                    <a:p>
                      <a:pPr algn="l" fontAlgn="b"/>
                      <a:r>
                        <a:rPr lang="en-US" sz="12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endParaRPr lang="en-US" sz="1000" b="0" i="0" u="none" strike="noStrike">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effectLst/>
                          <a:latin typeface="Arial" panose="020B0604020202020204" pitchFamily="34" charset="0"/>
                        </a:rPr>
                        <a:t>Required mtg slots</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75939053"/>
                  </a:ext>
                </a:extLst>
              </a:tr>
              <a:tr h="190500">
                <a:tc>
                  <a:txBody>
                    <a:bodyPr/>
                    <a:lstStyle/>
                    <a:p>
                      <a:pPr algn="l" fontAlgn="b"/>
                      <a:r>
                        <a:rPr lang="en-US" sz="12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1000" b="0" i="0" u="none" strike="noStrike">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effectLst/>
                          <a:latin typeface="Arial" panose="020B0604020202020204" pitchFamily="34" charset="0"/>
                        </a:rPr>
                        <a:t>Extra credit slots</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03307785"/>
                  </a:ext>
                </a:extLst>
              </a:tr>
            </a:tbl>
          </a:graphicData>
        </a:graphic>
      </p:graphicFrame>
      <p:graphicFrame>
        <p:nvGraphicFramePr>
          <p:cNvPr id="13" name="Content Placeholder 12">
            <a:extLst>
              <a:ext uri="{FF2B5EF4-FFF2-40B4-BE49-F238E27FC236}">
                <a16:creationId xmlns:a16="http://schemas.microsoft.com/office/drawing/2014/main" id="{1F810E82-1BBC-4C11-8036-691CC59CB2E0}"/>
              </a:ext>
            </a:extLst>
          </p:cNvPr>
          <p:cNvGraphicFramePr>
            <a:graphicFrameLocks noGrp="1"/>
          </p:cNvGraphicFramePr>
          <p:nvPr>
            <p:ph idx="1"/>
            <p:extLst>
              <p:ext uri="{D42A27DB-BD31-4B8C-83A1-F6EECF244321}">
                <p14:modId xmlns:p14="http://schemas.microsoft.com/office/powerpoint/2010/main" val="3095079190"/>
              </p:ext>
            </p:extLst>
          </p:nvPr>
        </p:nvGraphicFramePr>
        <p:xfrm>
          <a:off x="467544" y="1556792"/>
          <a:ext cx="8208912" cy="3784462"/>
        </p:xfrm>
        <a:graphic>
          <a:graphicData uri="http://schemas.openxmlformats.org/drawingml/2006/table">
            <a:tbl>
              <a:tblPr/>
              <a:tblGrid>
                <a:gridCol w="248485">
                  <a:extLst>
                    <a:ext uri="{9D8B030D-6E8A-4147-A177-3AD203B41FA5}">
                      <a16:colId xmlns:a16="http://schemas.microsoft.com/office/drawing/2014/main" val="1069454821"/>
                    </a:ext>
                  </a:extLst>
                </a:gridCol>
                <a:gridCol w="248485">
                  <a:extLst>
                    <a:ext uri="{9D8B030D-6E8A-4147-A177-3AD203B41FA5}">
                      <a16:colId xmlns:a16="http://schemas.microsoft.com/office/drawing/2014/main" val="1623646229"/>
                    </a:ext>
                  </a:extLst>
                </a:gridCol>
                <a:gridCol w="502888">
                  <a:extLst>
                    <a:ext uri="{9D8B030D-6E8A-4147-A177-3AD203B41FA5}">
                      <a16:colId xmlns:a16="http://schemas.microsoft.com/office/drawing/2014/main" val="2564299383"/>
                    </a:ext>
                  </a:extLst>
                </a:gridCol>
                <a:gridCol w="502888">
                  <a:extLst>
                    <a:ext uri="{9D8B030D-6E8A-4147-A177-3AD203B41FA5}">
                      <a16:colId xmlns:a16="http://schemas.microsoft.com/office/drawing/2014/main" val="2222461259"/>
                    </a:ext>
                  </a:extLst>
                </a:gridCol>
                <a:gridCol w="421539">
                  <a:extLst>
                    <a:ext uri="{9D8B030D-6E8A-4147-A177-3AD203B41FA5}">
                      <a16:colId xmlns:a16="http://schemas.microsoft.com/office/drawing/2014/main" val="3799317353"/>
                    </a:ext>
                  </a:extLst>
                </a:gridCol>
                <a:gridCol w="421539">
                  <a:extLst>
                    <a:ext uri="{9D8B030D-6E8A-4147-A177-3AD203B41FA5}">
                      <a16:colId xmlns:a16="http://schemas.microsoft.com/office/drawing/2014/main" val="3707824980"/>
                    </a:ext>
                  </a:extLst>
                </a:gridCol>
                <a:gridCol w="421539">
                  <a:extLst>
                    <a:ext uri="{9D8B030D-6E8A-4147-A177-3AD203B41FA5}">
                      <a16:colId xmlns:a16="http://schemas.microsoft.com/office/drawing/2014/main" val="2822941912"/>
                    </a:ext>
                  </a:extLst>
                </a:gridCol>
                <a:gridCol w="421539">
                  <a:extLst>
                    <a:ext uri="{9D8B030D-6E8A-4147-A177-3AD203B41FA5}">
                      <a16:colId xmlns:a16="http://schemas.microsoft.com/office/drawing/2014/main" val="143739218"/>
                    </a:ext>
                  </a:extLst>
                </a:gridCol>
                <a:gridCol w="421539">
                  <a:extLst>
                    <a:ext uri="{9D8B030D-6E8A-4147-A177-3AD203B41FA5}">
                      <a16:colId xmlns:a16="http://schemas.microsoft.com/office/drawing/2014/main" val="3924521088"/>
                    </a:ext>
                  </a:extLst>
                </a:gridCol>
                <a:gridCol w="421539">
                  <a:extLst>
                    <a:ext uri="{9D8B030D-6E8A-4147-A177-3AD203B41FA5}">
                      <a16:colId xmlns:a16="http://schemas.microsoft.com/office/drawing/2014/main" val="4183871761"/>
                    </a:ext>
                  </a:extLst>
                </a:gridCol>
                <a:gridCol w="421539">
                  <a:extLst>
                    <a:ext uri="{9D8B030D-6E8A-4147-A177-3AD203B41FA5}">
                      <a16:colId xmlns:a16="http://schemas.microsoft.com/office/drawing/2014/main" val="3427754394"/>
                    </a:ext>
                  </a:extLst>
                </a:gridCol>
                <a:gridCol w="421539">
                  <a:extLst>
                    <a:ext uri="{9D8B030D-6E8A-4147-A177-3AD203B41FA5}">
                      <a16:colId xmlns:a16="http://schemas.microsoft.com/office/drawing/2014/main" val="1518870608"/>
                    </a:ext>
                  </a:extLst>
                </a:gridCol>
                <a:gridCol w="248485">
                  <a:extLst>
                    <a:ext uri="{9D8B030D-6E8A-4147-A177-3AD203B41FA5}">
                      <a16:colId xmlns:a16="http://schemas.microsoft.com/office/drawing/2014/main" val="4135642532"/>
                    </a:ext>
                  </a:extLst>
                </a:gridCol>
                <a:gridCol w="368293">
                  <a:extLst>
                    <a:ext uri="{9D8B030D-6E8A-4147-A177-3AD203B41FA5}">
                      <a16:colId xmlns:a16="http://schemas.microsoft.com/office/drawing/2014/main" val="150161707"/>
                    </a:ext>
                  </a:extLst>
                </a:gridCol>
                <a:gridCol w="421539">
                  <a:extLst>
                    <a:ext uri="{9D8B030D-6E8A-4147-A177-3AD203B41FA5}">
                      <a16:colId xmlns:a16="http://schemas.microsoft.com/office/drawing/2014/main" val="2062555507"/>
                    </a:ext>
                  </a:extLst>
                </a:gridCol>
                <a:gridCol w="421539">
                  <a:extLst>
                    <a:ext uri="{9D8B030D-6E8A-4147-A177-3AD203B41FA5}">
                      <a16:colId xmlns:a16="http://schemas.microsoft.com/office/drawing/2014/main" val="3568344511"/>
                    </a:ext>
                  </a:extLst>
                </a:gridCol>
                <a:gridCol w="421539">
                  <a:extLst>
                    <a:ext uri="{9D8B030D-6E8A-4147-A177-3AD203B41FA5}">
                      <a16:colId xmlns:a16="http://schemas.microsoft.com/office/drawing/2014/main" val="2375414779"/>
                    </a:ext>
                  </a:extLst>
                </a:gridCol>
                <a:gridCol w="421539">
                  <a:extLst>
                    <a:ext uri="{9D8B030D-6E8A-4147-A177-3AD203B41FA5}">
                      <a16:colId xmlns:a16="http://schemas.microsoft.com/office/drawing/2014/main" val="315056732"/>
                    </a:ext>
                  </a:extLst>
                </a:gridCol>
                <a:gridCol w="384562">
                  <a:extLst>
                    <a:ext uri="{9D8B030D-6E8A-4147-A177-3AD203B41FA5}">
                      <a16:colId xmlns:a16="http://schemas.microsoft.com/office/drawing/2014/main" val="3658867402"/>
                    </a:ext>
                  </a:extLst>
                </a:gridCol>
                <a:gridCol w="384562">
                  <a:extLst>
                    <a:ext uri="{9D8B030D-6E8A-4147-A177-3AD203B41FA5}">
                      <a16:colId xmlns:a16="http://schemas.microsoft.com/office/drawing/2014/main" val="3239184144"/>
                    </a:ext>
                  </a:extLst>
                </a:gridCol>
                <a:gridCol w="261796">
                  <a:extLst>
                    <a:ext uri="{9D8B030D-6E8A-4147-A177-3AD203B41FA5}">
                      <a16:colId xmlns:a16="http://schemas.microsoft.com/office/drawing/2014/main" val="3360174197"/>
                    </a:ext>
                  </a:extLst>
                </a:gridCol>
              </a:tblGrid>
              <a:tr h="221788">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baseline="0">
                          <a:effectLst/>
                          <a:latin typeface="Arial" panose="020B0604020202020204" pitchFamily="34" charset="0"/>
                        </a:rPr>
                        <a:t>Wednesday</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baseline="0">
                          <a:effectLst/>
                          <a:latin typeface="Arial" panose="020B0604020202020204" pitchFamily="34" charset="0"/>
                        </a:rPr>
                        <a:t>Friday</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en-US" sz="700" b="1" i="0" u="none" strike="noStrike" baseline="0">
                          <a:effectLst/>
                          <a:latin typeface="Arial" panose="020B0604020202020204" pitchFamily="34" charset="0"/>
                        </a:rPr>
                        <a:t>Tuesday</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baseline="0">
                          <a:effectLst/>
                          <a:latin typeface="Arial" panose="020B0604020202020204" pitchFamily="34" charset="0"/>
                        </a:rPr>
                        <a:t>Wednesday</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baseline="0">
                          <a:effectLst/>
                          <a:latin typeface="Arial" panose="020B0604020202020204" pitchFamily="34" charset="0"/>
                        </a:rPr>
                        <a:t>Thursday</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baseline="0">
                          <a:effectLst/>
                          <a:latin typeface="Arial" panose="020B0604020202020204" pitchFamily="34" charset="0"/>
                        </a:rPr>
                        <a:t>Friday</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baseline="0">
                          <a:effectLst/>
                          <a:latin typeface="Arial" panose="020B0604020202020204" pitchFamily="34" charset="0"/>
                        </a:rPr>
                        <a:t>Sunday</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en-US" sz="700" b="1" i="0" u="none" strike="noStrike" baseline="0">
                          <a:effectLst/>
                          <a:latin typeface="Arial" panose="020B0604020202020204" pitchFamily="34" charset="0"/>
                        </a:rPr>
                        <a:t>Monday</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baseline="0">
                          <a:effectLst/>
                          <a:latin typeface="Arial" panose="020B0604020202020204" pitchFamily="34" charset="0"/>
                        </a:rPr>
                        <a:t>Tuesday</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baseline="0">
                          <a:effectLst/>
                          <a:latin typeface="Arial" panose="020B0604020202020204" pitchFamily="34" charset="0"/>
                        </a:rPr>
                        <a:t> Wednesday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78060547"/>
                  </a:ext>
                </a:extLst>
              </a:tr>
              <a:tr h="124491">
                <a:tc>
                  <a:txBody>
                    <a:bodyPr/>
                    <a:lstStyle/>
                    <a:p>
                      <a:pPr algn="r" fontAlgn="b"/>
                      <a:r>
                        <a:rPr lang="en-US" sz="700" b="1" i="0" u="none" strike="noStrike" baseline="0">
                          <a:effectLst/>
                          <a:latin typeface="Arial" panose="020B0604020202020204" pitchFamily="34" charset="0"/>
                        </a:rPr>
                        <a:t>EDT</a:t>
                      </a:r>
                    </a:p>
                  </a:txBody>
                  <a:tcPr marL="4208" marR="4208" marT="420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baseline="0">
                          <a:effectLst/>
                          <a:latin typeface="Arial" panose="020B0604020202020204" pitchFamily="34" charset="0"/>
                        </a:rPr>
                        <a:t>PDT</a:t>
                      </a:r>
                    </a:p>
                  </a:txBody>
                  <a:tcPr marL="4208" marR="4208" marT="420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baseline="0">
                          <a:effectLst/>
                          <a:latin typeface="Arial" panose="020B0604020202020204" pitchFamily="34" charset="0"/>
                        </a:rPr>
                        <a:t>8-Sep</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baseline="0">
                          <a:effectLst/>
                          <a:latin typeface="Arial" panose="020B0604020202020204" pitchFamily="34" charset="0"/>
                        </a:rPr>
                        <a:t>10-Sep</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700" b="1" i="0" u="none" strike="noStrike" baseline="0">
                          <a:effectLst/>
                          <a:latin typeface="Arial" panose="020B0604020202020204" pitchFamily="34" charset="0"/>
                        </a:rPr>
                        <a:t>14-Sep</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baseline="0">
                          <a:effectLst/>
                          <a:latin typeface="Arial" panose="020B0604020202020204" pitchFamily="34" charset="0"/>
                        </a:rPr>
                        <a:t>15-Sep</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baseline="0">
                          <a:effectLst/>
                          <a:latin typeface="Arial" panose="020B0604020202020204" pitchFamily="34" charset="0"/>
                        </a:rPr>
                        <a:t>16-Sep</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baseline="0">
                          <a:effectLst/>
                          <a:latin typeface="Arial" panose="020B0604020202020204" pitchFamily="34" charset="0"/>
                        </a:rPr>
                        <a:t>17-Sep</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700" b="1" i="0" u="none" strike="noStrike" baseline="0">
                          <a:effectLst/>
                          <a:latin typeface="Arial" panose="020B0604020202020204" pitchFamily="34" charset="0"/>
                        </a:rPr>
                        <a:t>UTC</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baseline="0">
                          <a:effectLst/>
                          <a:latin typeface="Arial" panose="020B0604020202020204" pitchFamily="34" charset="0"/>
                        </a:rPr>
                        <a:t>19-Sep</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700" b="1" i="0" u="none" strike="noStrike" baseline="0">
                          <a:effectLst/>
                          <a:latin typeface="Arial" panose="020B0604020202020204" pitchFamily="34" charset="0"/>
                        </a:rPr>
                        <a:t>20-Sep</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baseline="0">
                          <a:effectLst/>
                          <a:latin typeface="Arial" panose="020B0604020202020204" pitchFamily="34" charset="0"/>
                        </a:rPr>
                        <a:t>21-Sep</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baseline="0">
                          <a:effectLst/>
                          <a:latin typeface="Arial" panose="020B0604020202020204" pitchFamily="34" charset="0"/>
                        </a:rPr>
                        <a:t>22-Sep</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700" b="1" i="0" u="none" strike="noStrike" baseline="0">
                          <a:effectLst/>
                          <a:latin typeface="Arial" panose="020B0604020202020204" pitchFamily="34" charset="0"/>
                        </a:rPr>
                        <a:t>JST</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8643484"/>
                  </a:ext>
                </a:extLst>
              </a:tr>
              <a:tr h="180957">
                <a:tc>
                  <a:txBody>
                    <a:bodyPr/>
                    <a:lstStyle/>
                    <a:p>
                      <a:pPr algn="r" fontAlgn="b"/>
                      <a:r>
                        <a:rPr lang="en-US" sz="700" b="1" i="0" u="none" strike="noStrike" baseline="0">
                          <a:effectLst/>
                          <a:latin typeface="Arial" panose="020B0604020202020204" pitchFamily="34" charset="0"/>
                        </a:rPr>
                        <a:t>5:00</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700" b="1" i="0" u="none" strike="noStrike" baseline="0">
                          <a:effectLst/>
                          <a:latin typeface="Arial" panose="020B0604020202020204" pitchFamily="34" charset="0"/>
                        </a:rPr>
                        <a:t>2:00</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700" b="1"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700" b="1"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700" b="1" i="0" u="none" strike="noStrike" baseline="0">
                          <a:effectLst/>
                          <a:latin typeface="Arial" panose="020B0604020202020204" pitchFamily="34" charset="0"/>
                        </a:rPr>
                        <a:t>9:00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700" b="1"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700" b="1" i="0" u="none" strike="noStrike" baseline="0">
                          <a:effectLst/>
                          <a:latin typeface="Arial" panose="020B0604020202020204" pitchFamily="34" charset="0"/>
                        </a:rPr>
                        <a:t>18:00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06465738"/>
                  </a:ext>
                </a:extLst>
              </a:tr>
              <a:tr h="180957">
                <a:tc>
                  <a:txBody>
                    <a:bodyPr/>
                    <a:lstStyle/>
                    <a:p>
                      <a:pPr algn="r" fontAlgn="b"/>
                      <a:r>
                        <a:rPr lang="en-US" sz="700" b="1" i="0" u="none" strike="noStrike" baseline="0">
                          <a:effectLst/>
                          <a:latin typeface="Arial" panose="020B0604020202020204" pitchFamily="34" charset="0"/>
                        </a:rPr>
                        <a:t>6:00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3:00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ctr" fontAlgn="b"/>
                      <a:r>
                        <a:rPr lang="en-US" sz="700" b="1"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ctr" fontAlgn="b"/>
                      <a:r>
                        <a:rPr lang="en-US" sz="700" b="1"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ctr"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ctr" fontAlgn="b"/>
                      <a:r>
                        <a:rPr lang="en-US" sz="700" b="1"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10:00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ctr" fontAlgn="b"/>
                      <a:r>
                        <a:rPr lang="en-US" sz="700" b="1"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19:00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40917796"/>
                  </a:ext>
                </a:extLst>
              </a:tr>
              <a:tr h="180957">
                <a:tc>
                  <a:txBody>
                    <a:bodyPr/>
                    <a:lstStyle/>
                    <a:p>
                      <a:pPr algn="r" fontAlgn="b"/>
                      <a:r>
                        <a:rPr lang="en-US" sz="700" b="1" i="0" u="none" strike="noStrike" baseline="0">
                          <a:effectLst/>
                          <a:latin typeface="Arial" panose="020B0604020202020204" pitchFamily="34" charset="0"/>
                        </a:rPr>
                        <a:t>7:00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4:00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11:00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20:00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9539937"/>
                  </a:ext>
                </a:extLst>
              </a:tr>
              <a:tr h="180957">
                <a:tc>
                  <a:txBody>
                    <a:bodyPr/>
                    <a:lstStyle/>
                    <a:p>
                      <a:pPr algn="r" fontAlgn="b"/>
                      <a:r>
                        <a:rPr lang="en-US" sz="700" b="1" i="0" u="none" strike="noStrike" baseline="0">
                          <a:effectLst/>
                          <a:latin typeface="Arial" panose="020B0604020202020204" pitchFamily="34" charset="0"/>
                        </a:rPr>
                        <a:t>8:00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5:00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700" b="1" i="0" u="none" strike="noStrike" baseline="0">
                          <a:effectLst/>
                          <a:latin typeface="Arial" panose="020B0604020202020204" pitchFamily="34" charset="0"/>
                        </a:rPr>
                        <a:t>12:00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700" b="1" i="0" u="none" strike="noStrike" baseline="0">
                          <a:effectLst/>
                          <a:latin typeface="Arial" panose="020B0604020202020204" pitchFamily="34" charset="0"/>
                        </a:rPr>
                        <a:t>21:00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39148905"/>
                  </a:ext>
                </a:extLst>
              </a:tr>
              <a:tr h="180957">
                <a:tc>
                  <a:txBody>
                    <a:bodyPr/>
                    <a:lstStyle/>
                    <a:p>
                      <a:pPr algn="r" fontAlgn="b"/>
                      <a:r>
                        <a:rPr lang="en-US" sz="700" b="1" i="0" u="none" strike="noStrike" baseline="0">
                          <a:effectLst/>
                          <a:latin typeface="Arial" panose="020B0604020202020204" pitchFamily="34" charset="0"/>
                        </a:rPr>
                        <a:t>9:00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6:00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rowSpan="2">
                  <a:txBody>
                    <a:bodyPr/>
                    <a:lstStyle/>
                    <a:p>
                      <a:pPr algn="ctr" fontAlgn="ctr"/>
                      <a:r>
                        <a:rPr lang="en-US" sz="700" b="1" i="0" u="none" strike="noStrike" baseline="0">
                          <a:solidFill>
                            <a:srgbClr val="0000FF"/>
                          </a:solidFill>
                          <a:effectLst/>
                          <a:latin typeface="Calibri" panose="020F0502020204030204" pitchFamily="34" charset="0"/>
                        </a:rPr>
                        <a:t>802 Wireless</a:t>
                      </a:r>
                      <a:br>
                        <a:rPr lang="en-US" sz="700" b="1" i="0" u="none" strike="noStrike" baseline="0">
                          <a:solidFill>
                            <a:srgbClr val="0000FF"/>
                          </a:solidFill>
                          <a:effectLst/>
                          <a:latin typeface="Calibri" panose="020F0502020204030204" pitchFamily="34" charset="0"/>
                        </a:rPr>
                      </a:br>
                      <a:r>
                        <a:rPr lang="en-US" sz="700" b="1" i="0" u="none" strike="noStrike" baseline="0">
                          <a:solidFill>
                            <a:srgbClr val="0000FF"/>
                          </a:solidFill>
                          <a:effectLst/>
                          <a:latin typeface="Calibri" panose="020F0502020204030204" pitchFamily="34" charset="0"/>
                        </a:rPr>
                        <a:t>Opening</a:t>
                      </a:r>
                    </a:p>
                  </a:txBody>
                  <a:tcPr marL="4208" marR="4208" marT="4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gridSpan="2">
                  <a:txBody>
                    <a:bodyPr/>
                    <a:lstStyle/>
                    <a:p>
                      <a:pPr algn="ctr" fontAlgn="ctr"/>
                      <a:r>
                        <a:rPr lang="en-US" sz="700" b="1" i="0" u="sng" strike="noStrike" baseline="0">
                          <a:solidFill>
                            <a:srgbClr val="000000"/>
                          </a:solidFill>
                          <a:effectLst/>
                          <a:latin typeface="Arial" panose="020B0604020202020204" pitchFamily="34" charset="0"/>
                        </a:rPr>
                        <a:t>WG Opening</a:t>
                      </a:r>
                      <a:br>
                        <a:rPr lang="en-US" sz="700" b="1" i="0" u="sng" strike="noStrike" baseline="0">
                          <a:solidFill>
                            <a:srgbClr val="000000"/>
                          </a:solidFill>
                          <a:effectLst/>
                          <a:latin typeface="Arial" panose="020B0604020202020204" pitchFamily="34" charset="0"/>
                        </a:rPr>
                      </a:br>
                      <a:r>
                        <a:rPr lang="en-US" sz="700" b="1" i="0" u="sng" strike="noStrike" baseline="0">
                          <a:solidFill>
                            <a:srgbClr val="000000"/>
                          </a:solidFill>
                          <a:effectLst/>
                          <a:latin typeface="Arial" panose="020B0604020202020204" pitchFamily="34" charset="0"/>
                        </a:rPr>
                        <a:t>Meeting</a:t>
                      </a:r>
                    </a:p>
                  </a:txBody>
                  <a:tcPr marL="4208" marR="4208" marT="4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a:txBody>
                    <a:bodyPr/>
                    <a:lstStyle/>
                    <a:p>
                      <a:pPr algn="ctr" fontAlgn="ctr"/>
                      <a:r>
                        <a:rPr lang="en-US" sz="700" b="1" i="0" u="none" strike="noStrike" baseline="0">
                          <a:effectLst/>
                          <a:latin typeface="Arial" panose="020B0604020202020204" pitchFamily="34" charset="0"/>
                        </a:rPr>
                        <a:t>TG7a</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a:effectLst/>
                          <a:latin typeface="Arial" panose="020B0604020202020204" pitchFamily="34" charset="0"/>
                        </a:rPr>
                        <a:t>SG6a</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a:effectLst/>
                          <a:latin typeface="Arial" panose="020B0604020202020204" pitchFamily="34" charset="0"/>
                        </a:rPr>
                        <a:t>TG7a</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a:effectLst/>
                          <a:latin typeface="Arial" panose="020B0604020202020204" pitchFamily="34" charset="0"/>
                        </a:rPr>
                        <a:t>SG3ma</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dirty="0">
                          <a:solidFill>
                            <a:schemeClr val="bg1"/>
                          </a:solidFill>
                          <a:effectLst/>
                          <a:latin typeface="Arial" panose="020B0604020202020204" pitchFamily="34" charset="0"/>
                        </a:rPr>
                        <a:t>SG4ab</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rowSpan="2">
                  <a:txBody>
                    <a:bodyPr/>
                    <a:lstStyle/>
                    <a:p>
                      <a:pPr algn="ctr" fontAlgn="ctr"/>
                      <a:r>
                        <a:rPr lang="en-US" sz="700" b="1" i="0" u="none" strike="noStrike" baseline="0">
                          <a:effectLst/>
                          <a:latin typeface="Arial" panose="020B0604020202020204" pitchFamily="34" charset="0"/>
                        </a:rPr>
                        <a:t>SC THz</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700" b="1" i="0" u="none" strike="noStrike" baseline="0">
                          <a:effectLst/>
                          <a:latin typeface="Arial" panose="020B0604020202020204" pitchFamily="34" charset="0"/>
                        </a:rPr>
                        <a:t>13:00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baseline="0">
                          <a:effectLst/>
                          <a:latin typeface="Arial" panose="020B0604020202020204" pitchFamily="34" charset="0"/>
                        </a:rPr>
                        <a:t>TG7a</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a:effectLst/>
                          <a:latin typeface="Arial" panose="020B0604020202020204" pitchFamily="34" charset="0"/>
                        </a:rPr>
                        <a:t>SG3ma</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a:effectLst/>
                          <a:latin typeface="Arial" panose="020B0604020202020204" pitchFamily="34" charset="0"/>
                        </a:rPr>
                        <a:t>TG7a</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a:effectLst/>
                          <a:latin typeface="Arial" panose="020B0604020202020204" pitchFamily="34" charset="0"/>
                        </a:rPr>
                        <a:t>SG6a</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gridSpan="2">
                  <a:txBody>
                    <a:bodyPr/>
                    <a:lstStyle/>
                    <a:p>
                      <a:pPr algn="ctr" fontAlgn="ctr"/>
                      <a:r>
                        <a:rPr lang="en-US" sz="700" b="1" i="0" u="sng" strike="noStrike" baseline="0">
                          <a:solidFill>
                            <a:srgbClr val="000000"/>
                          </a:solidFill>
                          <a:effectLst/>
                          <a:latin typeface="Arial" panose="020B0604020202020204" pitchFamily="34" charset="0"/>
                        </a:rPr>
                        <a:t>WG Closing</a:t>
                      </a:r>
                      <a:br>
                        <a:rPr lang="en-US" sz="700" b="1" i="0" u="sng" strike="noStrike" baseline="0">
                          <a:solidFill>
                            <a:srgbClr val="000000"/>
                          </a:solidFill>
                          <a:effectLst/>
                          <a:latin typeface="Arial" panose="020B0604020202020204" pitchFamily="34" charset="0"/>
                        </a:rPr>
                      </a:br>
                      <a:r>
                        <a:rPr lang="en-US" sz="700" b="1" i="0" u="sng" strike="noStrike" baseline="0">
                          <a:solidFill>
                            <a:srgbClr val="000000"/>
                          </a:solidFill>
                          <a:effectLst/>
                          <a:latin typeface="Arial" panose="020B0604020202020204" pitchFamily="34" charset="0"/>
                        </a:rPr>
                        <a:t>Meeting</a:t>
                      </a:r>
                    </a:p>
                  </a:txBody>
                  <a:tcPr marL="4208" marR="4208" marT="4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a:txBody>
                    <a:bodyPr/>
                    <a:lstStyle/>
                    <a:p>
                      <a:pPr algn="r" fontAlgn="b"/>
                      <a:r>
                        <a:rPr lang="en-US" sz="700" b="1" i="0" u="none" strike="noStrike" baseline="0">
                          <a:effectLst/>
                          <a:latin typeface="Arial" panose="020B0604020202020204" pitchFamily="34" charset="0"/>
                        </a:rPr>
                        <a:t>22:00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73139579"/>
                  </a:ext>
                </a:extLst>
              </a:tr>
              <a:tr h="180957">
                <a:tc>
                  <a:txBody>
                    <a:bodyPr/>
                    <a:lstStyle/>
                    <a:p>
                      <a:pPr algn="r" fontAlgn="b"/>
                      <a:r>
                        <a:rPr lang="en-US" sz="700" b="1" i="0" u="none" strike="noStrike" baseline="0">
                          <a:effectLst/>
                          <a:latin typeface="Arial" panose="020B0604020202020204" pitchFamily="34" charset="0"/>
                        </a:rPr>
                        <a:t>10:00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7:00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700" b="1" i="0" u="none" strike="noStrike" baseline="0">
                          <a:solidFill>
                            <a:srgbClr val="0000FF"/>
                          </a:solidFill>
                          <a:effectLst/>
                          <a:latin typeface="Calibri" panose="020F0502020204030204" pitchFamily="34" charset="0"/>
                        </a:rPr>
                        <a:t>802.15 CAC</a:t>
                      </a:r>
                    </a:p>
                  </a:txBody>
                  <a:tcPr marL="4208" marR="4208" marT="4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baseline="0">
                          <a:effectLst/>
                          <a:latin typeface="Arial" panose="020B0604020202020204" pitchFamily="34" charset="0"/>
                        </a:rPr>
                        <a:t>14:00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r" fontAlgn="b"/>
                      <a:r>
                        <a:rPr lang="en-US" sz="700" b="1" i="0" u="none" strike="noStrike" baseline="0">
                          <a:effectLst/>
                          <a:latin typeface="Arial" panose="020B0604020202020204" pitchFamily="34" charset="0"/>
                        </a:rPr>
                        <a:t>23:00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63230522"/>
                  </a:ext>
                </a:extLst>
              </a:tr>
              <a:tr h="180957">
                <a:tc>
                  <a:txBody>
                    <a:bodyPr/>
                    <a:lstStyle/>
                    <a:p>
                      <a:pPr algn="r" fontAlgn="b"/>
                      <a:r>
                        <a:rPr lang="en-US" sz="700" b="1" i="0" u="none" strike="noStrike" baseline="0">
                          <a:effectLst/>
                          <a:latin typeface="Arial" panose="020B0604020202020204" pitchFamily="34" charset="0"/>
                        </a:rPr>
                        <a:t>11:00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8:00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rowSpan="2">
                  <a:txBody>
                    <a:bodyPr/>
                    <a:lstStyle/>
                    <a:p>
                      <a:pPr algn="ctr" fontAlgn="ctr"/>
                      <a:r>
                        <a:rPr lang="en-US" sz="700" b="1" i="0" u="none" strike="noStrike" baseline="0">
                          <a:effectLst/>
                          <a:latin typeface="Arial" panose="020B0604020202020204" pitchFamily="34" charset="0"/>
                        </a:rPr>
                        <a:t>SC IETF</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a:effectLst/>
                          <a:latin typeface="Arial" panose="020B0604020202020204" pitchFamily="34" charset="0"/>
                        </a:rPr>
                        <a:t>Joint</a:t>
                      </a:r>
                      <a:br>
                        <a:rPr lang="en-US" sz="700" b="1" i="0" u="none" strike="noStrike" baseline="0">
                          <a:effectLst/>
                          <a:latin typeface="Arial" panose="020B0604020202020204" pitchFamily="34" charset="0"/>
                        </a:rPr>
                      </a:br>
                      <a:r>
                        <a:rPr lang="en-US" sz="700" b="1" i="0" u="none" strike="noStrike" baseline="0">
                          <a:effectLst/>
                          <a:latin typeface="Arial" panose="020B0604020202020204" pitchFamily="34" charset="0"/>
                        </a:rPr>
                        <a:t>13/7a</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gridSpan="2">
                  <a:txBody>
                    <a:bodyPr/>
                    <a:lstStyle/>
                    <a:p>
                      <a:pPr algn="ctr" fontAlgn="ctr"/>
                      <a:r>
                        <a:rPr lang="en-US" sz="700" b="1" i="0" u="none" strike="noStrike" baseline="0">
                          <a:effectLst/>
                          <a:latin typeface="Arial" panose="020B0604020202020204" pitchFamily="34" charset="0"/>
                        </a:rPr>
                        <a:t>SC WNG</a:t>
                      </a:r>
                    </a:p>
                  </a:txBody>
                  <a:tcPr marL="4208" marR="4208" marT="4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gridSpan="2">
                  <a:txBody>
                    <a:bodyPr/>
                    <a:lstStyle/>
                    <a:p>
                      <a:pPr algn="ctr" fontAlgn="ctr"/>
                      <a:r>
                        <a:rPr lang="en-US" sz="700" b="1" i="0" u="none" strike="noStrike" baseline="0">
                          <a:effectLst/>
                          <a:latin typeface="Arial" panose="020B0604020202020204" pitchFamily="34" charset="0"/>
                        </a:rPr>
                        <a:t>SC Maint</a:t>
                      </a:r>
                    </a:p>
                  </a:txBody>
                  <a:tcPr marL="4208" marR="4208" marT="4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a:txBody>
                    <a:bodyPr/>
                    <a:lstStyle/>
                    <a:p>
                      <a:pPr algn="ctr" fontAlgn="ctr"/>
                      <a:r>
                        <a:rPr lang="en-US" sz="700" b="1" i="0" u="none" strike="noStrike" baseline="0">
                          <a:effectLst/>
                          <a:latin typeface="Arial" panose="020B0604020202020204" pitchFamily="34" charset="0"/>
                        </a:rPr>
                        <a:t>SG15</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1" i="0" u="none" strike="noStrike" baseline="0">
                          <a:effectLst/>
                          <a:latin typeface="Arial" panose="020B0604020202020204" pitchFamily="34" charset="0"/>
                        </a:rPr>
                        <a:t>TG7a</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700" b="1" i="0" u="none" strike="noStrike" baseline="0">
                          <a:effectLst/>
                          <a:latin typeface="Arial" panose="020B0604020202020204" pitchFamily="34" charset="0"/>
                        </a:rPr>
                        <a:t>15:00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baseline="0">
                          <a:solidFill>
                            <a:srgbClr val="FF0000"/>
                          </a:solidFill>
                          <a:effectLst/>
                          <a:latin typeface="Arial" panose="020B0604020202020204" pitchFamily="34" charset="0"/>
                        </a:rPr>
                        <a:t>Joint</a:t>
                      </a:r>
                      <a:br>
                        <a:rPr lang="en-US" sz="700" b="1" i="0" u="none" strike="noStrike" baseline="0">
                          <a:solidFill>
                            <a:srgbClr val="FF0000"/>
                          </a:solidFill>
                          <a:effectLst/>
                          <a:latin typeface="Arial" panose="020B0604020202020204" pitchFamily="34" charset="0"/>
                        </a:rPr>
                      </a:br>
                      <a:r>
                        <a:rPr lang="en-US" sz="700" b="1" i="0" u="none" strike="noStrike" baseline="0">
                          <a:solidFill>
                            <a:srgbClr val="FF0000"/>
                          </a:solidFill>
                          <a:effectLst/>
                          <a:latin typeface="Arial" panose="020B0604020202020204" pitchFamily="34" charset="0"/>
                        </a:rPr>
                        <a:t>6a/4ab/14</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0" i="0" u="none" strike="noStrike" baseline="0">
                          <a:effectLst/>
                          <a:latin typeface="Arial" panose="020B0604020202020204" pitchFamily="34" charset="0"/>
                        </a:rPr>
                        <a:t>AM2</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a:effectLst/>
                          <a:latin typeface="Arial" panose="020B0604020202020204" pitchFamily="34" charset="0"/>
                        </a:rPr>
                        <a:t>SG15</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0" i="0" u="none" strike="noStrike" baseline="0">
                          <a:effectLst/>
                          <a:latin typeface="Arial" panose="020B0604020202020204" pitchFamily="34" charset="0"/>
                        </a:rPr>
                        <a:t>AM2</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700" b="1" i="0" u="none" strike="noStrike" baseline="0">
                          <a:effectLst/>
                          <a:latin typeface="Arial" panose="020B0604020202020204" pitchFamily="34" charset="0"/>
                        </a:rPr>
                        <a:t>0:00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19836869"/>
                  </a:ext>
                </a:extLst>
              </a:tr>
              <a:tr h="180957">
                <a:tc>
                  <a:txBody>
                    <a:bodyPr/>
                    <a:lstStyle/>
                    <a:p>
                      <a:pPr algn="r" fontAlgn="b"/>
                      <a:r>
                        <a:rPr lang="en-US" sz="700" b="1" i="0" u="none" strike="noStrike" baseline="0">
                          <a:effectLst/>
                          <a:latin typeface="Arial" panose="020B0604020202020204" pitchFamily="34" charset="0"/>
                        </a:rPr>
                        <a:t>12:00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9:00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baseline="0">
                          <a:effectLst/>
                          <a:latin typeface="Arial" panose="020B0604020202020204" pitchFamily="34" charset="0"/>
                        </a:rPr>
                        <a:t>16:00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1:00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20966189"/>
                  </a:ext>
                </a:extLst>
              </a:tr>
              <a:tr h="180957">
                <a:tc>
                  <a:txBody>
                    <a:bodyPr/>
                    <a:lstStyle/>
                    <a:p>
                      <a:pPr algn="r" fontAlgn="b"/>
                      <a:r>
                        <a:rPr lang="en-US" sz="700" b="1" i="0" u="none" strike="noStrike" baseline="0">
                          <a:effectLst/>
                          <a:latin typeface="Arial" panose="020B0604020202020204" pitchFamily="34" charset="0"/>
                        </a:rPr>
                        <a:t>13:00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10:00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baseline="0">
                          <a:effectLst/>
                          <a:latin typeface="Arial" panose="020B0604020202020204" pitchFamily="34" charset="0"/>
                        </a:rPr>
                        <a:t>TG16t</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0" i="0" u="none" strike="noStrike" baseline="0">
                          <a:effectLst/>
                          <a:latin typeface="Arial" panose="020B0604020202020204" pitchFamily="34" charset="0"/>
                        </a:rPr>
                        <a:t>PM1</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a:effectLst/>
                          <a:latin typeface="Arial" panose="020B0604020202020204" pitchFamily="34" charset="0"/>
                        </a:rPr>
                        <a:t>TG13</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0" i="0" u="none" strike="noStrike" baseline="0">
                          <a:effectLst/>
                          <a:latin typeface="Arial" panose="020B0604020202020204" pitchFamily="34" charset="0"/>
                        </a:rPr>
                        <a:t>PM1</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a:effectLst/>
                          <a:latin typeface="Arial" panose="020B0604020202020204" pitchFamily="34" charset="0"/>
                        </a:rPr>
                        <a:t>TG13</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a:solidFill>
                            <a:srgbClr val="FF0000"/>
                          </a:solidFill>
                          <a:effectLst/>
                          <a:latin typeface="Arial" panose="020B0604020202020204" pitchFamily="34" charset="0"/>
                        </a:rPr>
                        <a:t>Joint</a:t>
                      </a:r>
                      <a:br>
                        <a:rPr lang="en-US" sz="700" b="1" i="0" u="none" strike="noStrike" baseline="0">
                          <a:solidFill>
                            <a:srgbClr val="FF0000"/>
                          </a:solidFill>
                          <a:effectLst/>
                          <a:latin typeface="Arial" panose="020B0604020202020204" pitchFamily="34" charset="0"/>
                        </a:rPr>
                      </a:br>
                      <a:r>
                        <a:rPr lang="en-US" sz="700" b="1" i="0" u="none" strike="noStrike" baseline="0">
                          <a:solidFill>
                            <a:srgbClr val="FF0000"/>
                          </a:solidFill>
                          <a:effectLst/>
                          <a:latin typeface="Arial" panose="020B0604020202020204" pitchFamily="34" charset="0"/>
                        </a:rPr>
                        <a:t>14/15/4ab</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dirty="0">
                          <a:solidFill>
                            <a:schemeClr val="bg1"/>
                          </a:solidFill>
                          <a:effectLst/>
                          <a:latin typeface="Arial" panose="020B0604020202020204" pitchFamily="34" charset="0"/>
                        </a:rPr>
                        <a:t>SG4ab</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rowSpan="2">
                  <a:txBody>
                    <a:bodyPr/>
                    <a:lstStyle/>
                    <a:p>
                      <a:pPr algn="ctr" fontAlgn="ctr"/>
                      <a:r>
                        <a:rPr lang="en-US" sz="700" b="0" i="0" u="none" strike="noStrike" baseline="0">
                          <a:effectLst/>
                          <a:latin typeface="Arial" panose="020B0604020202020204" pitchFamily="34" charset="0"/>
                        </a:rPr>
                        <a:t>PM1</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baseline="0">
                          <a:effectLst/>
                          <a:latin typeface="Arial" panose="020B0604020202020204" pitchFamily="34" charset="0"/>
                        </a:rPr>
                        <a:t>17:00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baseline="0">
                          <a:effectLst/>
                          <a:latin typeface="Arial" panose="020B0604020202020204" pitchFamily="34" charset="0"/>
                        </a:rPr>
                        <a:t>TG4cor1</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0" i="0" u="none" strike="noStrike" baseline="0">
                          <a:effectLst/>
                          <a:latin typeface="Arial" panose="020B0604020202020204" pitchFamily="34" charset="0"/>
                        </a:rPr>
                        <a:t>PM1</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a:effectLst/>
                          <a:latin typeface="Arial" panose="020B0604020202020204" pitchFamily="34" charset="0"/>
                        </a:rPr>
                        <a:t>TG13</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0" i="0" u="none" strike="noStrike" baseline="0">
                          <a:effectLst/>
                          <a:latin typeface="Arial" panose="020B0604020202020204" pitchFamily="34" charset="0"/>
                        </a:rPr>
                        <a:t>PM1</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2:00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23536043"/>
                  </a:ext>
                </a:extLst>
              </a:tr>
              <a:tr h="180957">
                <a:tc>
                  <a:txBody>
                    <a:bodyPr/>
                    <a:lstStyle/>
                    <a:p>
                      <a:pPr algn="r" fontAlgn="b"/>
                      <a:r>
                        <a:rPr lang="en-US" sz="700" b="1" i="0" u="none" strike="noStrike" baseline="0">
                          <a:effectLst/>
                          <a:latin typeface="Arial" panose="020B0604020202020204" pitchFamily="34" charset="0"/>
                        </a:rPr>
                        <a:t>14:00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11:00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baseline="0">
                          <a:effectLst/>
                          <a:latin typeface="Arial" panose="020B0604020202020204" pitchFamily="34" charset="0"/>
                        </a:rPr>
                        <a:t>18:00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3:00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46282368"/>
                  </a:ext>
                </a:extLst>
              </a:tr>
              <a:tr h="180957">
                <a:tc>
                  <a:txBody>
                    <a:bodyPr/>
                    <a:lstStyle/>
                    <a:p>
                      <a:pPr algn="r" fontAlgn="b"/>
                      <a:r>
                        <a:rPr lang="en-US" sz="700" b="1" i="0" u="none" strike="noStrike" baseline="0">
                          <a:effectLst/>
                          <a:latin typeface="Arial" panose="020B0604020202020204" pitchFamily="34" charset="0"/>
                        </a:rPr>
                        <a:t>15:00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12:00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en-US" sz="700" b="1" i="0" u="none" strike="noStrike" baseline="0">
                          <a:solidFill>
                            <a:srgbClr val="0000FF"/>
                          </a:solidFill>
                          <a:effectLst/>
                          <a:latin typeface="Calibri" panose="020F0502020204030204" pitchFamily="34" charset="0"/>
                        </a:rPr>
                        <a:t>802 Wireless</a:t>
                      </a:r>
                      <a:br>
                        <a:rPr lang="en-US" sz="700" b="1" i="0" u="none" strike="noStrike" baseline="0">
                          <a:solidFill>
                            <a:srgbClr val="0000FF"/>
                          </a:solidFill>
                          <a:effectLst/>
                          <a:latin typeface="Calibri" panose="020F0502020204030204" pitchFamily="34" charset="0"/>
                        </a:rPr>
                      </a:br>
                      <a:r>
                        <a:rPr lang="en-US" sz="700" b="1" i="0" u="none" strike="noStrike" baseline="0">
                          <a:solidFill>
                            <a:srgbClr val="0000FF"/>
                          </a:solidFill>
                          <a:effectLst/>
                          <a:latin typeface="Calibri" panose="020F0502020204030204" pitchFamily="34" charset="0"/>
                        </a:rPr>
                        <a:t>Chairs mtg</a:t>
                      </a:r>
                    </a:p>
                  </a:txBody>
                  <a:tcPr marL="4208" marR="4208" marT="4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700" b="0" i="0" u="none" strike="noStrike" baseline="0">
                        <a:effectLst/>
                        <a:latin typeface="Courier"/>
                      </a:endParaRP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baseline="0">
                          <a:effectLst/>
                          <a:latin typeface="Arial" panose="020B0604020202020204" pitchFamily="34" charset="0"/>
                        </a:rPr>
                        <a:t>SG15</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baseline="0">
                          <a:effectLst/>
                          <a:latin typeface="Arial" panose="020B0604020202020204" pitchFamily="34" charset="0"/>
                        </a:rPr>
                        <a:t>PM2</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PM2</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PM2</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PM2</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PM2</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baseline="0">
                          <a:effectLst/>
                          <a:latin typeface="Arial" panose="020B0604020202020204" pitchFamily="34" charset="0"/>
                        </a:rPr>
                        <a:t>SG14</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baseline="0">
                          <a:effectLst/>
                          <a:latin typeface="Arial" panose="020B0604020202020204" pitchFamily="34" charset="0"/>
                        </a:rPr>
                        <a:t>PM2</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baseline="0">
                          <a:effectLst/>
                          <a:latin typeface="Arial" panose="020B0604020202020204" pitchFamily="34" charset="0"/>
                        </a:rPr>
                        <a:t>19:00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baseline="0">
                          <a:effectLst/>
                          <a:latin typeface="Arial" panose="020B0604020202020204" pitchFamily="34" charset="0"/>
                        </a:rPr>
                        <a:t>SG14</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baseline="0">
                          <a:effectLst/>
                          <a:latin typeface="Arial" panose="020B0604020202020204" pitchFamily="34" charset="0"/>
                        </a:rPr>
                        <a:t>PM2</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baseline="0">
                          <a:effectLst/>
                          <a:latin typeface="Arial" panose="020B0604020202020204" pitchFamily="34" charset="0"/>
                        </a:rPr>
                        <a:t>SG14</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1" i="0" u="none" strike="noStrike" baseline="0">
                          <a:effectLst/>
                          <a:latin typeface="Arial" panose="020B0604020202020204" pitchFamily="34" charset="0"/>
                        </a:rPr>
                        <a:t>TG16t</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4:00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86005315"/>
                  </a:ext>
                </a:extLst>
              </a:tr>
              <a:tr h="180957">
                <a:tc>
                  <a:txBody>
                    <a:bodyPr/>
                    <a:lstStyle/>
                    <a:p>
                      <a:pPr algn="r" fontAlgn="b"/>
                      <a:r>
                        <a:rPr lang="en-US" sz="700" b="1" i="0" u="none" strike="noStrike" baseline="0">
                          <a:effectLst/>
                          <a:latin typeface="Arial" panose="020B0604020202020204" pitchFamily="34" charset="0"/>
                        </a:rPr>
                        <a:t>16:00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13:00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700" b="0" i="0" u="none" strike="noStrike" baseline="0">
                        <a:effectLst/>
                        <a:latin typeface="Courier"/>
                      </a:endParaRP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baseline="0">
                          <a:effectLst/>
                          <a:latin typeface="Arial" panose="020B0604020202020204" pitchFamily="34" charset="0"/>
                        </a:rPr>
                        <a:t>20:00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5:00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5546848"/>
                  </a:ext>
                </a:extLst>
              </a:tr>
              <a:tr h="180957">
                <a:tc>
                  <a:txBody>
                    <a:bodyPr/>
                    <a:lstStyle/>
                    <a:p>
                      <a:pPr algn="r" fontAlgn="b"/>
                      <a:r>
                        <a:rPr lang="en-US" sz="700" b="1" i="0" u="none" strike="noStrike" baseline="0">
                          <a:effectLst/>
                          <a:latin typeface="Arial" panose="020B0604020202020204" pitchFamily="34" charset="0"/>
                        </a:rPr>
                        <a:t>17:00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14:00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0" i="0" u="none" strike="noStrike" baseline="0">
                          <a:effectLst/>
                          <a:latin typeface="Arial" panose="020B0604020202020204" pitchFamily="34" charset="0"/>
                        </a:rPr>
                        <a:t>EV1</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EV1</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baseline="0">
                          <a:effectLst/>
                          <a:latin typeface="Arial" panose="020B0604020202020204" pitchFamily="34" charset="0"/>
                        </a:rPr>
                        <a:t>TG4cor1</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1" i="0" u="none" strike="noStrike" baseline="0" dirty="0">
                          <a:solidFill>
                            <a:schemeClr val="bg1"/>
                          </a:solidFill>
                          <a:effectLst/>
                          <a:latin typeface="Arial" panose="020B0604020202020204" pitchFamily="34" charset="0"/>
                        </a:rPr>
                        <a:t>SG4ab</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rowSpan="2">
                  <a:txBody>
                    <a:bodyPr/>
                    <a:lstStyle/>
                    <a:p>
                      <a:pPr algn="ctr" fontAlgn="ctr"/>
                      <a:r>
                        <a:rPr lang="en-US" sz="700" b="1" i="0" u="none" strike="noStrike" baseline="0">
                          <a:effectLst/>
                          <a:latin typeface="Arial" panose="020B0604020202020204" pitchFamily="34" charset="0"/>
                        </a:rPr>
                        <a:t>TG4aa</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1" i="0" u="none" strike="noStrike" baseline="0" dirty="0">
                          <a:solidFill>
                            <a:schemeClr val="bg1"/>
                          </a:solidFill>
                          <a:effectLst/>
                          <a:latin typeface="Arial" panose="020B0604020202020204" pitchFamily="34" charset="0"/>
                        </a:rPr>
                        <a:t>SG4ab</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rowSpan="2">
                  <a:txBody>
                    <a:bodyPr/>
                    <a:lstStyle/>
                    <a:p>
                      <a:pPr algn="ctr" fontAlgn="ctr"/>
                      <a:r>
                        <a:rPr lang="en-US" sz="700" b="0" i="0" u="none" strike="noStrike" baseline="0">
                          <a:effectLst/>
                          <a:latin typeface="Arial" panose="020B0604020202020204" pitchFamily="34" charset="0"/>
                        </a:rPr>
                        <a:t>EV1</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EV1</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baseline="0">
                          <a:effectLst/>
                          <a:latin typeface="Arial" panose="020B0604020202020204" pitchFamily="34" charset="0"/>
                        </a:rPr>
                        <a:t>21:00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baseline="0">
                          <a:effectLst/>
                          <a:latin typeface="Arial" panose="020B0604020202020204" pitchFamily="34" charset="0"/>
                        </a:rPr>
                        <a:t>TG4aa</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baseline="0">
                          <a:effectLst/>
                          <a:latin typeface="Arial" panose="020B0604020202020204" pitchFamily="34" charset="0"/>
                        </a:rPr>
                        <a:t>EV1</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baseline="0">
                          <a:effectLst/>
                          <a:latin typeface="Arial" panose="020B0604020202020204" pitchFamily="34" charset="0"/>
                        </a:rPr>
                        <a:t>TG4cor1</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1" i="0" u="none" strike="noStrike" baseline="0" dirty="0">
                          <a:solidFill>
                            <a:schemeClr val="bg1"/>
                          </a:solidFill>
                          <a:effectLst/>
                          <a:latin typeface="Arial" panose="020B0604020202020204" pitchFamily="34" charset="0"/>
                        </a:rPr>
                        <a:t>SG4ab</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6:00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58323971"/>
                  </a:ext>
                </a:extLst>
              </a:tr>
              <a:tr h="180957">
                <a:tc>
                  <a:txBody>
                    <a:bodyPr/>
                    <a:lstStyle/>
                    <a:p>
                      <a:pPr algn="r" fontAlgn="b"/>
                      <a:r>
                        <a:rPr lang="en-US" sz="700" b="1" i="0" u="none" strike="noStrike" baseline="0">
                          <a:effectLst/>
                          <a:latin typeface="Arial" panose="020B0604020202020204" pitchFamily="34" charset="0"/>
                        </a:rPr>
                        <a:t>18:00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15:00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baseline="0">
                          <a:effectLst/>
                          <a:latin typeface="Arial" panose="020B0604020202020204" pitchFamily="34" charset="0"/>
                        </a:rPr>
                        <a:t>22:00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7:00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98981508"/>
                  </a:ext>
                </a:extLst>
              </a:tr>
              <a:tr h="180957">
                <a:tc>
                  <a:txBody>
                    <a:bodyPr/>
                    <a:lstStyle/>
                    <a:p>
                      <a:pPr algn="r" fontAlgn="b"/>
                      <a:r>
                        <a:rPr lang="en-US" sz="700" b="1" i="0" u="none" strike="noStrike" baseline="0">
                          <a:effectLst/>
                          <a:latin typeface="Arial" panose="020B0604020202020204" pitchFamily="34" charset="0"/>
                        </a:rPr>
                        <a:t>19:00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16:00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0" i="0" u="none" strike="noStrike" baseline="0">
                          <a:effectLst/>
                          <a:latin typeface="Arial" panose="020B0604020202020204" pitchFamily="34" charset="0"/>
                        </a:rPr>
                        <a:t>EV2</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EV2</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EV2</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EV2</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baseline="0">
                          <a:effectLst/>
                          <a:latin typeface="Arial" panose="020B0604020202020204" pitchFamily="34" charset="0"/>
                        </a:rPr>
                        <a:t>SG6a</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baseline="0">
                          <a:effectLst/>
                          <a:latin typeface="Arial" panose="020B0604020202020204" pitchFamily="34" charset="0"/>
                        </a:rPr>
                        <a:t>EV2</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EV2</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EV2</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baseline="0">
                          <a:effectLst/>
                          <a:latin typeface="Arial" panose="020B0604020202020204" pitchFamily="34" charset="0"/>
                        </a:rPr>
                        <a:t>23:00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0" i="0" u="none" strike="noStrike" baseline="0">
                          <a:effectLst/>
                          <a:latin typeface="Arial" panose="020B0604020202020204" pitchFamily="34" charset="0"/>
                        </a:rPr>
                        <a:t>EV2</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EV2</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EV2</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EV2</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8:00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51617220"/>
                  </a:ext>
                </a:extLst>
              </a:tr>
              <a:tr h="180957">
                <a:tc>
                  <a:txBody>
                    <a:bodyPr/>
                    <a:lstStyle/>
                    <a:p>
                      <a:pPr algn="r" fontAlgn="b"/>
                      <a:r>
                        <a:rPr lang="en-US" sz="700" b="1" i="0" u="none" strike="noStrike" baseline="0">
                          <a:effectLst/>
                          <a:latin typeface="Arial" panose="020B0604020202020204" pitchFamily="34" charset="0"/>
                        </a:rPr>
                        <a:t>20:00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17:00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baseline="0">
                          <a:effectLst/>
                          <a:latin typeface="Arial" panose="020B0604020202020204" pitchFamily="34" charset="0"/>
                        </a:rPr>
                        <a:t>0:00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9:00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81207246"/>
                  </a:ext>
                </a:extLst>
              </a:tr>
              <a:tr h="180957">
                <a:tc>
                  <a:txBody>
                    <a:bodyPr/>
                    <a:lstStyle/>
                    <a:p>
                      <a:pPr algn="r" fontAlgn="b"/>
                      <a:r>
                        <a:rPr lang="en-US" sz="700" b="1" i="0" u="none" strike="noStrike" baseline="0">
                          <a:effectLst/>
                          <a:latin typeface="Arial" panose="020B0604020202020204" pitchFamily="34" charset="0"/>
                        </a:rPr>
                        <a:t>21:00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18:00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dirty="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700" b="1" i="0" u="none" strike="noStrike" baseline="0">
                          <a:effectLst/>
                          <a:latin typeface="Arial" panose="020B0604020202020204" pitchFamily="34" charset="0"/>
                        </a:rPr>
                        <a:t>1:00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10:00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57265032"/>
                  </a:ext>
                </a:extLst>
              </a:tr>
              <a:tr h="180957">
                <a:tc>
                  <a:txBody>
                    <a:bodyPr/>
                    <a:lstStyle/>
                    <a:p>
                      <a:pPr algn="r" fontAlgn="b"/>
                      <a:r>
                        <a:rPr lang="en-US" sz="700" b="1" i="0" u="none" strike="noStrike" baseline="0">
                          <a:effectLst/>
                          <a:latin typeface="Arial" panose="020B0604020202020204" pitchFamily="34" charset="0"/>
                        </a:rPr>
                        <a:t>22:00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19:00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2:00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11:00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18026611"/>
                  </a:ext>
                </a:extLst>
              </a:tr>
              <a:tr h="180957">
                <a:tc>
                  <a:txBody>
                    <a:bodyPr/>
                    <a:lstStyle/>
                    <a:p>
                      <a:pPr algn="r" fontAlgn="b"/>
                      <a:r>
                        <a:rPr lang="en-US" sz="700" b="1" i="0" u="none" strike="noStrike" baseline="0">
                          <a:effectLst/>
                          <a:latin typeface="Arial" panose="020B0604020202020204" pitchFamily="34" charset="0"/>
                        </a:rPr>
                        <a:t>23:00</a:t>
                      </a:r>
                    </a:p>
                  </a:txBody>
                  <a:tcPr marL="4208" marR="4208" marT="420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700" b="1" i="0" u="none" strike="noStrike" baseline="0">
                          <a:effectLst/>
                          <a:latin typeface="Arial" panose="020B0604020202020204" pitchFamily="34" charset="0"/>
                        </a:rPr>
                        <a:t>20:00</a:t>
                      </a:r>
                    </a:p>
                  </a:txBody>
                  <a:tcPr marL="4208" marR="4208" marT="420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700" b="1" i="0" u="none" strike="noStrike" baseline="0">
                          <a:effectLst/>
                          <a:latin typeface="Arial" panose="020B0604020202020204" pitchFamily="34" charset="0"/>
                        </a:rPr>
                        <a:t>3:00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700" b="1" i="0" u="none" strike="noStrike" baseline="0" dirty="0">
                          <a:effectLst/>
                          <a:latin typeface="Arial" panose="020B0604020202020204" pitchFamily="34" charset="0"/>
                        </a:rPr>
                        <a:t>12:00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3059085"/>
                  </a:ext>
                </a:extLst>
              </a:tr>
            </a:tbl>
          </a:graphicData>
        </a:graphic>
      </p:graphicFrame>
      <p:graphicFrame>
        <p:nvGraphicFramePr>
          <p:cNvPr id="16" name="Table 15">
            <a:extLst>
              <a:ext uri="{FF2B5EF4-FFF2-40B4-BE49-F238E27FC236}">
                <a16:creationId xmlns:a16="http://schemas.microsoft.com/office/drawing/2014/main" id="{8D4DBA4A-E2AA-40DE-BEB0-D9A810702977}"/>
              </a:ext>
            </a:extLst>
          </p:cNvPr>
          <p:cNvGraphicFramePr>
            <a:graphicFrameLocks noGrp="1"/>
          </p:cNvGraphicFramePr>
          <p:nvPr>
            <p:extLst>
              <p:ext uri="{D42A27DB-BD31-4B8C-83A1-F6EECF244321}">
                <p14:modId xmlns:p14="http://schemas.microsoft.com/office/powerpoint/2010/main" val="3463342612"/>
              </p:ext>
            </p:extLst>
          </p:nvPr>
        </p:nvGraphicFramePr>
        <p:xfrm>
          <a:off x="3491880" y="5491045"/>
          <a:ext cx="533400" cy="559435"/>
        </p:xfrm>
        <a:graphic>
          <a:graphicData uri="http://schemas.openxmlformats.org/drawingml/2006/table">
            <a:tbl>
              <a:tblPr/>
              <a:tblGrid>
                <a:gridCol w="533400">
                  <a:extLst>
                    <a:ext uri="{9D8B030D-6E8A-4147-A177-3AD203B41FA5}">
                      <a16:colId xmlns:a16="http://schemas.microsoft.com/office/drawing/2014/main" val="3969480872"/>
                    </a:ext>
                  </a:extLst>
                </a:gridCol>
              </a:tblGrid>
              <a:tr h="367030">
                <a:tc>
                  <a:txBody>
                    <a:bodyPr/>
                    <a:lstStyle/>
                    <a:p>
                      <a:pPr algn="ctr" fontAlgn="ctr"/>
                      <a:r>
                        <a:rPr lang="en-US" sz="1000" b="1" i="0" u="none" strike="noStrike" dirty="0">
                          <a:solidFill>
                            <a:schemeClr val="bg1"/>
                          </a:solidFill>
                          <a:effectLst/>
                          <a:latin typeface="Arial" panose="020B0604020202020204" pitchFamily="34" charset="0"/>
                        </a:rPr>
                        <a:t>SG4ab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2913970690"/>
                  </a:ext>
                </a:extLst>
              </a:tr>
              <a:tr h="0">
                <a:tc>
                  <a:txBody>
                    <a:bodyPr/>
                    <a:lstStyle/>
                    <a:p>
                      <a:pPr algn="ctr" fontAlgn="ctr"/>
                      <a:r>
                        <a:rPr lang="en-US" sz="1200" b="1" i="0" u="none" strike="noStrike" dirty="0">
                          <a:solidFill>
                            <a:srgbClr val="FF0000"/>
                          </a:solidFill>
                          <a:effectLst/>
                          <a:latin typeface="Arial" panose="020B0604020202020204" pitchFamily="34" charset="0"/>
                        </a:rPr>
                        <a:t>Joint</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D050"/>
                    </a:solidFill>
                  </a:tcPr>
                </a:tc>
                <a:extLst>
                  <a:ext uri="{0D108BD9-81ED-4DB2-BD59-A6C34878D82A}">
                    <a16:rowId xmlns:a16="http://schemas.microsoft.com/office/drawing/2014/main" val="4207173644"/>
                  </a:ext>
                </a:extLst>
              </a:tr>
            </a:tbl>
          </a:graphicData>
        </a:graphic>
      </p:graphicFrame>
    </p:spTree>
    <p:extLst>
      <p:ext uri="{BB962C8B-B14F-4D97-AF65-F5344CB8AC3E}">
        <p14:creationId xmlns:p14="http://schemas.microsoft.com/office/powerpoint/2010/main" val="2011355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6A2-422B-4623-A880-7F4548ECEBF8}"/>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3A23C805-42AA-4D7E-9FD4-AB810E14C6A7}"/>
              </a:ext>
            </a:extLst>
          </p:cNvPr>
          <p:cNvSpPr>
            <a:spLocks noGrp="1"/>
          </p:cNvSpPr>
          <p:nvPr>
            <p:ph idx="1"/>
          </p:nvPr>
        </p:nvSpPr>
        <p:spPr>
          <a:xfrm>
            <a:off x="767977" y="1844824"/>
            <a:ext cx="7764463" cy="4395639"/>
          </a:xfrm>
        </p:spPr>
        <p:txBody>
          <a:bodyPr>
            <a:normAutofit/>
          </a:bodyPr>
          <a:lstStyle/>
          <a:p>
            <a:pPr marL="457200" indent="-457200">
              <a:buFont typeface="Arial" panose="020B0604020202020204" pitchFamily="34" charset="0"/>
              <a:buChar char="•"/>
            </a:pPr>
            <a:r>
              <a:rPr lang="en-US" dirty="0"/>
              <a:t>Review and Refine the TGD</a:t>
            </a:r>
          </a:p>
          <a:p>
            <a:pPr marL="457200" indent="-457200">
              <a:buFont typeface="Arial" panose="020B0604020202020204" pitchFamily="34" charset="0"/>
              <a:buChar char="•"/>
            </a:pPr>
            <a:r>
              <a:rPr lang="en-US" dirty="0"/>
              <a:t>Review and Refine technical framework document Outline</a:t>
            </a:r>
          </a:p>
          <a:p>
            <a:pPr marL="457200" indent="-457200">
              <a:buFont typeface="Arial" panose="020B0604020202020204" pitchFamily="34" charset="0"/>
              <a:buChar char="•"/>
            </a:pPr>
            <a:r>
              <a:rPr lang="en-US" dirty="0"/>
              <a:t>Hear technical contributions</a:t>
            </a:r>
          </a:p>
          <a:p>
            <a:pPr marL="457200" indent="-457200">
              <a:buFont typeface="Arial" panose="020B0604020202020204" pitchFamily="34" charset="0"/>
              <a:buChar char="•"/>
            </a:pPr>
            <a:r>
              <a:rPr lang="en-US" dirty="0"/>
              <a:t>Review and Refine next steps</a:t>
            </a:r>
          </a:p>
          <a:p>
            <a:endParaRPr lang="en-US" dirty="0"/>
          </a:p>
        </p:txBody>
      </p:sp>
      <p:sp>
        <p:nvSpPr>
          <p:cNvPr id="4" name="Slide Number Placeholder 3">
            <a:extLst>
              <a:ext uri="{FF2B5EF4-FFF2-40B4-BE49-F238E27FC236}">
                <a16:creationId xmlns:a16="http://schemas.microsoft.com/office/drawing/2014/main" id="{82D64BE4-B6F3-46DD-A825-8B94E7F3097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11</a:t>
            </a:fld>
            <a:endParaRPr lang="en-US" altLang="en-US"/>
          </a:p>
        </p:txBody>
      </p:sp>
    </p:spTree>
    <p:extLst>
      <p:ext uri="{BB962C8B-B14F-4D97-AF65-F5344CB8AC3E}">
        <p14:creationId xmlns:p14="http://schemas.microsoft.com/office/powerpoint/2010/main" val="2563923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C0322-BB64-445E-9EB4-8D72F57740B4}"/>
              </a:ext>
            </a:extLst>
          </p:cNvPr>
          <p:cNvSpPr>
            <a:spLocks noGrp="1"/>
          </p:cNvSpPr>
          <p:nvPr>
            <p:ph type="title"/>
          </p:nvPr>
        </p:nvSpPr>
        <p:spPr/>
        <p:txBody>
          <a:bodyPr/>
          <a:lstStyle/>
          <a:p>
            <a:r>
              <a:rPr lang="en-US" dirty="0"/>
              <a:t>General Announcements</a:t>
            </a:r>
          </a:p>
        </p:txBody>
      </p:sp>
      <p:sp>
        <p:nvSpPr>
          <p:cNvPr id="3" name="Content Placeholder 2">
            <a:extLst>
              <a:ext uri="{FF2B5EF4-FFF2-40B4-BE49-F238E27FC236}">
                <a16:creationId xmlns:a16="http://schemas.microsoft.com/office/drawing/2014/main" id="{887D05F3-9299-4D04-91B6-BFE712C4FACB}"/>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en-US" dirty="0"/>
              <a:t>November plenary to be VIRTUAL</a:t>
            </a:r>
          </a:p>
          <a:p>
            <a:pPr marL="857250" lvl="1" indent="-457200">
              <a:buFont typeface="Arial" panose="020B0604020202020204" pitchFamily="34" charset="0"/>
              <a:buChar char="•"/>
            </a:pPr>
            <a:r>
              <a:rPr lang="en-US" dirty="0"/>
              <a:t>WG15 E-Pol result: 4 yes, 25 no</a:t>
            </a:r>
          </a:p>
          <a:p>
            <a:pPr marL="857250" lvl="1" indent="-457200">
              <a:buFont typeface="Arial" panose="020B0604020202020204" pitchFamily="34" charset="0"/>
              <a:buChar char="•"/>
            </a:pPr>
            <a:r>
              <a:rPr lang="en-US" dirty="0"/>
              <a:t>Overall (all 802 groups that polled): less than 50% yes</a:t>
            </a:r>
          </a:p>
          <a:p>
            <a:pPr marL="457200" indent="-457200">
              <a:buFont typeface="Arial" panose="020B0604020202020204" pitchFamily="34" charset="0"/>
              <a:buChar char="•"/>
            </a:pPr>
            <a:r>
              <a:rPr lang="en-US" dirty="0"/>
              <a:t>January Interim to be VIRTUAL</a:t>
            </a:r>
          </a:p>
          <a:p>
            <a:pPr marL="857250" lvl="1" indent="-457200">
              <a:buFont typeface="Arial" panose="020B0604020202020204" pitchFamily="34" charset="0"/>
              <a:buChar char="•"/>
            </a:pPr>
            <a:r>
              <a:rPr lang="en-US" dirty="0"/>
              <a:t>Poll results: Overall (all 802 wireless groups that polled): Less than 50% </a:t>
            </a:r>
          </a:p>
          <a:p>
            <a:pPr marL="457200" indent="-457200">
              <a:buFont typeface="Arial" panose="020B0604020202020204" pitchFamily="34" charset="0"/>
              <a:buChar char="•"/>
            </a:pPr>
            <a:r>
              <a:rPr lang="en-US" dirty="0"/>
              <a:t>Joint Session with COR1 TG</a:t>
            </a:r>
          </a:p>
          <a:p>
            <a:pPr marL="857250" lvl="1" indent="-457200">
              <a:buFont typeface="Arial" panose="020B0604020202020204" pitchFamily="34" charset="0"/>
              <a:buChar char="•"/>
            </a:pPr>
            <a:r>
              <a:rPr lang="en-US" dirty="0"/>
              <a:t>Possible errors in 15.4z have been identified</a:t>
            </a:r>
          </a:p>
          <a:p>
            <a:endParaRPr lang="en-US" dirty="0"/>
          </a:p>
        </p:txBody>
      </p:sp>
      <p:sp>
        <p:nvSpPr>
          <p:cNvPr id="4" name="Slide Number Placeholder 3">
            <a:extLst>
              <a:ext uri="{FF2B5EF4-FFF2-40B4-BE49-F238E27FC236}">
                <a16:creationId xmlns:a16="http://schemas.microsoft.com/office/drawing/2014/main" id="{C0794C8B-A0C7-40A9-ACC8-040352207A5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12</a:t>
            </a:fld>
            <a:endParaRPr lang="en-US" altLang="en-US"/>
          </a:p>
        </p:txBody>
      </p:sp>
    </p:spTree>
    <p:extLst>
      <p:ext uri="{BB962C8B-B14F-4D97-AF65-F5344CB8AC3E}">
        <p14:creationId xmlns:p14="http://schemas.microsoft.com/office/powerpoint/2010/main" val="2852403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Contributions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13</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FD150-4928-4FF6-B0CD-E3CB4A06F262}"/>
              </a:ext>
            </a:extLst>
          </p:cNvPr>
          <p:cNvSpPr>
            <a:spLocks noGrp="1"/>
          </p:cNvSpPr>
          <p:nvPr>
            <p:ph type="title"/>
          </p:nvPr>
        </p:nvSpPr>
        <p:spPr/>
        <p:txBody>
          <a:bodyPr/>
          <a:lstStyle/>
          <a:p>
            <a:r>
              <a:rPr lang="en-US" dirty="0"/>
              <a:t>List of presentations</a:t>
            </a:r>
          </a:p>
        </p:txBody>
      </p:sp>
      <p:sp>
        <p:nvSpPr>
          <p:cNvPr id="3" name="Content Placeholder 2">
            <a:extLst>
              <a:ext uri="{FF2B5EF4-FFF2-40B4-BE49-F238E27FC236}">
                <a16:creationId xmlns:a16="http://schemas.microsoft.com/office/drawing/2014/main" id="{F6DC99AE-2F0F-47C1-8281-2838E6BA3998}"/>
              </a:ext>
            </a:extLst>
          </p:cNvPr>
          <p:cNvSpPr>
            <a:spLocks noGrp="1"/>
          </p:cNvSpPr>
          <p:nvPr>
            <p:ph idx="1"/>
          </p:nvPr>
        </p:nvSpPr>
        <p:spPr/>
        <p:txBody>
          <a:bodyPr/>
          <a:lstStyle/>
          <a:p>
            <a:r>
              <a:rPr lang="en-US" dirty="0"/>
              <a:t>TBD</a:t>
            </a:r>
          </a:p>
        </p:txBody>
      </p:sp>
      <p:sp>
        <p:nvSpPr>
          <p:cNvPr id="4" name="Slide Number Placeholder 3">
            <a:extLst>
              <a:ext uri="{FF2B5EF4-FFF2-40B4-BE49-F238E27FC236}">
                <a16:creationId xmlns:a16="http://schemas.microsoft.com/office/drawing/2014/main" id="{0120D4C5-4B9D-408D-8814-A95113D77DBF}"/>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14</a:t>
            </a:fld>
            <a:endParaRPr lang="en-US" altLang="en-US"/>
          </a:p>
        </p:txBody>
      </p:sp>
    </p:spTree>
    <p:extLst>
      <p:ext uri="{BB962C8B-B14F-4D97-AF65-F5344CB8AC3E}">
        <p14:creationId xmlns:p14="http://schemas.microsoft.com/office/powerpoint/2010/main" val="389210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a:p>
        </p:txBody>
      </p:sp>
    </p:spTree>
    <p:extLst>
      <p:ext uri="{BB962C8B-B14F-4D97-AF65-F5344CB8AC3E}">
        <p14:creationId xmlns:p14="http://schemas.microsoft.com/office/powerpoint/2010/main" val="282584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505945C-3B0E-49F2-BD9C-0FF17D03AAE7}"/>
              </a:ext>
            </a:extLst>
          </p:cNvPr>
          <p:cNvSpPr>
            <a:spLocks noGrp="1" noChangeArrowheads="1"/>
          </p:cNvSpPr>
          <p:nvPr>
            <p:ph type="title"/>
          </p:nvPr>
        </p:nvSpPr>
        <p:spPr/>
        <p:txBody>
          <a:bodyPr>
            <a:normAutofit fontScale="90000"/>
          </a:bodyPr>
          <a:lstStyle/>
          <a:p>
            <a:r>
              <a:rPr lang="en-US" altLang="en-US" dirty="0"/>
              <a:t>Teleconference Schedule Discussion</a:t>
            </a:r>
          </a:p>
        </p:txBody>
      </p:sp>
      <p:sp>
        <p:nvSpPr>
          <p:cNvPr id="3" name="Content Placeholder 2">
            <a:extLst>
              <a:ext uri="{FF2B5EF4-FFF2-40B4-BE49-F238E27FC236}">
                <a16:creationId xmlns:a16="http://schemas.microsoft.com/office/drawing/2014/main" id="{B085FB89-06B0-42E9-82E5-BCFC16ED4869}"/>
              </a:ext>
            </a:extLst>
          </p:cNvPr>
          <p:cNvSpPr>
            <a:spLocks noGrp="1"/>
          </p:cNvSpPr>
          <p:nvPr>
            <p:ph idx="1"/>
          </p:nvPr>
        </p:nvSpPr>
        <p:spPr>
          <a:xfrm>
            <a:off x="395535" y="2125663"/>
            <a:ext cx="4824537" cy="2293489"/>
          </a:xfrm>
        </p:spPr>
        <p:txBody>
          <a:bodyPr>
            <a:normAutofit fontScale="70000" lnSpcReduction="20000"/>
          </a:bodyPr>
          <a:lstStyle/>
          <a:p>
            <a:pPr marL="0" indent="0">
              <a:defRPr/>
            </a:pPr>
            <a:r>
              <a:rPr lang="en-US" dirty="0"/>
              <a:t>Proposal:</a:t>
            </a:r>
          </a:p>
          <a:p>
            <a:pPr marL="0" indent="0">
              <a:defRPr/>
            </a:pPr>
            <a:r>
              <a:rPr lang="en-US" dirty="0"/>
              <a:t>Frequency: Bi-weekly </a:t>
            </a:r>
          </a:p>
          <a:p>
            <a:pPr marL="0" indent="0">
              <a:defRPr/>
            </a:pPr>
            <a:r>
              <a:rPr lang="en-US" dirty="0"/>
              <a:t>Phase: Tuesday  </a:t>
            </a:r>
          </a:p>
          <a:p>
            <a:pPr marL="0" indent="0">
              <a:defRPr/>
            </a:pPr>
            <a:r>
              <a:rPr lang="en-US" dirty="0"/>
              <a:t>Time: 10:00 ET (07:00 PT)</a:t>
            </a:r>
          </a:p>
          <a:p>
            <a:pPr marL="0" indent="0">
              <a:defRPr/>
            </a:pPr>
            <a:r>
              <a:rPr lang="en-US" dirty="0"/>
              <a:t>Offset: First call August 3rd</a:t>
            </a:r>
          </a:p>
          <a:p>
            <a:pPr marL="0" indent="0">
              <a:defRPr/>
            </a:pPr>
            <a:r>
              <a:rPr lang="en-US" dirty="0"/>
              <a:t>Duration: 	1 hour. 	 </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p:txBody>
      </p:sp>
      <p:sp>
        <p:nvSpPr>
          <p:cNvPr id="15364" name="Slide Number Placeholder 3">
            <a:extLst>
              <a:ext uri="{FF2B5EF4-FFF2-40B4-BE49-F238E27FC236}">
                <a16:creationId xmlns:a16="http://schemas.microsoft.com/office/drawing/2014/main" id="{4B708073-FB44-448B-932A-C62A277500B7}"/>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6787BB26-1930-4ABF-A0BE-518ED9BD72A7}" type="slidenum">
              <a:rPr lang="en-US" altLang="en-US" smtClean="0">
                <a:solidFill>
                  <a:schemeClr val="tx1"/>
                </a:solidFill>
              </a:rPr>
              <a:pPr/>
              <a:t>16</a:t>
            </a:fld>
            <a:endParaRPr lang="en-US" altLang="en-US">
              <a:solidFill>
                <a:schemeClr val="tx1"/>
              </a:solidFill>
            </a:endParaRPr>
          </a:p>
        </p:txBody>
      </p:sp>
      <p:graphicFrame>
        <p:nvGraphicFramePr>
          <p:cNvPr id="5" name="Table 5">
            <a:extLst>
              <a:ext uri="{FF2B5EF4-FFF2-40B4-BE49-F238E27FC236}">
                <a16:creationId xmlns:a16="http://schemas.microsoft.com/office/drawing/2014/main" id="{3C8F09A3-0A70-41B9-ACF3-D4B027AD72E3}"/>
              </a:ext>
            </a:extLst>
          </p:cNvPr>
          <p:cNvGraphicFramePr>
            <a:graphicFrameLocks noGrp="1"/>
          </p:cNvGraphicFramePr>
          <p:nvPr>
            <p:extLst>
              <p:ext uri="{D42A27DB-BD31-4B8C-83A1-F6EECF244321}">
                <p14:modId xmlns:p14="http://schemas.microsoft.com/office/powerpoint/2010/main" val="2052434117"/>
              </p:ext>
            </p:extLst>
          </p:nvPr>
        </p:nvGraphicFramePr>
        <p:xfrm>
          <a:off x="5508104" y="2125662"/>
          <a:ext cx="3133566" cy="375161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0000"/>
                    </a:ext>
                  </a:extLst>
                </a:gridCol>
                <a:gridCol w="1549390">
                  <a:extLst>
                    <a:ext uri="{9D8B030D-6E8A-4147-A177-3AD203B41FA5}">
                      <a16:colId xmlns:a16="http://schemas.microsoft.com/office/drawing/2014/main" val="20001"/>
                    </a:ext>
                  </a:extLst>
                </a:gridCol>
              </a:tblGrid>
              <a:tr h="375161">
                <a:tc>
                  <a:txBody>
                    <a:bodyPr/>
                    <a:lstStyle/>
                    <a:p>
                      <a:r>
                        <a:rPr lang="en-US" sz="1800" dirty="0"/>
                        <a:t>Week</a:t>
                      </a:r>
                    </a:p>
                  </a:txBody>
                  <a:tcPr marL="91420" marR="91420" marT="45700" marB="45700"/>
                </a:tc>
                <a:tc>
                  <a:txBody>
                    <a:bodyPr/>
                    <a:lstStyle/>
                    <a:p>
                      <a:r>
                        <a:rPr lang="en-US" sz="1800" dirty="0"/>
                        <a:t>Time (ET)</a:t>
                      </a:r>
                    </a:p>
                  </a:txBody>
                  <a:tcPr marL="91420" marR="91420" marT="45700" marB="45700"/>
                </a:tc>
                <a:extLst>
                  <a:ext uri="{0D108BD9-81ED-4DB2-BD59-A6C34878D82A}">
                    <a16:rowId xmlns:a16="http://schemas.microsoft.com/office/drawing/2014/main" val="10000"/>
                  </a:ext>
                </a:extLst>
              </a:tr>
              <a:tr h="3751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Now:</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[Sept Interim]</a:t>
                      </a:r>
                    </a:p>
                  </a:txBody>
                  <a:tcPr marL="91420" marR="91420" marT="45700" marB="45700"/>
                </a:tc>
                <a:extLst>
                  <a:ext uri="{0D108BD9-81ED-4DB2-BD59-A6C34878D82A}">
                    <a16:rowId xmlns:a16="http://schemas.microsoft.com/office/drawing/2014/main" val="10001"/>
                  </a:ext>
                </a:extLst>
              </a:tr>
              <a:tr h="375161">
                <a:tc>
                  <a:txBody>
                    <a:bodyPr/>
                    <a:lstStyle/>
                    <a:p>
                      <a:endParaRPr lang="en-US" sz="1800" dirty="0"/>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10002"/>
                  </a:ext>
                </a:extLst>
              </a:tr>
              <a:tr h="375161">
                <a:tc>
                  <a:txBody>
                    <a:bodyPr/>
                    <a:lstStyle/>
                    <a:p>
                      <a:r>
                        <a:rPr lang="en-US" sz="1800" dirty="0">
                          <a:solidFill>
                            <a:schemeClr val="tx1"/>
                          </a:solidFill>
                        </a:rPr>
                        <a:t>August 3</a:t>
                      </a:r>
                    </a:p>
                  </a:txBody>
                  <a:tcPr marL="91420" marR="91420" marT="45700" marB="45700"/>
                </a:tc>
                <a:tc>
                  <a:txBody>
                    <a:bodyPr/>
                    <a:lstStyle/>
                    <a:p>
                      <a:r>
                        <a:rPr lang="en-US" sz="1800" dirty="0"/>
                        <a:t>10:00 ET</a:t>
                      </a:r>
                    </a:p>
                  </a:txBody>
                  <a:tcPr marL="91420" marR="91420" marT="45700" marB="45700"/>
                </a:tc>
                <a:extLst>
                  <a:ext uri="{0D108BD9-81ED-4DB2-BD59-A6C34878D82A}">
                    <a16:rowId xmlns:a16="http://schemas.microsoft.com/office/drawing/2014/main" val="10003"/>
                  </a:ext>
                </a:extLst>
              </a:tr>
              <a:tr h="375161">
                <a:tc>
                  <a:txBody>
                    <a:bodyPr/>
                    <a:lstStyle/>
                    <a:p>
                      <a:endParaRPr lang="en-US" sz="1800" dirty="0">
                        <a:solidFill>
                          <a:schemeClr val="tx1"/>
                        </a:solidFill>
                      </a:endParaRPr>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3972486093"/>
                  </a:ext>
                </a:extLst>
              </a:tr>
              <a:tr h="375161">
                <a:tc>
                  <a:txBody>
                    <a:bodyPr/>
                    <a:lstStyle/>
                    <a:p>
                      <a:r>
                        <a:rPr lang="en-US" sz="1800" dirty="0">
                          <a:solidFill>
                            <a:schemeClr val="tx1"/>
                          </a:solidFill>
                        </a:rPr>
                        <a:t>August 17</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10:00 ET</a:t>
                      </a:r>
                    </a:p>
                  </a:txBody>
                  <a:tcPr marL="91420" marR="91420" marT="45700" marB="45700"/>
                </a:tc>
                <a:extLst>
                  <a:ext uri="{0D108BD9-81ED-4DB2-BD59-A6C34878D82A}">
                    <a16:rowId xmlns:a16="http://schemas.microsoft.com/office/drawing/2014/main" val="107150580"/>
                  </a:ext>
                </a:extLst>
              </a:tr>
              <a:tr h="375161">
                <a:tc>
                  <a:txBody>
                    <a:bodyPr/>
                    <a:lstStyle/>
                    <a:p>
                      <a:endParaRPr lang="en-US" sz="1800" dirty="0">
                        <a:solidFill>
                          <a:schemeClr val="tx1"/>
                        </a:solidFill>
                      </a:endParaRPr>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4127578813"/>
                  </a:ext>
                </a:extLst>
              </a:tr>
              <a:tr h="3751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August 31</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10:00 ET</a:t>
                      </a:r>
                    </a:p>
                  </a:txBody>
                  <a:tcPr marL="91420" marR="91420" marT="45700" marB="45700"/>
                </a:tc>
                <a:extLst>
                  <a:ext uri="{0D108BD9-81ED-4DB2-BD59-A6C34878D82A}">
                    <a16:rowId xmlns:a16="http://schemas.microsoft.com/office/drawing/2014/main" val="3886067334"/>
                  </a:ext>
                </a:extLst>
              </a:tr>
              <a:tr h="3751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319788747"/>
                  </a:ext>
                </a:extLst>
              </a:tr>
              <a:tr h="3751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rgbClr val="C00000"/>
                          </a:solidFill>
                        </a:rPr>
                        <a:t>Sept 14: </a:t>
                      </a:r>
                    </a:p>
                  </a:txBody>
                  <a:tcPr marL="91420" marR="91420" marT="45700" marB="45700"/>
                </a:tc>
                <a:tc>
                  <a:txBody>
                    <a:bodyPr/>
                    <a:lstStyle/>
                    <a:p>
                      <a:r>
                        <a:rPr lang="en-US" sz="1800" b="1" dirty="0">
                          <a:solidFill>
                            <a:srgbClr val="C00000"/>
                          </a:solidFill>
                        </a:rPr>
                        <a:t>Sept Interim</a:t>
                      </a:r>
                    </a:p>
                  </a:txBody>
                  <a:tcPr marL="91420" marR="91420" marT="45700" marB="45700"/>
                </a:tc>
                <a:extLst>
                  <a:ext uri="{0D108BD9-81ED-4DB2-BD59-A6C34878D82A}">
                    <a16:rowId xmlns:a16="http://schemas.microsoft.com/office/drawing/2014/main" val="1644665315"/>
                  </a:ext>
                </a:extLst>
              </a:tr>
            </a:tbl>
          </a:graphicData>
        </a:graphic>
      </p:graphicFrame>
      <p:sp>
        <p:nvSpPr>
          <p:cNvPr id="2" name="Arrow: Right 1">
            <a:extLst>
              <a:ext uri="{FF2B5EF4-FFF2-40B4-BE49-F238E27FC236}">
                <a16:creationId xmlns:a16="http://schemas.microsoft.com/office/drawing/2014/main" id="{E964B7C9-85AC-4877-B153-E76884D15BD3}"/>
              </a:ext>
            </a:extLst>
          </p:cNvPr>
          <p:cNvSpPr/>
          <p:nvPr/>
        </p:nvSpPr>
        <p:spPr bwMode="auto">
          <a:xfrm>
            <a:off x="4572000" y="5445224"/>
            <a:ext cx="864096" cy="576064"/>
          </a:xfrm>
          <a:prstGeom prst="rightArrow">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1" i="0" u="none" strike="noStrike" cap="none" normalizeH="0" baseline="0" dirty="0">
                <a:ln>
                  <a:noFill/>
                </a:ln>
                <a:solidFill>
                  <a:srgbClr val="C00000"/>
                </a:solidFill>
                <a:effectLst/>
                <a:latin typeface="Times New Roman" charset="0"/>
                <a:ea typeface="ＭＳ Ｐゴシック" charset="0"/>
                <a:cs typeface="ＭＳ Ｐゴシック" charset="0"/>
              </a:rPr>
              <a:t>NEXT</a:t>
            </a:r>
          </a:p>
        </p:txBody>
      </p:sp>
      <p:sp>
        <p:nvSpPr>
          <p:cNvPr id="7" name="Arrow: Right 6">
            <a:extLst>
              <a:ext uri="{FF2B5EF4-FFF2-40B4-BE49-F238E27FC236}">
                <a16:creationId xmlns:a16="http://schemas.microsoft.com/office/drawing/2014/main" id="{A37A012C-B51A-4A3F-BFCC-9901199B525B}"/>
              </a:ext>
            </a:extLst>
          </p:cNvPr>
          <p:cNvSpPr/>
          <p:nvPr/>
        </p:nvSpPr>
        <p:spPr bwMode="auto">
          <a:xfrm>
            <a:off x="4572000" y="4509120"/>
            <a:ext cx="867518" cy="871289"/>
          </a:xfrm>
          <a:prstGeom prst="rightArrow">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b="1" dirty="0">
                <a:solidFill>
                  <a:schemeClr val="accent2">
                    <a:lumMod val="75000"/>
                  </a:schemeClr>
                </a:solidFill>
                <a:latin typeface="Times New Roman" charset="0"/>
                <a:ea typeface="ＭＳ Ｐゴシック" charset="0"/>
                <a:cs typeface="ＭＳ Ｐゴシック" charset="0"/>
              </a:rPr>
              <a:t>We are Here</a:t>
            </a:r>
            <a:endParaRPr kumimoji="0" lang="en-US" sz="1200" b="1" i="0" u="none" strike="noStrike" cap="none" normalizeH="0" baseline="0" dirty="0">
              <a:ln>
                <a:noFill/>
              </a:ln>
              <a:solidFill>
                <a:schemeClr val="accent2">
                  <a:lumMod val="75000"/>
                </a:schemeClr>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029469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17</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ctrTitle"/>
          </p:nvPr>
        </p:nvSpPr>
        <p:spPr/>
        <p:txBody>
          <a:bodyPr/>
          <a:lstStyle/>
          <a:p>
            <a:r>
              <a:rPr lang="en-US" altLang="en-US"/>
              <a:t>Adjourned</a:t>
            </a:r>
            <a:br>
              <a:rPr lang="en-US" altLang="en-US"/>
            </a:br>
            <a:r>
              <a:rPr lang="en-US" altLang="en-US"/>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8172FBCF-0410-4D1E-955A-A95781544AD9}" type="slidenum">
              <a:rPr lang="en-US" altLang="en-US" smtClean="0">
                <a:solidFill>
                  <a:schemeClr val="tx1"/>
                </a:solidFill>
              </a:rPr>
              <a:pPr/>
              <a:t>18</a:t>
            </a:fld>
            <a:endParaRPr lang="en-US" altLang="en-US">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368897"/>
            <a:ext cx="7772400" cy="1470025"/>
          </a:xfrm>
        </p:spPr>
        <p:txBody>
          <a:bodyPr/>
          <a:lstStyle/>
          <a:p>
            <a:r>
              <a:rPr lang="en-US" dirty="0"/>
              <a:t>Study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normAutofit fontScale="92500" lnSpcReduction="20000"/>
          </a:bodyPr>
          <a:lstStyle/>
          <a:p>
            <a:pPr algn="l"/>
            <a:r>
              <a:rPr lang="en-US" sz="2400" dirty="0"/>
              <a:t>Objective: enhancements to 802.15.4 Ultra Wideband (UWB) physical layers (PHYs) medium access control (MAC) and associated ranging techniques while retaining backward compatibility with enhanced ranging capable devices (ERDEVs).</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a:t>Slid</a:t>
            </a:r>
            <a:fld id="{0F04E8E9-279B-42CA-B6E8-61A287E0027B}" type="slidenum">
              <a:rPr lang="en-US" altLang="en-US" smtClean="0"/>
              <a:pPr>
                <a:defRPr/>
              </a:pPr>
              <a:t>2</a:t>
            </a:fld>
            <a:endParaRPr lang="en-US" altLang="en-US"/>
          </a:p>
        </p:txBody>
      </p:sp>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45476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title"/>
          </p:nvPr>
        </p:nvSpPr>
        <p:spPr>
          <a:xfrm>
            <a:off x="1691680" y="4880521"/>
            <a:ext cx="5760640" cy="566738"/>
          </a:xfrm>
        </p:spPr>
        <p:txBody>
          <a:bodyPr wrap="square" anchor="b">
            <a:noAutofit/>
          </a:bodyPr>
          <a:lstStyle/>
          <a:p>
            <a:pPr algn="ctr">
              <a:lnSpc>
                <a:spcPct val="90000"/>
              </a:lnSpc>
            </a:pPr>
            <a:r>
              <a:rPr lang="en-US" sz="1800" dirty="0"/>
              <a:t>Virtual Wireless Interim Session, September 2021</a:t>
            </a:r>
          </a:p>
        </p:txBody>
      </p:sp>
      <p:pic>
        <p:nvPicPr>
          <p:cNvPr id="1026" name="Picture 2">
            <a:extLst>
              <a:ext uri="{FF2B5EF4-FFF2-40B4-BE49-F238E27FC236}">
                <a16:creationId xmlns:a16="http://schemas.microsoft.com/office/drawing/2014/main" id="{8B986B55-5330-4855-895A-ACD74F611D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828800" y="692696"/>
            <a:ext cx="5486400" cy="4114800"/>
          </a:xfrm>
          <a:prstGeom prst="rect">
            <a:avLst/>
          </a:prstGeom>
          <a:solidFill>
            <a:srgbClr val="FFFFFF"/>
          </a:solidFill>
        </p:spPr>
      </p:pic>
      <p:sp>
        <p:nvSpPr>
          <p:cNvPr id="4" name="Subtitle 3">
            <a:extLst>
              <a:ext uri="{FF2B5EF4-FFF2-40B4-BE49-F238E27FC236}">
                <a16:creationId xmlns:a16="http://schemas.microsoft.com/office/drawing/2014/main" id="{D457DDDA-2EC7-4A5E-95DB-E9907484AFBA}"/>
              </a:ext>
            </a:extLst>
          </p:cNvPr>
          <p:cNvSpPr>
            <a:spLocks noGrp="1"/>
          </p:cNvSpPr>
          <p:nvPr>
            <p:ph type="body" sz="half" idx="2"/>
          </p:nvPr>
        </p:nvSpPr>
        <p:spPr>
          <a:xfrm>
            <a:off x="1828800" y="5447259"/>
            <a:ext cx="5486400" cy="804862"/>
          </a:xfrm>
        </p:spPr>
        <p:txBody>
          <a:bodyPr wrap="square" anchor="t">
            <a:normAutofit/>
          </a:bodyPr>
          <a:lstStyle/>
          <a:p>
            <a:pPr algn="ctr"/>
            <a:r>
              <a:rPr lang="en-US" sz="1600" dirty="0"/>
              <a:t>September 15</a:t>
            </a:r>
            <a:r>
              <a:rPr lang="en-US" sz="1600" baseline="30000" dirty="0"/>
              <a:t>th</a:t>
            </a:r>
            <a:r>
              <a:rPr lang="en-US" sz="1600" dirty="0"/>
              <a:t> through September 21</a:t>
            </a:r>
            <a:r>
              <a:rPr lang="en-US" sz="1600" baseline="30000" dirty="0"/>
              <a:t>st</a:t>
            </a:r>
            <a:r>
              <a:rPr lang="en-US" sz="1600" dirty="0"/>
              <a:t> 2021</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a:t>
            </a:r>
            <a:fld id="{0F04E8E9-279B-42CA-B6E8-61A287E0027B}" type="slidenum">
              <a:rPr lang="en-US" altLang="en-US" smtClean="0"/>
              <a:pPr>
                <a:spcAft>
                  <a:spcPts val="600"/>
                </a:spcAft>
                <a:defRPr/>
              </a:pPr>
              <a:t>3</a:t>
            </a:fld>
            <a:endParaRPr lang="en-US" altLang="en-US"/>
          </a:p>
        </p:txBody>
      </p:sp>
    </p:spTree>
    <p:extLst>
      <p:ext uri="{BB962C8B-B14F-4D97-AF65-F5344CB8AC3E}">
        <p14:creationId xmlns:p14="http://schemas.microsoft.com/office/powerpoint/2010/main" val="1190557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718B4E-F129-4540-8327-0CA973C57CEE}"/>
              </a:ext>
            </a:extLst>
          </p:cNvPr>
          <p:cNvSpPr>
            <a:spLocks noGrp="1" noChangeArrowheads="1"/>
          </p:cNvSpPr>
          <p:nvPr>
            <p:ph type="title"/>
          </p:nvPr>
        </p:nvSpPr>
        <p:spPr/>
        <p:txBody>
          <a:bodyPr/>
          <a:lstStyle/>
          <a:p>
            <a:r>
              <a:rPr lang="en-US" altLang="en-US" dirty="0">
                <a:solidFill>
                  <a:schemeClr val="accent2"/>
                </a:solidFill>
              </a:rPr>
              <a:t>802.15 Study Group Meetings</a:t>
            </a:r>
          </a:p>
        </p:txBody>
      </p:sp>
      <p:sp>
        <p:nvSpPr>
          <p:cNvPr id="3" name="Content Placeholder 2">
            <a:extLst>
              <a:ext uri="{FF2B5EF4-FFF2-40B4-BE49-F238E27FC236}">
                <a16:creationId xmlns:a16="http://schemas.microsoft.com/office/drawing/2014/main" id="{36DD7F8A-592E-4905-9BBC-EABDCB63D314}"/>
              </a:ext>
            </a:extLst>
          </p:cNvPr>
          <p:cNvSpPr>
            <a:spLocks noGrp="1"/>
          </p:cNvSpPr>
          <p:nvPr>
            <p:ph idx="1"/>
          </p:nvPr>
        </p:nvSpPr>
        <p:spPr>
          <a:xfrm>
            <a:off x="611188" y="1557338"/>
            <a:ext cx="7993062" cy="4683125"/>
          </a:xfrm>
        </p:spPr>
        <p:txBody>
          <a:bodyPr>
            <a:normAutofit/>
          </a:bodyPr>
          <a:lstStyle/>
          <a:p>
            <a:pPr marL="457200" indent="-457200">
              <a:buFont typeface="Arial" panose="020B0604020202020204" pitchFamily="34" charset="0"/>
              <a:buChar char="•"/>
              <a:defRPr/>
            </a:pPr>
            <a:r>
              <a:rPr lang="en-US" dirty="0"/>
              <a:t>Pre-PAR Activity Rules</a:t>
            </a:r>
          </a:p>
          <a:p>
            <a:pPr marL="457200" indent="-457200">
              <a:buFont typeface="Arial" panose="020B0604020202020204" pitchFamily="34" charset="0"/>
              <a:buChar char="•"/>
              <a:defRPr/>
            </a:pPr>
            <a:r>
              <a:rPr lang="en-US" dirty="0"/>
              <a:t>Study Group voting: everyone present can vote</a:t>
            </a:r>
          </a:p>
          <a:p>
            <a:pPr marL="457200" indent="-457200">
              <a:buFont typeface="Arial" panose="020B0604020202020204" pitchFamily="34" charset="0"/>
              <a:buChar char="•"/>
              <a:defRPr/>
            </a:pPr>
            <a:r>
              <a:rPr lang="en-US" dirty="0"/>
              <a:t>Identify yourself and affiliation on first contact</a:t>
            </a:r>
          </a:p>
          <a:p>
            <a:pPr marL="457200" indent="-457200">
              <a:buFont typeface="Arial" panose="020B0604020202020204" pitchFamily="34" charset="0"/>
              <a:buChar char="•"/>
              <a:defRPr/>
            </a:pPr>
            <a:r>
              <a:rPr lang="en-US" dirty="0"/>
              <a:t>Reminder: Individual Participation</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0" indent="0">
              <a:defRPr/>
            </a:pPr>
            <a:endParaRPr lang="en-US"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5D0EC11A-229B-4CE4-93DF-3C02185F9A6A}"/>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8887CC0-1342-41C8-8706-B4801E242C15}" type="slidenum">
              <a:rPr lang="en-US" altLang="en-US" smtClean="0">
                <a:solidFill>
                  <a:schemeClr val="tx1"/>
                </a:solidFill>
              </a:rPr>
              <a:pPr/>
              <a:t>4</a:t>
            </a:fld>
            <a:endParaRPr lang="en-US" altLang="en-US">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149C629C-CA82-4E80-978A-D9707CE66729}" type="slidenum">
              <a:rPr lang="en-US" altLang="en-US" smtClean="0">
                <a:solidFill>
                  <a:schemeClr val="tx1"/>
                </a:solidFill>
              </a:rPr>
              <a:pPr/>
              <a:t>5</a:t>
            </a:fld>
            <a:endParaRPr lang="en-US" altLang="en-US">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341438"/>
            <a:ext cx="7764463" cy="4467225"/>
          </a:xfrm>
        </p:spPr>
        <p:txBody>
          <a:bodyPr>
            <a:normAutofit fontScale="550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Pre-PAR Meetings:</a:t>
            </a:r>
          </a:p>
          <a:p>
            <a:pPr>
              <a:defRPr/>
            </a:pPr>
            <a:r>
              <a:rPr lang="en-US" dirty="0">
                <a:hlinkClick r:id="rId3"/>
              </a:rPr>
              <a:t>https://development.standards.ieee.org/myproject/Public/mytools/mob/preparslides.pdf</a:t>
            </a:r>
            <a:endParaRPr lang="en-US" dirty="0"/>
          </a:p>
          <a:p>
            <a:pPr>
              <a:defRPr/>
            </a:pPr>
            <a:endParaRPr lang="en-US" dirty="0"/>
          </a:p>
          <a:p>
            <a:pPr>
              <a:defRPr/>
            </a:pPr>
            <a:r>
              <a:rPr lang="en-US" dirty="0"/>
              <a:t>IEEE-SA Participation Slides for Pre-PAR Meetings:</a:t>
            </a:r>
          </a:p>
          <a:p>
            <a:pPr>
              <a:defRPr/>
            </a:pPr>
            <a:r>
              <a:rPr lang="en-US" dirty="0">
                <a:hlinkClick r:id="rId4"/>
              </a:rPr>
              <a:t>https://standards.ieee.org/content/dam/ieee-standards/standards/web/documents/other/Participant-Behavior-Individual-Method.pdf</a:t>
            </a:r>
            <a:endParaRPr lang="en-US" dirty="0"/>
          </a:p>
          <a:p>
            <a:pPr>
              <a:defRPr/>
            </a:pPr>
            <a:endParaRPr lang="en-US" dirty="0"/>
          </a:p>
          <a:p>
            <a:pPr>
              <a:defRPr/>
            </a:pPr>
            <a:r>
              <a:rPr lang="en-US" dirty="0"/>
              <a:t>Copyright:</a:t>
            </a:r>
          </a:p>
          <a:p>
            <a:pPr>
              <a:defRPr/>
            </a:pPr>
            <a:r>
              <a:rPr lang="en-US" dirty="0">
                <a:hlinkClick r:id="rId5"/>
              </a:rPr>
              <a:t>https://standards.ieee.org/content/dam/ieee-standards/standards/web/documents/other/ieee-sa-copyright-policy-2019.pdf</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9BF97-5ECF-4C8B-BEFF-2C2269D7EC32}"/>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62F9371C-C79B-455D-8CD4-559794011B0A}"/>
              </a:ext>
            </a:extLst>
          </p:cNvPr>
          <p:cNvSpPr>
            <a:spLocks noGrp="1"/>
          </p:cNvSpPr>
          <p:nvPr>
            <p:ph idx="1"/>
          </p:nvPr>
        </p:nvSpPr>
        <p:spPr/>
        <p:txBody>
          <a:bodyPr/>
          <a:lstStyle/>
          <a:p>
            <a:pPr marL="457200" indent="-457200">
              <a:buFont typeface="Arial" panose="020B0604020202020204" pitchFamily="34" charset="0"/>
              <a:buChar char="•"/>
            </a:pPr>
            <a:r>
              <a:rPr lang="en-US" dirty="0"/>
              <a:t>PAR has been submitted</a:t>
            </a:r>
          </a:p>
          <a:p>
            <a:pPr marL="457200" indent="-457200">
              <a:buFont typeface="Arial" panose="020B0604020202020204" pitchFamily="34" charset="0"/>
              <a:buChar char="•"/>
            </a:pPr>
            <a:r>
              <a:rPr lang="en-US" dirty="0"/>
              <a:t>So we will abide by the rules that apply to a PAR activity also:</a:t>
            </a:r>
          </a:p>
          <a:p>
            <a:r>
              <a:rPr lang="en-US" dirty="0">
                <a:hlinkClick r:id="rId2"/>
              </a:rPr>
              <a:t>https://mentor.ieee.org/myproject/Public/mytools/mob/slideset.pdf</a:t>
            </a:r>
            <a:endParaRPr lang="en-US" dirty="0"/>
          </a:p>
          <a:p>
            <a:endParaRPr lang="en-US" dirty="0"/>
          </a:p>
        </p:txBody>
      </p:sp>
      <p:sp>
        <p:nvSpPr>
          <p:cNvPr id="4" name="Slide Number Placeholder 3">
            <a:extLst>
              <a:ext uri="{FF2B5EF4-FFF2-40B4-BE49-F238E27FC236}">
                <a16:creationId xmlns:a16="http://schemas.microsoft.com/office/drawing/2014/main" id="{0AAAB3B8-6413-4E42-B7F5-53575CF7291F}"/>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6</a:t>
            </a:fld>
            <a:endParaRPr lang="en-US" altLang="en-US"/>
          </a:p>
        </p:txBody>
      </p:sp>
    </p:spTree>
    <p:extLst>
      <p:ext uri="{BB962C8B-B14F-4D97-AF65-F5344CB8AC3E}">
        <p14:creationId xmlns:p14="http://schemas.microsoft.com/office/powerpoint/2010/main" val="3162822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Slide </a:t>
            </a:r>
            <a:fld id="{440F5867-744E-4AA6-B0ED-4C44D2DFBB7B}" type="slidenum">
              <a:rPr lang="en-GB" smtClean="0"/>
              <a:pPr/>
              <a:t>7</a:t>
            </a:fld>
            <a:endParaRPr lang="en-GB" dirty="0"/>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
        <p:nvSpPr>
          <p:cNvPr id="6" name="Date Placeholder 5"/>
          <p:cNvSpPr>
            <a:spLocks noGrp="1"/>
          </p:cNvSpPr>
          <p:nvPr>
            <p:ph type="dt" idx="15"/>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US"/>
              <a:t>January 2021</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submitted to </a:t>
            </a:r>
            <a:r>
              <a:rPr lang="en-US" sz="1800" b="1" i="0" u="none" strike="noStrike" baseline="0" dirty="0" err="1">
                <a:latin typeface="Verdana-Bold"/>
              </a:rPr>
              <a:t>NesCom</a:t>
            </a:r>
            <a:r>
              <a:rPr lang="en-US" sz="1800" b="1" i="0" u="none" strike="noStrike" baseline="0" dirty="0">
                <a:latin typeface="Verdana-Bold"/>
              </a:rPr>
              <a:t>):</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dirty="0"/>
              <a:t>This amendment enhances the Ultra Wideband (UWB) physical layers (PHYs) medium access control (MAC) and associated ranging techniques while retaining backward compatibility with enhanced ranging capable devices (ERDEVs).</a:t>
            </a:r>
          </a:p>
          <a:p>
            <a:pPr algn="l"/>
            <a:r>
              <a:rPr lang="en-US" dirty="0"/>
              <a:t>Areas of enhancement include: </a:t>
            </a:r>
          </a:p>
          <a:p>
            <a:pPr marL="457200" indent="-457200" algn="l">
              <a:buFont typeface="Arial" panose="020B0604020202020204" pitchFamily="34" charset="0"/>
              <a:buChar char="•"/>
            </a:pPr>
            <a:r>
              <a:rPr lang="en-US" dirty="0"/>
              <a:t>additional coding, preamble and modulation schemes to support improved link budget and/or reduced air-time relative to IEEE Std 802.15.4 UWB; </a:t>
            </a:r>
          </a:p>
          <a:p>
            <a:pPr marL="457200" indent="-457200" algn="l">
              <a:buFont typeface="Arial" panose="020B0604020202020204" pitchFamily="34" charset="0"/>
              <a:buChar char="•"/>
            </a:pPr>
            <a:r>
              <a:rPr lang="en-US" dirty="0"/>
              <a:t>additional channels and operating frequencies; interference mitigation techniques to support greater device density and higher traffic use cases relative to the IEEE Std 802.15.4 UWB; </a:t>
            </a:r>
          </a:p>
          <a:p>
            <a:pPr marL="457200" indent="-457200" algn="l">
              <a:buFont typeface="Arial" panose="020B0604020202020204" pitchFamily="34" charset="0"/>
              <a:buChar char="•"/>
            </a:pPr>
            <a:r>
              <a:rPr lang="en-US" dirty="0"/>
              <a:t>improvements to accuracy, precision and reliability and interoperability for high-integrity ranging; </a:t>
            </a:r>
          </a:p>
          <a:p>
            <a:pPr marL="457200" indent="-457200" algn="l">
              <a:buFont typeface="Arial" panose="020B0604020202020204" pitchFamily="34" charset="0"/>
              <a:buChar char="•"/>
            </a:pPr>
            <a:r>
              <a:rPr lang="en-US" dirty="0"/>
              <a:t>schemes to reduce complexity and power consumption; </a:t>
            </a:r>
          </a:p>
          <a:p>
            <a:pPr marL="457200" indent="-457200" algn="l">
              <a:buFont typeface="Arial" panose="020B0604020202020204" pitchFamily="34" charset="0"/>
              <a:buChar char="•"/>
            </a:pPr>
            <a:r>
              <a:rPr lang="en-US" dirty="0"/>
              <a:t>definitions for tightly coupled hybrid operation with narrowband signaling to assist UWB; </a:t>
            </a:r>
          </a:p>
          <a:p>
            <a:pPr marL="457200" indent="-457200" algn="l">
              <a:buFont typeface="Arial" panose="020B0604020202020204" pitchFamily="34" charset="0"/>
              <a:buChar char="•"/>
            </a:pPr>
            <a:r>
              <a:rPr lang="en-US" dirty="0"/>
              <a:t>enhanced native discovery and connection setup mechanisms; </a:t>
            </a:r>
          </a:p>
          <a:p>
            <a:pPr marL="457200" indent="-457200" algn="l">
              <a:buFont typeface="Arial" panose="020B0604020202020204" pitchFamily="34" charset="0"/>
              <a:buChar char="•"/>
            </a:pPr>
            <a:r>
              <a:rPr lang="en-US" dirty="0"/>
              <a:t>sensing capabilities to support presence detection and environment mapping; </a:t>
            </a:r>
          </a:p>
          <a:p>
            <a:pPr marL="457200" indent="-457200" algn="l">
              <a:buFont typeface="Arial" panose="020B0604020202020204" pitchFamily="34" charset="0"/>
              <a:buChar char="•"/>
            </a:pPr>
            <a:r>
              <a:rPr lang="en-US" dirty="0"/>
              <a:t>and mechanisms supporting low-power low-latency streaming as well as high data-rate streaming allowing at least 50 Mbit/s of throughput.</a:t>
            </a:r>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8</a:t>
            </a:fld>
            <a:endParaRPr lang="en-US" altLang="en-US"/>
          </a:p>
        </p:txBody>
      </p:sp>
    </p:spTree>
    <p:extLst>
      <p:ext uri="{BB962C8B-B14F-4D97-AF65-F5344CB8AC3E}">
        <p14:creationId xmlns:p14="http://schemas.microsoft.com/office/powerpoint/2010/main" val="3247249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p:txBody>
          <a:bodyPr/>
          <a:lstStyle/>
          <a:p>
            <a:pPr marL="0" indent="0" algn="ctr"/>
            <a:endParaRPr lang="en-US" altLang="en-US" dirty="0"/>
          </a:p>
          <a:p>
            <a:pPr marL="0" indent="0" algn="ctr"/>
            <a:endParaRPr lang="en-US" altLang="en-US" dirty="0"/>
          </a:p>
          <a:p>
            <a:pPr marL="0" indent="0" algn="ctr"/>
            <a:r>
              <a:rPr lang="en-US" altLang="en-US" dirty="0"/>
              <a:t>See document 15-21-0433</a:t>
            </a:r>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9</a:t>
            </a:fld>
            <a:endParaRPr lang="en-US" altLang="en-US">
              <a:solidFill>
                <a:schemeClr val="tx1"/>
              </a:solidFill>
            </a:endParaRPr>
          </a:p>
        </p:txBody>
      </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36856</TotalTime>
  <Words>1238</Words>
  <Application>Microsoft Office PowerPoint</Application>
  <PresentationFormat>On-screen Show (4:3)</PresentationFormat>
  <Paragraphs>478</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Courier</vt:lpstr>
      <vt:lpstr>Times New Roman</vt:lpstr>
      <vt:lpstr>Verdana-Bold</vt:lpstr>
      <vt:lpstr>Office Theme</vt:lpstr>
      <vt:lpstr>PowerPoint Presentation</vt:lpstr>
      <vt:lpstr>Study Group 15.4ab Next Generation UWB Amendment</vt:lpstr>
      <vt:lpstr>Virtual Wireless Interim Session, September 2021</vt:lpstr>
      <vt:lpstr>802.15 Study Group Meetings</vt:lpstr>
      <vt:lpstr>IEEE-SA Patent, Copyright, and Participation Policies</vt:lpstr>
      <vt:lpstr>Task Group Rules</vt:lpstr>
      <vt:lpstr>IEEE 802 Ground Rules</vt:lpstr>
      <vt:lpstr>5.2.b Scope of the project (As submitted to NesCom): </vt:lpstr>
      <vt:lpstr>Proposed Agenda</vt:lpstr>
      <vt:lpstr>September Interim </vt:lpstr>
      <vt:lpstr>Session Objectives</vt:lpstr>
      <vt:lpstr>General Announcements</vt:lpstr>
      <vt:lpstr>Technical Contributions</vt:lpstr>
      <vt:lpstr>List of presentations</vt:lpstr>
      <vt:lpstr>Next Steps</vt:lpstr>
      <vt:lpstr>Teleconference Schedule Discussion</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Benjamin Rolfe</cp:lastModifiedBy>
  <cp:revision>187</cp:revision>
  <cp:lastPrinted>2000-03-07T00:55:37Z</cp:lastPrinted>
  <dcterms:created xsi:type="dcterms:W3CDTF">2016-01-17T22:48:36Z</dcterms:created>
  <dcterms:modified xsi:type="dcterms:W3CDTF">2021-09-14T12:57:09Z</dcterms:modified>
  <cp:category/>
</cp:coreProperties>
</file>