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58" r:id="rId3"/>
    <p:sldId id="263" r:id="rId4"/>
    <p:sldId id="264" r:id="rId5"/>
    <p:sldId id="265" r:id="rId6"/>
    <p:sldId id="266" r:id="rId7"/>
    <p:sldId id="268" r:id="rId8"/>
    <p:sldId id="267" r:id="rId9"/>
    <p:sldId id="269" r:id="rId10"/>
    <p:sldId id="262" r:id="rId11"/>
    <p:sldId id="261" r:id="rId12"/>
    <p:sldId id="270" r:id="rId13"/>
    <p:sldId id="271" r:id="rId14"/>
    <p:sldId id="272" r:id="rId15"/>
    <p:sldId id="273" r:id="rId16"/>
    <p:sldId id="275" r:id="rId17"/>
    <p:sldId id="256" r:id="rId18"/>
    <p:sldId id="257" r:id="rId19"/>
    <p:sldId id="276" r:id="rId20"/>
    <p:sldId id="282" r:id="rId21"/>
    <p:sldId id="283" r:id="rId22"/>
    <p:sldId id="281" r:id="rId23"/>
    <p:sldId id="284" r:id="rId24"/>
    <p:sldId id="27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4"/>
    <p:restoredTop sz="96291"/>
  </p:normalViewPr>
  <p:slideViewPr>
    <p:cSldViewPr>
      <p:cViewPr varScale="1">
        <p:scale>
          <a:sx n="122" d="100"/>
          <a:sy n="122" d="100"/>
        </p:scale>
        <p:origin x="1456" y="20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6160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292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0340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31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4429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1442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085559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587431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106985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58981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29972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944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6</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0407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8</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706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9</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6746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10</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596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11</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060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12</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8147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&lt;Jul 2021&gt;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&lt;Jul 2021&gt;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&lt;Jul 2021&gt;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&lt;Jul 2021&gt;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&lt;Jul 2021&gt;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&lt;Jul 2021&gt;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802.15-&lt;15-20-0415-00&gt;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383-01-04aa-p802-15-4aa-report-to-ec-on-unconditional-approval-to-go-to-sa-ballot.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4-nuwb-p802-15-4ab-par-draft-from-myprojec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047-08-nuwb-draft-csd-ng-uwb.d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59-04-006a-ieee-802-15-6a-par-draft.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60-03-006a-ieee-802-15-6a-csd-draft.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7-0014-sg14-ns-uwb-par-working-draft.pdf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6-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265-04-0015-sg15-ns-nb-par-working-draft.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301-01-0015-sg15-draft-csd-for-ns-nb.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267-01-0000-par-extension-request-for-p802-15-13.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ec/dcn/17/ec-17-0073-01-ACSD-802-15-13.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&lt;Jul 2021&gt;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EC closing meeting, Jul 2021</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[23 July, 2021]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EC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10</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522017"/>
            <a:ext cx="7772400" cy="762000"/>
          </a:xfrm>
          <a:ln/>
        </p:spPr>
        <p:txBody>
          <a:bodyPr/>
          <a:lstStyle/>
          <a:p>
            <a:r>
              <a:rPr lang="en-US" sz="3200" b="1" dirty="0">
                <a:latin typeface="Times New Roman" charset="0"/>
                <a:ea typeface="ＭＳ Ｐゴシック" charset="0"/>
                <a:cs typeface="ＭＳ Ｐゴシック" charset="0"/>
              </a:rPr>
              <a:t>P802.15.4aa-D08 to SA Ballot</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142999"/>
            <a:ext cx="9067800" cy="5326117"/>
          </a:xfrm>
          <a:ln/>
        </p:spPr>
        <p:txBody>
          <a:bodyPr/>
          <a:lstStyle/>
          <a:p>
            <a:r>
              <a:rPr lang="en-US" sz="2400" b="1" dirty="0"/>
              <a:t>Conditionally approve sending IEEE P802.15.4aa-D08 to Standards Association Ballot </a:t>
            </a:r>
          </a:p>
          <a:p>
            <a:r>
              <a:rPr lang="en-US" sz="2400" b="1" dirty="0"/>
              <a:t>Confirm the CSD for &lt;TG4aa&gt; in </a:t>
            </a:r>
            <a:r>
              <a:rPr lang="en-US" sz="2400" dirty="0">
                <a:solidFill>
                  <a:schemeClr val="accent2">
                    <a:alpha val="89000"/>
                  </a:schemeClr>
                </a:solidFill>
                <a:hlinkClick r:id="rId3">
                  <a:extLst>
                    <a:ext uri="{A12FA001-AC4F-418D-AE19-62706E023703}">
                      <ahyp:hlinkClr xmlns:ahyp="http://schemas.microsoft.com/office/drawing/2018/hyperlinkcolor" val="tx"/>
                    </a:ext>
                  </a:extLst>
                </a:hlinkClick>
              </a:rPr>
              <a:t>https://mentor.ieee.org/802.15/dcn/20/15-20-0319-00-04aa-draft-csd-for-japanese-rate-extension.doc</a:t>
            </a:r>
            <a:endParaRPr lang="en-US" sz="2400" dirty="0">
              <a:solidFill>
                <a:schemeClr val="accent2">
                  <a:alpha val="89000"/>
                </a:schemeClr>
              </a:solidFill>
            </a:endParaRPr>
          </a:p>
          <a:p>
            <a:endParaRPr lang="en-US" sz="2400" b="1" dirty="0"/>
          </a:p>
          <a:p>
            <a:r>
              <a:rPr lang="en-US" sz="2400" b="1" dirty="0"/>
              <a:t>See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https://mentor.ieee.org/802.15/dcn/21/15-21-0383-01-04aa-p802-15-4aa-report-to-ec-on-unconditional-approval-to-go-to-sa-ballot.pptx </a:t>
            </a:r>
            <a:r>
              <a:rPr lang="en-US" sz="2400" b="1" dirty="0"/>
              <a:t>for supporting documentation,</a:t>
            </a:r>
          </a:p>
          <a:p>
            <a:r>
              <a:rPr lang="en-US" sz="2400" b="1" dirty="0"/>
              <a:t>Moved: Kinney</a:t>
            </a:r>
            <a:r>
              <a:rPr lang="en-US" sz="2400" dirty="0"/>
              <a:t>	</a:t>
            </a:r>
            <a:r>
              <a:rPr lang="en-US" sz="2400" b="1" dirty="0"/>
              <a:t>Seconded: Godfrey</a:t>
            </a:r>
            <a:endParaRPr lang="en-US" sz="2400" dirty="0"/>
          </a:p>
          <a:p>
            <a:endParaRPr lang="en-US" sz="2400" b="1" dirty="0">
              <a:noFill/>
            </a:endParaRPr>
          </a:p>
          <a:p>
            <a:r>
              <a:rPr lang="en-US" sz="2400" b="1" dirty="0"/>
              <a:t>Note: 802.15 WG Approval Result: 41/0/1 (Y/N/A)</a:t>
            </a:r>
            <a:endParaRPr lang="en-US" sz="24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9546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11</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P802.15.4-2020/Cor 1 PAR Modification</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&lt;TG4 Cor1&gt; P802.15.4-2020/Cor 1 documentation in</a:t>
            </a:r>
            <a:r>
              <a:rPr lang="en-US" sz="2400" dirty="0"/>
              <a:t> </a:t>
            </a:r>
            <a:r>
              <a:rPr lang="en-US" sz="2400" dirty="0">
                <a:solidFill>
                  <a:schemeClr val="accent2">
                    <a:alpha val="91000"/>
                  </a:schemeClr>
                </a:solidFill>
              </a:rPr>
              <a:t>&lt;https://</a:t>
            </a:r>
            <a:r>
              <a:rPr lang="en-US" sz="2400" dirty="0" err="1">
                <a:solidFill>
                  <a:schemeClr val="accent2">
                    <a:alpha val="91000"/>
                  </a:schemeClr>
                </a:solidFill>
              </a:rPr>
              <a:t>mentor.ieee.org</a:t>
            </a:r>
            <a:r>
              <a:rPr lang="en-US" sz="2400" dirty="0">
                <a:solidFill>
                  <a:schemeClr val="accent2">
                    <a:alpha val="91000"/>
                  </a:schemeClr>
                </a:solidFill>
              </a:rPr>
              <a:t>/802.15/</a:t>
            </a:r>
            <a:r>
              <a:rPr lang="en-US" sz="2400" dirty="0" err="1">
                <a:solidFill>
                  <a:schemeClr val="accent2">
                    <a:alpha val="91000"/>
                  </a:schemeClr>
                </a:solidFill>
              </a:rPr>
              <a:t>dcn</a:t>
            </a:r>
            <a:r>
              <a:rPr lang="en-US" sz="2400" dirty="0">
                <a:solidFill>
                  <a:schemeClr val="accent2">
                    <a:alpha val="91000"/>
                  </a:schemeClr>
                </a:solidFill>
              </a:rPr>
              <a:t>/21/15-21-0270-04-Cor2-tg4-2020-cor1-par-modification-draft.docx&gt;</a:t>
            </a:r>
            <a:r>
              <a:rPr lang="en-US" sz="2400" b="1" dirty="0">
                <a:solidFill>
                  <a:schemeClr val="accent2">
                    <a:alpha val="91000"/>
                  </a:schemeClr>
                </a:solidFill>
              </a:rPr>
              <a:t> </a:t>
            </a:r>
            <a:r>
              <a:rPr lang="en-US" sz="2400" b="1" dirty="0"/>
              <a:t>to NesCom.</a:t>
            </a:r>
            <a:endParaRPr lang="en-US" sz="2400" dirty="0"/>
          </a:p>
          <a:p>
            <a:r>
              <a:rPr lang="en-US" sz="2400" b="1" dirty="0"/>
              <a:t>There is no CSD for this corrigendum modification PAR</a:t>
            </a:r>
            <a:endParaRPr lang="en-US" sz="2400" dirty="0">
              <a:solidFill>
                <a:schemeClr val="accent2">
                  <a:alpha val="90000"/>
                </a:schemeClr>
              </a:solidFill>
            </a:endParaRPr>
          </a:p>
          <a:p>
            <a:r>
              <a:rPr lang="en-US" sz="2400" b="1" dirty="0"/>
              <a:t>Moved: Kinney</a:t>
            </a:r>
            <a:r>
              <a:rPr lang="en-US" sz="2400" dirty="0"/>
              <a:t>	</a:t>
            </a:r>
            <a:r>
              <a:rPr lang="en-US" sz="2400" b="1" dirty="0"/>
              <a:t>Seconded: Godfrey</a:t>
            </a:r>
            <a:endParaRPr lang="en-US" sz="2400" dirty="0"/>
          </a:p>
          <a:p>
            <a:endParaRPr lang="en-US" sz="2400" b="1" dirty="0"/>
          </a:p>
          <a:p>
            <a:r>
              <a:rPr lang="en-US" sz="2400" b="1" dirty="0"/>
              <a:t>Note: 802.15 WG Result: 42/0/1 (Y/N/A)</a:t>
            </a:r>
            <a:endParaRPr lang="en-US" sz="2400" dirty="0"/>
          </a:p>
        </p:txBody>
      </p:sp>
    </p:spTree>
    <p:extLst>
      <p:ext uri="{BB962C8B-B14F-4D97-AF65-F5344CB8AC3E}">
        <p14:creationId xmlns:p14="http://schemas.microsoft.com/office/powerpoint/2010/main" val="258217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12</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SG15.4ab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&lt;SG15.4ab&gt;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https://mentor.ieee.org/802.15/dcn/21/15-21-0126-04-nuwb-p802-15-4ab-par-draft-from-myproject.pdf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https://mentor.ieee.org/802.15/dcn/21/15-21-0047-08-nuwb-draft-csd-ng-uwb.doc</a:t>
            </a:r>
            <a:endParaRPr lang="en-US" sz="2400" b="1" dirty="0">
              <a:solidFill>
                <a:schemeClr val="accent2"/>
              </a:solidFill>
            </a:endParaRPr>
          </a:p>
          <a:p>
            <a:endParaRPr lang="en-US" sz="2400" b="1" dirty="0"/>
          </a:p>
          <a:p>
            <a:r>
              <a:rPr lang="en-US" sz="2400" b="1" dirty="0"/>
              <a:t>Moved: Kinney</a:t>
            </a:r>
            <a:r>
              <a:rPr lang="en-US" sz="2400" dirty="0"/>
              <a:t>	</a:t>
            </a:r>
            <a:r>
              <a:rPr lang="en-US" sz="2400" b="1" dirty="0"/>
              <a:t>Seconded: Godfrey</a:t>
            </a:r>
          </a:p>
          <a:p>
            <a:r>
              <a:rPr lang="en-US" sz="2400" b="1" dirty="0"/>
              <a:t>Note: 802.15 WG Result: 41/0/0 (Y/N/A)</a:t>
            </a:r>
            <a:endParaRPr lang="en-US" sz="2400" dirty="0"/>
          </a:p>
        </p:txBody>
      </p:sp>
    </p:spTree>
    <p:extLst>
      <p:ext uri="{BB962C8B-B14F-4D97-AF65-F5344CB8AC3E}">
        <p14:creationId xmlns:p14="http://schemas.microsoft.com/office/powerpoint/2010/main" val="212108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SG15.6a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 15.6a&gt;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https://mentor.ieee.org/802.15/dcn/21/15-21-0259-04-006a-ieee-802-15-6a-par-draft.pdf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https://mentor.ieee.org/802.15/dcn/21/15-21-0260-03-006a-ieee-802-15-6a-csd-draft.docx</a:t>
            </a:r>
            <a:r>
              <a:rPr lang="en-US" sz="2400" b="1" dirty="0">
                <a:solidFill>
                  <a:schemeClr val="accent2"/>
                </a:solidFill>
              </a:rPr>
              <a:t> </a:t>
            </a:r>
          </a:p>
          <a:p>
            <a:r>
              <a:rPr lang="en-US" sz="2400" b="1" dirty="0"/>
              <a:t>Moved: Kinney</a:t>
            </a:r>
            <a:r>
              <a:rPr lang="en-US" sz="2400" dirty="0"/>
              <a:t>	</a:t>
            </a:r>
            <a:r>
              <a:rPr lang="en-US" sz="2400" b="1" dirty="0"/>
              <a:t>Seconded: Godfrey</a:t>
            </a:r>
          </a:p>
          <a:p>
            <a:r>
              <a:rPr lang="en-US" sz="2400" b="1" dirty="0"/>
              <a:t>Note: 802.15 WG Result: 32/2/6 (Y/N/A)</a:t>
            </a:r>
            <a:endParaRPr lang="en-US" sz="2400" dirty="0"/>
          </a:p>
        </p:txBody>
      </p:sp>
    </p:spTree>
    <p:extLst>
      <p:ext uri="{BB962C8B-B14F-4D97-AF65-F5344CB8AC3E}">
        <p14:creationId xmlns:p14="http://schemas.microsoft.com/office/powerpoint/2010/main" val="92619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SG15.14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&lt;SG15.14&gt;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https://mentor.ieee.org/802.15/dcn/21/15-21-0274-07-0014-sg14-ns-uwb-par-working-draft.pdfm</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https://mentor.ieee.org/802.15/dcn/21/15-21-0278-06-0014-sg14-draft-csd-for-ns-uwb.docx</a:t>
            </a:r>
            <a:endParaRPr lang="en-US" sz="2400" b="1" dirty="0">
              <a:solidFill>
                <a:schemeClr val="accent2"/>
              </a:solidFill>
            </a:endParaRPr>
          </a:p>
          <a:p>
            <a:r>
              <a:rPr lang="en-US" sz="2400" b="1" dirty="0"/>
              <a:t>Moved: Kinney</a:t>
            </a:r>
            <a:r>
              <a:rPr lang="en-US" sz="2400" dirty="0"/>
              <a:t>	</a:t>
            </a:r>
            <a:r>
              <a:rPr lang="en-US" sz="2400" b="1" dirty="0"/>
              <a:t>Seconded: Godfrey</a:t>
            </a:r>
          </a:p>
          <a:p>
            <a:r>
              <a:rPr lang="en-US" sz="2400" b="1" dirty="0"/>
              <a:t>Note: 802.15 WG Result: 43/0/0 (Y/N/A)</a:t>
            </a:r>
            <a:endParaRPr lang="en-US" sz="2400" dirty="0"/>
          </a:p>
        </p:txBody>
      </p:sp>
    </p:spTree>
    <p:extLst>
      <p:ext uri="{BB962C8B-B14F-4D97-AF65-F5344CB8AC3E}">
        <p14:creationId xmlns:p14="http://schemas.microsoft.com/office/powerpoint/2010/main" val="2467261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15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SG15.15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 15.15&gt;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https://mentor.ieee.org/802.15/dcn/21/15-21-0265-04-0015-sg15-ns-nb-par-working-draft.pdf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https://mentor.ieee.org/802.15/dcn/21/15-21-0301-01-0015-sg15-draft-csd-for-ns-nb.docx</a:t>
            </a:r>
            <a:endParaRPr lang="en-US" sz="2400" b="1" dirty="0">
              <a:solidFill>
                <a:schemeClr val="accent2"/>
              </a:solidFill>
            </a:endParaRPr>
          </a:p>
          <a:p>
            <a:r>
              <a:rPr lang="en-US" sz="2400" b="1" dirty="0"/>
              <a:t>Moved: Kinney</a:t>
            </a:r>
            <a:r>
              <a:rPr lang="en-US" sz="2400" dirty="0"/>
              <a:t>	</a:t>
            </a:r>
            <a:r>
              <a:rPr lang="en-US" sz="2400" b="1" dirty="0"/>
              <a:t>Seconded: Godfrey</a:t>
            </a:r>
          </a:p>
          <a:p>
            <a:r>
              <a:rPr lang="en-US" sz="2400" b="1" dirty="0"/>
              <a:t>Note: 802.15 WG Result: 43/0/1 (Y/N/A)</a:t>
            </a:r>
            <a:endParaRPr lang="en-US" sz="2400" dirty="0"/>
          </a:p>
        </p:txBody>
      </p:sp>
    </p:spTree>
    <p:extLst>
      <p:ext uri="{BB962C8B-B14F-4D97-AF65-F5344CB8AC3E}">
        <p14:creationId xmlns:p14="http://schemas.microsoft.com/office/powerpoint/2010/main" val="402786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16</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Background Information</a:t>
            </a:r>
          </a:p>
          <a:p>
            <a:pPr marL="457200" indent="-457200">
              <a:buFont typeface="Arial" panose="020B0604020202020204" pitchFamily="34" charset="0"/>
              <a:buChar char="•"/>
            </a:pPr>
            <a:r>
              <a:rPr lang="en-US" altLang="en-US" dirty="0"/>
              <a:t>P802.15.4aa to SA Ballot</a:t>
            </a:r>
          </a:p>
        </p:txBody>
      </p:sp>
    </p:spTree>
    <p:extLst>
      <p:ext uri="{BB962C8B-B14F-4D97-AF65-F5344CB8AC3E}">
        <p14:creationId xmlns:p14="http://schemas.microsoft.com/office/powerpoint/2010/main" val="395569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080195"/>
            <a:ext cx="7772400" cy="123199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200" dirty="0"/>
              <a:t>P802.15.4aa Report to EC on Conditional Approval to go to SA Ballot</a:t>
            </a:r>
            <a:endParaRPr lang="en-GB" sz="3200" dirty="0"/>
          </a:p>
        </p:txBody>
      </p:sp>
      <p:sp>
        <p:nvSpPr>
          <p:cNvPr id="3074" name="Rectangle 2"/>
          <p:cNvSpPr>
            <a:spLocks noGrp="1" noChangeArrowheads="1"/>
          </p:cNvSpPr>
          <p:nvPr>
            <p:ph type="subTitle" idx="1"/>
          </p:nvPr>
        </p:nvSpPr>
        <p:spPr>
          <a:xfrm>
            <a:off x="1602348" y="3421355"/>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2021-07-14</a:t>
            </a:r>
          </a:p>
        </p:txBody>
      </p:sp>
      <p:sp>
        <p:nvSpPr>
          <p:cNvPr id="6" name="Date Placeholder 3"/>
          <p:cNvSpPr>
            <a:spLocks noGrp="1"/>
          </p:cNvSpPr>
          <p:nvPr>
            <p:ph type="dt" idx="10"/>
          </p:nvPr>
        </p:nvSpPr>
        <p:spPr>
          <a:xfrm>
            <a:off x="685800" y="378281"/>
            <a:ext cx="1600200" cy="215444"/>
          </a:xfrm>
        </p:spPr>
        <p:txBody>
          <a:bodyPr/>
          <a:lstStyle/>
          <a:p>
            <a:r>
              <a:rPr lang="en-US"/>
              <a:t>July 2021</a:t>
            </a:r>
            <a:endParaRPr lang="en-GB" dirty="0"/>
          </a:p>
        </p:txBody>
      </p:sp>
      <p:sp>
        <p:nvSpPr>
          <p:cNvPr id="7" name="Footer Placeholder 4"/>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8" name="Slide Number Placeholder 5"/>
          <p:cNvSpPr>
            <a:spLocks noGrp="1"/>
          </p:cNvSpPr>
          <p:nvPr>
            <p:ph type="sldNum" idx="12"/>
          </p:nvPr>
        </p:nvSpPr>
        <p:spPr>
          <a:xfrm>
            <a:off x="4393695" y="6475413"/>
            <a:ext cx="432811" cy="184666"/>
          </a:xfrm>
        </p:spPr>
        <p:txBody>
          <a:bodyPr/>
          <a:lstStyle/>
          <a:p>
            <a:r>
              <a:rPr lang="en-GB" dirty="0"/>
              <a:t>Slide </a:t>
            </a:r>
            <a:fld id="{93823DB3-BAA4-4F4A-B4B3-ED9ABE70E976}" type="slidenum">
              <a:rPr lang="en-GB"/>
              <a:pPr/>
              <a:t>17</a:t>
            </a:fld>
            <a:endParaRPr lang="en-GB" dirty="0"/>
          </a:p>
        </p:txBody>
      </p:sp>
      <p:sp>
        <p:nvSpPr>
          <p:cNvPr id="3076" name="Rectangle 4"/>
          <p:cNvSpPr>
            <a:spLocks noChangeArrowheads="1"/>
          </p:cNvSpPr>
          <p:nvPr/>
        </p:nvSpPr>
        <p:spPr bwMode="auto">
          <a:xfrm>
            <a:off x="985058" y="34927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graphicFrame>
        <p:nvGraphicFramePr>
          <p:cNvPr id="2" name="表 2">
            <a:extLst>
              <a:ext uri="{FF2B5EF4-FFF2-40B4-BE49-F238E27FC236}">
                <a16:creationId xmlns:a16="http://schemas.microsoft.com/office/drawing/2014/main" id="{72A2E656-3A0E-43CD-AD0A-E5C142B2808F}"/>
              </a:ext>
            </a:extLst>
          </p:cNvPr>
          <p:cNvGraphicFramePr>
            <a:graphicFrameLocks noGrp="1"/>
          </p:cNvGraphicFramePr>
          <p:nvPr>
            <p:extLst>
              <p:ext uri="{D42A27DB-BD31-4B8C-83A1-F6EECF244321}">
                <p14:modId xmlns:p14="http://schemas.microsoft.com/office/powerpoint/2010/main" val="2785334748"/>
              </p:ext>
            </p:extLst>
          </p:nvPr>
        </p:nvGraphicFramePr>
        <p:xfrm>
          <a:off x="864407" y="3768567"/>
          <a:ext cx="7415186" cy="1554480"/>
        </p:xfrm>
        <a:graphic>
          <a:graphicData uri="http://schemas.openxmlformats.org/drawingml/2006/table">
            <a:tbl>
              <a:tblPr firstRow="1" bandRow="1">
                <a:tableStyleId>{21E4AEA4-8DFA-4A89-87EB-49C32662AFE0}</a:tableStyleId>
              </a:tblPr>
              <a:tblGrid>
                <a:gridCol w="1483037">
                  <a:extLst>
                    <a:ext uri="{9D8B030D-6E8A-4147-A177-3AD203B41FA5}">
                      <a16:colId xmlns:a16="http://schemas.microsoft.com/office/drawing/2014/main" val="176284321"/>
                    </a:ext>
                  </a:extLst>
                </a:gridCol>
                <a:gridCol w="1483037">
                  <a:extLst>
                    <a:ext uri="{9D8B030D-6E8A-4147-A177-3AD203B41FA5}">
                      <a16:colId xmlns:a16="http://schemas.microsoft.com/office/drawing/2014/main" val="3920498476"/>
                    </a:ext>
                  </a:extLst>
                </a:gridCol>
                <a:gridCol w="751221">
                  <a:extLst>
                    <a:ext uri="{9D8B030D-6E8A-4147-A177-3AD203B41FA5}">
                      <a16:colId xmlns:a16="http://schemas.microsoft.com/office/drawing/2014/main" val="784554794"/>
                    </a:ext>
                  </a:extLst>
                </a:gridCol>
                <a:gridCol w="864096">
                  <a:extLst>
                    <a:ext uri="{9D8B030D-6E8A-4147-A177-3AD203B41FA5}">
                      <a16:colId xmlns:a16="http://schemas.microsoft.com/office/drawing/2014/main" val="2878802385"/>
                    </a:ext>
                  </a:extLst>
                </a:gridCol>
                <a:gridCol w="2833795">
                  <a:extLst>
                    <a:ext uri="{9D8B030D-6E8A-4147-A177-3AD203B41FA5}">
                      <a16:colId xmlns:a16="http://schemas.microsoft.com/office/drawing/2014/main" val="20426297"/>
                    </a:ext>
                  </a:extLst>
                </a:gridCol>
              </a:tblGrid>
              <a:tr h="480060">
                <a:tc>
                  <a:txBody>
                    <a:bodyPr/>
                    <a:lstStyle/>
                    <a:p>
                      <a:r>
                        <a:rPr lang="en-US" sz="1400" dirty="0"/>
                        <a:t>Name</a:t>
                      </a:r>
                    </a:p>
                  </a:txBody>
                  <a:tcPr marL="68580" marR="68580" marT="34290" marB="34290"/>
                </a:tc>
                <a:tc>
                  <a:txBody>
                    <a:bodyPr/>
                    <a:lstStyle/>
                    <a:p>
                      <a:r>
                        <a:rPr lang="en-US" sz="1400" dirty="0"/>
                        <a:t>Affiliations</a:t>
                      </a:r>
                    </a:p>
                  </a:txBody>
                  <a:tcPr marL="68580" marR="68580" marT="34290" marB="34290"/>
                </a:tc>
                <a:tc>
                  <a:txBody>
                    <a:bodyPr/>
                    <a:lstStyle/>
                    <a:p>
                      <a:r>
                        <a:rPr lang="en-US" sz="1400" dirty="0"/>
                        <a:t>Address</a:t>
                      </a:r>
                    </a:p>
                  </a:txBody>
                  <a:tcPr marL="68580" marR="68580" marT="34290" marB="34290"/>
                </a:tc>
                <a:tc>
                  <a:txBody>
                    <a:bodyPr/>
                    <a:lstStyle/>
                    <a:p>
                      <a:r>
                        <a:rPr lang="en-US" sz="1400" dirty="0"/>
                        <a:t>Phone</a:t>
                      </a:r>
                    </a:p>
                  </a:txBody>
                  <a:tcPr marL="68580" marR="68580" marT="34290" marB="34290"/>
                </a:tc>
                <a:tc>
                  <a:txBody>
                    <a:bodyPr/>
                    <a:lstStyle/>
                    <a:p>
                      <a:r>
                        <a:rPr lang="en-US" sz="1400" dirty="0"/>
                        <a:t>email</a:t>
                      </a:r>
                    </a:p>
                  </a:txBody>
                  <a:tcPr marL="68580" marR="68580" marT="34290" marB="34290"/>
                </a:tc>
                <a:extLst>
                  <a:ext uri="{0D108BD9-81ED-4DB2-BD59-A6C34878D82A}">
                    <a16:rowId xmlns:a16="http://schemas.microsoft.com/office/drawing/2014/main" val="4163433851"/>
                  </a:ext>
                </a:extLst>
              </a:tr>
              <a:tr h="480060">
                <a:tc>
                  <a:txBody>
                    <a:bodyPr/>
                    <a:lstStyle/>
                    <a:p>
                      <a:r>
                        <a:rPr lang="en-US" sz="1400" dirty="0"/>
                        <a:t>Takashi </a:t>
                      </a:r>
                      <a:r>
                        <a:rPr lang="en-US" sz="1400" dirty="0" err="1"/>
                        <a:t>Kuramochi</a:t>
                      </a:r>
                      <a:endParaRPr lang="en-US" sz="1400" dirty="0"/>
                    </a:p>
                  </a:txBody>
                  <a:tcPr marL="68580" marR="68580" marT="34290" marB="34290"/>
                </a:tc>
                <a:tc>
                  <a:txBody>
                    <a:bodyPr/>
                    <a:lstStyle/>
                    <a:p>
                      <a:r>
                        <a:rPr lang="en-US" sz="1400" dirty="0"/>
                        <a:t>Lapis Technology</a:t>
                      </a:r>
                    </a:p>
                  </a:txBody>
                  <a:tcPr marL="68580" marR="68580" marT="34290" marB="34290"/>
                </a:tc>
                <a:tc>
                  <a:txBody>
                    <a:bodyPr/>
                    <a:lstStyle/>
                    <a:p>
                      <a:endParaRPr lang="en-US" sz="1400"/>
                    </a:p>
                  </a:txBody>
                  <a:tcPr marL="68580" marR="68580" marT="34290" marB="34290"/>
                </a:tc>
                <a:tc>
                  <a:txBody>
                    <a:bodyPr/>
                    <a:lstStyle/>
                    <a:p>
                      <a:endParaRPr lang="en-US" sz="1400"/>
                    </a:p>
                  </a:txBody>
                  <a:tcPr marL="68580" marR="68580" marT="34290" marB="34290"/>
                </a:tc>
                <a:tc>
                  <a:txBody>
                    <a:bodyPr/>
                    <a:lstStyle/>
                    <a:p>
                      <a:r>
                        <a:rPr lang="en-US" sz="1200" dirty="0"/>
                        <a:t>kuramochi722@lapis-tech.com</a:t>
                      </a:r>
                    </a:p>
                  </a:txBody>
                  <a:tcPr marL="68580" marR="68580" marT="34290" marB="34290"/>
                </a:tc>
                <a:extLst>
                  <a:ext uri="{0D108BD9-81ED-4DB2-BD59-A6C34878D82A}">
                    <a16:rowId xmlns:a16="http://schemas.microsoft.com/office/drawing/2014/main" val="3689578764"/>
                  </a:ext>
                </a:extLst>
              </a:tr>
              <a:tr h="278130">
                <a:tc>
                  <a:txBody>
                    <a:bodyPr/>
                    <a:lstStyle/>
                    <a:p>
                      <a:r>
                        <a:rPr lang="en-US" sz="1400" dirty="0"/>
                        <a:t>Hiroshi Harada</a:t>
                      </a:r>
                    </a:p>
                  </a:txBody>
                  <a:tcPr marL="68580" marR="68580" marT="34290" marB="34290"/>
                </a:tc>
                <a:tc>
                  <a:txBody>
                    <a:bodyPr/>
                    <a:lstStyle/>
                    <a:p>
                      <a:r>
                        <a:rPr lang="en-US" sz="1400" dirty="0"/>
                        <a:t>Kyoto University</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r>
                        <a:rPr lang="en-US" sz="1400" dirty="0"/>
                        <a:t>hiroshi.harada@i.kyoto-u.ac.jp</a:t>
                      </a:r>
                    </a:p>
                  </a:txBody>
                  <a:tcPr marL="68580" marR="68580" marT="34290" marB="34290"/>
                </a:tc>
                <a:extLst>
                  <a:ext uri="{0D108BD9-81ED-4DB2-BD59-A6C34878D82A}">
                    <a16:rowId xmlns:a16="http://schemas.microsoft.com/office/drawing/2014/main" val="996855589"/>
                  </a:ext>
                </a:extLst>
              </a:tr>
              <a:tr h="278130">
                <a:tc>
                  <a:txBody>
                    <a:bodyPr/>
                    <a:lstStyle/>
                    <a:p>
                      <a:r>
                        <a:rPr lang="en-US" sz="1400" dirty="0"/>
                        <a:t>Kunal Shah</a:t>
                      </a:r>
                    </a:p>
                  </a:txBody>
                  <a:tcPr marL="68580" marR="68580" marT="34290" marB="34290"/>
                </a:tc>
                <a:tc>
                  <a:txBody>
                    <a:bodyPr/>
                    <a:lstStyle/>
                    <a:p>
                      <a:r>
                        <a:rPr lang="en-US" sz="1400" dirty="0" err="1"/>
                        <a:t>Itron</a:t>
                      </a:r>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r>
                        <a:rPr lang="fi-FI" sz="1400" dirty="0"/>
                        <a:t>Kunal.Shah@itron.com</a:t>
                      </a:r>
                      <a:endParaRPr lang="en-US" sz="1400" dirty="0"/>
                    </a:p>
                  </a:txBody>
                  <a:tcPr marL="68580" marR="68580" marT="34290" marB="34290"/>
                </a:tc>
                <a:extLst>
                  <a:ext uri="{0D108BD9-81ED-4DB2-BD59-A6C34878D82A}">
                    <a16:rowId xmlns:a16="http://schemas.microsoft.com/office/drawing/2014/main" val="344197990"/>
                  </a:ext>
                </a:extLst>
              </a:tr>
            </a:tbl>
          </a:graphicData>
        </a:graphic>
      </p:graphicFrame>
    </p:spTree>
    <p:extLst>
      <p:ext uri="{BB962C8B-B14F-4D97-AF65-F5344CB8AC3E}">
        <p14:creationId xmlns:p14="http://schemas.microsoft.com/office/powerpoint/2010/main" val="3784616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7495" y="333375"/>
            <a:ext cx="7772400" cy="10668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Introduction</a:t>
            </a:r>
          </a:p>
        </p:txBody>
      </p:sp>
      <p:sp>
        <p:nvSpPr>
          <p:cNvPr id="4098" name="Rectangle 2"/>
          <p:cNvSpPr>
            <a:spLocks noGrp="1" noChangeArrowheads="1"/>
          </p:cNvSpPr>
          <p:nvPr>
            <p:ph idx="1"/>
          </p:nvPr>
        </p:nvSpPr>
        <p:spPr>
          <a:xfrm>
            <a:off x="33789" y="1219200"/>
            <a:ext cx="8856984" cy="4800600"/>
          </a:xfrm>
          <a:ln/>
        </p:spPr>
        <p:txBody>
          <a:bodyPr/>
          <a:lstStyle/>
          <a:p>
            <a:pPr>
              <a:buFont typeface="Arial" panose="020B0604020202020204" pitchFamily="34" charset="0"/>
              <a:buChar char="•"/>
            </a:pPr>
            <a:r>
              <a:rPr lang="en-GB" sz="2800" dirty="0">
                <a:ea typeface="ＭＳ Ｐゴシック" pitchFamily="34" charset="-128"/>
              </a:rPr>
              <a:t>This document contains the report to the IEEE 802 Executive Committee in support of a request for conditional approval to send IEEE P802.15.4aa/D08 to SA Ballot.</a:t>
            </a:r>
          </a:p>
          <a:p>
            <a:pPr lvl="1">
              <a:buFont typeface="Arial" panose="020B0604020202020204" pitchFamily="34" charset="0"/>
              <a:buChar char="•"/>
            </a:pPr>
            <a:r>
              <a:rPr lang="en-GB" sz="2400" dirty="0">
                <a:ea typeface="ＭＳ Ｐゴシック" pitchFamily="34" charset="-128"/>
              </a:rPr>
              <a:t>The reason it’s conditional is that the MEC approval has not been received as yet</a:t>
            </a:r>
            <a:endParaRPr lang="en-GB" sz="2800" dirty="0">
              <a:ea typeface="ＭＳ Ｐゴシック" pitchFamily="34" charset="-128"/>
            </a:endParaRPr>
          </a:p>
          <a:p>
            <a:pPr>
              <a:buFont typeface="Arial" panose="020B0604020202020204" pitchFamily="34" charset="0"/>
              <a:buChar char="•"/>
            </a:pPr>
            <a:r>
              <a:rPr lang="en-GB" sz="2800" dirty="0">
                <a:ea typeface="ＭＳ Ｐゴシック" pitchFamily="34" charset="-128"/>
              </a:rPr>
              <a:t>The WG motion to request conditional approval was approved during the July Virtual Plenary session of the 802.15 working group on </a:t>
            </a:r>
            <a:r>
              <a:rPr lang="en-GB" sz="2800" dirty="0">
                <a:solidFill>
                  <a:srgbClr val="FF0000"/>
                </a:solidFill>
                <a:ea typeface="ＭＳ Ｐゴシック" pitchFamily="34" charset="-128"/>
              </a:rPr>
              <a:t>22 July 2021</a:t>
            </a:r>
            <a:r>
              <a:rPr lang="en-GB" sz="2800" dirty="0">
                <a:ea typeface="ＭＳ Ｐゴシック" pitchFamily="34" charset="-128"/>
              </a:rPr>
              <a:t>.</a:t>
            </a:r>
          </a:p>
          <a:p>
            <a:pPr marL="600075" lvl="1" indent="-257175">
              <a:buFont typeface="Arial" panose="020B0604020202020204" pitchFamily="34" charset="0"/>
              <a:buChar char="•"/>
            </a:pPr>
            <a:r>
              <a:rPr lang="en-GB" sz="2400" dirty="0">
                <a:ea typeface="ＭＳ Ｐゴシック" pitchFamily="34" charset="-128"/>
              </a:rPr>
              <a:t>Passed in the Working Group  </a:t>
            </a:r>
            <a:r>
              <a:rPr lang="en-GB" sz="2400" dirty="0">
                <a:solidFill>
                  <a:srgbClr val="FF0000"/>
                </a:solidFill>
                <a:ea typeface="ＭＳ Ｐゴシック" pitchFamily="34" charset="-128"/>
              </a:rPr>
              <a:t>41</a:t>
            </a:r>
            <a:r>
              <a:rPr lang="en-GB" sz="2400" dirty="0">
                <a:ea typeface="ＭＳ Ｐゴシック" pitchFamily="34" charset="-128"/>
              </a:rPr>
              <a:t> yes, </a:t>
            </a:r>
            <a:r>
              <a:rPr lang="en-GB" sz="2400" dirty="0">
                <a:solidFill>
                  <a:srgbClr val="FF0000"/>
                </a:solidFill>
                <a:ea typeface="ＭＳ Ｐゴシック" pitchFamily="34" charset="-128"/>
              </a:rPr>
              <a:t>0</a:t>
            </a:r>
            <a:r>
              <a:rPr lang="en-GB" sz="2400" dirty="0">
                <a:ea typeface="ＭＳ Ｐゴシック" pitchFamily="34" charset="-128"/>
              </a:rPr>
              <a:t> no , </a:t>
            </a:r>
            <a:r>
              <a:rPr lang="en-GB" sz="2400" dirty="0">
                <a:solidFill>
                  <a:srgbClr val="FF0000"/>
                </a:solidFill>
                <a:ea typeface="ＭＳ Ｐゴシック" pitchFamily="34" charset="-128"/>
              </a:rPr>
              <a:t>1</a:t>
            </a:r>
            <a:r>
              <a:rPr lang="en-GB" sz="2400" dirty="0">
                <a:ea typeface="ＭＳ Ｐゴシック" pitchFamily="34" charset="-128"/>
              </a:rPr>
              <a:t> abstain</a:t>
            </a:r>
          </a:p>
        </p:txBody>
      </p:sp>
      <p:sp>
        <p:nvSpPr>
          <p:cNvPr id="6" name="Slide Number Placeholder 5"/>
          <p:cNvSpPr>
            <a:spLocks noGrp="1"/>
          </p:cNvSpPr>
          <p:nvPr>
            <p:ph type="sldNum" idx="12"/>
          </p:nvPr>
        </p:nvSpPr>
        <p:spPr>
          <a:xfrm>
            <a:off x="4393695" y="6475413"/>
            <a:ext cx="432811" cy="184666"/>
          </a:xfrm>
        </p:spPr>
        <p:txBody>
          <a:bodyPr/>
          <a:lstStyle/>
          <a:p>
            <a:r>
              <a:rPr lang="en-GB"/>
              <a:t>Slide </a:t>
            </a:r>
            <a:fld id="{351F4386-A5E2-41A1-B4D0-BE653C929E06}" type="slidenum">
              <a:rPr lang="en-GB"/>
              <a:pPr/>
              <a:t>18</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dirty="0"/>
          </a:p>
        </p:txBody>
      </p:sp>
    </p:spTree>
    <p:extLst>
      <p:ext uri="{BB962C8B-B14F-4D97-AF65-F5344CB8AC3E}">
        <p14:creationId xmlns:p14="http://schemas.microsoft.com/office/powerpoint/2010/main" val="1627299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P802.15.4aa Draft went through three WG Letter Ballots. Each draft achieved &gt; 75% needed for an approved draft</a:t>
            </a:r>
          </a:p>
          <a:p>
            <a:pPr>
              <a:buFont typeface="Arial" panose="020B0604020202020204" pitchFamily="34" charset="0"/>
              <a:buChar char="•"/>
            </a:pPr>
            <a:r>
              <a:rPr lang="en-US" dirty="0"/>
              <a:t>The TG has resolved 60 comments received on drafts P802.15.4aa/D6 and  D7.</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dirty="0"/>
          </a:p>
        </p:txBody>
      </p:sp>
    </p:spTree>
    <p:extLst>
      <p:ext uri="{BB962C8B-B14F-4D97-AF65-F5344CB8AC3E}">
        <p14:creationId xmlns:p14="http://schemas.microsoft.com/office/powerpoint/2010/main" val="172853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a:xfrm>
            <a:off x="685800" y="378281"/>
            <a:ext cx="1600200" cy="215444"/>
          </a:xfrm>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20</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15765" y="929340"/>
            <a:ext cx="8822709" cy="437220"/>
          </a:xfrm>
        </p:spPr>
        <p:txBody>
          <a:bodyPr/>
          <a:lstStyle/>
          <a:p>
            <a:r>
              <a:rPr lang="en-GB" dirty="0">
                <a:ea typeface="ＭＳ Ｐゴシック" pitchFamily="34" charset="-128"/>
              </a:rPr>
              <a:t>802.15 WG Letter Ballot Results – P802.15.4aa</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788051900"/>
              </p:ext>
            </p:extLst>
          </p:nvPr>
        </p:nvGraphicFramePr>
        <p:xfrm>
          <a:off x="251521" y="1916832"/>
          <a:ext cx="8586954" cy="3884746"/>
        </p:xfrm>
        <a:graphic>
          <a:graphicData uri="http://schemas.openxmlformats.org/drawingml/2006/table">
            <a:tbl>
              <a:tblPr firstRow="1" bandRow="1">
                <a:tableStyleId>{ED083AE6-46FA-4A59-8FB0-9F97EB10719F}</a:tableStyleId>
              </a:tblPr>
              <a:tblGrid>
                <a:gridCol w="631236">
                  <a:extLst>
                    <a:ext uri="{9D8B030D-6E8A-4147-A177-3AD203B41FA5}">
                      <a16:colId xmlns:a16="http://schemas.microsoft.com/office/drawing/2014/main" val="20000"/>
                    </a:ext>
                  </a:extLst>
                </a:gridCol>
                <a:gridCol w="1042950">
                  <a:extLst>
                    <a:ext uri="{9D8B030D-6E8A-4147-A177-3AD203B41FA5}">
                      <a16:colId xmlns:a16="http://schemas.microsoft.com/office/drawing/2014/main" val="20001"/>
                    </a:ext>
                  </a:extLst>
                </a:gridCol>
                <a:gridCol w="2067266">
                  <a:extLst>
                    <a:ext uri="{9D8B030D-6E8A-4147-A177-3AD203B41FA5}">
                      <a16:colId xmlns:a16="http://schemas.microsoft.com/office/drawing/2014/main" val="20002"/>
                    </a:ext>
                  </a:extLst>
                </a:gridCol>
                <a:gridCol w="1144761">
                  <a:extLst>
                    <a:ext uri="{9D8B030D-6E8A-4147-A177-3AD203B41FA5}">
                      <a16:colId xmlns:a16="http://schemas.microsoft.com/office/drawing/2014/main" val="20003"/>
                    </a:ext>
                  </a:extLst>
                </a:gridCol>
                <a:gridCol w="538712">
                  <a:extLst>
                    <a:ext uri="{9D8B030D-6E8A-4147-A177-3AD203B41FA5}">
                      <a16:colId xmlns:a16="http://schemas.microsoft.com/office/drawing/2014/main" val="20004"/>
                    </a:ext>
                  </a:extLst>
                </a:gridCol>
                <a:gridCol w="538712">
                  <a:extLst>
                    <a:ext uri="{9D8B030D-6E8A-4147-A177-3AD203B41FA5}">
                      <a16:colId xmlns:a16="http://schemas.microsoft.com/office/drawing/2014/main" val="20005"/>
                    </a:ext>
                  </a:extLst>
                </a:gridCol>
                <a:gridCol w="404034">
                  <a:extLst>
                    <a:ext uri="{9D8B030D-6E8A-4147-A177-3AD203B41FA5}">
                      <a16:colId xmlns:a16="http://schemas.microsoft.com/office/drawing/2014/main" val="20006"/>
                    </a:ext>
                  </a:extLst>
                </a:gridCol>
                <a:gridCol w="401130">
                  <a:extLst>
                    <a:ext uri="{9D8B030D-6E8A-4147-A177-3AD203B41FA5}">
                      <a16:colId xmlns:a16="http://schemas.microsoft.com/office/drawing/2014/main" val="20007"/>
                    </a:ext>
                  </a:extLst>
                </a:gridCol>
                <a:gridCol w="404034">
                  <a:extLst>
                    <a:ext uri="{9D8B030D-6E8A-4147-A177-3AD203B41FA5}">
                      <a16:colId xmlns:a16="http://schemas.microsoft.com/office/drawing/2014/main" val="20008"/>
                    </a:ext>
                  </a:extLst>
                </a:gridCol>
                <a:gridCol w="471373">
                  <a:extLst>
                    <a:ext uri="{9D8B030D-6E8A-4147-A177-3AD203B41FA5}">
                      <a16:colId xmlns:a16="http://schemas.microsoft.com/office/drawing/2014/main" val="20009"/>
                    </a:ext>
                  </a:extLst>
                </a:gridCol>
                <a:gridCol w="471373">
                  <a:extLst>
                    <a:ext uri="{9D8B030D-6E8A-4147-A177-3AD203B41FA5}">
                      <a16:colId xmlns:a16="http://schemas.microsoft.com/office/drawing/2014/main" val="20010"/>
                    </a:ext>
                  </a:extLst>
                </a:gridCol>
                <a:gridCol w="471373">
                  <a:extLst>
                    <a:ext uri="{9D8B030D-6E8A-4147-A177-3AD203B41FA5}">
                      <a16:colId xmlns:a16="http://schemas.microsoft.com/office/drawing/2014/main" val="20011"/>
                    </a:ext>
                  </a:extLst>
                </a:gridCol>
              </a:tblGrid>
              <a:tr h="72464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extLst>
                  <a:ext uri="{0D108BD9-81ED-4DB2-BD59-A6C34878D82A}">
                    <a16:rowId xmlns:a16="http://schemas.microsoft.com/office/drawing/2014/main" val="10000"/>
                  </a:ext>
                </a:extLst>
              </a:tr>
              <a:tr h="388620">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100" kern="1200" dirty="0">
                          <a:solidFill>
                            <a:schemeClr val="tx1"/>
                          </a:solidFill>
                          <a:effectLst/>
                          <a:latin typeface="Arial" panose="020B0604020202020204" pitchFamily="34" charset="0"/>
                          <a:ea typeface="+mn-ea"/>
                          <a:cs typeface="Arial" panose="020B0604020202020204" pitchFamily="34" charset="0"/>
                        </a:rPr>
                        <a:t>P802.15.4aa/D6</a:t>
                      </a:r>
                      <a:endParaRPr lang="en-US" sz="11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Technical</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marL="68580" marR="68580" marT="34290" marB="34290"/>
                </a:tc>
                <a:extLst>
                  <a:ext uri="{0D108BD9-81ED-4DB2-BD59-A6C34878D82A}">
                    <a16:rowId xmlns:a16="http://schemas.microsoft.com/office/drawing/2014/main" val="10001"/>
                  </a:ext>
                </a:extLst>
              </a:tr>
              <a:tr h="368471">
                <a:tc>
                  <a:txBody>
                    <a:bodyPr/>
                    <a:lstStyle/>
                    <a:p>
                      <a:pPr algn="ctr"/>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marL="68580" marR="68580" marT="34290" marB="34290"/>
                </a:tc>
                <a:extLst>
                  <a:ext uri="{0D108BD9-81ED-4DB2-BD59-A6C34878D82A}">
                    <a16:rowId xmlns:a16="http://schemas.microsoft.com/office/drawing/2014/main" val="2516916016"/>
                  </a:ext>
                </a:extLst>
              </a:tr>
              <a:tr h="388620">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16</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17.2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93.8</a:t>
                      </a:r>
                    </a:p>
                  </a:txBody>
                  <a:tcPr marL="68580" marR="68580" marT="34290" marB="34290"/>
                </a:tc>
                <a:extLst>
                  <a:ext uri="{0D108BD9-81ED-4DB2-BD59-A6C34878D82A}">
                    <a16:rowId xmlns:a16="http://schemas.microsoft.com/office/drawing/2014/main" val="10002"/>
                  </a:ext>
                </a:extLst>
              </a:tr>
              <a:tr h="368471">
                <a:tc>
                  <a:txBody>
                    <a:bodyPr/>
                    <a:lstStyle/>
                    <a:p>
                      <a:pPr algn="ctr"/>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62</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66.7</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4</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6.5</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57</a:t>
                      </a:r>
                    </a:p>
                  </a:txBody>
                  <a:tcPr marL="68580" marR="68580" marT="34290" marB="34290"/>
                </a:tc>
                <a:tc>
                  <a:txBody>
                    <a:bodyPr/>
                    <a:lstStyle/>
                    <a:p>
                      <a:r>
                        <a:rPr kumimoji="0" lang="en-US" sz="11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98.3</a:t>
                      </a:r>
                    </a:p>
                  </a:txBody>
                  <a:tcPr marL="68580" marR="68580" marT="34290" marB="34290"/>
                </a:tc>
                <a:extLst>
                  <a:ext uri="{0D108BD9-81ED-4DB2-BD59-A6C34878D82A}">
                    <a16:rowId xmlns:a16="http://schemas.microsoft.com/office/drawing/2014/main" val="10003"/>
                  </a:ext>
                </a:extLst>
              </a:tr>
              <a:tr h="388620">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186</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19</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20.4</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10.5</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17</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marL="68580" marR="68580" marT="34290" marB="34290"/>
                </a:tc>
                <a:extLst>
                  <a:ext uri="{0D108BD9-81ED-4DB2-BD59-A6C34878D82A}">
                    <a16:rowId xmlns:a16="http://schemas.microsoft.com/office/drawing/2014/main" val="1806610831"/>
                  </a:ext>
                </a:extLst>
              </a:tr>
              <a:tr h="368471">
                <a:tc>
                  <a:txBody>
                    <a:bodyPr/>
                    <a:lstStyle/>
                    <a:p>
                      <a:pPr algn="ctr"/>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 Aggregate Tally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rPr>
                        <a:t>93</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65</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69.9</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9.2</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59</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marL="68580" marR="68580" marT="34290" marB="34290"/>
                </a:tc>
                <a:tc>
                  <a:txBody>
                    <a:bodyPr/>
                    <a:lstStyle/>
                    <a:p>
                      <a:r>
                        <a:rPr kumimoji="0" lang="en-US" sz="1100" b="0" i="1"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marL="68580" marR="68580" marT="34290" marB="34290"/>
                </a:tc>
                <a:extLst>
                  <a:ext uri="{0D108BD9-81ED-4DB2-BD59-A6C34878D82A}">
                    <a16:rowId xmlns:a16="http://schemas.microsoft.com/office/drawing/2014/main" val="10004"/>
                  </a:ext>
                </a:extLst>
              </a:tr>
              <a:tr h="368471">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3928584499"/>
                  </a:ext>
                </a:extLst>
              </a:tr>
              <a:tr h="368471">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351870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802.15 WG Letter Ballot Comments – P802.15.4aa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a:xfrm>
            <a:off x="4393695" y="6475413"/>
            <a:ext cx="432811" cy="184666"/>
          </a:xfrm>
        </p:spPr>
        <p:txBody>
          <a:bodyPr/>
          <a:lstStyle/>
          <a:p>
            <a:r>
              <a:rPr lang="en-GB"/>
              <a:t>Slide </a:t>
            </a:r>
            <a:fld id="{F5D8E26B-7BCF-4D25-9C89-0168A6618F18}" type="slidenum">
              <a:rPr lang="en-GB" smtClean="0"/>
              <a:pPr/>
              <a:t>21</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86401621"/>
              </p:ext>
            </p:extLst>
          </p:nvPr>
        </p:nvGraphicFramePr>
        <p:xfrm>
          <a:off x="982636" y="2170511"/>
          <a:ext cx="7177143" cy="3418727"/>
        </p:xfrm>
        <a:graphic>
          <a:graphicData uri="http://schemas.openxmlformats.org/drawingml/2006/table">
            <a:tbl>
              <a:tblPr firstRow="1" bandRow="1">
                <a:tableStyleId>{ED083AE6-46FA-4A59-8FB0-9F97EB10719F}</a:tableStyleId>
              </a:tblPr>
              <a:tblGrid>
                <a:gridCol w="750356">
                  <a:extLst>
                    <a:ext uri="{9D8B030D-6E8A-4147-A177-3AD203B41FA5}">
                      <a16:colId xmlns:a16="http://schemas.microsoft.com/office/drawing/2014/main" val="20000"/>
                    </a:ext>
                  </a:extLst>
                </a:gridCol>
                <a:gridCol w="1250594">
                  <a:extLst>
                    <a:ext uri="{9D8B030D-6E8A-4147-A177-3AD203B41FA5}">
                      <a16:colId xmlns:a16="http://schemas.microsoft.com/office/drawing/2014/main" val="20001"/>
                    </a:ext>
                  </a:extLst>
                </a:gridCol>
                <a:gridCol w="3285983">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79568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extLst>
                  <a:ext uri="{0D108BD9-81ED-4DB2-BD59-A6C34878D82A}">
                    <a16:rowId xmlns:a16="http://schemas.microsoft.com/office/drawing/2014/main" val="10000"/>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100" kern="1200" dirty="0">
                          <a:solidFill>
                            <a:schemeClr val="tx1"/>
                          </a:solidFill>
                          <a:effectLst/>
                          <a:latin typeface="Arial" panose="020B0604020202020204" pitchFamily="34" charset="0"/>
                          <a:ea typeface="+mn-ea"/>
                          <a:cs typeface="Arial" panose="020B0604020202020204" pitchFamily="34" charset="0"/>
                        </a:rPr>
                        <a:t>P802.15.4aa/D6</a:t>
                      </a:r>
                      <a:endParaRPr lang="en-US" sz="11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49 (5 T, 44 E)</a:t>
                      </a:r>
                    </a:p>
                  </a:txBody>
                  <a:tcPr marL="68580" marR="68580" marT="34290" marB="34290" anchor="ctr"/>
                </a:tc>
                <a:extLst>
                  <a:ext uri="{0D108BD9-81ED-4DB2-BD59-A6C34878D82A}">
                    <a16:rowId xmlns:a16="http://schemas.microsoft.com/office/drawing/2014/main" val="10001"/>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11 (4 T, 7 E)</a:t>
                      </a:r>
                    </a:p>
                  </a:txBody>
                  <a:tcPr marL="68580" marR="68580" marT="34290" marB="34290" anchor="ctr"/>
                </a:tc>
                <a:extLst>
                  <a:ext uri="{0D108BD9-81ED-4DB2-BD59-A6C34878D82A}">
                    <a16:rowId xmlns:a16="http://schemas.microsoft.com/office/drawing/2014/main" val="10002"/>
                  </a:ext>
                </a:extLst>
              </a:tr>
              <a:tr h="437174">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186</a:t>
                      </a:r>
                    </a:p>
                  </a:txBody>
                  <a:tcPr marL="68580" marR="68580" marT="34290" marB="34290"/>
                </a:tc>
                <a:tc>
                  <a:txBody>
                    <a:bodyPr/>
                    <a:lstStyle/>
                    <a:p>
                      <a:r>
                        <a:rPr kumimoji="0" lang="en-US"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marL="68580" marR="68580" marT="34290" marB="34290"/>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0 (0 T, 0 E)</a:t>
                      </a:r>
                    </a:p>
                  </a:txBody>
                  <a:tcPr marL="68580" marR="68580" marT="34290" marB="34290" anchor="ctr"/>
                </a:tc>
                <a:extLst>
                  <a:ext uri="{0D108BD9-81ED-4DB2-BD59-A6C34878D82A}">
                    <a16:rowId xmlns:a16="http://schemas.microsoft.com/office/drawing/2014/main" val="10003"/>
                  </a:ext>
                </a:extLst>
              </a:tr>
              <a:tr h="437174">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extLst>
                  <a:ext uri="{0D108BD9-81ED-4DB2-BD59-A6C34878D82A}">
                    <a16:rowId xmlns:a16="http://schemas.microsoft.com/office/drawing/2014/main" val="10004"/>
                  </a:ext>
                </a:extLst>
              </a:tr>
              <a:tr h="437174">
                <a:tc>
                  <a:txBody>
                    <a:bodyPr/>
                    <a:lstStyle/>
                    <a:p>
                      <a:endPar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extLst>
                  <a:ext uri="{0D108BD9-81ED-4DB2-BD59-A6C34878D82A}">
                    <a16:rowId xmlns:a16="http://schemas.microsoft.com/office/drawing/2014/main" val="10005"/>
                  </a:ext>
                </a:extLst>
              </a:tr>
              <a:tr h="437174">
                <a:tc>
                  <a:txBody>
                    <a:bodyPr/>
                    <a:lstStyle/>
                    <a:p>
                      <a:pPr algn="ct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marL="68580" marR="68580" marT="34290" marB="34290" anchor="ctr"/>
                </a:tc>
                <a:tc>
                  <a:txBody>
                    <a:bodyPr/>
                    <a:lstStyle/>
                    <a:p>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marL="68580" marR="68580" marT="34290" marB="34290" anchor="ctr"/>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60 (9 T, 51 E)</a:t>
                      </a:r>
                    </a:p>
                  </a:txBody>
                  <a:tcPr marL="68580" marR="68580" marT="34290" marB="34290"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73673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a:t>
            </a:r>
          </a:p>
          <a:p>
            <a:r>
              <a:rPr lang="en-US" sz="2800" dirty="0">
                <a:solidFill>
                  <a:srgbClr val="FF0000"/>
                </a:solidFill>
              </a:rPr>
              <a:t>Request made. MEC To be completed in the final report via e-mail from Catherine Berger.</a:t>
            </a:r>
            <a:endParaRPr lang="en-US" sz="2800" strike="sngStrike" dirty="0">
              <a:solidFill>
                <a:srgbClr val="FF0000"/>
              </a:solidFill>
            </a:endParaRP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a:xfrm>
            <a:off x="4393695" y="6475413"/>
            <a:ext cx="432811" cy="184666"/>
          </a:xfrm>
        </p:spPr>
        <p:txBody>
          <a:bodyPr/>
          <a:lstStyle/>
          <a:p>
            <a:r>
              <a:rPr lang="en-GB"/>
              <a:t>Slide </a:t>
            </a:r>
            <a:fld id="{06B781AF-4CCF-49B0-A572-DE54FBE5D942}" type="slidenum">
              <a:rPr lang="en-GB" smtClean="0"/>
              <a:pPr/>
              <a:t>22</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Takashi Kuramochi(Lapis Technology)</a:t>
            </a:r>
            <a:endParaRPr lang="en-GB" dirty="0"/>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2021</a:t>
            </a:r>
            <a:endParaRPr lang="en-GB"/>
          </a:p>
        </p:txBody>
      </p:sp>
    </p:spTree>
    <p:extLst>
      <p:ext uri="{BB962C8B-B14F-4D97-AF65-F5344CB8AC3E}">
        <p14:creationId xmlns:p14="http://schemas.microsoft.com/office/powerpoint/2010/main" val="3785534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251520" y="1371601"/>
            <a:ext cx="8802978" cy="785929"/>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(No unsatisfied comments received in LB186)</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a:xfrm>
            <a:off x="4393695" y="6475413"/>
            <a:ext cx="432811" cy="184666"/>
          </a:xfrm>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935423683"/>
              </p:ext>
            </p:extLst>
          </p:nvPr>
        </p:nvGraphicFramePr>
        <p:xfrm>
          <a:off x="1234344" y="3440760"/>
          <a:ext cx="6318701" cy="2045639"/>
        </p:xfrm>
        <a:graphic>
          <a:graphicData uri="http://schemas.openxmlformats.org/drawingml/2006/table">
            <a:tbl>
              <a:tblPr firstRow="1" bandRow="1">
                <a:tableStyleId>{073A0DAA-6AF3-43AB-8588-CEC1D06C72B9}</a:tableStyleId>
              </a:tblPr>
              <a:tblGrid>
                <a:gridCol w="3371639">
                  <a:extLst>
                    <a:ext uri="{9D8B030D-6E8A-4147-A177-3AD203B41FA5}">
                      <a16:colId xmlns:a16="http://schemas.microsoft.com/office/drawing/2014/main" val="310604816"/>
                    </a:ext>
                  </a:extLst>
                </a:gridCol>
                <a:gridCol w="410945">
                  <a:extLst>
                    <a:ext uri="{9D8B030D-6E8A-4147-A177-3AD203B41FA5}">
                      <a16:colId xmlns:a16="http://schemas.microsoft.com/office/drawing/2014/main" val="2765377680"/>
                    </a:ext>
                  </a:extLst>
                </a:gridCol>
                <a:gridCol w="410945">
                  <a:extLst>
                    <a:ext uri="{9D8B030D-6E8A-4147-A177-3AD203B41FA5}">
                      <a16:colId xmlns:a16="http://schemas.microsoft.com/office/drawing/2014/main" val="838966622"/>
                    </a:ext>
                  </a:extLst>
                </a:gridCol>
                <a:gridCol w="410945">
                  <a:extLst>
                    <a:ext uri="{9D8B030D-6E8A-4147-A177-3AD203B41FA5}">
                      <a16:colId xmlns:a16="http://schemas.microsoft.com/office/drawing/2014/main" val="3731898696"/>
                    </a:ext>
                  </a:extLst>
                </a:gridCol>
                <a:gridCol w="410945">
                  <a:extLst>
                    <a:ext uri="{9D8B030D-6E8A-4147-A177-3AD203B41FA5}">
                      <a16:colId xmlns:a16="http://schemas.microsoft.com/office/drawing/2014/main" val="1299444794"/>
                    </a:ext>
                  </a:extLst>
                </a:gridCol>
                <a:gridCol w="651641">
                  <a:extLst>
                    <a:ext uri="{9D8B030D-6E8A-4147-A177-3AD203B41FA5}">
                      <a16:colId xmlns:a16="http://schemas.microsoft.com/office/drawing/2014/main" val="2555395850"/>
                    </a:ext>
                  </a:extLst>
                </a:gridCol>
                <a:gridCol w="651641">
                  <a:extLst>
                    <a:ext uri="{9D8B030D-6E8A-4147-A177-3AD203B41FA5}">
                      <a16:colId xmlns:a16="http://schemas.microsoft.com/office/drawing/2014/main" val="3495574080"/>
                    </a:ext>
                  </a:extLst>
                </a:gridCol>
              </a:tblGrid>
              <a:tr h="480060">
                <a:tc>
                  <a:txBody>
                    <a:bodyPr/>
                    <a:lstStyle/>
                    <a:p>
                      <a:pPr algn="ctr"/>
                      <a:r>
                        <a:rPr lang="en-US" sz="1400" dirty="0"/>
                        <a:t>Voter</a:t>
                      </a:r>
                    </a:p>
                  </a:txBody>
                  <a:tcPr marL="68580" marR="68580" marT="34290" marB="34290"/>
                </a:tc>
                <a:tc>
                  <a:txBody>
                    <a:bodyPr/>
                    <a:lstStyle/>
                    <a:p>
                      <a:pPr algn="ctr"/>
                      <a:r>
                        <a:rPr lang="en-US" sz="1400" dirty="0"/>
                        <a:t>183</a:t>
                      </a:r>
                    </a:p>
                  </a:txBody>
                  <a:tcPr marL="68580" marR="68580" marT="34290" marB="34290"/>
                </a:tc>
                <a:tc>
                  <a:txBody>
                    <a:bodyPr/>
                    <a:lstStyle/>
                    <a:p>
                      <a:pPr algn="ctr"/>
                      <a:r>
                        <a:rPr lang="en-US" sz="1400" dirty="0"/>
                        <a:t>185</a:t>
                      </a:r>
                    </a:p>
                  </a:txBody>
                  <a:tcPr marL="68580" marR="68580" marT="34290" marB="34290"/>
                </a:tc>
                <a:tc>
                  <a:txBody>
                    <a:bodyPr/>
                    <a:lstStyle/>
                    <a:p>
                      <a:pPr algn="ctr"/>
                      <a:r>
                        <a:rPr lang="en-US" sz="1400" dirty="0"/>
                        <a:t>186</a:t>
                      </a:r>
                    </a:p>
                  </a:txBody>
                  <a:tcPr marL="68580" marR="68580" marT="34290" marB="34290"/>
                </a:tc>
                <a:tc>
                  <a:txBody>
                    <a:bodyPr/>
                    <a:lstStyle/>
                    <a:p>
                      <a:pPr algn="ct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a:t>Total</a:t>
                      </a:r>
                    </a:p>
                  </a:txBody>
                  <a:tcPr marL="68580" marR="68580" marT="34290" marB="34290"/>
                </a:tc>
                <a:extLst>
                  <a:ext uri="{0D108BD9-81ED-4DB2-BD59-A6C34878D82A}">
                    <a16:rowId xmlns:a16="http://schemas.microsoft.com/office/drawing/2014/main" val="607050037"/>
                  </a:ext>
                </a:extLst>
              </a:tr>
              <a:tr h="424841">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489837845"/>
                  </a:ext>
                </a:extLst>
              </a:tr>
              <a:tr h="424841">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3553260405"/>
                  </a:ext>
                </a:extLst>
              </a:tr>
              <a:tr h="418717">
                <a:tc>
                  <a:txBody>
                    <a:bodyPr/>
                    <a:lstStyle/>
                    <a:p>
                      <a:endParaRPr lang="en-US" sz="1400" b="1" dirty="0"/>
                    </a:p>
                  </a:txBody>
                  <a:tcPr marL="68580" marR="68580" marT="34290" marB="34290"/>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a:endParaRPr lang="en-US" sz="1400" dirty="0"/>
                    </a:p>
                  </a:txBody>
                  <a:tcPr marL="68580" marR="68580" marT="34290" marB="3429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4149942438"/>
                  </a:ext>
                </a:extLst>
              </a:tr>
              <a:tr h="274320">
                <a:tc>
                  <a:txBody>
                    <a:bodyPr/>
                    <a:lstStyle/>
                    <a:p>
                      <a:r>
                        <a:rPr lang="en-US" sz="1400" b="1" dirty="0"/>
                        <a:t>Total</a:t>
                      </a:r>
                    </a:p>
                  </a:txBody>
                  <a:tcPr marL="68580" marR="68580" marT="34290" marB="34290"/>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tc>
                  <a:txBody>
                    <a:bodyPr/>
                    <a:lstStyle/>
                    <a:p>
                      <a:pPr algn="ctr" fontAlgn="b"/>
                      <a:endParaRPr lang="en-US" sz="1400" b="0" i="0" u="none" strike="noStrike" dirty="0">
                        <a:effectLst/>
                        <a:latin typeface="+mn-lt"/>
                      </a:endParaRPr>
                    </a:p>
                  </a:txBody>
                  <a:tcPr marL="7144" marR="7144" marT="7144"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2166374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TG15.4aa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a:xfrm>
            <a:off x="685800" y="378281"/>
            <a:ext cx="1600200" cy="215444"/>
          </a:xfrm>
        </p:spPr>
        <p:txBody>
          <a:bodyPr/>
          <a:lstStyle/>
          <a:p>
            <a:r>
              <a:rPr lang="en-US"/>
              <a:t>July 2021</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a:xfrm>
            <a:off x="5486400" y="6475413"/>
            <a:ext cx="3124200" cy="184666"/>
          </a:xfrm>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a:xfrm>
            <a:off x="4355223" y="6475413"/>
            <a:ext cx="509755" cy="184666"/>
          </a:xfrm>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1418379878"/>
              </p:ext>
            </p:extLst>
          </p:nvPr>
        </p:nvGraphicFramePr>
        <p:xfrm>
          <a:off x="1223629" y="2359123"/>
          <a:ext cx="6395577" cy="1973580"/>
        </p:xfrm>
        <a:graphic>
          <a:graphicData uri="http://schemas.openxmlformats.org/drawingml/2006/table">
            <a:tbl>
              <a:tblPr firstRow="1" bandRow="1">
                <a:tableStyleId>{00A15C55-8517-42AA-B614-E9B94910E393}</a:tableStyleId>
              </a:tblPr>
              <a:tblGrid>
                <a:gridCol w="2700299">
                  <a:extLst>
                    <a:ext uri="{9D8B030D-6E8A-4147-A177-3AD203B41FA5}">
                      <a16:colId xmlns:a16="http://schemas.microsoft.com/office/drawing/2014/main" val="503046018"/>
                    </a:ext>
                  </a:extLst>
                </a:gridCol>
                <a:gridCol w="1563419">
                  <a:extLst>
                    <a:ext uri="{9D8B030D-6E8A-4147-A177-3AD203B41FA5}">
                      <a16:colId xmlns:a16="http://schemas.microsoft.com/office/drawing/2014/main" val="571804262"/>
                    </a:ext>
                  </a:extLst>
                </a:gridCol>
                <a:gridCol w="2131859">
                  <a:extLst>
                    <a:ext uri="{9D8B030D-6E8A-4147-A177-3AD203B41FA5}">
                      <a16:colId xmlns:a16="http://schemas.microsoft.com/office/drawing/2014/main" val="2957723909"/>
                    </a:ext>
                  </a:extLst>
                </a:gridCol>
              </a:tblGrid>
              <a:tr h="278130">
                <a:tc>
                  <a:txBody>
                    <a:bodyPr/>
                    <a:lstStyle/>
                    <a:p>
                      <a:pPr algn="ctr"/>
                      <a:endParaRPr lang="en-US" sz="1400" dirty="0"/>
                    </a:p>
                  </a:txBody>
                  <a:tcPr marL="68580" marR="68580" marT="34290" marB="34290"/>
                </a:tc>
                <a:tc>
                  <a:txBody>
                    <a:bodyPr/>
                    <a:lstStyle/>
                    <a:p>
                      <a:pPr algn="ctr"/>
                      <a:r>
                        <a:rPr lang="en-US" sz="1400" dirty="0"/>
                        <a:t>Open</a:t>
                      </a:r>
                    </a:p>
                  </a:txBody>
                  <a:tcPr marL="68580" marR="68580" marT="34290" marB="34290"/>
                </a:tc>
                <a:tc>
                  <a:txBody>
                    <a:bodyPr/>
                    <a:lstStyle/>
                    <a:p>
                      <a:pPr algn="ctr"/>
                      <a:r>
                        <a:rPr lang="en-US" sz="1400" dirty="0"/>
                        <a:t>Close</a:t>
                      </a:r>
                    </a:p>
                  </a:txBody>
                  <a:tcPr marL="68580" marR="68580" marT="34290" marB="34290"/>
                </a:tc>
                <a:extLst>
                  <a:ext uri="{0D108BD9-81ED-4DB2-BD59-A6C34878D82A}">
                    <a16:rowId xmlns:a16="http://schemas.microsoft.com/office/drawing/2014/main" val="2921654569"/>
                  </a:ext>
                </a:extLst>
              </a:tr>
              <a:tr h="278130">
                <a:tc>
                  <a:txBody>
                    <a:bodyPr/>
                    <a:lstStyle/>
                    <a:p>
                      <a:r>
                        <a:rPr lang="en-US" sz="1400" dirty="0"/>
                        <a:t>MEC Complete</a:t>
                      </a:r>
                    </a:p>
                  </a:txBody>
                  <a:tcPr marL="68580" marR="68580" marT="34290" marB="34290"/>
                </a:tc>
                <a:tc>
                  <a:txBody>
                    <a:bodyPr/>
                    <a:lstStyle/>
                    <a:p>
                      <a:endParaRPr lang="en-US" sz="14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15</a:t>
                      </a:r>
                      <a:r>
                        <a:rPr lang="en-US" sz="1400" baseline="30000" dirty="0"/>
                        <a:t>th</a:t>
                      </a:r>
                      <a:r>
                        <a:rPr lang="en-US" sz="1400" dirty="0"/>
                        <a:t> August, 2021</a:t>
                      </a:r>
                    </a:p>
                  </a:txBody>
                  <a:tcPr marL="68580" marR="68580" marT="34290" marB="34290"/>
                </a:tc>
                <a:extLst>
                  <a:ext uri="{0D108BD9-81ED-4DB2-BD59-A6C34878D82A}">
                    <a16:rowId xmlns:a16="http://schemas.microsoft.com/office/drawing/2014/main" val="1276006380"/>
                  </a:ext>
                </a:extLst>
              </a:tr>
              <a:tr h="278130">
                <a:tc>
                  <a:txBody>
                    <a:bodyPr/>
                    <a:lstStyle/>
                    <a:p>
                      <a:r>
                        <a:rPr lang="en-US" sz="1400" dirty="0"/>
                        <a:t>First SA Ballot</a:t>
                      </a:r>
                    </a:p>
                  </a:txBody>
                  <a:tcPr marL="68580" marR="68580" marT="34290" marB="34290"/>
                </a:tc>
                <a:tc>
                  <a:txBody>
                    <a:bodyPr/>
                    <a:lstStyle/>
                    <a:p>
                      <a:r>
                        <a:rPr lang="en-US" sz="1400" dirty="0"/>
                        <a:t>16</a:t>
                      </a:r>
                      <a:r>
                        <a:rPr lang="en-US" sz="1400" baseline="30000" dirty="0"/>
                        <a:t>th</a:t>
                      </a:r>
                      <a:r>
                        <a:rPr lang="en-US" sz="1400" dirty="0"/>
                        <a:t> August,2021</a:t>
                      </a:r>
                    </a:p>
                  </a:txBody>
                  <a:tcPr marL="68580" marR="68580" marT="34290" marB="34290"/>
                </a:tc>
                <a:tc>
                  <a:txBody>
                    <a:bodyPr/>
                    <a:lstStyle/>
                    <a:p>
                      <a:r>
                        <a:rPr lang="en-US" sz="1400" dirty="0"/>
                        <a:t>15</a:t>
                      </a:r>
                      <a:r>
                        <a:rPr lang="en-US" sz="1400" baseline="30000" dirty="0"/>
                        <a:t>th</a:t>
                      </a:r>
                      <a:r>
                        <a:rPr lang="en-US" sz="1400" dirty="0"/>
                        <a:t> September,2021</a:t>
                      </a:r>
                    </a:p>
                  </a:txBody>
                  <a:tcPr marL="68580" marR="68580" marT="34290" marB="34290"/>
                </a:tc>
                <a:extLst>
                  <a:ext uri="{0D108BD9-81ED-4DB2-BD59-A6C34878D82A}">
                    <a16:rowId xmlns:a16="http://schemas.microsoft.com/office/drawing/2014/main" val="3962704897"/>
                  </a:ext>
                </a:extLst>
              </a:tr>
              <a:tr h="278130">
                <a:tc>
                  <a:txBody>
                    <a:bodyPr/>
                    <a:lstStyle/>
                    <a:p>
                      <a:r>
                        <a:rPr lang="en-US" sz="1400" dirty="0"/>
                        <a:t>Second SA Ballot</a:t>
                      </a:r>
                    </a:p>
                  </a:txBody>
                  <a:tcPr marL="68580" marR="68580" marT="34290" marB="34290"/>
                </a:tc>
                <a:tc>
                  <a:txBody>
                    <a:bodyPr/>
                    <a:lstStyle/>
                    <a:p>
                      <a:r>
                        <a:rPr lang="en-US" sz="1400" dirty="0"/>
                        <a:t>1</a:t>
                      </a:r>
                      <a:r>
                        <a:rPr lang="en-US" sz="1400" baseline="30000" dirty="0"/>
                        <a:t>st</a:t>
                      </a:r>
                      <a:r>
                        <a:rPr lang="en-US" sz="1400" dirty="0"/>
                        <a:t> October,2021</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15</a:t>
                      </a:r>
                      <a:r>
                        <a:rPr lang="en-US" sz="1400" baseline="30000" dirty="0"/>
                        <a:t>th</a:t>
                      </a:r>
                      <a:r>
                        <a:rPr lang="en-US" sz="1400" dirty="0"/>
                        <a:t> October,2021</a:t>
                      </a:r>
                    </a:p>
                  </a:txBody>
                  <a:tcPr marL="68580" marR="68580" marT="34290" marB="34290"/>
                </a:tc>
                <a:extLst>
                  <a:ext uri="{0D108BD9-81ED-4DB2-BD59-A6C34878D82A}">
                    <a16:rowId xmlns:a16="http://schemas.microsoft.com/office/drawing/2014/main" val="2427733451"/>
                  </a:ext>
                </a:extLst>
              </a:tr>
              <a:tr h="278130">
                <a:tc>
                  <a:txBody>
                    <a:bodyPr/>
                    <a:lstStyle/>
                    <a:p>
                      <a:r>
                        <a:rPr lang="en-US" sz="1400" dirty="0"/>
                        <a:t>Third SA Ballot</a:t>
                      </a:r>
                    </a:p>
                  </a:txBody>
                  <a:tcPr marL="68580" marR="68580" marT="34290" marB="34290"/>
                </a:tc>
                <a:tc>
                  <a:txBody>
                    <a:bodyPr/>
                    <a:lstStyle/>
                    <a:p>
                      <a:r>
                        <a:rPr lang="en-US" sz="1400" dirty="0"/>
                        <a:t>28</a:t>
                      </a:r>
                      <a:r>
                        <a:rPr lang="en-US" sz="1400" baseline="30000" dirty="0"/>
                        <a:t>th</a:t>
                      </a:r>
                      <a:r>
                        <a:rPr lang="en-US" sz="1400" dirty="0"/>
                        <a:t> October,2021</a:t>
                      </a:r>
                    </a:p>
                  </a:txBody>
                  <a:tcPr marL="68580" marR="68580" marT="34290" marB="34290"/>
                </a:tc>
                <a:tc>
                  <a:txBody>
                    <a:bodyPr/>
                    <a:lstStyle/>
                    <a:p>
                      <a:r>
                        <a:rPr lang="en-US" sz="1400" dirty="0"/>
                        <a:t>13</a:t>
                      </a:r>
                      <a:r>
                        <a:rPr lang="en-US" sz="1400" baseline="30000" dirty="0"/>
                        <a:t>th</a:t>
                      </a:r>
                      <a:r>
                        <a:rPr lang="en-US" sz="1400" dirty="0"/>
                        <a:t> November,2021</a:t>
                      </a:r>
                    </a:p>
                  </a:txBody>
                  <a:tcPr marL="68580" marR="68580" marT="34290" marB="34290"/>
                </a:tc>
                <a:extLst>
                  <a:ext uri="{0D108BD9-81ED-4DB2-BD59-A6C34878D82A}">
                    <a16:rowId xmlns:a16="http://schemas.microsoft.com/office/drawing/2014/main" val="1211832182"/>
                  </a:ext>
                </a:extLst>
              </a:tr>
              <a:tr h="278130">
                <a:tc>
                  <a:txBody>
                    <a:bodyPr/>
                    <a:lstStyle/>
                    <a:p>
                      <a:r>
                        <a:rPr lang="en-US" sz="1400" dirty="0"/>
                        <a:t>EC to </a:t>
                      </a:r>
                      <a:r>
                        <a:rPr lang="en-US" sz="1400" dirty="0" err="1"/>
                        <a:t>RevCom</a:t>
                      </a:r>
                      <a:endParaRPr lang="en-US" sz="1400" dirty="0"/>
                    </a:p>
                  </a:txBody>
                  <a:tcPr marL="68580" marR="68580" marT="34290" marB="34290"/>
                </a:tc>
                <a:tc>
                  <a:txBody>
                    <a:bodyPr/>
                    <a:lstStyle/>
                    <a:p>
                      <a:r>
                        <a:rPr lang="en-US" sz="1400" dirty="0"/>
                        <a:t>November,2021</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96449969"/>
                  </a:ext>
                </a:extLst>
              </a:tr>
              <a:tr h="278130">
                <a:tc>
                  <a:txBody>
                    <a:bodyPr/>
                    <a:lstStyle/>
                    <a:p>
                      <a:r>
                        <a:rPr lang="en-US" sz="1400" dirty="0" err="1"/>
                        <a:t>RevCom</a:t>
                      </a:r>
                      <a:r>
                        <a:rPr lang="en-US" sz="1400" dirty="0"/>
                        <a:t> to SB</a:t>
                      </a:r>
                    </a:p>
                  </a:txBody>
                  <a:tcPr marL="68580" marR="68580" marT="34290" marB="34290"/>
                </a:tc>
                <a:tc>
                  <a:txBody>
                    <a:bodyPr/>
                    <a:lstStyle/>
                    <a:p>
                      <a:r>
                        <a:rPr lang="en-US" sz="1400" dirty="0"/>
                        <a:t>December,2021</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14264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SG15.4ab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SG15.4ab (amendment to IEEE Std 802.15.4) Study Group</a:t>
            </a:r>
          </a:p>
          <a:p>
            <a:r>
              <a:rPr lang="en-US" sz="2400" b="1" dirty="0"/>
              <a:t>Note: 802.15 WG Result: 40/0/1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7673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SG15.6a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SG15.6a (amendment to IEEE Std 802.15.6) Study Group</a:t>
            </a:r>
          </a:p>
          <a:p>
            <a:r>
              <a:rPr lang="en-US" sz="2400" b="1" dirty="0"/>
              <a:t>Note: 802.15 WG Result: 31/1/6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761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SG15.14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SG15.14 (new IEEE Standard) Study Group</a:t>
            </a:r>
          </a:p>
          <a:p>
            <a:r>
              <a:rPr lang="en-US" sz="2400" b="1" dirty="0"/>
              <a:t>Note: 802.15 WG Result: 43/0/0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1768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6</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SG15.15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SG15.15 (new IEEE Standard) Study Group</a:t>
            </a:r>
          </a:p>
          <a:p>
            <a:r>
              <a:rPr lang="en-US" sz="2400" b="1" dirty="0"/>
              <a:t>Note: 802.15 WG Result: 44/0/0 (Y/N/A)</a:t>
            </a:r>
          </a:p>
          <a:p>
            <a:r>
              <a:rPr lang="en-US" sz="2400" dirty="0"/>
              <a:t>Move: Pat Kinney</a:t>
            </a:r>
          </a:p>
          <a:p>
            <a:r>
              <a:rPr lang="en-US" sz="2400" dirty="0"/>
              <a:t>Seconded: Jay Holcomb</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717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7</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July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98407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8</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P802.15.13 PAR Extension</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572000"/>
          </a:xfrm>
          <a:ln/>
        </p:spPr>
        <p:txBody>
          <a:bodyPr/>
          <a:lstStyle/>
          <a:p>
            <a:r>
              <a:rPr lang="en-US" sz="2400" b="1" dirty="0"/>
              <a:t>Approve forwarding P802.15.13 PAR extension documentation in </a:t>
            </a:r>
            <a:r>
              <a:rPr lang="en-US" sz="2400" b="1" dirty="0">
                <a:solidFill>
                  <a:schemeClr val="accent2">
                    <a:alpha val="87000"/>
                  </a:schemeClr>
                </a:solidFill>
                <a:hlinkClick r:id="rId3">
                  <a:extLst>
                    <a:ext uri="{A12FA001-AC4F-418D-AE19-62706E023703}">
                      <ahyp:hlinkClr xmlns:ahyp="http://schemas.microsoft.com/office/drawing/2018/hyperlinkcolor" val="tx"/>
                    </a:ext>
                  </a:extLst>
                </a:hlinkClick>
              </a:rPr>
              <a:t>https://mentor.ieee.org/802.15/dcn/21/15-21-0267-01-0000-par-extension-request-for-p802-15-13.docx</a:t>
            </a:r>
            <a:r>
              <a:rPr lang="en-US" sz="2400" b="1" dirty="0">
                <a:solidFill>
                  <a:schemeClr val="accent2">
                    <a:alpha val="87000"/>
                  </a:schemeClr>
                </a:solidFill>
              </a:rPr>
              <a:t> </a:t>
            </a:r>
            <a:r>
              <a:rPr lang="en-US" sz="2400" b="1" dirty="0"/>
              <a:t>to NesCom</a:t>
            </a:r>
            <a:r>
              <a:rPr lang="en-US" sz="2400" baseline="30000" dirty="0"/>
              <a:t>1</a:t>
            </a:r>
          </a:p>
          <a:p>
            <a:r>
              <a:rPr lang="en-US" sz="2400" b="1" dirty="0"/>
              <a:t>CSD: The corresponding CSD document is </a:t>
            </a:r>
            <a:r>
              <a:rPr lang="en-US" sz="2400" b="1" dirty="0">
                <a:solidFill>
                  <a:schemeClr val="accent2">
                    <a:alpha val="87000"/>
                  </a:schemeClr>
                </a:solidFill>
                <a:hlinkClick r:id="rId4">
                  <a:extLst>
                    <a:ext uri="{A12FA001-AC4F-418D-AE19-62706E023703}">
                      <ahyp:hlinkClr xmlns:ahyp="http://schemas.microsoft.com/office/drawing/2018/hyperlinkcolor" val="tx"/>
                    </a:ext>
                  </a:extLst>
                </a:hlinkClick>
              </a:rPr>
              <a:t>https://mentor.ieee.org/802-ec/dcn/17/ec-17-0073-01-ACSD-802-15-13.docx </a:t>
            </a:r>
            <a:r>
              <a:rPr lang="en-US" sz="2400" baseline="30000" dirty="0"/>
              <a:t>2</a:t>
            </a:r>
          </a:p>
          <a:p>
            <a:r>
              <a:rPr lang="en-US" sz="2400" b="1" dirty="0"/>
              <a:t>Moved: Kinney</a:t>
            </a:r>
            <a:r>
              <a:rPr lang="en-US" sz="2400" dirty="0"/>
              <a:t>	</a:t>
            </a:r>
            <a:r>
              <a:rPr lang="en-US" sz="2400" b="1" dirty="0"/>
              <a:t>Seconded: Godfrey</a:t>
            </a:r>
          </a:p>
          <a:p>
            <a:r>
              <a:rPr lang="en-US" sz="2400" b="1" dirty="0"/>
              <a:t>Note: 802.15 WG Result: 40/0/3 (Y/N/A)</a:t>
            </a:r>
          </a:p>
          <a:p>
            <a:pPr marL="0" indent="0">
              <a:buNone/>
            </a:pPr>
            <a:endParaRPr lang="en-US" sz="1600" baseline="30000" dirty="0"/>
          </a:p>
          <a:p>
            <a:pPr marL="0" indent="0">
              <a:buNone/>
            </a:pPr>
            <a:endParaRPr lang="en-US" sz="1600" baseline="30000" dirty="0"/>
          </a:p>
          <a:p>
            <a:pPr marL="0" indent="0">
              <a:buNone/>
            </a:pPr>
            <a:r>
              <a:rPr lang="en-US" sz="1600" baseline="30000" dirty="0"/>
              <a:t>1</a:t>
            </a:r>
            <a:r>
              <a:rPr lang="en-US" sz="1600" dirty="0"/>
              <a:t>: 314 comments in total (112 technical, 193 editorial, 9 general), draft revision by 6 August</a:t>
            </a:r>
          </a:p>
          <a:p>
            <a:pPr marL="0" indent="0">
              <a:buNone/>
            </a:pPr>
            <a:r>
              <a:rPr lang="en-US" sz="1600" baseline="30000" dirty="0"/>
              <a:t>2</a:t>
            </a:r>
            <a:r>
              <a:rPr lang="en-US" sz="1600" dirty="0"/>
              <a:t>: errors in CSD title have been corrected</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49637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&lt;Jul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9</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sz="3200" b="1" dirty="0">
                <a:latin typeface="Times New Roman" charset="0"/>
                <a:ea typeface="ＭＳ Ｐゴシック" charset="0"/>
                <a:cs typeface="ＭＳ Ｐゴシック" charset="0"/>
              </a:rPr>
              <a:t>P802.15.3ma Study Group Formation</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Approve the formation of SG 15.3ma Study Group to consider development of a Project Authorization Request (PAR) and Criteria for Standards Development (CSD) responses for revision of IEEE Std 802.15.3-2016</a:t>
            </a:r>
            <a:endParaRPr lang="en-US" sz="2400" dirty="0"/>
          </a:p>
          <a:p>
            <a:pPr marL="685800" indent="-436563"/>
            <a:r>
              <a:rPr lang="en-US" sz="2400" b="1" dirty="0"/>
              <a:t>Purpose: SG15.3ma will review extending the frequency range to 300 GHz and review the 802.1D references and replace them with 802.1Q as appropriate</a:t>
            </a:r>
            <a:endParaRPr lang="en-US" sz="2400" dirty="0"/>
          </a:p>
          <a:p>
            <a:endParaRPr lang="en-US" sz="2400" b="1" dirty="0"/>
          </a:p>
          <a:p>
            <a:r>
              <a:rPr lang="en-US" sz="2400" b="1" dirty="0"/>
              <a:t>Moved: Kinney</a:t>
            </a:r>
            <a:r>
              <a:rPr lang="en-US" sz="2400" dirty="0"/>
              <a:t>	</a:t>
            </a:r>
            <a:r>
              <a:rPr lang="en-US" sz="2400" b="1" dirty="0"/>
              <a:t>Seconded: Godfrey</a:t>
            </a:r>
          </a:p>
          <a:p>
            <a:r>
              <a:rPr lang="en-US" sz="2400" b="1" dirty="0"/>
              <a:t>Note: 802.15 WG Approve Result: 38/1/1 (Y/N/A)</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953802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2310</TotalTime>
  <Words>2169</Words>
  <Application>Microsoft Macintosh PowerPoint</Application>
  <PresentationFormat>On-screen Show (4:3)</PresentationFormat>
  <Paragraphs>394</Paragraphs>
  <Slides>24</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Office Theme</vt:lpstr>
      <vt:lpstr>PowerPoint Presentation</vt:lpstr>
      <vt:lpstr>802 LMSC EC Plenary Closing  July 2021</vt:lpstr>
      <vt:lpstr>SG15.4ab Study Group</vt:lpstr>
      <vt:lpstr>SG15.6a Study Group</vt:lpstr>
      <vt:lpstr>SG15.14 Study Group</vt:lpstr>
      <vt:lpstr>SG15.15 Study Group</vt:lpstr>
      <vt:lpstr>802 LMSC EC Plenary Closing  July 2021</vt:lpstr>
      <vt:lpstr>P802.15.13 PAR Extension</vt:lpstr>
      <vt:lpstr>P802.15.3ma Study Group Formation</vt:lpstr>
      <vt:lpstr>P802.15.4aa-D08 to SA Ballot</vt:lpstr>
      <vt:lpstr>P802.15.4-2020/Cor 1 PAR Modification</vt:lpstr>
      <vt:lpstr>SG15.4ab PAR Approval</vt:lpstr>
      <vt:lpstr>SG15.6a PAR Approval</vt:lpstr>
      <vt:lpstr>SG15.14 PAR Approval</vt:lpstr>
      <vt:lpstr>SG15.15 PAR Approval</vt:lpstr>
      <vt:lpstr>802 LMSC EC Plenary Closing  July 2021</vt:lpstr>
      <vt:lpstr>P802.15.4aa Report to EC on Conditional Approval to go to SA Ballot</vt:lpstr>
      <vt:lpstr>Introduction</vt:lpstr>
      <vt:lpstr>Status Summary</vt:lpstr>
      <vt:lpstr>802.15 WG Letter Ballot Results – P802.15.4aa</vt:lpstr>
      <vt:lpstr>802.15 WG Letter Ballot Comments – P802.15.4aa</vt:lpstr>
      <vt:lpstr>IEEE-SA Mandatory Editorial Coordination</vt:lpstr>
      <vt:lpstr>Unsatisfied Technical comments by “No” voting commenter (No unsatisfied comments received in LB186)</vt:lpstr>
      <vt:lpstr>TG15.4aa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Jul 2021</dc:title>
  <dc:subject>IEEE 802.15 &lt;subject&gt;</dc:subject>
  <dc:creator>Pat Kinney</dc:creator>
  <cp:keywords/>
  <dc:description>&lt;15-20-0415-00-0000&gt;</dc:description>
  <cp:lastModifiedBy>Pat Kinney</cp:lastModifiedBy>
  <cp:revision>39</cp:revision>
  <cp:lastPrinted>1998-02-10T13:28:06Z</cp:lastPrinted>
  <dcterms:created xsi:type="dcterms:W3CDTF">2020-11-13T18:03:13Z</dcterms:created>
  <dcterms:modified xsi:type="dcterms:W3CDTF">2021-07-23T00:03:13Z</dcterms:modified>
  <cp:category/>
</cp:coreProperties>
</file>