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261" r:id="rId4"/>
    <p:sldId id="4943" r:id="rId5"/>
    <p:sldId id="287" r:id="rId6"/>
    <p:sldId id="295" r:id="rId7"/>
    <p:sldId id="294" r:id="rId8"/>
    <p:sldId id="4944" r:id="rId9"/>
    <p:sldId id="4945" r:id="rId10"/>
    <p:sldId id="285" r:id="rId11"/>
    <p:sldId id="28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48" d="100"/>
          <a:sy n="48" d="100"/>
        </p:scale>
        <p:origin x="692" y="24"/>
      </p:cViewPr>
      <p:guideLst/>
    </p:cSldViewPr>
  </p:slideViewPr>
  <p:notesTextViewPr>
    <p:cViewPr>
      <p:scale>
        <a:sx n="1" d="1"/>
        <a:sy n="1" d="1"/>
      </p:scale>
      <p:origin x="0" y="0"/>
    </p:cViewPr>
  </p:notesTextViewPr>
  <p:sorterViewPr>
    <p:cViewPr>
      <p:scale>
        <a:sx n="100" d="100"/>
        <a:sy n="100" d="100"/>
      </p:scale>
      <p:origin x="0" y="-182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2021/7/20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Ryuji Kohno(YNU/YRP-IAI)</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19728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Kohno(YNU/YRP-IAI)</a:t>
            </a:r>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802.15-21-0406-00-06a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July 2021]	</a:t>
            </a:r>
          </a:p>
          <a:p>
            <a:r>
              <a:rPr lang="en-US" altLang="ja-JP" sz="1600" b="1" dirty="0">
                <a:ea typeface="ＭＳ Ｐゴシック" charset="-128"/>
              </a:rPr>
              <a:t>Date Submitted: </a:t>
            </a:r>
            <a:r>
              <a:rPr lang="en-US" altLang="ja-JP" sz="1600" dirty="0">
                <a:ea typeface="ＭＳ Ｐゴシック" charset="-128"/>
              </a:rPr>
              <a:t>[22 July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a:t>
            </a:r>
            <a:r>
              <a:rPr kumimoji="0" lang="en-US" altLang="ja-JP" sz="1600" b="0" i="0" u="none" strike="noStrike" kern="1200" cap="none" spc="0" normalizeH="0" baseline="0" noProof="0">
                <a:ln>
                  <a:noFill/>
                </a:ln>
                <a:solidFill>
                  <a:srgbClr val="000000"/>
                </a:solidFill>
                <a:effectLst/>
                <a:uLnTx/>
                <a:uFillTx/>
                <a:latin typeface="Arial"/>
                <a:ea typeface="ＭＳ Ｐゴシック" charset="-128"/>
                <a:cs typeface="+mn-cs"/>
              </a:rPr>
              <a:t>: kohno</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July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800" dirty="0"/>
              <a:t>SG15.6a opening report for July 2021 meeting                        15-21-0363-01-06a</a:t>
            </a:r>
          </a:p>
          <a:p>
            <a:pPr>
              <a:buFont typeface="Arial" panose="020B0604020202020204" pitchFamily="34" charset="0"/>
              <a:buChar char="•"/>
            </a:pPr>
            <a:r>
              <a:rPr lang="is-IS" altLang="ja-JP" sz="1800" dirty="0"/>
              <a:t>SG15.6a Agenda of July Meeting in 2021                                15-21-0364-05-06a</a:t>
            </a:r>
          </a:p>
          <a:p>
            <a:pPr>
              <a:buFont typeface="Arial" panose="020B0604020202020204" pitchFamily="34" charset="0"/>
              <a:buChar char="•"/>
            </a:pPr>
            <a:r>
              <a:rPr lang="is-IS" altLang="ja-JP" sz="1800" dirty="0"/>
              <a:t>IG DEP &amp; SG15.6a  Activity for Amendment of IEEE802.15.6 Wireless BAN with Enhanced Dependability                                                           15-21-0023-02-06a</a:t>
            </a:r>
          </a:p>
          <a:p>
            <a:pPr>
              <a:buFont typeface="Arial" panose="020B0604020202020204" pitchFamily="34" charset="0"/>
              <a:buChar char="•"/>
            </a:pPr>
            <a:r>
              <a:rPr lang="en-US" altLang="ja-JP" sz="1800" dirty="0"/>
              <a:t>Responses to Comments from 802.3                                        15-21-0384-04-06a</a:t>
            </a:r>
          </a:p>
          <a:p>
            <a:pPr>
              <a:buFont typeface="Arial" panose="020B0604020202020204" pitchFamily="34" charset="0"/>
              <a:buChar char="•"/>
            </a:pPr>
            <a:r>
              <a:rPr lang="en-US" altLang="ja-JP" sz="1800" dirty="0"/>
              <a:t>Responses to Comments from 802.1                                        15-21-0391-04-06a</a:t>
            </a:r>
          </a:p>
          <a:p>
            <a:pPr>
              <a:buFont typeface="Arial" panose="020B0604020202020204" pitchFamily="34" charset="0"/>
              <a:buChar char="•"/>
            </a:pPr>
            <a:r>
              <a:rPr lang="en-US" altLang="ja-JP" sz="1800" dirty="0"/>
              <a:t>Responses to Comments from 802.11                                      15-21-0392-06-06a</a:t>
            </a:r>
            <a:endParaRPr lang="is-IS" altLang="ja-JP" sz="1800" dirty="0"/>
          </a:p>
          <a:p>
            <a:pPr>
              <a:buFont typeface="Arial" panose="020B0604020202020204" pitchFamily="34" charset="0"/>
              <a:buChar char="•"/>
            </a:pPr>
            <a:r>
              <a:rPr lang="is-IS" altLang="ja-JP" sz="1800" dirty="0"/>
              <a:t>Updated PAR for amendment of IEEE802.15.6a                       15-21-0259-04-06a</a:t>
            </a:r>
          </a:p>
          <a:p>
            <a:pPr>
              <a:buFont typeface="Arial" panose="020B0604020202020204" pitchFamily="34" charset="0"/>
              <a:buChar char="•"/>
            </a:pPr>
            <a:r>
              <a:rPr lang="is-IS" altLang="ja-JP" sz="1800" dirty="0"/>
              <a:t>Updated CSD for amendment of IEEE802.15.6a                       15-21-0260-03-06a</a:t>
            </a:r>
          </a:p>
          <a:p>
            <a:pPr>
              <a:buFont typeface="Arial" panose="020B0604020202020204" pitchFamily="34" charset="0"/>
              <a:buChar char="•"/>
            </a:pPr>
            <a:r>
              <a:rPr lang="is-IS" altLang="ja-JP" sz="1800" dirty="0"/>
              <a:t>Discussion for Harmonization among SG15.6a, 15.4ab, and TG15.14</a:t>
            </a:r>
          </a:p>
          <a:p>
            <a:pPr>
              <a:buFont typeface="Arial" panose="020B0604020202020204" pitchFamily="34" charset="0"/>
              <a:buChar char="•"/>
            </a:pPr>
            <a:r>
              <a:rPr lang="is-IS" altLang="ja-JP" sz="1800" dirty="0"/>
              <a:t>                                                                                                    15-21-0386-00-0dep</a:t>
            </a:r>
          </a:p>
          <a:p>
            <a:pPr>
              <a:buFont typeface="Arial" panose="020B0604020202020204" pitchFamily="34" charset="0"/>
              <a:buChar char="•"/>
            </a:pPr>
            <a:r>
              <a:rPr lang="en-US" altLang="ja-JP" sz="1800" dirty="0"/>
              <a:t>SG15.6a Motion  for responses to comments from 802.1, .3, .11  15-21-403-01-o6a</a:t>
            </a:r>
          </a:p>
          <a:p>
            <a:pPr>
              <a:buFont typeface="Arial" panose="020B0604020202020204" pitchFamily="34" charset="0"/>
              <a:buChar char="•"/>
            </a:pPr>
            <a:r>
              <a:rPr lang="en-US" altLang="ja-JP" sz="1800" dirty="0"/>
              <a:t>SG15.6a Motion  for PAR and CSD	to be approved for submission to the WG </a:t>
            </a:r>
          </a:p>
          <a:p>
            <a:pPr>
              <a:buFont typeface="Arial" panose="020B0604020202020204" pitchFamily="34" charset="0"/>
              <a:buChar char="•"/>
            </a:pPr>
            <a:r>
              <a:rPr lang="en-US" altLang="ja-JP" sz="1800" dirty="0"/>
              <a:t>                                                                                                    15-21-0404-00-06a</a:t>
            </a:r>
            <a:endParaRPr lang="is-IS" altLang="ja-JP" sz="1800" dirty="0"/>
          </a:p>
          <a:p>
            <a:pPr>
              <a:buFont typeface="Arial" panose="020B0604020202020204" pitchFamily="34" charset="0"/>
              <a:buChar char="•"/>
            </a:pPr>
            <a:r>
              <a:rPr lang="en-US" altLang="ja-JP" sz="1800" dirty="0"/>
              <a:t>SG15.6a Meeting Minutes for July 2021                                    15-21-0407-00-06a</a:t>
            </a:r>
          </a:p>
          <a:p>
            <a:pPr>
              <a:buFont typeface="Arial" panose="020B0604020202020204" pitchFamily="34" charset="0"/>
              <a:buChar char="•"/>
            </a:pPr>
            <a:r>
              <a:rPr lang="en-US" altLang="ja-JP" sz="1800" dirty="0"/>
              <a:t>SG15.6a Closing Report for July 2021                                       15-21-0406-00-06a </a:t>
            </a:r>
          </a:p>
          <a:p>
            <a:pPr>
              <a:lnSpc>
                <a:spcPts val="1600"/>
              </a:lnSpc>
              <a:buFont typeface="Arial" panose="020B0604020202020204" pitchFamily="34" charset="0"/>
              <a:buChar char="•"/>
            </a:pPr>
            <a:endParaRPr lang="fi-FI" altLang="ja-JP" sz="1800" dirty="0"/>
          </a:p>
          <a:p>
            <a:pPr>
              <a:lnSpc>
                <a:spcPts val="1600"/>
              </a:lnSpc>
              <a:buFont typeface="Arial" panose="020B0604020202020204" pitchFamily="34" charset="0"/>
              <a:buChar char="•"/>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July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r>
              <a:rPr lang="en-US" altLang="ja-JP" sz="2800" dirty="0">
                <a:ea typeface="ＭＳ Ｐゴシック" pitchFamily="50" charset="-128"/>
              </a:rPr>
              <a:t>Marco Hernandez (YRP-IAI)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b="1" dirty="0"/>
              <a:t>SG15.6a for amendment of existing IEEE802.15.6-2012 for WBAN with enhanced dependability</a:t>
            </a:r>
            <a:r>
              <a:rPr lang="en-US" altLang="ja-JP" sz="1400" dirty="0"/>
              <a:t> finalize draft </a:t>
            </a:r>
            <a:r>
              <a:rPr lang="en-US" altLang="ja-JP" sz="1400" b="1" dirty="0"/>
              <a:t>PAR and CSD  in cases of WBAN for medical use case of human body and for automotive use case of human and vehicle body area networks(HBAN and VBAN).</a:t>
            </a:r>
          </a:p>
          <a:p>
            <a:pPr algn="just">
              <a:lnSpc>
                <a:spcPts val="2400"/>
              </a:lnSpc>
            </a:pPr>
            <a:r>
              <a:rPr lang="en-US" altLang="ja-JP" sz="1400" b="1" dirty="0"/>
              <a:t>For this objective, SG15.6a makes all responses for comments from other WGs in 802 as well as comments from EC meeting.</a:t>
            </a:r>
          </a:p>
          <a:p>
            <a:pPr algn="just">
              <a:lnSpc>
                <a:spcPts val="2400"/>
              </a:lnSpc>
            </a:pPr>
            <a:r>
              <a:rPr lang="en-US" altLang="ja-JP" sz="1400" b="1" dirty="0"/>
              <a:t>All responses for comments from 802.1, 802.3 and 802.11 have been completed and in conclusion PAR and CSD have been updated corresponding the comments.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the comments and their responses,  SG15.6a</a:t>
            </a:r>
            <a:r>
              <a:rPr lang="en-US" altLang="ja-JP" sz="1400" dirty="0"/>
              <a:t> has prepared the updated PAR and CSD with tall the responses for the comments for motion to WG in closing session this week.</a:t>
            </a:r>
          </a:p>
          <a:p>
            <a:pPr algn="just">
              <a:lnSpc>
                <a:spcPts val="2400"/>
              </a:lnSpc>
            </a:pPr>
            <a:r>
              <a:rPr lang="en-US" altLang="ja-JP" sz="1400" b="1" dirty="0"/>
              <a:t>To avoid confliction with SG15.4ab (NG-UWB) and TG15.14(NS-UWB), we have discussed and gotten consensus for  harmonization. In joint session.</a:t>
            </a:r>
          </a:p>
          <a:p>
            <a:pPr algn="just">
              <a:lnSpc>
                <a:spcPts val="2400"/>
              </a:lnSpc>
            </a:pPr>
            <a:r>
              <a:rPr lang="en-US" altLang="ja-JP" sz="1400" dirty="0"/>
              <a:t>Preparation for motion to WG and timeline to  next step  in September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1">
            <a:extLst>
              <a:ext uri="{FF2B5EF4-FFF2-40B4-BE49-F238E27FC236}">
                <a16:creationId xmlns:a16="http://schemas.microsoft.com/office/drawing/2014/main" id="{41D9F17F-C7E8-40C6-9371-EEC5F44AA25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
        <p:nvSpPr>
          <p:cNvPr id="6" name="日付プレースホルダー 1">
            <a:extLst>
              <a:ext uri="{FF2B5EF4-FFF2-40B4-BE49-F238E27FC236}">
                <a16:creationId xmlns:a16="http://schemas.microsoft.com/office/drawing/2014/main" id="{A3BC4E10-6BE3-443A-BD6A-7F572F9C76A9}"/>
              </a:ext>
            </a:extLst>
          </p:cNvPr>
          <p:cNvSpPr txBox="1">
            <a:spLocks/>
          </p:cNvSpPr>
          <p:nvPr/>
        </p:nvSpPr>
        <p:spPr>
          <a:xfrm>
            <a:off x="684483" y="367652"/>
            <a:ext cx="16002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a:t>July 2021</a:t>
            </a:r>
            <a:endParaRPr lang="en-US" altLang="ja-JP" sz="1400" dirty="0"/>
          </a:p>
        </p:txBody>
      </p:sp>
      <p:sp>
        <p:nvSpPr>
          <p:cNvPr id="2" name="フッター プレースホルダー 1">
            <a:extLst>
              <a:ext uri="{FF2B5EF4-FFF2-40B4-BE49-F238E27FC236}">
                <a16:creationId xmlns:a16="http://schemas.microsoft.com/office/drawing/2014/main" id="{8CFD6836-4DB6-42BB-8207-AA3959047C0A}"/>
              </a:ext>
            </a:extLst>
          </p:cNvPr>
          <p:cNvSpPr>
            <a:spLocks noGrp="1"/>
          </p:cNvSpPr>
          <p:nvPr>
            <p:ph type="ftr" sz="quarter" idx="10"/>
          </p:nvPr>
        </p:nvSpPr>
        <p:spPr/>
        <p:txBody>
          <a:bodyPr/>
          <a:lstStyle/>
          <a:p>
            <a:pPr>
              <a:defRPr/>
            </a:pPr>
            <a:r>
              <a:rPr lang="en-US" altLang="ja-JP"/>
              <a:t>Ryuji Kohno(YNU/YRP-IAI)</a:t>
            </a:r>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15-21-0190-00-0dep-ig-dependability-March-2021-meeting-minutes</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discussion  for SG15.6a in May Meeting                                                                doc.#15-21-0138-00-0dep</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a:t>
            </a:r>
            <a:r>
              <a:rPr lang="en-US" altLang="ja-JP" sz="1200" dirty="0">
                <a:solidFill>
                  <a:srgbClr val="000000"/>
                </a:solidFill>
                <a:latin typeface="Arial"/>
                <a:cs typeface="Times New Roman" pitchFamily="18" charset="0"/>
              </a:rPr>
              <a:t>from EC meeting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 March                                                              doc.#15-21-0154-01-0dep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IEEE802.3</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IEEE802.1</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from IEEE802.11</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CSD                                                                                                 doc.#15-21-0260-02-06a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t>
            </a:r>
            <a:r>
              <a:rPr lang="en-US" altLang="ja-JP" sz="1300" dirty="0">
                <a:solidFill>
                  <a:srgbClr val="000000"/>
                </a:solidFill>
                <a:latin typeface="Arial"/>
              </a:rPr>
              <a:t>for the responses                                                                            </a:t>
            </a:r>
            <a:r>
              <a:rPr kumimoji="1" lang="en-US" altLang="ja-JP" sz="1200" b="0" i="0" u="none" strike="noStrike" kern="0" cap="none" spc="0" normalizeH="0" baseline="0" noProof="0" dirty="0">
                <a:ln>
                  <a:noFill/>
                </a:ln>
                <a:solidFill>
                  <a:srgbClr val="000000"/>
                </a:solidFill>
                <a:effectLst/>
                <a:uLnTx/>
                <a:uFillTx/>
                <a:latin typeface="Arial"/>
              </a:rPr>
              <a:t>doc.$15-21-0307-01-06a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rPr>
              <a:t>Motion in SG15.6a for the updated PAR and CSD</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a:t>
            </a:r>
            <a:r>
              <a:rPr lang="en-US" altLang="ja-JP" sz="1200" dirty="0">
                <a:solidFill>
                  <a:srgbClr val="000000"/>
                </a:solidFill>
                <a:latin typeface="Arial"/>
              </a:rPr>
              <a:t>in MAC layer</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in PHY layer</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Harmonization among SG 15.6a, SG 15.4ab: and TG15.14 using UWB PHY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2</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4</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Timeline for May meeting and  later                                                                              </a:t>
            </a:r>
          </a:p>
          <a:p>
            <a:pPr marL="0" indent="355600">
              <a:lnSpc>
                <a:spcPts val="1500"/>
              </a:lnSpc>
            </a:pPr>
            <a:r>
              <a:rPr lang="en-US" altLang="ja-JP" sz="1100" dirty="0"/>
              <a:t>PAR and CSD</a:t>
            </a:r>
            <a:endParaRPr lang="en-US" altLang="ja-JP" sz="1600" dirty="0"/>
          </a:p>
          <a:p>
            <a:pPr marL="0" indent="0">
              <a:lnSpc>
                <a:spcPts val="1500"/>
              </a:lnSpc>
              <a:buNone/>
            </a:pPr>
            <a:r>
              <a:rPr lang="en-US" altLang="ja-JP" sz="1400" dirty="0"/>
              <a:t>      </a:t>
            </a:r>
            <a:r>
              <a:rPr lang="en-US" altLang="ja-JP" sz="1200" dirty="0"/>
              <a:t>Motion: that the 802.15 Working Group seeks approval from the 802 EC to form a task group in 802.15 to develop the PAR and CSD documents, an amendment to IEEE Std 802.15.6 for enhanced dependability, and additionally authorize the 802.15 WG Chair to make any necessary changes to these docs required to support the submission.</a:t>
            </a:r>
            <a:endParaRPr lang="en-US" altLang="ja-JP" sz="1400" dirty="0"/>
          </a:p>
        </p:txBody>
      </p:sp>
      <p:sp>
        <p:nvSpPr>
          <p:cNvPr id="9" name="日付プレースホルダー 1">
            <a:extLst>
              <a:ext uri="{FF2B5EF4-FFF2-40B4-BE49-F238E27FC236}">
                <a16:creationId xmlns:a16="http://schemas.microsoft.com/office/drawing/2014/main" id="{EEEBA115-E545-431F-B8D9-71714BF380B9}"/>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lang="en-US" altLang="ja-JP" sz="2800" dirty="0"/>
              <a:t>Updated</a:t>
            </a:r>
            <a:r>
              <a:rPr kumimoji="1" lang="en-US" altLang="ja-JP" sz="2800" dirty="0"/>
              <a:t> PAR for amendment of IEEE802.15.6-2012 WBAN with Enhanced Dependability :</a:t>
            </a:r>
          </a:p>
          <a:p>
            <a:pPr marL="0" indent="0">
              <a:buNone/>
            </a:pPr>
            <a:r>
              <a:rPr kumimoji="1" lang="en-US" altLang="ja-JP" sz="2800" dirty="0"/>
              <a:t>   15-21-0259-04-006a-ieee-802-15-6a-par-draft</a:t>
            </a:r>
          </a:p>
          <a:p>
            <a:endParaRPr kumimoji="1" lang="en-US" altLang="ja-JP" sz="2800" dirty="0"/>
          </a:p>
          <a:p>
            <a:r>
              <a:rPr kumimoji="1" lang="en-US" altLang="ja-JP" sz="2800" dirty="0"/>
              <a:t>Updated CSD for amendment of IEEE802.15.6-2012 WBAN with Enhanced Dependability :</a:t>
            </a:r>
          </a:p>
          <a:p>
            <a:pPr marL="0" indent="0">
              <a:buNone/>
            </a:pPr>
            <a:r>
              <a:rPr kumimoji="1" lang="en-US" altLang="ja-JP" sz="2800" dirty="0"/>
              <a:t>   15-21-0260-03-006a-ieee-802-15-6a-csd-draft</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Updated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1">
            <a:extLst>
              <a:ext uri="{FF2B5EF4-FFF2-40B4-BE49-F238E27FC236}">
                <a16:creationId xmlns:a16="http://schemas.microsoft.com/office/drawing/2014/main" id="{104AC22F-D281-492A-9078-874141BEDA96}"/>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50326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Study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000" dirty="0">
                <a:latin typeface="+mn-lt"/>
              </a:rPr>
              <a:t>SG Motion#1: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endParaRPr lang="en-US" sz="2000" dirty="0">
              <a:latin typeface="+mn-lt"/>
            </a:endParaRPr>
          </a:p>
          <a:p>
            <a:pPr lvl="1"/>
            <a:r>
              <a:rPr lang="en-US" sz="1800" dirty="0">
                <a:latin typeface="+mn-lt"/>
              </a:rPr>
              <a:t>Move: Ryuji Kohno.</a:t>
            </a:r>
          </a:p>
          <a:p>
            <a:pPr lvl="1"/>
            <a:r>
              <a:rPr lang="en-US" sz="1800" dirty="0">
                <a:latin typeface="+mn-lt"/>
              </a:rPr>
              <a:t>Second: Marco Hernandez.</a:t>
            </a:r>
          </a:p>
          <a:p>
            <a:r>
              <a:rPr lang="en-US" sz="2000" dirty="0">
                <a:latin typeface="+mn-lt"/>
              </a:rPr>
              <a:t>unanimous consent</a:t>
            </a:r>
            <a:endParaRPr lang="en-US" sz="1800" dirty="0">
              <a:latin typeface="+mj-lt"/>
            </a:endParaRPr>
          </a:p>
          <a:p>
            <a:pPr marL="25400" indent="0">
              <a:buNone/>
            </a:pPr>
            <a:br>
              <a:rPr lang="en-US" sz="2000" dirty="0"/>
            </a:br>
            <a:endParaRPr lang="en-US" sz="20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Study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dirty="0">
                <a:solidFill>
                  <a:srgbClr val="000000"/>
                </a:solidFill>
                <a:latin typeface="Times New Roman"/>
              </a:rPr>
              <a:t>SG Motion: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0">
              <a:buClr>
                <a:srgbClr val="000000"/>
              </a:buClr>
            </a:pPr>
            <a:endParaRPr lang="en-US" sz="2400" i="1" dirty="0">
              <a:solidFill>
                <a:srgbClr val="000000"/>
              </a:solidFill>
              <a:latin typeface="Times New Roman"/>
            </a:endParaRP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42888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a:xfrm>
            <a:off x="831273" y="685800"/>
            <a:ext cx="7626926" cy="762990"/>
          </a:xfrm>
        </p:spPr>
        <p:txBody>
          <a:bodyPr/>
          <a:lstStyle/>
          <a:p>
            <a:r>
              <a:rPr lang="en-US" dirty="0"/>
              <a:t>Working Group Motion</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a:xfrm>
            <a:off x="685800" y="1262783"/>
            <a:ext cx="7772400" cy="5090515"/>
          </a:xfrm>
        </p:spPr>
        <p:txBody>
          <a:bodyPr/>
          <a:lstStyle/>
          <a:p>
            <a:pPr lvl="0">
              <a:buClr>
                <a:srgbClr val="000000"/>
              </a:buClr>
            </a:pPr>
            <a:r>
              <a:rPr lang="en-US" sz="2400" dirty="0">
                <a:solidFill>
                  <a:srgbClr val="000000"/>
                </a:solidFill>
                <a:latin typeface="Times New Roman" panose="02020603050405020304" pitchFamily="18" charset="0"/>
                <a:ea typeface="Calibri" panose="020F0502020204030204" pitchFamily="34" charset="0"/>
              </a:rPr>
              <a:t>WG Motion from SG15.6a: </a:t>
            </a:r>
            <a:r>
              <a:rPr lang="en-US" sz="2400" i="1" dirty="0">
                <a:solidFill>
                  <a:srgbClr val="000000"/>
                </a:solidFill>
                <a:latin typeface="Times New Roman" panose="02020603050405020304" pitchFamily="18" charset="0"/>
                <a:ea typeface="Calibri" panose="020F0502020204030204" pitchFamily="34" charset="0"/>
              </a:rPr>
              <a:t>Motion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panose="02020603050405020304" pitchFamily="18" charset="0"/>
                <a:ea typeface="Calibri" panose="020F0502020204030204" pitchFamily="34" charset="0"/>
              </a:rPr>
              <a:t>NesCom</a:t>
            </a:r>
            <a:r>
              <a:rPr lang="en-US" sz="2400" i="1" dirty="0">
                <a:solidFill>
                  <a:srgbClr val="000000"/>
                </a:solidFill>
                <a:latin typeface="Times New Roman" panose="02020603050405020304" pitchFamily="18" charset="0"/>
                <a:ea typeface="Calibri" panose="020F0502020204030204" pitchFamily="34" charset="0"/>
              </a:rPr>
              <a:t>.  The 802.15 working group chair and technical editor are authorized to make additional modifications to the PAR and CSD as needed to reflect EC discussion at its closing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Moved by: Ryuji Kohno    Seconded by: </a:t>
            </a:r>
            <a:endPar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a:t>
            </a: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Motion </a:t>
            </a:r>
            <a:endParaRPr lang="en-US" sz="2400" i="1" dirty="0">
              <a:solidFill>
                <a:srgbClr val="000000"/>
              </a:solidFill>
              <a:latin typeface="Times New Roman" panose="02020603050405020304" pitchFamily="18"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Tree>
    <p:extLst>
      <p:ext uri="{BB962C8B-B14F-4D97-AF65-F5344CB8AC3E}">
        <p14:creationId xmlns:p14="http://schemas.microsoft.com/office/powerpoint/2010/main" val="99627924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11430</TotalTime>
  <Words>1747</Words>
  <Application>Microsoft Office PowerPoint</Application>
  <PresentationFormat>画面に合わせる (4:3)</PresentationFormat>
  <Paragraphs>207</Paragraphs>
  <Slides>12</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游ゴシック</vt:lpstr>
      <vt:lpstr>Arial</vt:lpstr>
      <vt:lpstr>Times New Roman</vt:lpstr>
      <vt:lpstr>IEEE-P802_15</vt:lpstr>
      <vt:lpstr>PowerPoint プレゼンテーション</vt:lpstr>
      <vt:lpstr>IEEE 802.15 SG15.6a   Closing Report  Virtual Interim Meeting with Webex July 22nd, 2021  Ryuji Kohno (YNU/YRP-IAI) Marco Hernandez (YRP-IAI) </vt:lpstr>
      <vt:lpstr>Meeting Objectives</vt:lpstr>
      <vt:lpstr>SG15.6a  Session Schedule for 13-22, July 2021</vt:lpstr>
      <vt:lpstr>Meeting Accomplishments</vt:lpstr>
      <vt:lpstr>Updated PAR and CSD of SG15.6a</vt:lpstr>
      <vt:lpstr>Study Group Motion</vt:lpstr>
      <vt:lpstr>Study Group Motion</vt:lpstr>
      <vt:lpstr>Working Group Motion</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157</cp:revision>
  <dcterms:created xsi:type="dcterms:W3CDTF">2018-03-06T17:15:04Z</dcterms:created>
  <dcterms:modified xsi:type="dcterms:W3CDTF">2021-07-21T05:09:26Z</dcterms:modified>
</cp:coreProperties>
</file>