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67" r:id="rId4"/>
    <p:sldId id="282" r:id="rId5"/>
    <p:sldId id="283" r:id="rId6"/>
    <p:sldId id="281" r:id="rId7"/>
    <p:sldId id="269" r:id="rId8"/>
    <p:sldId id="280" r:id="rId9"/>
    <p:sldId id="278" r:id="rId10"/>
    <p:sldId id="279" r:id="rId11"/>
  </p:sldIdLst>
  <p:sldSz cx="12192000" cy="6858000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Peter E. Yee" initials="PEY" lastIdx="3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1289" autoAdjust="0"/>
    <p:restoredTop sz="96281"/>
  </p:normalViewPr>
  <p:slideViewPr>
    <p:cSldViewPr>
      <p:cViewPr varScale="1">
        <p:scale>
          <a:sx n="110" d="100"/>
          <a:sy n="110" d="100"/>
        </p:scale>
        <p:origin x="208" y="328"/>
      </p:cViewPr>
      <p:guideLst>
        <p:guide orient="horz" pos="2160"/>
        <p:guide pos="384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0"/>
    </p:cViewPr>
  </p:sorter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7CCAAF-252C-4847-8D16-EDD6B40E4912}" type="datetimeFigureOut">
              <a:rPr lang="en-US" smtClean="0"/>
              <a:pPr/>
              <a:t>8/7/21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doc.: IEEE 802.11-yy/xxxxr0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Month Year</a:t>
            </a:r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385763" y="701675"/>
            <a:ext cx="6161087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John Doe, Some Company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5AFF69-4AEE-4693-9CD6-98E2EBC076EC}" type="slidenum">
              <a:rPr lang="en-US"/>
              <a:pPr/>
              <a:t>2</a:t>
            </a:fld>
            <a:endParaRPr lang="en-US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07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/>
          </p:nvPr>
        </p:nvSpPr>
        <p:spPr/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/>
          </p:nvPr>
        </p:nvSpPr>
        <p:spPr/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/>
          </p:nvPr>
        </p:nvSpPr>
        <p:spPr/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r>
              <a:rPr lang="en-US"/>
              <a:t>Page </a:t>
            </a:r>
            <a:fld id="{47A7FEEB-9CD2-43FE-843C-C5350BEACB45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460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/>
          </p:nvPr>
        </p:nvSpPr>
        <p:spPr/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/>
          </p:nvPr>
        </p:nvSpPr>
        <p:spPr/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/>
          </p:nvPr>
        </p:nvSpPr>
        <p:spPr/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r>
              <a:rPr lang="en-US"/>
              <a:t>Page </a:t>
            </a:r>
            <a:fld id="{47A7FEEB-9CD2-43FE-843C-C5350BEACB45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581341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/>
          </p:nvPr>
        </p:nvSpPr>
        <p:spPr/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/>
          </p:nvPr>
        </p:nvSpPr>
        <p:spPr/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/>
          </p:nvPr>
        </p:nvSpPr>
        <p:spPr/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r>
              <a:rPr lang="en-US"/>
              <a:t>Page </a:t>
            </a:r>
            <a:fld id="{47A7FEEB-9CD2-43FE-843C-C5350BEACB45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862698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/>
          </p:nvPr>
        </p:nvSpPr>
        <p:spPr/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/>
          </p:nvPr>
        </p:nvSpPr>
        <p:spPr/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/>
          </p:nvPr>
        </p:nvSpPr>
        <p:spPr/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r>
              <a:rPr lang="en-US"/>
              <a:t>Page </a:t>
            </a:r>
            <a:fld id="{47A7FEEB-9CD2-43FE-843C-C5350BEACB45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945167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/>
          </p:nvPr>
        </p:nvSpPr>
        <p:spPr/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/>
          </p:nvPr>
        </p:nvSpPr>
        <p:spPr/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/>
          </p:nvPr>
        </p:nvSpPr>
        <p:spPr/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/>
          </p:nvPr>
        </p:nvSpPr>
        <p:spPr/>
        <p:txBody>
          <a:bodyPr/>
          <a:lstStyle/>
          <a:p>
            <a:r>
              <a:rPr lang="en-US"/>
              <a:t>Page </a:t>
            </a:r>
            <a:fld id="{47A7FEEB-9CD2-43FE-843C-C5350BEACB45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492929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Aug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Aug 2021</a:t>
            </a:r>
            <a:endParaRPr lang="en-GB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Aug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1" y="1981201"/>
            <a:ext cx="5077884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5484" y="1981201"/>
            <a:ext cx="508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Aug 2021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Aug 2021</a:t>
            </a:r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7524760" y="6475414"/>
            <a:ext cx="3865024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Aug 2021</a:t>
            </a:r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Aug 2021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Aug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1" y="685801"/>
            <a:ext cx="2588684" cy="540861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85801"/>
            <a:ext cx="7569200" cy="540861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Aug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914401" y="685801"/>
            <a:ext cx="10361084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1" y="1981201"/>
            <a:ext cx="10361084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outline text format</a:t>
            </a:r>
          </a:p>
          <a:p>
            <a:pPr lvl="1"/>
            <a:r>
              <a:rPr lang="en-GB"/>
              <a:t>Second Outline Level</a:t>
            </a:r>
          </a:p>
          <a:p>
            <a:pPr lvl="2"/>
            <a:r>
              <a:rPr lang="en-GB"/>
              <a:t>Third Outline Level</a:t>
            </a:r>
          </a:p>
          <a:p>
            <a:pPr lvl="3"/>
            <a:r>
              <a:rPr lang="en-GB"/>
              <a:t>Fourth Outline Level</a:t>
            </a:r>
          </a:p>
          <a:p>
            <a:pPr lvl="4"/>
            <a:r>
              <a:rPr lang="en-GB"/>
              <a:t>Fifth Outline Level</a:t>
            </a:r>
          </a:p>
          <a:p>
            <a:pPr lvl="4"/>
            <a:r>
              <a:rPr lang="en-GB"/>
              <a:t>Sixth Outline Level</a:t>
            </a:r>
          </a:p>
          <a:p>
            <a:pPr lvl="4"/>
            <a:r>
              <a:rPr lang="en-GB"/>
              <a:t>Seventh Outline Level</a:t>
            </a:r>
          </a:p>
          <a:p>
            <a:pPr lvl="4"/>
            <a:r>
              <a:rPr lang="en-GB"/>
              <a:t>Eighth Outline Level</a:t>
            </a:r>
          </a:p>
          <a:p>
            <a:pPr lvl="4"/>
            <a:r>
              <a:rPr lang="en-GB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/>
              <a:t>Aug 2021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/>
              <a:t>Takashi </a:t>
            </a:r>
            <a:r>
              <a:rPr lang="en-GB" dirty="0" err="1"/>
              <a:t>Kuramochi</a:t>
            </a:r>
            <a:r>
              <a:rPr lang="en-GB" dirty="0"/>
              <a:t>(Lapis Technology)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5793318" y="6475414"/>
            <a:ext cx="704849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914400" y="609600"/>
            <a:ext cx="103632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912285" y="6475413"/>
            <a:ext cx="718145" cy="18466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914400" y="6477000"/>
            <a:ext cx="104648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" name="Date Placeholder 3"/>
          <p:cNvSpPr txBox="1">
            <a:spLocks/>
          </p:cNvSpPr>
          <p:nvPr userDrawn="1"/>
        </p:nvSpPr>
        <p:spPr bwMode="auto">
          <a:xfrm>
            <a:off x="6171941" y="249237"/>
            <a:ext cx="466728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802.15-21-0383-02-04aa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ctrTitle"/>
          </p:nvPr>
        </p:nvSpPr>
        <p:spPr>
          <a:xfrm>
            <a:off x="914400" y="469900"/>
            <a:ext cx="10363200" cy="1470025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dirty="0"/>
              <a:t>P802.15.4aa Report to EC on Unconditional Approval to go to SA Ballot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878542" y="1872630"/>
            <a:ext cx="8534400" cy="476250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2021-07-14</a:t>
            </a:r>
          </a:p>
        </p:txBody>
      </p:sp>
      <p:sp>
        <p:nvSpPr>
          <p:cNvPr id="6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Aug 2021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993775" y="2255912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Author(s):</a:t>
            </a:r>
          </a:p>
        </p:txBody>
      </p:sp>
      <p:graphicFrame>
        <p:nvGraphicFramePr>
          <p:cNvPr id="2" name="表 2">
            <a:extLst>
              <a:ext uri="{FF2B5EF4-FFF2-40B4-BE49-F238E27FC236}">
                <a16:creationId xmlns:a16="http://schemas.microsoft.com/office/drawing/2014/main" id="{72A2E656-3A0E-43CD-AD0A-E5C142B2808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87503056"/>
              </p:ext>
            </p:extLst>
          </p:nvPr>
        </p:nvGraphicFramePr>
        <p:xfrm>
          <a:off x="995590" y="2755983"/>
          <a:ext cx="9886915" cy="148336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77383">
                  <a:extLst>
                    <a:ext uri="{9D8B030D-6E8A-4147-A177-3AD203B41FA5}">
                      <a16:colId xmlns:a16="http://schemas.microsoft.com/office/drawing/2014/main" val="176284321"/>
                    </a:ext>
                  </a:extLst>
                </a:gridCol>
                <a:gridCol w="1977383">
                  <a:extLst>
                    <a:ext uri="{9D8B030D-6E8A-4147-A177-3AD203B41FA5}">
                      <a16:colId xmlns:a16="http://schemas.microsoft.com/office/drawing/2014/main" val="3920498476"/>
                    </a:ext>
                  </a:extLst>
                </a:gridCol>
                <a:gridCol w="1001628">
                  <a:extLst>
                    <a:ext uri="{9D8B030D-6E8A-4147-A177-3AD203B41FA5}">
                      <a16:colId xmlns:a16="http://schemas.microsoft.com/office/drawing/2014/main" val="784554794"/>
                    </a:ext>
                  </a:extLst>
                </a:gridCol>
                <a:gridCol w="1152128">
                  <a:extLst>
                    <a:ext uri="{9D8B030D-6E8A-4147-A177-3AD203B41FA5}">
                      <a16:colId xmlns:a16="http://schemas.microsoft.com/office/drawing/2014/main" val="2878802385"/>
                    </a:ext>
                  </a:extLst>
                </a:gridCol>
                <a:gridCol w="3778393">
                  <a:extLst>
                    <a:ext uri="{9D8B030D-6E8A-4147-A177-3AD203B41FA5}">
                      <a16:colId xmlns:a16="http://schemas.microsoft.com/office/drawing/2014/main" val="2042629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Affiliations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Address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Phone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email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634338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Takashi </a:t>
                      </a:r>
                      <a:r>
                        <a:rPr lang="en-US" dirty="0" err="1"/>
                        <a:t>Kuramochi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Lapis Technology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kuramochi722@lapis-tech.com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8957876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Hiroshi Harada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Kyoto University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hiroshi.harada@i.kyoto-u.ac.jp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9685558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Kunal Shah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/>
                        <a:t>Itron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i-FI" dirty="0"/>
                        <a:t>Kunal.Shah@itron.com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44197990"/>
                  </a:ext>
                </a:extLst>
              </a:tr>
            </a:tbl>
          </a:graphicData>
        </a:graphic>
      </p:graphicFrame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5D20A1-4C8F-7E48-BD15-136CC6AF36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TG15.4aa Timeline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160BE7D-C91D-994A-A133-24342EB64C85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Aug 2021</a:t>
            </a:r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9493B0B-8D4D-0941-894D-30D81D6A8A4A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E582C9E-F801-4345-87B4-4D06B988CAED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10</a:t>
            </a:fld>
            <a:endParaRPr lang="en-GB"/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6DE6C6C6-F2BE-254F-AC28-A80A0DDF9E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17120932"/>
              </p:ext>
            </p:extLst>
          </p:nvPr>
        </p:nvGraphicFramePr>
        <p:xfrm>
          <a:off x="1631505" y="2002497"/>
          <a:ext cx="8527437" cy="2225040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3600399">
                  <a:extLst>
                    <a:ext uri="{9D8B030D-6E8A-4147-A177-3AD203B41FA5}">
                      <a16:colId xmlns:a16="http://schemas.microsoft.com/office/drawing/2014/main" val="503046018"/>
                    </a:ext>
                  </a:extLst>
                </a:gridCol>
                <a:gridCol w="2084559">
                  <a:extLst>
                    <a:ext uri="{9D8B030D-6E8A-4147-A177-3AD203B41FA5}">
                      <a16:colId xmlns:a16="http://schemas.microsoft.com/office/drawing/2014/main" val="571804262"/>
                    </a:ext>
                  </a:extLst>
                </a:gridCol>
                <a:gridCol w="2842479">
                  <a:extLst>
                    <a:ext uri="{9D8B030D-6E8A-4147-A177-3AD203B41FA5}">
                      <a16:colId xmlns:a16="http://schemas.microsoft.com/office/drawing/2014/main" val="29577239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Open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Close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216545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First SA Ballot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16</a:t>
                      </a:r>
                      <a:r>
                        <a:rPr lang="en-US" baseline="30000" dirty="0"/>
                        <a:t>th</a:t>
                      </a:r>
                      <a:r>
                        <a:rPr lang="en-US" dirty="0"/>
                        <a:t> August,2021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15</a:t>
                      </a:r>
                      <a:r>
                        <a:rPr lang="en-US" baseline="30000" dirty="0"/>
                        <a:t>th</a:t>
                      </a:r>
                      <a:r>
                        <a:rPr lang="en-US" dirty="0"/>
                        <a:t> September,2021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6270489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Second SA Ballot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</a:t>
                      </a:r>
                      <a:r>
                        <a:rPr lang="en-US" baseline="30000" dirty="0"/>
                        <a:t>st</a:t>
                      </a:r>
                      <a:r>
                        <a:rPr lang="en-US" dirty="0"/>
                        <a:t> October,2021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15</a:t>
                      </a:r>
                      <a:r>
                        <a:rPr lang="en-US" baseline="30000" dirty="0"/>
                        <a:t>th</a:t>
                      </a:r>
                      <a:r>
                        <a:rPr lang="en-US" dirty="0"/>
                        <a:t> October,2021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2773345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Third SA Ballot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28</a:t>
                      </a:r>
                      <a:r>
                        <a:rPr lang="en-US" baseline="30000" dirty="0"/>
                        <a:t>th</a:t>
                      </a:r>
                      <a:r>
                        <a:rPr lang="en-US" dirty="0"/>
                        <a:t> October,2021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13</a:t>
                      </a:r>
                      <a:r>
                        <a:rPr lang="en-US" baseline="30000" dirty="0"/>
                        <a:t>th</a:t>
                      </a:r>
                      <a:r>
                        <a:rPr lang="en-US" dirty="0"/>
                        <a:t> November,2021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1183218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EC to </a:t>
                      </a:r>
                      <a:r>
                        <a:rPr lang="en-US" dirty="0" err="1"/>
                        <a:t>RevCom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November,2021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644996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/>
                        <a:t>RevCom</a:t>
                      </a:r>
                      <a:r>
                        <a:rPr lang="en-US" dirty="0"/>
                        <a:t> to SB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December,2021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352461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960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Introduction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idx="1"/>
          </p:nvPr>
        </p:nvSpPr>
        <p:spPr>
          <a:xfrm>
            <a:off x="263352" y="1981201"/>
            <a:ext cx="11809312" cy="4113213"/>
          </a:xfrm>
          <a:ln/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This document contains the report to the IEEE 802 Executive Committee in support of a request for unconditional approval to send IEEE P802.15.4aa/D08 to SA Ballot.</a:t>
            </a:r>
          </a:p>
          <a:p>
            <a:pPr>
              <a:buFont typeface="Arial" panose="020B0604020202020204" pitchFamily="34" charset="0"/>
              <a:buChar char="•"/>
            </a:pPr>
            <a:endParaRPr lang="en-GB" dirty="0">
              <a:ea typeface="ＭＳ Ｐゴシック" pitchFamily="34" charset="-128"/>
            </a:endParaRPr>
          </a:p>
          <a:p>
            <a:pPr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The WG motion to request unconditional approval was approved during the July Virtual Plenary session of the 802.15 working group on </a:t>
            </a:r>
            <a:r>
              <a:rPr lang="en-GB" dirty="0">
                <a:solidFill>
                  <a:srgbClr val="FF0000"/>
                </a:solidFill>
                <a:ea typeface="ＭＳ Ｐゴシック" pitchFamily="34" charset="-128"/>
              </a:rPr>
              <a:t>22 July 2021</a:t>
            </a:r>
            <a:r>
              <a:rPr lang="en-GB" dirty="0">
                <a:ea typeface="ＭＳ Ｐゴシック" pitchFamily="34" charset="-128"/>
              </a:rPr>
              <a:t>.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>
                <a:ea typeface="ＭＳ Ｐゴシック" pitchFamily="34" charset="-128"/>
              </a:rPr>
              <a:t>Passed in the Working Group  </a:t>
            </a:r>
            <a:r>
              <a:rPr lang="en-GB" dirty="0">
                <a:solidFill>
                  <a:srgbClr val="FF0000"/>
                </a:solidFill>
                <a:ea typeface="ＭＳ Ｐゴシック" pitchFamily="34" charset="-128"/>
              </a:rPr>
              <a:t>41</a:t>
            </a:r>
            <a:r>
              <a:rPr lang="en-GB" dirty="0">
                <a:ea typeface="ＭＳ Ｐゴシック" pitchFamily="34" charset="-128"/>
              </a:rPr>
              <a:t> yes, </a:t>
            </a:r>
            <a:r>
              <a:rPr lang="en-GB" dirty="0">
                <a:solidFill>
                  <a:srgbClr val="FF0000"/>
                </a:solidFill>
                <a:ea typeface="ＭＳ Ｐゴシック" pitchFamily="34" charset="-128"/>
              </a:rPr>
              <a:t>9</a:t>
            </a:r>
            <a:r>
              <a:rPr lang="en-GB" dirty="0">
                <a:ea typeface="ＭＳ Ｐゴシック" pitchFamily="34" charset="-128"/>
              </a:rPr>
              <a:t> no , </a:t>
            </a:r>
            <a:r>
              <a:rPr lang="en-GB" dirty="0">
                <a:solidFill>
                  <a:srgbClr val="FF0000"/>
                </a:solidFill>
                <a:ea typeface="ＭＳ Ｐゴシック" pitchFamily="34" charset="-128"/>
              </a:rPr>
              <a:t>1</a:t>
            </a:r>
            <a:r>
              <a:rPr lang="en-GB" dirty="0">
                <a:ea typeface="ＭＳ Ｐゴシック" pitchFamily="34" charset="-128"/>
              </a:rPr>
              <a:t> abstain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en-GB" dirty="0">
                <a:solidFill>
                  <a:srgbClr val="FF0000"/>
                </a:solidFill>
                <a:ea typeface="ＭＳ Ｐゴシック" pitchFamily="34" charset="-128"/>
              </a:rPr>
              <a:t>Passed in EC closing by voice vote without objection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/>
              <a:t>Aug 2021</a:t>
            </a: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BE0662-342D-0047-B893-C7F52E87D0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Status Summary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410BB9F-DF7D-7B4D-B27C-54DBD5030D8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 P802.15.4aa Draft went through three WG Letter Ballots. Each draft achieved &gt; 75% needed for an approved draft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/>
              <a:t>The TG has resolved 60 comments received on drafts P802.15.4aa/D6 and  D7.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29993B-0BD8-FE40-998A-4BA4FD54811C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232E9E-83C1-C841-BA21-16700F554E7E}"/>
              </a:ext>
            </a:extLst>
          </p:cNvPr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E6E68E77-2030-2644-ACA0-6A2A18D87D62}"/>
              </a:ext>
            </a:extLst>
          </p:cNvPr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/>
              <a:t>Aug 2021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757521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2FBC3311-CE7A-E249-8A24-1037354EB10E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Aug 2021</a:t>
            </a:r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D15E7A8-002B-8E43-A24D-CCA02E347C5F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E1ECFE0-2F48-DE41-A09C-D98670D28510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4</a:t>
            </a:fld>
            <a:endParaRPr lang="en-GB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773DD9D-4101-AC4C-9CBD-F55B37A9B279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0" y="685801"/>
            <a:ext cx="10361613" cy="582960"/>
          </a:xfrm>
        </p:spPr>
        <p:txBody>
          <a:bodyPr/>
          <a:lstStyle/>
          <a:p>
            <a:r>
              <a:rPr lang="en-GB" dirty="0">
                <a:ea typeface="ＭＳ Ｐゴシック" pitchFamily="34" charset="-128"/>
              </a:rPr>
              <a:t>802.15 WG Letter Ballot Results – P802.15.4aa</a:t>
            </a:r>
            <a:endParaRPr lang="en-US" dirty="0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A8D5A3CE-0519-484A-AF51-C2E8DAC5EC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8051900"/>
              </p:ext>
            </p:extLst>
          </p:nvPr>
        </p:nvGraphicFramePr>
        <p:xfrm>
          <a:off x="335360" y="1412776"/>
          <a:ext cx="11449271" cy="4977142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8416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906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5635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5263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182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1828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3871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3484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538712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628497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628497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628497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</a:tblGrid>
              <a:tr h="966192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ID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Type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Pool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Return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%Return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Abstain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%Abstain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Disapprove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5-May-2021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itchFamily="18" charset="0"/>
                          <a:cs typeface="Arial" panose="020B0604020202020204" pitchFamily="34" charset="0"/>
                        </a:rPr>
                        <a:t>Technical Letter Ballot for </a:t>
                      </a:r>
                      <a:r>
                        <a:rPr lang="en-US" sz="1400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P802.15.4aa/D6</a:t>
                      </a:r>
                      <a:endParaRPr lang="en-US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Technical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63.4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8.5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96.3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_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</a:t>
                      </a:r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Aggregate Tally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63.4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8.5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96.3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16916016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13-June-2021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draft, P802.15.4aa/D7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93</a:t>
                      </a:r>
                      <a:endParaRPr kumimoji="0" lang="en-US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17.2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93.8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_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</a:t>
                      </a:r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Aggregate Tally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93</a:t>
                      </a:r>
                      <a:endParaRPr kumimoji="0" lang="en-US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66.7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6.5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98.3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9-July-2021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Second recirculation draft, P802.15.4aa/D8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Recirculation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spc="0" normalizeH="0" baseline="0" noProof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93</a:t>
                      </a:r>
                      <a:endParaRPr kumimoji="0" lang="en-US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20.4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10.5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06610831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_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 Aggregate Tally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69.9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9.2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1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28584499"/>
                  </a:ext>
                </a:extLst>
              </a:tr>
              <a:tr h="491294"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9898104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2449969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B03842A8-B690-E941-A8D1-30EF0D4765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>
                <a:solidFill>
                  <a:schemeClr val="tx1"/>
                </a:solidFill>
                <a:ea typeface="ＭＳ Ｐゴシック" pitchFamily="34" charset="-128"/>
              </a:rPr>
              <a:t>802.15 WG Letter Ballot Comments – P802.15.4aa</a:t>
            </a:r>
            <a:endParaRPr lang="en-US" dirty="0"/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D19730A-F013-2444-8C43-12ECF4E86A12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Aug 2021</a:t>
            </a:r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F579922-A0BE-A942-89EB-221739D509EE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75E95E4-ECC2-414A-9B7D-C93C188BF657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F5D8E26B-7BCF-4D25-9C89-0168A6618F18}" type="slidenum">
              <a:rPr lang="en-GB" smtClean="0"/>
              <a:pPr/>
              <a:t>5</a:t>
            </a:fld>
            <a:endParaRPr lang="en-GB"/>
          </a:p>
        </p:txBody>
      </p:sp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2B08D061-F5D4-4246-AA41-02F06B62EF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401621"/>
              </p:ext>
            </p:extLst>
          </p:nvPr>
        </p:nvGraphicFramePr>
        <p:xfrm>
          <a:off x="1310181" y="1751014"/>
          <a:ext cx="9569524" cy="4558304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0004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6745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3813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028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60910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ID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 Number of Comments received (Yes and No votes)</a:t>
                      </a:r>
                      <a:endParaRPr kumimoji="0" lang="en-GB" sz="16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5-May-2021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itchFamily="18" charset="0"/>
                          <a:cs typeface="Arial" panose="020B0604020202020204" pitchFamily="34" charset="0"/>
                        </a:rPr>
                        <a:t>Technical Letter Ballot for </a:t>
                      </a:r>
                      <a:r>
                        <a:rPr lang="en-US" sz="1400" kern="1200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P802.15.4aa/D6</a:t>
                      </a:r>
                      <a:endParaRPr lang="en-US" sz="140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49 (5 T, 44 E)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13-June-2021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First recirculation draft, P802.15.4aa/D7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 (4 T, 7 E)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186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9-July-2021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ysClr val="windowText" lastClr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Second recirculation draft, P802.15.4aa/D8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0 (0 T, 0 E)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endParaRPr kumimoji="0" lang="en-US" sz="14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82899">
                <a:tc>
                  <a:txBody>
                    <a:bodyPr/>
                    <a:lstStyle/>
                    <a:p>
                      <a:pPr algn="ctr"/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600" b="0" i="0" u="none" strike="noStrike" kern="1200" cap="none" normalizeH="0" baseline="0" dirty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0" lang="en-US" sz="16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60 (9 T, 51 E)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60089997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354395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54C932-9022-43B8-BCA4-CABBB411BF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IEEE-SA Mandatory Editorial Coordination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B402289-072A-43FE-9C5B-9D92DCFBC4A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Mandatory Editorial Coordination (MEC) </a:t>
            </a:r>
            <a:r>
              <a:rPr lang="en-US" dirty="0">
                <a:solidFill>
                  <a:srgbClr val="FF0000"/>
                </a:solidFill>
              </a:rPr>
              <a:t>completed in the final report via e-mail from Catherine Berger on August 7 2021.</a:t>
            </a:r>
            <a:endParaRPr lang="en-US" strike="sngStrike" dirty="0">
              <a:solidFill>
                <a:srgbClr val="FF0000"/>
              </a:solidFill>
            </a:endParaRP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62E3D1BC-18A1-4CE6-B187-45291EF1BDC8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6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8473847-09D7-4389-BE81-AC7B338A852C}"/>
              </a:ext>
            </a:extLst>
          </p:cNvPr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822B9B-58A7-4F65-A02F-7A558E1962BA}"/>
              </a:ext>
            </a:extLst>
          </p:cNvPr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/>
              <a:t>Aug 2021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9518780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9631F7-3AD8-C648-BFEB-0F0B60AEF0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35360" y="685801"/>
            <a:ext cx="11737304" cy="1047905"/>
          </a:xfrm>
        </p:spPr>
        <p:txBody>
          <a:bodyPr/>
          <a:lstStyle/>
          <a:p>
            <a:r>
              <a:rPr lang="en-GB" dirty="0">
                <a:ea typeface="ＭＳ Ｐゴシック" pitchFamily="34" charset="-128"/>
              </a:rPr>
              <a:t>Unsatisfied Technical comments by “No” voting commenter</a:t>
            </a:r>
            <a:br>
              <a:rPr lang="en-GB" dirty="0">
                <a:ea typeface="ＭＳ Ｐゴシック" pitchFamily="34" charset="-128"/>
              </a:rPr>
            </a:br>
            <a:r>
              <a:rPr lang="en-GB" dirty="0">
                <a:ea typeface="ＭＳ Ｐゴシック" pitchFamily="34" charset="-128"/>
              </a:rPr>
              <a:t>(No unsatisfied comments received in LB186)</a:t>
            </a:r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4FAF290-659D-0545-9698-E26C8E51B97F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Aug 2021</a:t>
            </a:r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66FAC0A-2CEA-694D-841A-2D06A37FC703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FA89637-2E6F-3E47-8452-3FF43D6C159B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7</a:t>
            </a:fld>
            <a:endParaRPr lang="en-GB"/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219F640A-C450-BA4C-A682-B926FDAADD9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00187960"/>
              </p:ext>
            </p:extLst>
          </p:nvPr>
        </p:nvGraphicFramePr>
        <p:xfrm>
          <a:off x="1882475" y="2132856"/>
          <a:ext cx="8424933" cy="2427945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4495519">
                  <a:extLst>
                    <a:ext uri="{9D8B030D-6E8A-4147-A177-3AD203B41FA5}">
                      <a16:colId xmlns:a16="http://schemas.microsoft.com/office/drawing/2014/main" val="310604816"/>
                    </a:ext>
                  </a:extLst>
                </a:gridCol>
                <a:gridCol w="547926">
                  <a:extLst>
                    <a:ext uri="{9D8B030D-6E8A-4147-A177-3AD203B41FA5}">
                      <a16:colId xmlns:a16="http://schemas.microsoft.com/office/drawing/2014/main" val="2765377680"/>
                    </a:ext>
                  </a:extLst>
                </a:gridCol>
                <a:gridCol w="547926">
                  <a:extLst>
                    <a:ext uri="{9D8B030D-6E8A-4147-A177-3AD203B41FA5}">
                      <a16:colId xmlns:a16="http://schemas.microsoft.com/office/drawing/2014/main" val="838966622"/>
                    </a:ext>
                  </a:extLst>
                </a:gridCol>
                <a:gridCol w="547926">
                  <a:extLst>
                    <a:ext uri="{9D8B030D-6E8A-4147-A177-3AD203B41FA5}">
                      <a16:colId xmlns:a16="http://schemas.microsoft.com/office/drawing/2014/main" val="3731898696"/>
                    </a:ext>
                  </a:extLst>
                </a:gridCol>
                <a:gridCol w="547926">
                  <a:extLst>
                    <a:ext uri="{9D8B030D-6E8A-4147-A177-3AD203B41FA5}">
                      <a16:colId xmlns:a16="http://schemas.microsoft.com/office/drawing/2014/main" val="1299444794"/>
                    </a:ext>
                  </a:extLst>
                </a:gridCol>
                <a:gridCol w="868855">
                  <a:extLst>
                    <a:ext uri="{9D8B030D-6E8A-4147-A177-3AD203B41FA5}">
                      <a16:colId xmlns:a16="http://schemas.microsoft.com/office/drawing/2014/main" val="2555395850"/>
                    </a:ext>
                  </a:extLst>
                </a:gridCol>
                <a:gridCol w="868855">
                  <a:extLst>
                    <a:ext uri="{9D8B030D-6E8A-4147-A177-3AD203B41FA5}">
                      <a16:colId xmlns:a16="http://schemas.microsoft.com/office/drawing/2014/main" val="3495574080"/>
                    </a:ext>
                  </a:extLst>
                </a:gridCol>
              </a:tblGrid>
              <a:tr h="370988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Voter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183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185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186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Total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07050037"/>
                  </a:ext>
                </a:extLst>
              </a:tr>
              <a:tr h="566454"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89837845"/>
                  </a:ext>
                </a:extLst>
              </a:tr>
              <a:tr h="566454"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3553260405"/>
                  </a:ext>
                </a:extLst>
              </a:tr>
              <a:tr h="558289">
                <a:tc>
                  <a:txBody>
                    <a:bodyPr/>
                    <a:lstStyle/>
                    <a:p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149942438"/>
                  </a:ext>
                </a:extLst>
              </a:tr>
              <a:tr h="323688">
                <a:tc>
                  <a:txBody>
                    <a:bodyPr/>
                    <a:lstStyle/>
                    <a:p>
                      <a:r>
                        <a:rPr lang="en-US" b="1" dirty="0"/>
                        <a:t>Total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endParaRPr lang="en-US" sz="1800" b="0" i="0" u="none" strike="noStrike" dirty="0">
                        <a:effectLst/>
                        <a:latin typeface="+mn-lt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34896401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4763487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EFAD53-5E6E-420C-905D-26A32685A1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Unsatisfied Technical Comments in Categories</a:t>
            </a:r>
            <a:br>
              <a:rPr lang="en-US" dirty="0"/>
            </a:br>
            <a:r>
              <a:rPr lang="en-GB" sz="2400" dirty="0">
                <a:ea typeface="ＭＳ Ｐゴシック" pitchFamily="34" charset="-128"/>
              </a:rPr>
              <a:t>(No unsatisfied comments received in LB186)</a:t>
            </a:r>
            <a:endParaRPr lang="en-US" sz="2400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EAAAF01-CA2C-4D24-A755-53A969FA338A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Aug 2021</a:t>
            </a:r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881A7EB-A820-4D90-90F2-382079F32BE4}"/>
              </a:ext>
            </a:extLst>
          </p:cNvPr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/>
              <a:t>Takashi Kuramochi(Lapis Technology)</a:t>
            </a:r>
            <a:endParaRPr lang="en-GB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B0965A9-6A51-4853-BEBF-612607E45C71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06B781AF-4CCF-49B0-A572-DE54FBE5D942}" type="slidenum">
              <a:rPr lang="en-GB" smtClean="0"/>
              <a:pPr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749355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>
                <a:ea typeface="ＭＳ Ｐゴシック" pitchFamily="34" charset="-128"/>
              </a:rPr>
              <a:t>Unsatisfied comments from LB186</a:t>
            </a:r>
            <a:br>
              <a:rPr lang="en-GB" dirty="0">
                <a:ea typeface="ＭＳ Ｐゴシック" pitchFamily="34" charset="-128"/>
              </a:rPr>
            </a:br>
            <a:r>
              <a:rPr lang="en-GB" sz="2400" dirty="0">
                <a:ea typeface="ＭＳ Ｐゴシック" pitchFamily="34" charset="-128"/>
              </a:rPr>
              <a:t>(No unsatisfied comments received in LB186)</a:t>
            </a:r>
            <a:endParaRPr lang="en-CA" sz="2400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 bwMode="auto">
          <a:xfrm>
            <a:off x="696913" y="334963"/>
            <a:ext cx="1066800" cy="2746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defPPr>
              <a:defRPr lang="en-CA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1800" b="1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r>
              <a:rPr lang="en-US"/>
              <a:t>Aug 2021</a:t>
            </a:r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 bwMode="auto">
          <a:xfrm>
            <a:off x="10241113" y="6478792"/>
            <a:ext cx="114614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defPPr>
              <a:defRPr lang="en-CA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r>
              <a:rPr lang="en-CA"/>
              <a:t>Takashi Kuramochi(Lapis Technology)</a:t>
            </a:r>
            <a:endParaRPr lang="en-CA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CA"/>
              <a:t>Slide </a:t>
            </a:r>
            <a:fld id="{04DB4A89-15C8-4E45-B125-5017FF6EA3AB}" type="slidenum">
              <a:rPr lang="en-CA" smtClean="0"/>
              <a:pPr/>
              <a:t>9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8113037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802-11-Submission-16-9.potx" id="{5CD6ABF7-B8BD-443A-9DC0-E5B38AC683DA}" vid="{19A33F2F-E7B4-4D20-A394-337028C24156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10976</TotalTime>
  <Words>712</Words>
  <Application>Microsoft Macintosh PowerPoint</Application>
  <PresentationFormat>Widescreen</PresentationFormat>
  <Paragraphs>215</Paragraphs>
  <Slides>10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Arial</vt:lpstr>
      <vt:lpstr>Times New Roman</vt:lpstr>
      <vt:lpstr>Office Theme</vt:lpstr>
      <vt:lpstr>P802.15.4aa Report to EC on Unconditional Approval to go to SA Ballot</vt:lpstr>
      <vt:lpstr>Introduction</vt:lpstr>
      <vt:lpstr>Status Summary</vt:lpstr>
      <vt:lpstr>802.15 WG Letter Ballot Results – P802.15.4aa</vt:lpstr>
      <vt:lpstr>802.15 WG Letter Ballot Comments – P802.15.4aa</vt:lpstr>
      <vt:lpstr>IEEE-SA Mandatory Editorial Coordination</vt:lpstr>
      <vt:lpstr>Unsatisfied Technical comments by “No” voting commenter (No unsatisfied comments received in LB186)</vt:lpstr>
      <vt:lpstr>Unsatisfied Technical Comments in Categories (No unsatisfied comments received in LB186)</vt:lpstr>
      <vt:lpstr>Unsatisfied comments from LB186 (No unsatisfied comments received in LB186)</vt:lpstr>
      <vt:lpstr>TG15.4aa Timeline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P802.15.13</dc:title>
  <dc:subject/>
  <dc:creator>Pat Kinney</dc:creator>
  <cp:keywords/>
  <dc:description/>
  <cp:lastModifiedBy>Pat Kinney</cp:lastModifiedBy>
  <cp:revision>224</cp:revision>
  <cp:lastPrinted>1601-01-01T00:00:00Z</cp:lastPrinted>
  <dcterms:created xsi:type="dcterms:W3CDTF">2019-11-09T15:46:46Z</dcterms:created>
  <dcterms:modified xsi:type="dcterms:W3CDTF">2021-08-07T20:06:22Z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itusGUID">
    <vt:lpwstr>8cbb5918-7074-460f-8109-a37032fced48</vt:lpwstr>
  </property>
  <property fmtid="{D5CDD505-2E9C-101B-9397-08002B2CF9AE}" pid="3" name="CTP_TimeStamp">
    <vt:lpwstr>2020-02-02 19:26:57Z</vt:lpwstr>
  </property>
  <property fmtid="{D5CDD505-2E9C-101B-9397-08002B2CF9AE}" pid="4" name="CTP_BU">
    <vt:lpwstr>NA</vt:lpwstr>
  </property>
  <property fmtid="{D5CDD505-2E9C-101B-9397-08002B2CF9AE}" pid="5" name="CTP_IDSID">
    <vt:lpwstr>NA</vt:lpwstr>
  </property>
  <property fmtid="{D5CDD505-2E9C-101B-9397-08002B2CF9AE}" pid="6" name="CTP_WWID">
    <vt:lpwstr>NA</vt:lpwstr>
  </property>
  <property fmtid="{D5CDD505-2E9C-101B-9397-08002B2CF9AE}" pid="7" name="CTPClassification">
    <vt:lpwstr>CTP_NT</vt:lpwstr>
  </property>
</Properties>
</file>

<file path=docProps/thumbnail.jpeg>
</file>