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fi-FI" sz="4400" spc="-1" strike="noStrike">
                <a:latin typeface="Arial"/>
              </a:rPr>
              <a:t>Click to move the slide</a:t>
            </a:r>
            <a:endParaRPr b="0" lang="fi-FI" sz="4400" spc="-1" strike="noStrike">
              <a:latin typeface="Arial"/>
            </a:endParaRPr>
          </a:p>
        </p:txBody>
      </p:sp>
      <p:sp>
        <p:nvSpPr>
          <p:cNvPr id="139" name="PlaceHolder 2"/>
          <p:cNvSpPr>
            <a:spLocks noGrp="1"/>
          </p:cNvSpPr>
          <p:nvPr>
            <p:ph type="body"/>
          </p:nvPr>
        </p:nvSpPr>
        <p:spPr>
          <a:xfrm>
            <a:off x="756000" y="5078520"/>
            <a:ext cx="6047640" cy="4811040"/>
          </a:xfrm>
          <a:prstGeom prst="rect">
            <a:avLst/>
          </a:prstGeom>
        </p:spPr>
        <p:txBody>
          <a:bodyPr lIns="0" rIns="0" tIns="0" bIns="0">
            <a:noAutofit/>
          </a:bodyPr>
          <a:p>
            <a:r>
              <a:rPr b="0" lang="fi-FI" sz="2000" spc="-1" strike="noStrike">
                <a:latin typeface="Arial"/>
              </a:rPr>
              <a:t>Click to edit the notes format</a:t>
            </a:r>
            <a:endParaRPr b="0" lang="fi-FI" sz="2000" spc="-1" strike="noStrike">
              <a:latin typeface="Arial"/>
            </a:endParaRPr>
          </a:p>
        </p:txBody>
      </p:sp>
      <p:sp>
        <p:nvSpPr>
          <p:cNvPr id="140" name="PlaceHolder 3"/>
          <p:cNvSpPr>
            <a:spLocks noGrp="1"/>
          </p:cNvSpPr>
          <p:nvPr>
            <p:ph type="hdr"/>
          </p:nvPr>
        </p:nvSpPr>
        <p:spPr>
          <a:xfrm>
            <a:off x="0" y="0"/>
            <a:ext cx="3280680" cy="534240"/>
          </a:xfrm>
          <a:prstGeom prst="rect">
            <a:avLst/>
          </a:prstGeom>
        </p:spPr>
        <p:txBody>
          <a:bodyPr lIns="0" rIns="0" tIns="0" bIns="0">
            <a:noAutofit/>
          </a:bodyPr>
          <a:p>
            <a:r>
              <a:rPr b="0" lang="fi-FI" sz="1400" spc="-1" strike="noStrike">
                <a:latin typeface="Times New Roman"/>
              </a:rPr>
              <a:t> </a:t>
            </a:r>
            <a:endParaRPr b="0" lang="fi-FI" sz="1400" spc="-1" strike="noStrike">
              <a:latin typeface="Times New Roman"/>
            </a:endParaRPr>
          </a:p>
        </p:txBody>
      </p:sp>
      <p:sp>
        <p:nvSpPr>
          <p:cNvPr id="141" name="PlaceHolder 4"/>
          <p:cNvSpPr>
            <a:spLocks noGrp="1"/>
          </p:cNvSpPr>
          <p:nvPr>
            <p:ph type="dt"/>
          </p:nvPr>
        </p:nvSpPr>
        <p:spPr>
          <a:xfrm>
            <a:off x="4278960" y="0"/>
            <a:ext cx="3280680" cy="534240"/>
          </a:xfrm>
          <a:prstGeom prst="rect">
            <a:avLst/>
          </a:prstGeom>
        </p:spPr>
        <p:txBody>
          <a:bodyPr lIns="0" rIns="0" tIns="0" bIns="0">
            <a:noAutofit/>
          </a:bodyPr>
          <a:p>
            <a:pPr algn="r"/>
            <a:r>
              <a:rPr b="0" lang="fi-FI" sz="1400" spc="-1" strike="noStrike">
                <a:latin typeface="Times New Roman"/>
              </a:rPr>
              <a:t> </a:t>
            </a:r>
            <a:endParaRPr b="0" lang="fi-FI" sz="1400" spc="-1" strike="noStrike">
              <a:latin typeface="Times New Roman"/>
            </a:endParaRPr>
          </a:p>
        </p:txBody>
      </p:sp>
      <p:sp>
        <p:nvSpPr>
          <p:cNvPr id="142" name="PlaceHolder 5"/>
          <p:cNvSpPr>
            <a:spLocks noGrp="1"/>
          </p:cNvSpPr>
          <p:nvPr>
            <p:ph type="ftr"/>
          </p:nvPr>
        </p:nvSpPr>
        <p:spPr>
          <a:xfrm>
            <a:off x="0" y="10157400"/>
            <a:ext cx="3280680" cy="534240"/>
          </a:xfrm>
          <a:prstGeom prst="rect">
            <a:avLst/>
          </a:prstGeom>
        </p:spPr>
        <p:txBody>
          <a:bodyPr lIns="0" rIns="0" tIns="0" bIns="0" anchor="b">
            <a:noAutofit/>
          </a:bodyPr>
          <a:p>
            <a:r>
              <a:rPr b="0" lang="fi-FI" sz="1400" spc="-1" strike="noStrike">
                <a:latin typeface="Times New Roman"/>
              </a:rPr>
              <a:t>&lt;footer&gt;</a:t>
            </a:r>
            <a:endParaRPr b="0" lang="fi-FI" sz="1400" spc="-1" strike="noStrike">
              <a:latin typeface="Times New Roman"/>
            </a:endParaRPr>
          </a:p>
        </p:txBody>
      </p:sp>
      <p:sp>
        <p:nvSpPr>
          <p:cNvPr id="1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4C0F37F-9928-4921-98E1-F12501E60726}" type="slidenum">
              <a:rPr b="0" lang="fi-FI" sz="1400" spc="-1" strike="noStrike">
                <a:latin typeface="Times New Roman"/>
              </a:rPr>
              <a:t>&lt;number&gt;</a:t>
            </a:fld>
            <a:endParaRPr b="0" lang="fi-FI"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3288600" y="9736920"/>
            <a:ext cx="882000" cy="788400"/>
          </a:xfrm>
          <a:prstGeom prst="rect">
            <a:avLst/>
          </a:prstGeom>
          <a:noFill/>
          <a:ln>
            <a:noFill/>
          </a:ln>
        </p:spPr>
        <p:style>
          <a:lnRef idx="0"/>
          <a:fillRef idx="0"/>
          <a:effectRef idx="0"/>
          <a:fontRef idx="minor"/>
        </p:style>
        <p:txBody>
          <a:bodyPr lIns="0" rIns="0" tIns="0" bIns="0">
            <a:noAutofit/>
          </a:bodyPr>
          <a:p>
            <a:pPr algn="r">
              <a:lnSpc>
                <a:spcPct val="100000"/>
              </a:lnSpc>
            </a:pPr>
            <a:fld id="{D188E5D4-A781-4EFE-9B0A-51E31216D247}" type="slidenum">
              <a:rPr b="0" lang="fi-FI" sz="1300" spc="-1" strike="noStrike">
                <a:solidFill>
                  <a:srgbClr val="000000"/>
                </a:solidFill>
                <a:latin typeface="Times New Roman"/>
                <a:ea typeface="MS PGothic"/>
              </a:rPr>
              <a:t>&lt;number&gt;</a:t>
            </a:fld>
            <a:endParaRPr b="0" lang="fi-FI" sz="1300" spc="-1" strike="noStrike">
              <a:latin typeface="Arial"/>
            </a:endParaRPr>
          </a:p>
        </p:txBody>
      </p:sp>
      <p:sp>
        <p:nvSpPr>
          <p:cNvPr id="221" name="PlaceHolder 2"/>
          <p:cNvSpPr>
            <a:spLocks noGrp="1"/>
          </p:cNvSpPr>
          <p:nvPr>
            <p:ph type="body"/>
          </p:nvPr>
        </p:nvSpPr>
        <p:spPr>
          <a:xfrm>
            <a:off x="1036080" y="4777200"/>
            <a:ext cx="5684400" cy="4510440"/>
          </a:xfrm>
          <a:prstGeom prst="rect">
            <a:avLst/>
          </a:prstGeom>
        </p:spPr>
        <p:txBody>
          <a:bodyPr lIns="95760" rIns="95760" tIns="47160" bIns="47160">
            <a:noAutofit/>
          </a:bodyPr>
          <a:p>
            <a:endParaRPr b="0" lang="fi-FI" sz="2000" spc="-1" strike="noStrike">
              <a:latin typeface="Arial"/>
            </a:endParaRPr>
          </a:p>
        </p:txBody>
      </p:sp>
      <p:sp>
        <p:nvSpPr>
          <p:cNvPr id="222" name="PlaceHolder 3"/>
          <p:cNvSpPr>
            <a:spLocks noGrp="1"/>
          </p:cNvSpPr>
          <p:nvPr>
            <p:ph type="sldImg"/>
          </p:nvPr>
        </p:nvSpPr>
        <p:spPr>
          <a:xfrm>
            <a:off x="1282680" y="760320"/>
            <a:ext cx="5196600" cy="37429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802-15-21-0369-01</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EC2F7E74-F595-45D2-B261-3639E88DCD22}"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802-15-21-0369-01</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F7D9F91D-8158-4D19-A045-230EAD11F005}"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802-15-21-0369-01</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3FCCD39D-6C0C-4014-8199-F945C857B7BD}"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 2021</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agenda/"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draft-ietf-6tisch-architecture/" TargetMode="External"/><Relationship Id="rId2" Type="http://schemas.openxmlformats.org/officeDocument/2006/relationships/hyperlink" Target="https://datatracker.ietf.org/doc/draft-ietf-6tisch-enrollment-enhanced-beacon/" TargetMode="External"/><Relationship Id="rId3" Type="http://schemas.openxmlformats.org/officeDocument/2006/relationships/hyperlink" Target="https://datatracker.ietf.org/doc/draft-ietf-6tisch-minimal-security/" TargetMode="External"/><Relationship Id="rId4" Type="http://schemas.openxmlformats.org/officeDocument/2006/relationships/hyperlink" Target="https://datatracker.ietf.org/doc/draft-ietf-6tisch-msf/" TargetMode="External"/><Relationship Id="rId5"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ietf-raw-ldacs/" TargetMode="External"/><Relationship Id="rId2" Type="http://schemas.openxmlformats.org/officeDocument/2006/relationships/hyperlink" Target="https://datatracker.ietf.org/doc/draft-ietf-raw-technologies/" TargetMode="External"/><Relationship Id="rId3" Type="http://schemas.openxmlformats.org/officeDocument/2006/relationships/hyperlink" Target="https://datatracker.ietf.org/doc/draft-pthubert-raw-architecture/" TargetMode="External"/><Relationship Id="rId4" Type="http://schemas.openxmlformats.org/officeDocument/2006/relationships/hyperlink" Target="https://datatracker.ietf.org/doc/draft-ietf-raw-use-cases/" TargetMode="External"/><Relationship Id="rId5" Type="http://schemas.openxmlformats.org/officeDocument/2006/relationships/hyperlink" Target="https://datatracker.ietf.org/doc/draft-ietf-raw-oam-support/" TargetMode="External"/><Relationship Id="rId6"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6tisch-minimal-security/" TargetMode="External"/><Relationship Id="rId3"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hyperlink" Target="https://mailarchive.ietf.org/arch/msg/madinas/jlQsSGsBgHqnAMTj8pFOV8Gsu_U/" TargetMode="External"/><Relationship Id="rId2" Type="http://schemas.openxmlformats.org/officeDocument/2006/relationships/hyperlink" Target="https://datatracker.ietf.org/doc/draft-henry-madinas-framework/" TargetMode="External"/><Relationship Id="rId3"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hyperlink" Target="https://mailarchive.ietf.org/arch/msg/apn/XIN44XMGqOfugg6W9IjwaMFZtvw/2/" TargetMode="External"/><Relationship Id="rId2" Type="http://schemas.openxmlformats.org/officeDocument/2006/relationships/hyperlink" Target="https://datatracker.ietf.org/doc/draft-li-apn-framework/" TargetMode="External"/><Relationship Id="rId3"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hyperlink" Target="https://github.com/mcr/danish-bof/blob/main/charter.md" TargetMode="External"/><Relationship Id="rId2"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hyperlink" Target="https://datatracker.ietf.org/wg/ohttp/about/" TargetMode="External"/><Relationship Id="rId2"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3800" cy="46184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SC IETF July Slides</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13 July,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SC IETF July Slides</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Opening Report and slides for SC IETF July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4480" cy="1059120"/>
          </a:xfrm>
          <a:prstGeom prst="rect">
            <a:avLst/>
          </a:prstGeom>
          <a:noFill/>
          <a:ln>
            <a:noFill/>
          </a:ln>
        </p:spPr>
        <p:style>
          <a:lnRef idx="0"/>
          <a:fillRef idx="0"/>
          <a:effectRef idx="0"/>
          <a:fontRef idx="minor"/>
        </p:style>
      </p:sp>
      <p:sp>
        <p:nvSpPr>
          <p:cNvPr id="164"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July</a:t>
            </a:r>
            <a:endParaRPr b="0" lang="fi-FI" sz="4400" spc="-1" strike="noStrike">
              <a:latin typeface="Arial"/>
            </a:endParaRPr>
          </a:p>
        </p:txBody>
      </p:sp>
      <p:sp>
        <p:nvSpPr>
          <p:cNvPr id="165" name="CustomShape 3"/>
          <p:cNvSpPr/>
          <p:nvPr/>
        </p:nvSpPr>
        <p:spPr>
          <a:xfrm>
            <a:off x="457200" y="1604520"/>
            <a:ext cx="8223120" cy="3971160"/>
          </a:xfrm>
          <a:prstGeom prst="rect">
            <a:avLst/>
          </a:prstGeom>
          <a:noFill/>
          <a:ln>
            <a:noFill/>
          </a:ln>
        </p:spPr>
        <p:style>
          <a:lnRef idx="0"/>
          <a:fillRef idx="0"/>
          <a:effectRef idx="0"/>
          <a:fontRef idx="minor"/>
        </p:style>
      </p:sp>
      <p:sp>
        <p:nvSpPr>
          <p:cNvPr id="166" name="CustomShape 4"/>
          <p:cNvSpPr/>
          <p:nvPr/>
        </p:nvSpPr>
        <p:spPr>
          <a:xfrm>
            <a:off x="457200" y="1604520"/>
            <a:ext cx="8221680" cy="3969720"/>
          </a:xfrm>
          <a:prstGeom prst="rect">
            <a:avLst/>
          </a:prstGeom>
          <a:noFill/>
          <a:ln>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Discuss whats going on in the IETF, and what will be happening in the IETF 111 July 24 – 30, 2021. </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4480" cy="1059120"/>
          </a:xfrm>
          <a:prstGeom prst="rect">
            <a:avLst/>
          </a:prstGeom>
          <a:noFill/>
          <a:ln>
            <a:noFill/>
          </a:ln>
        </p:spPr>
        <p:style>
          <a:lnRef idx="0"/>
          <a:fillRef idx="0"/>
          <a:effectRef idx="0"/>
          <a:fontRef idx="minor"/>
        </p:style>
      </p:sp>
      <p:sp>
        <p:nvSpPr>
          <p:cNvPr id="168"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IETF 111</a:t>
            </a:r>
            <a:endParaRPr b="0" lang="fi-FI" sz="4400" spc="-1" strike="noStrike">
              <a:latin typeface="Arial"/>
            </a:endParaRPr>
          </a:p>
        </p:txBody>
      </p:sp>
      <p:sp>
        <p:nvSpPr>
          <p:cNvPr id="169" name="CustomShape 3"/>
          <p:cNvSpPr/>
          <p:nvPr/>
        </p:nvSpPr>
        <p:spPr>
          <a:xfrm>
            <a:off x="457200" y="1604520"/>
            <a:ext cx="8223120" cy="3971160"/>
          </a:xfrm>
          <a:prstGeom prst="rect">
            <a:avLst/>
          </a:prstGeom>
          <a:noFill/>
          <a:ln>
            <a:noFill/>
          </a:ln>
        </p:spPr>
        <p:style>
          <a:lnRef idx="0"/>
          <a:fillRef idx="0"/>
          <a:effectRef idx="0"/>
          <a:fontRef idx="minor"/>
        </p:style>
      </p:sp>
      <p:sp>
        <p:nvSpPr>
          <p:cNvPr id="170" name="CustomShape 4"/>
          <p:cNvSpPr/>
          <p:nvPr/>
        </p:nvSpPr>
        <p:spPr>
          <a:xfrm>
            <a:off x="457200" y="1604520"/>
            <a:ext cx="8221680" cy="3969720"/>
          </a:xfrm>
          <a:prstGeom prst="rect">
            <a:avLst/>
          </a:prstGeom>
          <a:noFill/>
          <a:ln>
            <a:noFill/>
          </a:ln>
        </p:spPr>
        <p:style>
          <a:lnRef idx="0"/>
          <a:fillRef idx="0"/>
          <a:effectRef idx="0"/>
          <a:fontRef idx="minor"/>
        </p:style>
        <p:txBody>
          <a:bodyPr lIns="0" rIns="0" tIns="0" bIns="0">
            <a:normAutofit fontScale="52000"/>
          </a:bodyPr>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IETF 111 will be held as virtual meeting between Monday 26</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July and Friday 30</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July.</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Timezone to be used in the virtual IETF meeting will be PDT (UTC +7) and sessions will be held between 12:00-18:00 PDT (UTC +7), or 19:00-01:00 UTC.</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Meeting agenda can be found from </a:t>
            </a:r>
            <a:r>
              <a:rPr b="0" lang="fi-FI" sz="3200" spc="-1" strike="noStrike" u="sng">
                <a:solidFill>
                  <a:srgbClr val="0000ff"/>
                </a:solidFill>
                <a:uFillTx/>
                <a:latin typeface="Arial"/>
                <a:ea typeface="DejaVu Sans"/>
                <a:hlinkClick r:id="rId1"/>
              </a:rPr>
              <a:t>https://datatracker.ietf.org/meeting/agenda/</a:t>
            </a:r>
            <a:r>
              <a:rPr b="0" lang="fi-FI" sz="3200" spc="-1" strike="noStrike">
                <a:solidFill>
                  <a:srgbClr val="000000"/>
                </a:solidFill>
                <a:latin typeface="Arial"/>
                <a:ea typeface="DejaVu Sans"/>
              </a:rPr>
              <a:t>.</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Registration is now open, and full rate is 330 USD.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4480" cy="1059120"/>
          </a:xfrm>
          <a:prstGeom prst="rect">
            <a:avLst/>
          </a:prstGeom>
          <a:noFill/>
          <a:ln>
            <a:noFill/>
          </a:ln>
        </p:spPr>
        <p:style>
          <a:lnRef idx="0"/>
          <a:fillRef idx="0"/>
          <a:effectRef idx="0"/>
          <a:fontRef idx="minor"/>
        </p:style>
      </p:sp>
      <p:sp>
        <p:nvSpPr>
          <p:cNvPr id="172"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IETF 112</a:t>
            </a:r>
            <a:endParaRPr b="0" lang="fi-FI" sz="4400" spc="-1" strike="noStrike">
              <a:latin typeface="Arial"/>
            </a:endParaRPr>
          </a:p>
        </p:txBody>
      </p:sp>
      <p:sp>
        <p:nvSpPr>
          <p:cNvPr id="173" name="CustomShape 3"/>
          <p:cNvSpPr/>
          <p:nvPr/>
        </p:nvSpPr>
        <p:spPr>
          <a:xfrm>
            <a:off x="457200" y="1604520"/>
            <a:ext cx="8223120" cy="3971160"/>
          </a:xfrm>
          <a:prstGeom prst="rect">
            <a:avLst/>
          </a:prstGeom>
          <a:noFill/>
          <a:ln>
            <a:noFill/>
          </a:ln>
        </p:spPr>
        <p:style>
          <a:lnRef idx="0"/>
          <a:fillRef idx="0"/>
          <a:effectRef idx="0"/>
          <a:fontRef idx="minor"/>
        </p:style>
      </p:sp>
      <p:sp>
        <p:nvSpPr>
          <p:cNvPr id="174" name="CustomShape 4"/>
          <p:cNvSpPr/>
          <p:nvPr/>
        </p:nvSpPr>
        <p:spPr>
          <a:xfrm>
            <a:off x="457200" y="1604520"/>
            <a:ext cx="8221680" cy="3969720"/>
          </a:xfrm>
          <a:prstGeom prst="rect">
            <a:avLst/>
          </a:prstGeom>
          <a:noFill/>
          <a:ln>
            <a:noFill/>
          </a:ln>
        </p:spPr>
        <p:style>
          <a:lnRef idx="0"/>
          <a:fillRef idx="0"/>
          <a:effectRef idx="0"/>
          <a:fontRef idx="minor"/>
        </p:style>
        <p:txBody>
          <a:bodyPr lIns="0" rIns="0" tIns="0" bIns="0">
            <a:normAutofit fontScale="75000"/>
          </a:bodyPr>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IETF 112 will be held either as a virtual meeting or face to face meeting in Madrid between Monday 6</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November and Friday 12</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November.</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As IETF can also held hybrid meeting, i.e., where some (or even most) of the attendees are joining virtually and only same attendees are present physically they might be able to start doing hybrid meetings earlier.</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685800" y="685440"/>
            <a:ext cx="7764480" cy="1059120"/>
          </a:xfrm>
          <a:prstGeom prst="rect">
            <a:avLst/>
          </a:prstGeom>
          <a:noFill/>
          <a:ln>
            <a:noFill/>
          </a:ln>
        </p:spPr>
        <p:style>
          <a:lnRef idx="0"/>
          <a:fillRef idx="0"/>
          <a:effectRef idx="0"/>
          <a:fontRef idx="minor"/>
        </p:style>
      </p:sp>
      <p:sp>
        <p:nvSpPr>
          <p:cNvPr id="176"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Working groups to cover</a:t>
            </a:r>
            <a:endParaRPr b="0" lang="fi-FI" sz="4400" spc="-1" strike="noStrike">
              <a:latin typeface="Arial"/>
            </a:endParaRPr>
          </a:p>
        </p:txBody>
      </p:sp>
      <p:sp>
        <p:nvSpPr>
          <p:cNvPr id="177"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34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6tisch - IPv6 over the TSCH mode of IEEE 802.15.4e</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Raw - Reliable and Available Wireless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6lo - IPv6 over Networks of Resource-constrained Nodes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Roll - Routing Over Low power and Lossy networks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Suit - Software Updates for Internet of Things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Lpwan - IPv6 over Low Power Wide-Area Networks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Lake - Lightweight Authenticated Key Exchange</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Anima – Autonomic Networking Integrated Model and Approach</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685800" y="685440"/>
            <a:ext cx="7764480" cy="1059120"/>
          </a:xfrm>
          <a:prstGeom prst="rect">
            <a:avLst/>
          </a:prstGeom>
          <a:noFill/>
          <a:ln>
            <a:noFill/>
          </a:ln>
        </p:spPr>
        <p:style>
          <a:lnRef idx="0"/>
          <a:fillRef idx="0"/>
          <a:effectRef idx="0"/>
          <a:fontRef idx="minor"/>
        </p:style>
      </p:sp>
      <p:sp>
        <p:nvSpPr>
          <p:cNvPr id="179" name="CustomShape 2"/>
          <p:cNvSpPr/>
          <p:nvPr/>
        </p:nvSpPr>
        <p:spPr>
          <a:xfrm>
            <a:off x="438120" y="538560"/>
            <a:ext cx="8223120" cy="1157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6tisch -</a:t>
            </a:r>
            <a:r>
              <a:rPr b="0" lang="fi-FI" sz="3200" spc="-1" strike="noStrike">
                <a:solidFill>
                  <a:srgbClr val="000000"/>
                </a:solidFill>
                <a:latin typeface="Arial"/>
                <a:ea typeface="DejaVu Sans"/>
              </a:rPr>
              <a:t>IPv6 over the TSCH mode of IEEE 802.15.4e</a:t>
            </a:r>
            <a:endParaRPr b="0" lang="fi-FI" sz="3200" spc="-1" strike="noStrike">
              <a:latin typeface="Arial"/>
            </a:endParaRPr>
          </a:p>
        </p:txBody>
      </p:sp>
      <p:sp>
        <p:nvSpPr>
          <p:cNvPr id="180" name="CustomShape 3"/>
          <p:cNvSpPr/>
          <p:nvPr/>
        </p:nvSpPr>
        <p:spPr>
          <a:xfrm>
            <a:off x="450000" y="1837080"/>
            <a:ext cx="8223120" cy="3971160"/>
          </a:xfrm>
          <a:prstGeom prst="rect">
            <a:avLst/>
          </a:prstGeom>
          <a:noFill/>
          <a:ln>
            <a:noFill/>
          </a:ln>
        </p:spPr>
        <p:style>
          <a:lnRef idx="0"/>
          <a:fillRef idx="0"/>
          <a:effectRef idx="0"/>
          <a:fontRef idx="minor"/>
        </p:style>
        <p:txBody>
          <a:bodyPr lIns="0" rIns="0" tIns="0" bIns="0">
            <a:normAutofit fontScale="45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Does not plan to meet in IETF 111</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All documents are now out as RFC.</a:t>
            </a:r>
            <a:endParaRPr b="0" lang="fi-FI"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draft-ietf-6tisch-architecture</a:t>
            </a:r>
            <a:r>
              <a:rPr b="0" lang="fi-FI" sz="3200" spc="-1" strike="noStrike">
                <a:solidFill>
                  <a:srgbClr val="000000"/>
                </a:solidFill>
                <a:latin typeface="Arial"/>
                <a:ea typeface="DejaVu Sans"/>
              </a:rPr>
              <a:t> published as RFC9030</a:t>
            </a:r>
            <a:endParaRPr b="0" lang="fi-FI"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draft-ietf-6tisch-enrollment-enhanced-beacon</a:t>
            </a:r>
            <a:r>
              <a:rPr b="0" lang="fi-FI" sz="3200" spc="-1" strike="noStrike">
                <a:solidFill>
                  <a:srgbClr val="0000ff"/>
                </a:solidFill>
                <a:latin typeface="Arial"/>
                <a:ea typeface="DejaVu Sans"/>
              </a:rPr>
              <a:t> </a:t>
            </a:r>
            <a:r>
              <a:rPr b="0" lang="fi-FI" sz="3200" spc="-1" strike="noStrike">
                <a:solidFill>
                  <a:srgbClr val="000000"/>
                </a:solidFill>
                <a:latin typeface="Arial"/>
                <a:ea typeface="DejaVu Sans"/>
              </a:rPr>
              <a:t>published as RFC9032</a:t>
            </a:r>
            <a:endParaRPr b="0" lang="fi-FI"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3"/>
              </a:rPr>
              <a:t>draft-ietf-6tisch-minimal-security</a:t>
            </a:r>
            <a:r>
              <a:rPr b="0" lang="fi-FI" sz="3200" spc="-1" strike="noStrike">
                <a:solidFill>
                  <a:srgbClr val="000000"/>
                </a:solidFill>
                <a:latin typeface="Arial"/>
                <a:ea typeface="DejaVu Sans"/>
              </a:rPr>
              <a:t> published as RFC9031</a:t>
            </a:r>
            <a:endParaRPr b="0" lang="fi-FI"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4"/>
              </a:rPr>
              <a:t>draft-ietf-6tisch-msf</a:t>
            </a:r>
            <a:r>
              <a:rPr b="0" lang="fi-FI" sz="3200" spc="-1" strike="noStrike">
                <a:solidFill>
                  <a:srgbClr val="000000"/>
                </a:solidFill>
                <a:latin typeface="Arial"/>
                <a:ea typeface="DejaVu Sans"/>
              </a:rPr>
              <a:t> published as RFC9033</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The working group will most likely be closed soon.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685440"/>
            <a:ext cx="7764480" cy="1059120"/>
          </a:xfrm>
          <a:prstGeom prst="rect">
            <a:avLst/>
          </a:prstGeom>
          <a:noFill/>
          <a:ln>
            <a:noFill/>
          </a:ln>
        </p:spPr>
        <p:style>
          <a:lnRef idx="0"/>
          <a:fillRef idx="0"/>
          <a:effectRef idx="0"/>
          <a:fontRef idx="minor"/>
        </p:style>
      </p:sp>
      <p:sp>
        <p:nvSpPr>
          <p:cNvPr id="182" name="CustomShape 2"/>
          <p:cNvSpPr/>
          <p:nvPr/>
        </p:nvSpPr>
        <p:spPr>
          <a:xfrm>
            <a:off x="438120" y="60156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Raw - </a:t>
            </a:r>
            <a:r>
              <a:rPr b="0" lang="fi-FI" sz="3200" spc="-1" strike="noStrike">
                <a:solidFill>
                  <a:srgbClr val="000000"/>
                </a:solidFill>
                <a:latin typeface="Arial"/>
                <a:ea typeface="DejaVu Sans"/>
              </a:rPr>
              <a:t>Reliable and Available Wireless</a:t>
            </a:r>
            <a:endParaRPr b="0" lang="fi-FI" sz="3200" spc="-1" strike="noStrike">
              <a:latin typeface="Arial"/>
            </a:endParaRPr>
          </a:p>
        </p:txBody>
      </p:sp>
      <p:sp>
        <p:nvSpPr>
          <p:cNvPr id="183"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11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 no agenda yet.</a:t>
            </a:r>
            <a:endParaRPr b="0" lang="fi-FI"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L-Band Digital Aeronautical Communications System (publication requested)</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Air-to-Ground and Air-to-Air plane communications</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draft-ietf-raw-ldacs</a:t>
            </a:r>
            <a:endParaRPr b="0" lang="fi-FI"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Raw Technologies (new versions)</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Wi-Fi 6, IEEE Std 802.15.4 TSCH, 3GPP 5G, LDACS</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draft-ietf-raw-technologies</a:t>
            </a:r>
            <a:r>
              <a:rPr b="0" lang="fi-FI" sz="3200" spc="-1" strike="noStrike">
                <a:solidFill>
                  <a:srgbClr val="000000"/>
                </a:solidFill>
                <a:latin typeface="Arial"/>
                <a:ea typeface="DejaVu Sans"/>
              </a:rPr>
              <a:t>, </a:t>
            </a:r>
            <a:r>
              <a:rPr b="0" lang="fi-FI" sz="3200" spc="-1" strike="noStrike" u="sng">
                <a:solidFill>
                  <a:srgbClr val="0000ff"/>
                </a:solidFill>
                <a:uFillTx/>
                <a:latin typeface="Arial"/>
                <a:ea typeface="DejaVu Sans"/>
                <a:hlinkClick r:id="rId3"/>
              </a:rPr>
              <a:t>draft-pthubert-raw-architecture</a:t>
            </a:r>
            <a:endParaRPr b="0" lang="fi-FI" sz="3200" spc="-1" strike="noStrike">
              <a:latin typeface="Arial"/>
            </a:endParaRPr>
          </a:p>
          <a:p>
            <a:pPr lvl="1" marL="432000" indent="-213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Use Cases (new version)</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4"/>
              </a:rPr>
              <a:t>draft-ietf-raw-use-cases</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Operations, Adminstration and Maintenance features for RAW (new version)</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fi-FI"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5"/>
              </a:rPr>
              <a:t>draft-ietf-raw-oam-support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685800" y="685440"/>
            <a:ext cx="7764480" cy="1059120"/>
          </a:xfrm>
          <a:prstGeom prst="rect">
            <a:avLst/>
          </a:prstGeom>
          <a:noFill/>
          <a:ln>
            <a:noFill/>
          </a:ln>
        </p:spPr>
        <p:style>
          <a:lnRef idx="0"/>
          <a:fillRef idx="0"/>
          <a:effectRef idx="0"/>
          <a:fontRef idx="minor"/>
        </p:style>
      </p:sp>
      <p:sp>
        <p:nvSpPr>
          <p:cNvPr id="185" name="CustomShape 2"/>
          <p:cNvSpPr/>
          <p:nvPr/>
        </p:nvSpPr>
        <p:spPr>
          <a:xfrm>
            <a:off x="438120" y="55728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6lo - IPv6 over Networks of Resource-constrained Nodes</a:t>
            </a:r>
            <a:endParaRPr b="0" lang="fi-FI" sz="3200" spc="-1" strike="noStrike">
              <a:latin typeface="Arial"/>
            </a:endParaRPr>
          </a:p>
        </p:txBody>
      </p:sp>
      <p:sp>
        <p:nvSpPr>
          <p:cNvPr id="186"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 no agenda yet.</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Most of stuff submitted for publication.</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Still working on the Applicability and Use Cases draft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4480" cy="1059120"/>
          </a:xfrm>
          <a:prstGeom prst="rect">
            <a:avLst/>
          </a:prstGeom>
          <a:noFill/>
          <a:ln>
            <a:noFill/>
          </a:ln>
        </p:spPr>
        <p:style>
          <a:lnRef idx="0"/>
          <a:fillRef idx="0"/>
          <a:effectRef idx="0"/>
          <a:fontRef idx="minor"/>
        </p:style>
      </p:sp>
      <p:sp>
        <p:nvSpPr>
          <p:cNvPr id="188" name="CustomShape 2"/>
          <p:cNvSpPr/>
          <p:nvPr/>
        </p:nvSpPr>
        <p:spPr>
          <a:xfrm>
            <a:off x="438120" y="55728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Roll - Routing Over Low power and Lossy networks</a:t>
            </a:r>
            <a:endParaRPr b="0" lang="fi-FI" sz="3200" spc="-1" strike="noStrike">
              <a:latin typeface="Arial"/>
            </a:endParaRPr>
          </a:p>
        </p:txBody>
      </p:sp>
      <p:sp>
        <p:nvSpPr>
          <p:cNvPr id="189"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 no agenda yet.</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Published the documents 6tisch was waiting.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4480" cy="1059120"/>
          </a:xfrm>
          <a:prstGeom prst="rect">
            <a:avLst/>
          </a:prstGeom>
          <a:noFill/>
          <a:ln>
            <a:noFill/>
          </a:ln>
        </p:spPr>
        <p:style>
          <a:lnRef idx="0"/>
          <a:fillRef idx="0"/>
          <a:effectRef idx="0"/>
          <a:fontRef idx="minor"/>
        </p:style>
      </p:sp>
      <p:sp>
        <p:nvSpPr>
          <p:cNvPr id="191" name="CustomShape 2"/>
          <p:cNvSpPr/>
          <p:nvPr/>
        </p:nvSpPr>
        <p:spPr>
          <a:xfrm>
            <a:off x="438120" y="693000"/>
            <a:ext cx="8223120" cy="4867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Suit - Software Updates for Internet of Things</a:t>
            </a:r>
            <a:endParaRPr b="0" lang="fi-FI" sz="3200" spc="-1" strike="noStrike">
              <a:latin typeface="Arial"/>
            </a:endParaRPr>
          </a:p>
        </p:txBody>
      </p:sp>
      <p:sp>
        <p:nvSpPr>
          <p:cNvPr id="192"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 no agenda yet.</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Information model is now in RFC editor queue.</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Working on manifest.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685800" y="685440"/>
            <a:ext cx="7764480" cy="1059120"/>
          </a:xfrm>
          <a:prstGeom prst="rect">
            <a:avLst/>
          </a:prstGeom>
          <a:noFill/>
          <a:ln>
            <a:noFill/>
          </a:ln>
        </p:spPr>
        <p:style>
          <a:lnRef idx="0"/>
          <a:fillRef idx="0"/>
          <a:effectRef idx="0"/>
          <a:fontRef idx="minor"/>
        </p:style>
      </p:sp>
      <p:sp>
        <p:nvSpPr>
          <p:cNvPr id="194" name="CustomShape 2"/>
          <p:cNvSpPr/>
          <p:nvPr/>
        </p:nvSpPr>
        <p:spPr>
          <a:xfrm>
            <a:off x="438120" y="55800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Lpwan - IPv6 over Low Power Wide-Area Networks</a:t>
            </a:r>
            <a:endParaRPr b="0" lang="fi-FI" sz="3200" spc="-1" strike="noStrike">
              <a:latin typeface="Arial"/>
            </a:endParaRPr>
          </a:p>
        </p:txBody>
      </p:sp>
      <p:sp>
        <p:nvSpPr>
          <p:cNvPr id="195"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Do not plan to meet in IETF 111.</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Do have lots of interim meetings.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Static Context Header Compression (SCHC) for CoAP was published as RFC8824.</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SCHC for NB-IoT and SigFox in progress.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6640" cy="5543280"/>
          </a:xfrm>
          <a:prstGeom prst="rect">
            <a:avLst/>
          </a:prstGeom>
          <a:noFill/>
          <a:ln>
            <a:noFill/>
          </a:ln>
        </p:spPr>
        <p:style>
          <a:lnRef idx="0"/>
          <a:fillRef idx="0"/>
          <a:effectRef idx="0"/>
          <a:fontRef idx="minor"/>
        </p:style>
        <p:txBody>
          <a:bodyPr lIns="90000" rIns="90000" tIns="45000" bIns="45000">
            <a:noAutofit/>
          </a:bodyPr>
          <a:p>
            <a:pPr marL="216000" indent="-213840">
              <a:lnSpc>
                <a:spcPct val="100000"/>
              </a:lnSpc>
              <a:buClr>
                <a:srgbClr val="000000"/>
              </a:buClr>
              <a:buSzPct val="45000"/>
              <a:buFont typeface="Wingdings" charset="2"/>
              <a:buChar char=""/>
            </a:pPr>
            <a:r>
              <a:rPr b="1" lang="fi-FI" sz="1600" spc="-1" strike="noStrike">
                <a:solidFill>
                  <a:srgbClr val="000000"/>
                </a:solidFill>
                <a:latin typeface="Calibri"/>
                <a:ea typeface="Calibri"/>
              </a:rPr>
              <a:t>The IEEE-SA strongly recommends that at each WG meeting the chair or a designee:</a:t>
            </a:r>
            <a:endParaRPr b="0" lang="fi-FI" sz="1600" spc="-1" strike="noStrike">
              <a:latin typeface="Arial"/>
            </a:endParaRPr>
          </a:p>
          <a:p>
            <a:pPr lvl="1" marL="432000" indent="-213840">
              <a:lnSpc>
                <a:spcPct val="100000"/>
              </a:lnSpc>
              <a:buClr>
                <a:srgbClr val="000000"/>
              </a:buClr>
              <a:buSzPct val="45000"/>
              <a:buFont typeface="Wingdings" charset="2"/>
              <a:buChar char=""/>
            </a:pPr>
            <a:r>
              <a:rPr b="1" lang="fi-FI" sz="1400" spc="-1" strike="noStrike">
                <a:solidFill>
                  <a:srgbClr val="000000"/>
                </a:solidFill>
                <a:latin typeface="Calibri"/>
                <a:ea typeface="Calibri"/>
              </a:rPr>
              <a:t>Show slides #1 through #4 of this presentation</a:t>
            </a:r>
            <a:endParaRPr b="0" lang="fi-FI" sz="1400" spc="-1" strike="noStrike">
              <a:latin typeface="Arial"/>
            </a:endParaRPr>
          </a:p>
          <a:p>
            <a:pPr lvl="1" marL="432000" indent="-213840">
              <a:lnSpc>
                <a:spcPct val="100000"/>
              </a:lnSpc>
              <a:buClr>
                <a:srgbClr val="000000"/>
              </a:buClr>
              <a:buSzPct val="45000"/>
              <a:buFont typeface="Wingdings" charset="2"/>
              <a:buChar char=""/>
            </a:pPr>
            <a:r>
              <a:rPr b="1" lang="fi-FI" sz="1400" spc="-1" strike="noStrike">
                <a:solidFill>
                  <a:srgbClr val="000000"/>
                </a:solidFill>
                <a:latin typeface="Calibri"/>
                <a:ea typeface="Calibri"/>
              </a:rPr>
              <a:t>Advise the WG attendees that: </a:t>
            </a:r>
            <a:endParaRPr b="0" lang="fi-FI" sz="1400" spc="-1" strike="noStrike">
              <a:latin typeface="Arial"/>
            </a:endParaRPr>
          </a:p>
          <a:p>
            <a:pPr lvl="2" marL="648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IEEE’s patent policy is described in Clause 6 of the </a:t>
            </a:r>
            <a:r>
              <a:rPr b="0" i="1" lang="fi-FI" sz="1200" spc="-1" strike="noStrike">
                <a:solidFill>
                  <a:srgbClr val="000000"/>
                </a:solidFill>
                <a:latin typeface="Calibri"/>
                <a:ea typeface="Calibri"/>
              </a:rPr>
              <a:t>IEEE-SA Standards Board Bylaws</a:t>
            </a:r>
            <a:r>
              <a:rPr b="0" lang="fi-FI" sz="1200" spc="-1" strike="noStrike">
                <a:solidFill>
                  <a:srgbClr val="000000"/>
                </a:solidFill>
                <a:latin typeface="Calibri"/>
                <a:ea typeface="Calibri"/>
              </a:rPr>
              <a:t>;</a:t>
            </a:r>
            <a:endParaRPr b="0" lang="fi-FI" sz="1200" spc="-1" strike="noStrike">
              <a:latin typeface="Arial"/>
            </a:endParaRPr>
          </a:p>
          <a:p>
            <a:pPr lvl="2" marL="648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latin typeface="Arial"/>
            </a:endParaRPr>
          </a:p>
          <a:p>
            <a:pPr lvl="2" marL="648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fi-FI" sz="1200" spc="-1" strike="noStrike">
                <a:solidFill>
                  <a:srgbClr val="000000"/>
                </a:solidFill>
                <a:latin typeface="Calibri"/>
                <a:ea typeface="DejaVu Sans"/>
              </a:rPr>
              <a:t> </a:t>
            </a:r>
            <a:endParaRPr b="0" lang="fi-FI" sz="1200" spc="-1" strike="noStrike">
              <a:latin typeface="Arial"/>
            </a:endParaRPr>
          </a:p>
          <a:p>
            <a:pPr lvl="1" marL="432000" indent="-213840">
              <a:lnSpc>
                <a:spcPct val="100000"/>
              </a:lnSpc>
              <a:buClr>
                <a:srgbClr val="000000"/>
              </a:buClr>
              <a:buSzPct val="45000"/>
              <a:buFont typeface="Wingdings" charset="2"/>
              <a:buChar char=""/>
            </a:pPr>
            <a:r>
              <a:rPr b="1" lang="fi-FI" sz="1400" spc="-1" strike="noStrike">
                <a:solidFill>
                  <a:srgbClr val="000000"/>
                </a:solidFill>
                <a:latin typeface="Calibri"/>
                <a:ea typeface="Calibri"/>
              </a:rPr>
              <a:t>Instruct the WG Secretary to record in the minutes of the relevant WG meeting:</a:t>
            </a:r>
            <a:endParaRPr b="0" lang="fi-FI" sz="1400" spc="-1" strike="noStrike">
              <a:latin typeface="Arial"/>
            </a:endParaRPr>
          </a:p>
          <a:p>
            <a:pPr lvl="2" marL="648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latin typeface="Arial"/>
            </a:endParaRPr>
          </a:p>
          <a:p>
            <a:pPr lvl="2" marL="648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latin typeface="Arial"/>
            </a:endParaRPr>
          </a:p>
          <a:p>
            <a:pPr lvl="2" marL="648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latin typeface="Arial"/>
            </a:endParaRPr>
          </a:p>
          <a:p>
            <a:pPr lvl="1" marL="432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latin typeface="Arial"/>
            </a:endParaRPr>
          </a:p>
          <a:p>
            <a:pPr lvl="1" marL="432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It is recommended that the WG Chair review the guidance in </a:t>
            </a:r>
            <a:r>
              <a:rPr b="0" i="1" lang="fi-FI" sz="1200" spc="-1" strike="noStrike">
                <a:solidFill>
                  <a:srgbClr val="000000"/>
                </a:solidFill>
                <a:latin typeface="Calibri"/>
                <a:ea typeface="Calibri"/>
              </a:rPr>
              <a:t>IEEE-SA Standards Board Operations Manual</a:t>
            </a:r>
            <a:r>
              <a:rPr b="0" lang="fi-FI"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latin typeface="Arial"/>
            </a:endParaRPr>
          </a:p>
          <a:p>
            <a:pPr>
              <a:lnSpc>
                <a:spcPct val="100000"/>
              </a:lnSpc>
            </a:pPr>
            <a:endParaRPr b="0" lang="fi-FI" sz="1200" spc="-1" strike="noStrike">
              <a:latin typeface="Arial"/>
            </a:endParaRPr>
          </a:p>
          <a:p>
            <a:pPr marL="216000" indent="-213840">
              <a:lnSpc>
                <a:spcPct val="100000"/>
              </a:lnSpc>
              <a:buClr>
                <a:srgbClr val="000000"/>
              </a:buClr>
              <a:buSzPct val="45000"/>
              <a:buFont typeface="Wingdings" charset="2"/>
              <a:buChar char=""/>
            </a:pPr>
            <a:r>
              <a:rPr b="0" lang="fi-FI" sz="1200" spc="-1" strike="noStrike">
                <a:solidFill>
                  <a:srgbClr val="000000"/>
                </a:solidFill>
                <a:latin typeface="Calibri"/>
                <a:ea typeface="Calibri"/>
              </a:rPr>
              <a:t>Note: </a:t>
            </a:r>
            <a:r>
              <a:rPr b="1" lang="fi-FI" sz="1200" spc="-1" strike="noStrike">
                <a:solidFill>
                  <a:srgbClr val="000000"/>
                </a:solidFill>
                <a:latin typeface="Calibri"/>
                <a:ea typeface="Calibri"/>
              </a:rPr>
              <a:t>WG</a:t>
            </a:r>
            <a:r>
              <a:rPr b="0" lang="fi-FI"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latin typeface="Arial"/>
            </a:endParaRPr>
          </a:p>
        </p:txBody>
      </p:sp>
      <p:sp>
        <p:nvSpPr>
          <p:cNvPr id="146" name="CustomShape 2"/>
          <p:cNvSpPr/>
          <p:nvPr/>
        </p:nvSpPr>
        <p:spPr>
          <a:xfrm>
            <a:off x="685800" y="533520"/>
            <a:ext cx="7765920" cy="6030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fi-FI" sz="2800" spc="-1" strike="noStrike" u="sng">
                <a:solidFill>
                  <a:srgbClr val="000000"/>
                </a:solidFill>
                <a:uFillTx/>
                <a:latin typeface="Calibri"/>
                <a:ea typeface="Calibri"/>
              </a:rPr>
              <a:t>Instructions for the WG Chair</a:t>
            </a:r>
            <a:endParaRPr b="0" lang="fi-FI" sz="2800" spc="-1" strike="noStrike">
              <a:latin typeface="Arial"/>
            </a:endParaRPr>
          </a:p>
        </p:txBody>
      </p:sp>
      <p:sp>
        <p:nvSpPr>
          <p:cNvPr id="147" name="CustomShape 3"/>
          <p:cNvSpPr/>
          <p:nvPr/>
        </p:nvSpPr>
        <p:spPr>
          <a:xfrm>
            <a:off x="685800" y="-228600"/>
            <a:ext cx="7765920" cy="1063440"/>
          </a:xfrm>
          <a:prstGeom prst="rect">
            <a:avLst/>
          </a:prstGeom>
          <a:noFill/>
          <a:ln>
            <a:noFill/>
          </a:ln>
        </p:spPr>
        <p:style>
          <a:lnRef idx="0"/>
          <a:fillRef idx="0"/>
          <a:effectRef idx="0"/>
          <a:fontRef idx="minor"/>
        </p:style>
      </p:sp>
      <p:sp>
        <p:nvSpPr>
          <p:cNvPr id="148" name="CustomShape 4"/>
          <p:cNvSpPr/>
          <p:nvPr/>
        </p:nvSpPr>
        <p:spPr>
          <a:xfrm>
            <a:off x="380880" y="838080"/>
            <a:ext cx="8451720" cy="555624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685440"/>
            <a:ext cx="7764480" cy="1059120"/>
          </a:xfrm>
          <a:prstGeom prst="rect">
            <a:avLst/>
          </a:prstGeom>
          <a:noFill/>
          <a:ln>
            <a:noFill/>
          </a:ln>
        </p:spPr>
        <p:style>
          <a:lnRef idx="0"/>
          <a:fillRef idx="0"/>
          <a:effectRef idx="0"/>
          <a:fontRef idx="minor"/>
        </p:style>
      </p:sp>
      <p:sp>
        <p:nvSpPr>
          <p:cNvPr id="197" name="CustomShape 2"/>
          <p:cNvSpPr/>
          <p:nvPr/>
        </p:nvSpPr>
        <p:spPr>
          <a:xfrm>
            <a:off x="438120" y="55800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Lake - Lightweight Authenticated Key Exchange</a:t>
            </a:r>
            <a:endParaRPr b="0" lang="fi-FI" sz="3200" spc="-1" strike="noStrike">
              <a:latin typeface="Arial"/>
            </a:endParaRPr>
          </a:p>
        </p:txBody>
      </p:sp>
      <p:sp>
        <p:nvSpPr>
          <p:cNvPr id="198"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73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 no agenda yet.</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They have some interim meetings.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Working on the Ephemeral Diffie-Hellman over COSE (EDHOC)</a:t>
            </a:r>
            <a:endParaRPr b="0" lang="fi-FI"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draft-ietf-lake-edhoc</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EDHOC/OSCORE is something that is interesting for </a:t>
            </a:r>
            <a:r>
              <a:rPr b="0" lang="fi-FI" sz="3200" spc="-1" strike="noStrike" u="sng">
                <a:solidFill>
                  <a:srgbClr val="0000ff"/>
                </a:solidFill>
                <a:uFillTx/>
                <a:latin typeface="Arial"/>
                <a:ea typeface="DejaVu Sans"/>
                <a:hlinkClick r:id="rId2"/>
              </a:rPr>
              <a:t>draft-ietf-6tisch-minimal-security</a:t>
            </a:r>
            <a:r>
              <a:rPr b="0" lang="fi-FI" sz="3200" spc="-1" strike="noStrike">
                <a:solidFill>
                  <a:srgbClr val="000000"/>
                </a:solidFill>
                <a:latin typeface="Arial"/>
                <a:ea typeface="DejaVu Sans"/>
              </a:rPr>
              <a:t> </a:t>
            </a:r>
            <a:endParaRPr b="0" lang="fi-FI" sz="3200" spc="-1" strike="noStrike">
              <a:latin typeface="Arial"/>
            </a:endParaRPr>
          </a:p>
          <a:p>
            <a:pPr>
              <a:lnSpc>
                <a:spcPct val="100000"/>
              </a:lnSpc>
              <a:spcBef>
                <a:spcPts val="1417"/>
              </a:spcBef>
            </a:pP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685800" y="685440"/>
            <a:ext cx="7764480" cy="1059120"/>
          </a:xfrm>
          <a:prstGeom prst="rect">
            <a:avLst/>
          </a:prstGeom>
          <a:noFill/>
          <a:ln>
            <a:noFill/>
          </a:ln>
        </p:spPr>
        <p:style>
          <a:lnRef idx="0"/>
          <a:fillRef idx="0"/>
          <a:effectRef idx="0"/>
          <a:fontRef idx="minor"/>
        </p:style>
      </p:sp>
      <p:sp>
        <p:nvSpPr>
          <p:cNvPr id="200" name="CustomShape 2"/>
          <p:cNvSpPr/>
          <p:nvPr/>
        </p:nvSpPr>
        <p:spPr>
          <a:xfrm>
            <a:off x="438120" y="55800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Anima – Autonomic Networking Integrated Model and Approach </a:t>
            </a:r>
            <a:endParaRPr b="0" lang="fi-FI" sz="3200" spc="-1" strike="noStrike">
              <a:latin typeface="Arial"/>
            </a:endParaRPr>
          </a:p>
        </p:txBody>
      </p:sp>
      <p:sp>
        <p:nvSpPr>
          <p:cNvPr id="201"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36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 for two sessions, no agenda yet.</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Basic core architecture drafts published as RFCs:</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draft-ietf-anima-grasp: RFC 8990</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draft-ietf-anima-grasp-api: RFC 8991</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draft-ietf-anima-prefix-management: RFC 8992</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draft-ietf-anima-reference-model: RFC 8993</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draft-ietf-anima-autonomic-control-plane: RFC 8994</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draft-ietf-anima-bootstrapping-keyinfra: RFC 8995</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685440"/>
            <a:ext cx="7764480" cy="1059120"/>
          </a:xfrm>
          <a:prstGeom prst="rect">
            <a:avLst/>
          </a:prstGeom>
          <a:noFill/>
          <a:ln>
            <a:noFill/>
          </a:ln>
        </p:spPr>
        <p:style>
          <a:lnRef idx="0"/>
          <a:fillRef idx="0"/>
          <a:effectRef idx="0"/>
          <a:fontRef idx="minor"/>
        </p:style>
      </p:sp>
      <p:sp>
        <p:nvSpPr>
          <p:cNvPr id="203"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BoFs in IETF 111</a:t>
            </a:r>
            <a:endParaRPr b="0" lang="fi-FI" sz="4400" spc="-1" strike="noStrike">
              <a:latin typeface="Arial"/>
            </a:endParaRPr>
          </a:p>
        </p:txBody>
      </p:sp>
      <p:sp>
        <p:nvSpPr>
          <p:cNvPr id="204"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85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madinas – MAC address Device Identification for Network and Application Services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apn – Application-aware Networking</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danish – DANE AutheNtication for IoT Service Hardening</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sins – SCIM Industry Next Steps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ohttp – Oblivious HTTP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685800" y="685440"/>
            <a:ext cx="7764480" cy="1059120"/>
          </a:xfrm>
          <a:prstGeom prst="rect">
            <a:avLst/>
          </a:prstGeom>
          <a:noFill/>
          <a:ln>
            <a:noFill/>
          </a:ln>
        </p:spPr>
        <p:style>
          <a:lnRef idx="0"/>
          <a:fillRef idx="0"/>
          <a:effectRef idx="0"/>
          <a:fontRef idx="minor"/>
        </p:style>
      </p:sp>
      <p:sp>
        <p:nvSpPr>
          <p:cNvPr id="206" name="CustomShape 2"/>
          <p:cNvSpPr/>
          <p:nvPr/>
        </p:nvSpPr>
        <p:spPr>
          <a:xfrm>
            <a:off x="416520" y="586800"/>
            <a:ext cx="8223120" cy="8528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2800" spc="-1" strike="noStrike">
                <a:solidFill>
                  <a:srgbClr val="000000"/>
                </a:solidFill>
                <a:latin typeface="Arial"/>
                <a:ea typeface="DejaVu Sans"/>
              </a:rPr>
              <a:t>madinas – MAC Address Device Identification for Network and Application Services</a:t>
            </a:r>
            <a:endParaRPr b="0" lang="fi-FI" sz="2800" spc="-1" strike="noStrike">
              <a:latin typeface="Arial"/>
            </a:endParaRPr>
          </a:p>
        </p:txBody>
      </p:sp>
      <p:sp>
        <p:nvSpPr>
          <p:cNvPr id="207"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80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Privacy addresses and their effect on protocols, and other types of stabile identifiers.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Proposed Charter:</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Charter email</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Framework document:</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draft-henry-madinas-framework</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685440"/>
            <a:ext cx="7764480" cy="1059120"/>
          </a:xfrm>
          <a:prstGeom prst="rect">
            <a:avLst/>
          </a:prstGeom>
          <a:noFill/>
          <a:ln>
            <a:noFill/>
          </a:ln>
        </p:spPr>
        <p:style>
          <a:lnRef idx="0"/>
          <a:fillRef idx="0"/>
          <a:effectRef idx="0"/>
          <a:fontRef idx="minor"/>
        </p:style>
      </p:sp>
      <p:sp>
        <p:nvSpPr>
          <p:cNvPr id="209" name="CustomShape 2"/>
          <p:cNvSpPr/>
          <p:nvPr/>
        </p:nvSpPr>
        <p:spPr>
          <a:xfrm>
            <a:off x="416520" y="769320"/>
            <a:ext cx="82231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apn – Application-aware Networking</a:t>
            </a:r>
            <a:endParaRPr b="0" lang="fi-FI" sz="3200" spc="-1" strike="noStrike">
              <a:latin typeface="Arial"/>
            </a:endParaRPr>
          </a:p>
        </p:txBody>
      </p:sp>
      <p:sp>
        <p:nvSpPr>
          <p:cNvPr id="210"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80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How application and network can be made aware of each other so they can provide required services.</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Poster:</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Poster link</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Framework document:</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draft-li-apn-framework</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685800" y="685440"/>
            <a:ext cx="7764480" cy="1059120"/>
          </a:xfrm>
          <a:prstGeom prst="rect">
            <a:avLst/>
          </a:prstGeom>
          <a:noFill/>
          <a:ln>
            <a:noFill/>
          </a:ln>
        </p:spPr>
        <p:style>
          <a:lnRef idx="0"/>
          <a:fillRef idx="0"/>
          <a:effectRef idx="0"/>
          <a:fontRef idx="minor"/>
        </p:style>
      </p:sp>
      <p:sp>
        <p:nvSpPr>
          <p:cNvPr id="212" name="CustomShape 2"/>
          <p:cNvSpPr/>
          <p:nvPr/>
        </p:nvSpPr>
        <p:spPr>
          <a:xfrm>
            <a:off x="416520" y="587160"/>
            <a:ext cx="8223120" cy="8524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2800" spc="-1" strike="noStrike">
                <a:solidFill>
                  <a:srgbClr val="000000"/>
                </a:solidFill>
                <a:latin typeface="Arial"/>
                <a:ea typeface="DejaVu Sans"/>
              </a:rPr>
              <a:t>danish – DANE AutheNtication for Iot Service Hardening</a:t>
            </a:r>
            <a:endParaRPr b="0" lang="fi-FI" sz="2800" spc="-1" strike="noStrike">
              <a:latin typeface="Arial"/>
            </a:endParaRPr>
          </a:p>
        </p:txBody>
      </p:sp>
      <p:sp>
        <p:nvSpPr>
          <p:cNvPr id="213"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How to do client authentication on IoT</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Proposed Charter:</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https://github.com/mcr/danish-bof/blob/main/charter.md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685800" y="685440"/>
            <a:ext cx="7764480" cy="1059120"/>
          </a:xfrm>
          <a:prstGeom prst="rect">
            <a:avLst/>
          </a:prstGeom>
          <a:noFill/>
          <a:ln>
            <a:noFill/>
          </a:ln>
        </p:spPr>
        <p:style>
          <a:lnRef idx="0"/>
          <a:fillRef idx="0"/>
          <a:effectRef idx="0"/>
          <a:fontRef idx="minor"/>
        </p:style>
      </p:sp>
      <p:sp>
        <p:nvSpPr>
          <p:cNvPr id="215" name="CustomShape 2"/>
          <p:cNvSpPr/>
          <p:nvPr/>
        </p:nvSpPr>
        <p:spPr>
          <a:xfrm>
            <a:off x="416520" y="799920"/>
            <a:ext cx="8223120" cy="426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2800" spc="-1" strike="noStrike">
                <a:solidFill>
                  <a:srgbClr val="000000"/>
                </a:solidFill>
                <a:latin typeface="Arial"/>
                <a:ea typeface="DejaVu Sans"/>
              </a:rPr>
              <a:t>Sins – SCIM Industry Next Steps</a:t>
            </a:r>
            <a:endParaRPr b="0" lang="fi-FI" sz="2800" spc="-1" strike="noStrike">
              <a:latin typeface="Arial"/>
            </a:endParaRPr>
          </a:p>
        </p:txBody>
      </p:sp>
      <p:sp>
        <p:nvSpPr>
          <p:cNvPr id="216"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97000"/>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The System for Cross-domain Identity Management (SCIM) specification is an HTTP-based protocol that makes managing identities in multidomain scenarios easier to support via a standardized service.</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is continuation work for that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4480" cy="1059120"/>
          </a:xfrm>
          <a:prstGeom prst="rect">
            <a:avLst/>
          </a:prstGeom>
          <a:noFill/>
          <a:ln>
            <a:noFill/>
          </a:ln>
        </p:spPr>
        <p:style>
          <a:lnRef idx="0"/>
          <a:fillRef idx="0"/>
          <a:effectRef idx="0"/>
          <a:fontRef idx="minor"/>
        </p:style>
      </p:sp>
      <p:sp>
        <p:nvSpPr>
          <p:cNvPr id="218" name="CustomShape 2"/>
          <p:cNvSpPr/>
          <p:nvPr/>
        </p:nvSpPr>
        <p:spPr>
          <a:xfrm>
            <a:off x="416520" y="799920"/>
            <a:ext cx="8223120" cy="426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2800" spc="-1" strike="noStrike">
                <a:solidFill>
                  <a:srgbClr val="000000"/>
                </a:solidFill>
                <a:latin typeface="Arial"/>
                <a:ea typeface="DejaVu Sans"/>
              </a:rPr>
              <a:t>ohttp – Oblivious HTTP</a:t>
            </a:r>
            <a:endParaRPr b="0" lang="fi-FI" sz="2800" spc="-1" strike="noStrike">
              <a:latin typeface="Arial"/>
            </a:endParaRPr>
          </a:p>
        </p:txBody>
      </p:sp>
      <p:sp>
        <p:nvSpPr>
          <p:cNvPr id="219"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Will be meeting in IETF 111</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Using http proxy to hide the client identity.</a:t>
            </a:r>
            <a:endParaRPr b="0" lang="fi-FI" sz="3200" spc="-1" strike="noStrike">
              <a:latin typeface="Arial"/>
            </a:endParaRPr>
          </a:p>
          <a:p>
            <a:pPr marL="432000" indent="-3178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Charter:</a:t>
            </a:r>
            <a:endParaRPr b="0" lang="fi-FI"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https://datatracker.ietf.org/wg/ohttp/about/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2600" cy="3902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2800" spc="-1" strike="noStrike" u="sng">
                <a:solidFill>
                  <a:srgbClr val="000000"/>
                </a:solidFill>
                <a:uFillTx/>
                <a:latin typeface="Calibri"/>
                <a:ea typeface="Calibri"/>
              </a:rPr>
              <a:t>Participants have a duty to inform the IEEE</a:t>
            </a:r>
            <a:endParaRPr b="0" lang="fi-FI" sz="2800" spc="-1" strike="noStrike">
              <a:latin typeface="Arial"/>
            </a:endParaRPr>
          </a:p>
        </p:txBody>
      </p:sp>
      <p:sp>
        <p:nvSpPr>
          <p:cNvPr id="150" name="CustomShape 2"/>
          <p:cNvSpPr/>
          <p:nvPr/>
        </p:nvSpPr>
        <p:spPr>
          <a:xfrm>
            <a:off x="34920" y="1413000"/>
            <a:ext cx="9137520" cy="4870440"/>
          </a:xfrm>
          <a:prstGeom prst="rect">
            <a:avLst/>
          </a:prstGeom>
          <a:noFill/>
          <a:ln>
            <a:noFill/>
          </a:ln>
        </p:spPr>
        <p:style>
          <a:lnRef idx="0"/>
          <a:fillRef idx="0"/>
          <a:effectRef idx="0"/>
          <a:fontRef idx="minor"/>
        </p:style>
        <p:txBody>
          <a:bodyPr lIns="90000" rIns="90000" tIns="45000" bIns="45000">
            <a:noAutofit/>
          </a:bodyPr>
          <a:p>
            <a:pPr lvl="1" marL="432000" indent="-213840">
              <a:lnSpc>
                <a:spcPct val="100000"/>
              </a:lnSpc>
              <a:buClr>
                <a:srgbClr val="000000"/>
              </a:buClr>
              <a:buSzPct val="45000"/>
              <a:buFont typeface="Wingdings" charset="2"/>
              <a:buChar char=""/>
            </a:pPr>
            <a:r>
              <a:rPr b="1" lang="fi-FI" sz="1800" spc="-1" strike="noStrike">
                <a:solidFill>
                  <a:srgbClr val="000000"/>
                </a:solidFill>
                <a:latin typeface="Calibri"/>
                <a:ea typeface="Calibri"/>
              </a:rPr>
              <a:t>Participants </a:t>
            </a:r>
            <a:r>
              <a:rPr b="1" lang="fi-FI" sz="1800" spc="-1" strike="noStrike" u="sng">
                <a:solidFill>
                  <a:srgbClr val="000000"/>
                </a:solidFill>
                <a:uFillTx/>
                <a:latin typeface="Calibri"/>
                <a:ea typeface="Calibri"/>
              </a:rPr>
              <a:t>shall</a:t>
            </a:r>
            <a:r>
              <a:rPr b="1" lang="fi-FI"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latin typeface="Arial"/>
            </a:endParaRPr>
          </a:p>
          <a:p>
            <a:pPr>
              <a:lnSpc>
                <a:spcPct val="100000"/>
              </a:lnSpc>
            </a:pPr>
            <a:endParaRPr b="0" lang="fi-FI" sz="1800" spc="-1" strike="noStrike">
              <a:latin typeface="Arial"/>
            </a:endParaRPr>
          </a:p>
          <a:p>
            <a:pPr lvl="1" marL="432000" indent="-213840">
              <a:lnSpc>
                <a:spcPct val="100000"/>
              </a:lnSpc>
              <a:buClr>
                <a:srgbClr val="000000"/>
              </a:buClr>
              <a:buSzPct val="45000"/>
              <a:buFont typeface="Wingdings" charset="2"/>
              <a:buChar char=""/>
            </a:pPr>
            <a:r>
              <a:rPr b="1" lang="fi-FI" sz="1800" spc="-1" strike="noStrike">
                <a:solidFill>
                  <a:srgbClr val="000000"/>
                </a:solidFill>
                <a:latin typeface="Calibri"/>
                <a:ea typeface="Calibri"/>
              </a:rPr>
              <a:t>Participants </a:t>
            </a:r>
            <a:r>
              <a:rPr b="1" lang="fi-FI" sz="1800" spc="-1" strike="noStrike" u="sng">
                <a:solidFill>
                  <a:srgbClr val="000000"/>
                </a:solidFill>
                <a:uFillTx/>
                <a:latin typeface="Calibri"/>
                <a:ea typeface="Calibri"/>
              </a:rPr>
              <a:t>should </a:t>
            </a:r>
            <a:r>
              <a:rPr b="1" lang="fi-FI"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latin typeface="Arial"/>
            </a:endParaRPr>
          </a:p>
          <a:p>
            <a:pPr>
              <a:lnSpc>
                <a:spcPct val="100000"/>
              </a:lnSpc>
            </a:pPr>
            <a:endParaRPr b="0" lang="fi-FI" sz="1800" spc="-1" strike="noStrike">
              <a:latin typeface="Arial"/>
            </a:endParaRPr>
          </a:p>
          <a:p>
            <a:pPr lvl="1" marL="432000" indent="-213840">
              <a:lnSpc>
                <a:spcPct val="100000"/>
              </a:lnSpc>
              <a:buClr>
                <a:srgbClr val="000000"/>
              </a:buClr>
              <a:buSzPct val="45000"/>
              <a:buFont typeface="Wingdings" charset="2"/>
              <a:buChar char=""/>
            </a:pPr>
            <a:r>
              <a:rPr b="1" lang="fi-FI" sz="2800" spc="-1" strike="noStrike">
                <a:solidFill>
                  <a:srgbClr val="000000"/>
                </a:solidFill>
                <a:latin typeface="Calibri"/>
                <a:ea typeface="Calibri"/>
              </a:rPr>
              <a:t>Early identification of holders of potential Essential Patent Claims is encouraged</a:t>
            </a:r>
            <a:endParaRPr b="0" lang="fi-FI"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5920" cy="8222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Ways to inform IEEE</a:t>
            </a:r>
            <a:endParaRPr b="0" lang="fi-FI" sz="3200" spc="-1" strike="noStrike">
              <a:latin typeface="Arial"/>
            </a:endParaRPr>
          </a:p>
        </p:txBody>
      </p:sp>
      <p:sp>
        <p:nvSpPr>
          <p:cNvPr id="152" name="CustomShape 2"/>
          <p:cNvSpPr/>
          <p:nvPr/>
        </p:nvSpPr>
        <p:spPr>
          <a:xfrm>
            <a:off x="0" y="1557360"/>
            <a:ext cx="8985240" cy="3378240"/>
          </a:xfrm>
          <a:prstGeom prst="rect">
            <a:avLst/>
          </a:prstGeom>
          <a:noFill/>
          <a:ln>
            <a:noFill/>
          </a:ln>
        </p:spPr>
        <p:style>
          <a:lnRef idx="0"/>
          <a:fillRef idx="0"/>
          <a:effectRef idx="0"/>
          <a:fontRef idx="minor"/>
        </p:style>
        <p:txBody>
          <a:bodyPr lIns="90000" rIns="90000" tIns="45000" bIns="45000">
            <a:noAutofit/>
          </a:bodyPr>
          <a:p>
            <a:pPr lvl="1" marL="432000" indent="-213840">
              <a:lnSpc>
                <a:spcPct val="100000"/>
              </a:lnSpc>
              <a:buClr>
                <a:srgbClr val="000000"/>
              </a:buClr>
              <a:buSzPct val="45000"/>
              <a:buFont typeface="Wingdings" charset="2"/>
              <a:buChar char=""/>
            </a:pPr>
            <a:r>
              <a:rPr b="1" lang="fi-FI" sz="2000" spc="-1" strike="noStrike">
                <a:solidFill>
                  <a:srgbClr val="000000"/>
                </a:solidFill>
                <a:latin typeface="Calibri"/>
                <a:ea typeface="Calibri"/>
              </a:rPr>
              <a:t>Cause an LOA to be submitted to the IEEE-SA (patcom@ieee.org); or</a:t>
            </a:r>
            <a:endParaRPr b="0" lang="fi-FI" sz="2000" spc="-1" strike="noStrike">
              <a:latin typeface="Arial"/>
            </a:endParaRPr>
          </a:p>
          <a:p>
            <a:pPr>
              <a:lnSpc>
                <a:spcPct val="100000"/>
              </a:lnSpc>
            </a:pPr>
            <a:endParaRPr b="0" lang="fi-FI" sz="2000" spc="-1" strike="noStrike">
              <a:latin typeface="Arial"/>
            </a:endParaRPr>
          </a:p>
          <a:p>
            <a:pPr lvl="1" marL="432000" indent="-213840">
              <a:lnSpc>
                <a:spcPct val="100000"/>
              </a:lnSpc>
              <a:buClr>
                <a:srgbClr val="000000"/>
              </a:buClr>
              <a:buSzPct val="45000"/>
              <a:buFont typeface="Wingdings" charset="2"/>
              <a:buChar char=""/>
            </a:pPr>
            <a:r>
              <a:rPr b="1" lang="fi-FI"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latin typeface="Arial"/>
            </a:endParaRPr>
          </a:p>
          <a:p>
            <a:pPr>
              <a:lnSpc>
                <a:spcPct val="100000"/>
              </a:lnSpc>
            </a:pPr>
            <a:endParaRPr b="0" lang="fi-FI" sz="2000" spc="-1" strike="noStrike">
              <a:latin typeface="Arial"/>
            </a:endParaRPr>
          </a:p>
          <a:p>
            <a:pPr lvl="1" marL="432000" indent="-213840">
              <a:lnSpc>
                <a:spcPct val="100000"/>
              </a:lnSpc>
              <a:buClr>
                <a:srgbClr val="000000"/>
              </a:buClr>
              <a:buSzPct val="45000"/>
              <a:buFont typeface="Wingdings" charset="2"/>
              <a:buChar char=""/>
            </a:pPr>
            <a:r>
              <a:rPr b="1" lang="fi-FI" sz="2000" spc="-1" strike="noStrike">
                <a:solidFill>
                  <a:srgbClr val="000000"/>
                </a:solidFill>
                <a:latin typeface="Calibri"/>
                <a:ea typeface="Calibri"/>
              </a:rPr>
              <a:t>Speak up now and respond to this Call for Potentially Essential Patents</a:t>
            </a:r>
            <a:endParaRPr b="0" lang="fi-FI" sz="2000" spc="-1" strike="noStrike">
              <a:latin typeface="Arial"/>
            </a:endParaRPr>
          </a:p>
          <a:p>
            <a:pPr lvl="1" marL="432000" indent="-213840">
              <a:lnSpc>
                <a:spcPct val="100000"/>
              </a:lnSpc>
              <a:buClr>
                <a:srgbClr val="000000"/>
              </a:buClr>
              <a:buSzPct val="45000"/>
              <a:buFont typeface="Wingdings" charset="2"/>
              <a:buChar char=""/>
            </a:pPr>
            <a:r>
              <a:rPr b="0" lang="fi-FI"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fi-FI" sz="2000" spc="-1" strike="noStrike">
                <a:solidFill>
                  <a:srgbClr val="000000"/>
                </a:solidFill>
                <a:latin typeface="Arial"/>
                <a:ea typeface="DejaVu Sans"/>
              </a:rPr>
              <a:t> </a:t>
            </a:r>
            <a:endParaRPr b="0" lang="fi-FI"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Other guidelines for IEEE WG meetings</a:t>
            </a:r>
            <a:endParaRPr b="0" lang="fi-FI" sz="3200" spc="-1" strike="noStrike">
              <a:latin typeface="Arial"/>
            </a:endParaRPr>
          </a:p>
        </p:txBody>
      </p:sp>
      <p:sp>
        <p:nvSpPr>
          <p:cNvPr id="154"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100000"/>
              </a:lnSpc>
              <a:buClr>
                <a:srgbClr val="000000"/>
              </a:buClr>
              <a:buSzPct val="45000"/>
              <a:buFont typeface="Wingdings" charset="2"/>
              <a:buChar char=""/>
            </a:pPr>
            <a:r>
              <a:rPr b="1" lang="fi-FI"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latin typeface="Arial"/>
            </a:endParaRPr>
          </a:p>
          <a:p>
            <a:pPr lvl="1" marL="432000" indent="-2138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the interpretation, validity, or essentiality of patents/patent claims. </a:t>
            </a:r>
            <a:endParaRPr b="0" lang="fi-FI" sz="1600" spc="-1" strike="noStrike">
              <a:latin typeface="Arial"/>
            </a:endParaRPr>
          </a:p>
          <a:p>
            <a:pPr lvl="1" marL="432000" indent="-2138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specific license rates, terms, or conditions.</a:t>
            </a:r>
            <a:endParaRPr b="0" lang="fi-FI" sz="1600" spc="-1" strike="noStrike">
              <a:latin typeface="Arial"/>
            </a:endParaRPr>
          </a:p>
          <a:p>
            <a:pPr lvl="2" marL="648000" indent="-213840">
              <a:lnSpc>
                <a:spcPct val="100000"/>
              </a:lnSpc>
              <a:buClr>
                <a:srgbClr val="000000"/>
              </a:buClr>
              <a:buSzPct val="45000"/>
              <a:buFont typeface="Wingdings" charset="2"/>
              <a:buChar char=""/>
            </a:pPr>
            <a:r>
              <a:rPr b="0" lang="fi-FI"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latin typeface="Arial"/>
            </a:endParaRPr>
          </a:p>
          <a:p>
            <a:pPr lvl="3" marL="864000" indent="-213840">
              <a:lnSpc>
                <a:spcPct val="100000"/>
              </a:lnSpc>
              <a:buClr>
                <a:srgbClr val="000000"/>
              </a:buClr>
              <a:buSzPct val="45000"/>
              <a:buFont typeface="Wingdings" charset="2"/>
              <a:buChar char=""/>
            </a:pPr>
            <a:r>
              <a:rPr b="1" lang="fi-FI" sz="1500" spc="-1" strike="noStrike">
                <a:solidFill>
                  <a:srgbClr val="000000"/>
                </a:solidFill>
                <a:latin typeface="Calibri"/>
                <a:ea typeface="Calibri"/>
              </a:rPr>
              <a:t>Technical considerations remain the primary focus</a:t>
            </a:r>
            <a:endParaRPr b="0" lang="fi-FI" sz="1500" spc="-1" strike="noStrike">
              <a:latin typeface="Arial"/>
            </a:endParaRPr>
          </a:p>
          <a:p>
            <a:pPr lvl="1" marL="432000" indent="-2138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latin typeface="Arial"/>
            </a:endParaRPr>
          </a:p>
          <a:p>
            <a:pPr lvl="1" marL="432000" indent="-2138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the status or substance of ongoing or threatened litigation.</a:t>
            </a:r>
            <a:endParaRPr b="0" lang="fi-FI" sz="1600" spc="-1" strike="noStrike">
              <a:latin typeface="Arial"/>
            </a:endParaRPr>
          </a:p>
          <a:p>
            <a:pPr lvl="1" marL="432000" indent="-2138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be silent if inappropriate topics are discussed … do formally object.</a:t>
            </a:r>
            <a:endParaRPr b="0" lang="fi-FI" sz="1600" spc="-1" strike="noStrike">
              <a:latin typeface="Arial"/>
            </a:endParaRPr>
          </a:p>
          <a:p>
            <a:pPr marL="216000" indent="-213840" algn="ctr">
              <a:lnSpc>
                <a:spcPct val="100000"/>
              </a:lnSpc>
              <a:buClr>
                <a:srgbClr val="000000"/>
              </a:buClr>
              <a:buSzPct val="45000"/>
              <a:buFont typeface="Wingdings" charset="2"/>
              <a:buChar char=""/>
            </a:pPr>
            <a:r>
              <a:rPr b="1" lang="fi-FI" sz="900" spc="-1" strike="noStrike">
                <a:solidFill>
                  <a:srgbClr val="000000"/>
                </a:solidFill>
                <a:latin typeface="Calibri"/>
                <a:ea typeface="Calibri"/>
              </a:rPr>
              <a:t>---------------------------------------------------------------   </a:t>
            </a:r>
            <a:endParaRPr b="0" lang="fi-FI" sz="900" spc="-1" strike="noStrike">
              <a:latin typeface="Arial"/>
            </a:endParaRPr>
          </a:p>
          <a:p>
            <a:pPr marL="216000" indent="-213840">
              <a:lnSpc>
                <a:spcPct val="100000"/>
              </a:lnSpc>
              <a:buClr>
                <a:srgbClr val="000000"/>
              </a:buClr>
              <a:buSzPct val="45000"/>
              <a:buFont typeface="Wingdings" charset="2"/>
              <a:buChar char=""/>
            </a:pPr>
            <a:r>
              <a:rPr b="1" lang="fi-FI" sz="1200" spc="-1" strike="noStrike">
                <a:solidFill>
                  <a:srgbClr val="000000"/>
                </a:solidFill>
                <a:latin typeface="Calibri"/>
                <a:ea typeface="Calibri"/>
              </a:rPr>
              <a:t>For more details, see </a:t>
            </a:r>
            <a:r>
              <a:rPr b="1" i="1" lang="fi-FI" sz="1200" spc="-1" strike="noStrike">
                <a:solidFill>
                  <a:srgbClr val="000000"/>
                </a:solidFill>
                <a:latin typeface="Calibri"/>
                <a:ea typeface="Calibri"/>
              </a:rPr>
              <a:t>IEEE-SA Standards Board Operations Manual</a:t>
            </a:r>
            <a:r>
              <a:rPr b="1" lang="fi-FI" sz="1200" spc="-1" strike="noStrike">
                <a:solidFill>
                  <a:srgbClr val="000000"/>
                </a:solidFill>
                <a:latin typeface="Calibri"/>
                <a:ea typeface="Calibri"/>
              </a:rPr>
              <a:t>, clause 5.3.10 and </a:t>
            </a:r>
            <a:r>
              <a:rPr b="1" i="1" lang="fi-FI" sz="1200" spc="-1" strike="noStrike">
                <a:solidFill>
                  <a:srgbClr val="000000"/>
                </a:solidFill>
                <a:latin typeface="Calibri"/>
                <a:ea typeface="Calibri"/>
              </a:rPr>
              <a:t>Antitrust and Competition Policy: What You Need to Know </a:t>
            </a:r>
            <a:r>
              <a:rPr b="1" lang="fi-FI" sz="1200" spc="-1" strike="noStrike">
                <a:solidFill>
                  <a:srgbClr val="000000"/>
                </a:solidFill>
                <a:latin typeface="Calibri"/>
                <a:ea typeface="Calibri"/>
              </a:rPr>
              <a:t>at http://standards.ieee.org/develop/policies/antitrust.pdf</a:t>
            </a:r>
            <a:endParaRPr b="0" lang="fi-FI"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Patent-related information</a:t>
            </a:r>
            <a:endParaRPr b="0" lang="fi-FI" sz="3200" spc="-1" strike="noStrike">
              <a:latin typeface="Arial"/>
            </a:endParaRPr>
          </a:p>
        </p:txBody>
      </p:sp>
      <p:sp>
        <p:nvSpPr>
          <p:cNvPr id="156"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80000"/>
              </a:lnSpc>
              <a:spcBef>
                <a:spcPts val="173"/>
              </a:spcBef>
              <a:buClr>
                <a:srgbClr val="000000"/>
              </a:buClr>
              <a:buSzPct val="45000"/>
              <a:buFont typeface="Wingdings" charset="2"/>
              <a:buChar char=""/>
            </a:pPr>
            <a:r>
              <a:rPr b="1" lang="fi-FI" sz="1800" spc="-1" strike="noStrike">
                <a:solidFill>
                  <a:srgbClr val="000000"/>
                </a:solidFill>
                <a:latin typeface="Calibri"/>
                <a:ea typeface="Calibri"/>
              </a:rPr>
              <a:t>The patent policy and the procedures used to execute that policy are documented in the:</a:t>
            </a:r>
            <a:endParaRPr b="0" lang="fi-FI" sz="1800" spc="-1" strike="noStrike">
              <a:latin typeface="Arial"/>
            </a:endParaRPr>
          </a:p>
          <a:p>
            <a:pPr lvl="1" marL="432000" indent="-213840">
              <a:lnSpc>
                <a:spcPct val="80000"/>
              </a:lnSpc>
              <a:spcBef>
                <a:spcPts val="173"/>
              </a:spcBef>
              <a:buClr>
                <a:srgbClr val="000000"/>
              </a:buClr>
              <a:buSzPct val="45000"/>
              <a:buFont typeface="Wingdings" charset="2"/>
              <a:buChar char=""/>
            </a:pPr>
            <a:r>
              <a:rPr b="1" i="1" lang="fi-FI" sz="1800" spc="-1" strike="noStrike">
                <a:solidFill>
                  <a:srgbClr val="000000"/>
                </a:solidFill>
                <a:latin typeface="Calibri"/>
                <a:ea typeface="Calibri"/>
              </a:rPr>
              <a:t>IEEE-SA Standards Board Bylaws</a:t>
            </a:r>
            <a:r>
              <a:rPr b="1" lang="fi-FI" sz="1800" spc="-1" strike="noStrike">
                <a:solidFill>
                  <a:srgbClr val="000000"/>
                </a:solidFill>
                <a:latin typeface="Calibri"/>
                <a:ea typeface="Calibri"/>
              </a:rPr>
              <a:t> </a:t>
            </a:r>
            <a:r>
              <a:rPr b="1" lang="fi-FI" sz="1500" spc="-1" strike="noStrike">
                <a:solidFill>
                  <a:srgbClr val="000000"/>
                </a:solidFill>
                <a:latin typeface="Calibri"/>
                <a:ea typeface="Calibri"/>
              </a:rPr>
              <a:t>(http://standards.ieee.org/develop/policies/bylaws/sect6-7.html#6) </a:t>
            </a:r>
            <a:endParaRPr b="0" lang="fi-FI" sz="1500" spc="-1" strike="noStrike">
              <a:latin typeface="Arial"/>
            </a:endParaRPr>
          </a:p>
          <a:p>
            <a:pPr lvl="1" marL="432000" indent="-213840">
              <a:lnSpc>
                <a:spcPct val="90000"/>
              </a:lnSpc>
              <a:spcBef>
                <a:spcPts val="400"/>
              </a:spcBef>
              <a:buClr>
                <a:srgbClr val="000000"/>
              </a:buClr>
              <a:buSzPct val="45000"/>
              <a:buFont typeface="Wingdings" charset="2"/>
              <a:buChar char=""/>
            </a:pPr>
            <a:r>
              <a:rPr b="1" i="1" lang="fi-FI" sz="1800" spc="-1" strike="noStrike">
                <a:solidFill>
                  <a:srgbClr val="000000"/>
                </a:solidFill>
                <a:latin typeface="Calibri"/>
                <a:ea typeface="Calibri"/>
              </a:rPr>
              <a:t>IEEE-SA Standards Board Operations Manual</a:t>
            </a:r>
            <a:r>
              <a:rPr b="1" lang="fi-FI" sz="1800" spc="-1" strike="noStrike">
                <a:solidFill>
                  <a:srgbClr val="000000"/>
                </a:solidFill>
                <a:latin typeface="Calibri"/>
                <a:ea typeface="Calibri"/>
              </a:rPr>
              <a:t> </a:t>
            </a:r>
            <a:r>
              <a:rPr b="1" lang="fi-FI" sz="1500" spc="-1" strike="noStrike">
                <a:solidFill>
                  <a:srgbClr val="000000"/>
                </a:solidFill>
                <a:latin typeface="Calibri"/>
                <a:ea typeface="Calibri"/>
              </a:rPr>
              <a:t>(</a:t>
            </a:r>
            <a:r>
              <a:rPr b="1" lang="fi-FI" sz="1500" spc="-1" strike="noStrike" u="sng">
                <a:solidFill>
                  <a:srgbClr val="0000ff"/>
                </a:solidFill>
                <a:uFillTx/>
                <a:latin typeface="Calibri"/>
                <a:ea typeface="Calibri"/>
                <a:hlinkClick r:id="rId1"/>
              </a:rPr>
              <a:t>http://standards.ieee.org/develop/policies/opman/sect6.html#6.3</a:t>
            </a:r>
            <a:r>
              <a:rPr b="1" lang="fi-FI" sz="1500" spc="-1" strike="noStrike">
                <a:solidFill>
                  <a:srgbClr val="000000"/>
                </a:solidFill>
                <a:latin typeface="Calibri"/>
                <a:ea typeface="Calibri"/>
              </a:rPr>
              <a:t>)</a:t>
            </a:r>
            <a:endParaRPr b="0" lang="fi-FI" sz="1500" spc="-1" strike="noStrike">
              <a:latin typeface="Arial"/>
            </a:endParaRPr>
          </a:p>
          <a:p>
            <a:pPr>
              <a:lnSpc>
                <a:spcPct val="90000"/>
              </a:lnSpc>
              <a:spcBef>
                <a:spcPts val="400"/>
              </a:spcBef>
            </a:pPr>
            <a:endParaRPr b="0" lang="fi-FI" sz="1500" spc="-1" strike="noStrike">
              <a:latin typeface="Arial"/>
            </a:endParaRPr>
          </a:p>
          <a:p>
            <a:pPr marL="216000" indent="-213840">
              <a:lnSpc>
                <a:spcPct val="90000"/>
              </a:lnSpc>
              <a:spcBef>
                <a:spcPts val="400"/>
              </a:spcBef>
              <a:buClr>
                <a:srgbClr val="000000"/>
              </a:buClr>
              <a:buSzPct val="45000"/>
              <a:buFont typeface="Wingdings" charset="2"/>
              <a:buChar char=""/>
            </a:pPr>
            <a:r>
              <a:rPr b="1" lang="fi-FI" sz="1800" spc="-1" strike="noStrike">
                <a:solidFill>
                  <a:srgbClr val="000000"/>
                </a:solidFill>
                <a:latin typeface="Calibri"/>
                <a:ea typeface="Calibri"/>
              </a:rPr>
              <a:t>Material about the patent policy is available at</a:t>
            </a:r>
            <a:br/>
            <a:r>
              <a:rPr b="1" i="1" lang="fi-FI" sz="1600" spc="-1" strike="noStrike" u="sng">
                <a:solidFill>
                  <a:srgbClr val="0000ff"/>
                </a:solidFill>
                <a:uFillTx/>
                <a:latin typeface="Calibri"/>
                <a:ea typeface="Calibri"/>
                <a:hlinkClick r:id="rId2"/>
              </a:rPr>
              <a:t>http://standards.ieee.org/about/sasb/patcom/materials.html</a:t>
            </a:r>
            <a:endParaRPr b="0" lang="fi-FI" sz="1600" spc="-1" strike="noStrike">
              <a:latin typeface="Arial"/>
            </a:endParaRPr>
          </a:p>
          <a:p>
            <a:pPr>
              <a:lnSpc>
                <a:spcPct val="90000"/>
              </a:lnSpc>
            </a:pPr>
            <a:endParaRPr b="0" lang="fi-FI" sz="1600" spc="-1" strike="noStrike">
              <a:latin typeface="Arial"/>
            </a:endParaRPr>
          </a:p>
          <a:p>
            <a:pPr marL="630000" indent="-283680" algn="ctr">
              <a:lnSpc>
                <a:spcPct val="90000"/>
              </a:lnSpc>
              <a:buClr>
                <a:srgbClr val="000000"/>
              </a:buClr>
              <a:buSzPct val="45000"/>
              <a:buFont typeface="Wingdings" charset="2"/>
              <a:buChar char=""/>
            </a:pPr>
            <a:r>
              <a:rPr b="1" lang="fi-FI"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Instructions for Chairs of </a:t>
            </a:r>
            <a:br/>
            <a:r>
              <a:rPr b="1" lang="fi-FI" sz="2600" spc="-1" strike="noStrike" cap="all">
                <a:solidFill>
                  <a:srgbClr val="000000"/>
                </a:solidFill>
                <a:latin typeface="Montserrat ExtraBold"/>
                <a:ea typeface="MS PGothic"/>
              </a:rPr>
              <a:t>standards development activities</a:t>
            </a:r>
            <a:endParaRPr b="0" lang="fi-FI" sz="2600" spc="-1" strike="noStrike">
              <a:latin typeface="Arial"/>
            </a:endParaRPr>
          </a:p>
        </p:txBody>
      </p:sp>
      <p:sp>
        <p:nvSpPr>
          <p:cNvPr id="158"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90000"/>
              </a:lnSpc>
              <a:buClr>
                <a:srgbClr val="000000"/>
              </a:buClr>
              <a:buSzPct val="45000"/>
              <a:buFont typeface="Wingdings" charset="2"/>
              <a:buChar char=""/>
            </a:pPr>
            <a:r>
              <a:rPr b="1" lang="fi-FI" sz="2000" spc="-1" strike="noStrike">
                <a:solidFill>
                  <a:srgbClr val="000000"/>
                </a:solidFill>
                <a:latin typeface="Montserrat"/>
                <a:ea typeface="MS PGothic"/>
              </a:rPr>
              <a:t>At the beginning of each standards development meeting the chair or a designee is to:</a:t>
            </a:r>
            <a:endParaRPr b="0" lang="fi-FI" sz="2000" spc="-1" strike="noStrike">
              <a:latin typeface="Arial"/>
            </a:endParaRPr>
          </a:p>
          <a:p>
            <a:pPr>
              <a:lnSpc>
                <a:spcPct val="90000"/>
              </a:lnSpc>
            </a:pPr>
            <a:endParaRPr b="0" lang="fi-FI" sz="20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Show the following slides (or provide them beforehand)</a:t>
            </a:r>
            <a:endParaRPr b="0" lang="fi-FI"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Advise the standards development group participants that: </a:t>
            </a:r>
            <a:endParaRPr b="0" lang="fi-FI"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Instruct the Secretary to record in the minutes of the relevant meeting: </a:t>
            </a:r>
            <a:endParaRPr b="0" lang="fi-FI" sz="1600" spc="-1" strike="noStrike">
              <a:latin typeface="Arial"/>
            </a:endParaRPr>
          </a:p>
          <a:p>
            <a:pPr lvl="1" marL="432000" indent="-213840">
              <a:lnSpc>
                <a:spcPct val="80000"/>
              </a:lnSpc>
              <a:spcBef>
                <a:spcPts val="173"/>
              </a:spcBef>
              <a:buClr>
                <a:srgbClr val="000000"/>
              </a:buClr>
              <a:buSzPct val="45000"/>
              <a:buFont typeface="Wingdings" charset="2"/>
              <a:buChar char=""/>
            </a:pPr>
            <a:r>
              <a:rPr b="0" lang="fi-FI"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IEEE SA Copyright Policy</a:t>
            </a:r>
            <a:endParaRPr b="0" lang="fi-FI" sz="2600" spc="-1" strike="noStrike">
              <a:latin typeface="Arial"/>
            </a:endParaRPr>
          </a:p>
        </p:txBody>
      </p:sp>
      <p:sp>
        <p:nvSpPr>
          <p:cNvPr id="160"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90000"/>
              </a:lnSpc>
              <a:spcBef>
                <a:spcPts val="564"/>
              </a:spcBef>
              <a:buClr>
                <a:srgbClr val="000000"/>
              </a:buClr>
              <a:buSzPct val="45000"/>
              <a:buFont typeface="Wingdings" charset="2"/>
              <a:buChar char=""/>
            </a:pPr>
            <a:r>
              <a:rPr b="1" lang="fi-FI"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latin typeface="Arial"/>
            </a:endParaRPr>
          </a:p>
          <a:p>
            <a:pPr>
              <a:lnSpc>
                <a:spcPct val="90000"/>
              </a:lnSpc>
            </a:pPr>
            <a:endParaRPr b="0" lang="fi-FI" sz="20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IEEE SA Copyright Policy</a:t>
            </a:r>
            <a:endParaRPr b="0" lang="fi-FI" sz="2600" spc="-1" strike="noStrike">
              <a:latin typeface="Arial"/>
            </a:endParaRPr>
          </a:p>
        </p:txBody>
      </p:sp>
      <p:sp>
        <p:nvSpPr>
          <p:cNvPr id="162" name="CustomShape 2"/>
          <p:cNvSpPr/>
          <p:nvPr/>
        </p:nvSpPr>
        <p:spPr>
          <a:xfrm>
            <a:off x="335880" y="1828800"/>
            <a:ext cx="871524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The IEEE SA Copyright Policy is described in the IEEE SA Standards Board Bylaws and IEEE SA Standards Board Operations Manual</a:t>
            </a:r>
            <a:br/>
            <a:r>
              <a:rPr b="0" lang="fi-FI" sz="1500" spc="-1" strike="noStrike">
                <a:solidFill>
                  <a:srgbClr val="000000"/>
                </a:solidFill>
                <a:latin typeface="Calibri"/>
                <a:ea typeface="DejaVu Sans"/>
              </a:rPr>
              <a:t> </a:t>
            </a:r>
            <a:endParaRPr b="0" lang="fi-FI"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fi-FI" sz="1500" spc="-1" strike="noStrike">
                <a:solidFill>
                  <a:srgbClr val="000000"/>
                </a:solidFill>
                <a:latin typeface="Calibri"/>
                <a:ea typeface="MS PGothic"/>
              </a:rPr>
              <a:t>IEEE SA Copyright Policy, see </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Clause 7 of the IEEE SA Standards Board Bylaws</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	</a:t>
            </a:r>
            <a:r>
              <a:rPr b="0" lang="fi-FI" sz="1200" spc="-1" strike="noStrike" u="sng">
                <a:solidFill>
                  <a:srgbClr val="0000ff"/>
                </a:solidFill>
                <a:uFillTx/>
                <a:latin typeface="Calibri"/>
                <a:ea typeface="MS PGothic"/>
                <a:hlinkClick r:id="rId1"/>
              </a:rPr>
              <a:t>https://standards.ieee.org/about/policies/bylaws/sect6-7.html#7</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Clause 6.1 of the IEEE SA Standards Board Operations Manual</a:t>
            </a:r>
            <a:br/>
            <a:r>
              <a:rPr b="0" lang="fi-FI" sz="1500" spc="-1" strike="noStrike">
                <a:solidFill>
                  <a:srgbClr val="000000"/>
                </a:solidFill>
                <a:latin typeface="Calibri"/>
                <a:ea typeface="MS PGothic"/>
              </a:rPr>
              <a:t>	</a:t>
            </a:r>
            <a:r>
              <a:rPr b="0" lang="fi-FI" sz="1200" spc="-1" strike="noStrike" u="sng">
                <a:solidFill>
                  <a:srgbClr val="0000ff"/>
                </a:solidFill>
                <a:uFillTx/>
                <a:latin typeface="Calibri"/>
                <a:ea typeface="MS PGothic"/>
                <a:hlinkClick r:id="rId2"/>
              </a:rPr>
              <a:t>https://standards.ieee.org/about/policies/opman/sect6.html</a:t>
            </a:r>
            <a:endParaRPr b="0" lang="fi-FI" sz="1200" spc="-1" strike="noStrike">
              <a:latin typeface="Arial"/>
            </a:endParaRPr>
          </a:p>
          <a:p>
            <a:pPr marL="216000" indent="-2138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Copyright Permission</a:t>
            </a:r>
            <a:endParaRPr b="0" lang="fi-FI"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3"/>
              </a:rPr>
              <a:t>https://standards.ieee.org/content/dam/ieee-standards/standards/web/documents/other/permissionltrs.zip</a:t>
            </a:r>
            <a:endParaRPr b="0" lang="fi-FI" sz="1200" spc="-1" strike="noStrike">
              <a:latin typeface="Arial"/>
            </a:endParaRPr>
          </a:p>
          <a:p>
            <a:pPr marL="216000" indent="-2138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Copyright FAQs</a:t>
            </a:r>
            <a:endParaRPr b="0" lang="fi-FI"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4"/>
              </a:rPr>
              <a:t>http://standards.ieee.org/faqs/copyrights.html/</a:t>
            </a:r>
            <a:endParaRPr b="0" lang="fi-FI" sz="1200" spc="-1" strike="noStrike">
              <a:latin typeface="Arial"/>
            </a:endParaRPr>
          </a:p>
          <a:p>
            <a:pPr marL="216000" indent="-2138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Best Practices for IEEE Standards Development </a:t>
            </a:r>
            <a:endParaRPr b="0" lang="fi-FI"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5"/>
              </a:rPr>
              <a:t>https://standards.ieee.org/develop/policies/best_practices_for_ieee_standards_development_051215.pdf</a:t>
            </a:r>
            <a:endParaRPr b="0" lang="fi-FI" sz="1200" spc="-1" strike="noStrike">
              <a:latin typeface="Arial"/>
            </a:endParaRPr>
          </a:p>
          <a:p>
            <a:pPr marL="216000" indent="-2138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Distribution of Draft Standards (see 6.1.3 of the SASB Operations Manual)</a:t>
            </a:r>
            <a:endParaRPr b="0" lang="fi-FI"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6"/>
              </a:rPr>
              <a:t>https://standards.ieee.org/about/policies/opman/sect6.html</a:t>
            </a:r>
            <a:endParaRPr b="0" lang="fi-FI" sz="1200" spc="-1" strike="noStrike">
              <a:latin typeface="Arial"/>
            </a:endParaRPr>
          </a:p>
          <a:p>
            <a:pPr>
              <a:lnSpc>
                <a:spcPct val="90000"/>
              </a:lnSpc>
              <a:spcBef>
                <a:spcPts val="564"/>
              </a:spcBef>
            </a:pPr>
            <a:endParaRPr b="0" lang="fi-FI"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1033</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2021-07-13T18:31:38Z</dcterms:modified>
  <cp:revision>97</cp:revision>
  <dc:subject>IEEE 802.15.9ma</dc:subject>
  <dc:title>Opening for November</dc:title>
</cp:coreProperties>
</file>