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9" r:id="rId2"/>
    <p:sldId id="260" r:id="rId3"/>
    <p:sldId id="261" r:id="rId4"/>
    <p:sldId id="288" r:id="rId5"/>
    <p:sldId id="287" r:id="rId6"/>
    <p:sldId id="294" r:id="rId7"/>
    <p:sldId id="285" r:id="rId8"/>
    <p:sldId id="283"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7" autoAdjust="0"/>
  </p:normalViewPr>
  <p:slideViewPr>
    <p:cSldViewPr snapToGrid="0">
      <p:cViewPr varScale="1">
        <p:scale>
          <a:sx n="41" d="100"/>
          <a:sy n="41" d="100"/>
        </p:scale>
        <p:origin x="772" y="2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2021/5/19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59812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9</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1_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948598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802.15-21-0312-00-06a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461665"/>
          </a:xfrm>
          <a:prstGeom prst="rect">
            <a:avLst/>
          </a:prstGeom>
        </p:spPr>
        <p:txBody>
          <a:bodyPr wrap="square">
            <a:spAutoFit/>
          </a:bodyPr>
          <a:lstStyle/>
          <a:p>
            <a:r>
              <a:rPr lang="en-US" altLang="ja-JP" sz="1200" dirty="0"/>
              <a:t>Ryuji Kohno(YNU/CWC </a:t>
            </a:r>
            <a:r>
              <a:rPr lang="en-US" altLang="ja-JP" sz="1200" dirty="0" err="1"/>
              <a:t>UofOulu</a:t>
            </a:r>
            <a:r>
              <a:rPr lang="en-US" altLang="ja-JP" sz="1200" dirty="0"/>
              <a:t>), </a:t>
            </a:r>
          </a:p>
          <a:p>
            <a:r>
              <a:rPr lang="en-US" altLang="ja-JP" sz="1200" dirty="0"/>
              <a:t>Marco Hernandez(YNU)</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651b1c8e35df15e292b1f12bf26d3c20"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5" Type="http://schemas.openxmlformats.org/officeDocument/2006/relationships/hyperlink" Target="https://ieeesa.webex.com/ieeesa/j.php?MTID=m2946f0a017167036596e0b1605364fa4" TargetMode="External"/><Relationship Id="rId4" Type="http://schemas.openxmlformats.org/officeDocument/2006/relationships/hyperlink" Target="https://ieeesa.webex.com/ieeesa/j.php?MTID=mf23739e3131b31dae7fc973645f0cef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43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[SG15.6a Closing Report  May 2021]	</a:t>
            </a:r>
          </a:p>
          <a:p>
            <a:r>
              <a:rPr lang="en-US" altLang="ja-JP" sz="1600" b="1" dirty="0">
                <a:ea typeface="ＭＳ Ｐゴシック" charset="-128"/>
              </a:rPr>
              <a:t>Date Submitted: </a:t>
            </a:r>
            <a:r>
              <a:rPr lang="en-US" altLang="ja-JP" sz="1600" dirty="0">
                <a:ea typeface="ＭＳ Ｐゴシック" charset="-128"/>
              </a:rPr>
              <a:t>[19 May 2021]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 Marco Hernandez1]</a:t>
            </a:r>
            <a:r>
              <a:rPr lang="en-US" altLang="ko-KR" sz="1600" dirty="0">
                <a:solidFill>
                  <a:srgbClr val="000000"/>
                </a:solidFill>
                <a:ea typeface="굴림" pitchFamily="50" charset="-127"/>
              </a:rPr>
              <a:t> [1;Yokohama National University, 2;Centre for Wireless Communications(CWC), University of Oulu]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marco.hernandez@ieee.org] </a:t>
            </a:r>
          </a:p>
          <a:p>
            <a:pPr marL="739775" indent="-739775">
              <a:lnSpc>
                <a:spcPts val="1700"/>
              </a:lnSpc>
            </a:pPr>
            <a:r>
              <a:rPr lang="en-US" altLang="ja-JP" sz="1600" b="1" dirty="0">
                <a:solidFill>
                  <a:srgbClr val="000000"/>
                </a:solidFill>
              </a:rPr>
              <a:t>Re:</a:t>
            </a:r>
            <a:r>
              <a:rPr lang="en-US" altLang="ja-JP" sz="1600" dirty="0">
                <a:solidFill>
                  <a:srgbClr val="000000"/>
                </a:solidFill>
              </a:rPr>
              <a:t>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SG15.6a for Amendment of P802.15.6-2012 with Enhanced Dependability  May 2021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May 2021</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SG15.6a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 with </a:t>
            </a:r>
            <a:r>
              <a:rPr lang="en-US" altLang="ja-JP" dirty="0" err="1">
                <a:ea typeface="ＭＳ Ｐゴシック" pitchFamily="50" charset="-128"/>
              </a:rPr>
              <a:t>Webex</a:t>
            </a:r>
            <a:br>
              <a:rPr lang="en-US" altLang="ja-JP" dirty="0">
                <a:ea typeface="ＭＳ Ｐゴシック" pitchFamily="50" charset="-128"/>
              </a:rPr>
            </a:br>
            <a:r>
              <a:rPr lang="en-US" altLang="ja-JP" dirty="0">
                <a:ea typeface="ＭＳ Ｐゴシック" pitchFamily="50" charset="-128"/>
              </a:rPr>
              <a:t>May 19</a:t>
            </a:r>
            <a:r>
              <a:rPr lang="en-US" altLang="ja-JP" baseline="30000" dirty="0">
                <a:ea typeface="ＭＳ Ｐゴシック" pitchFamily="50" charset="-128"/>
              </a:rPr>
              <a:t>th</a:t>
            </a:r>
            <a:r>
              <a:rPr lang="en-US" altLang="ja-JP" dirty="0">
                <a:ea typeface="ＭＳ Ｐゴシック" pitchFamily="50" charset="-128"/>
              </a:rPr>
              <a:t>, 2021</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 (YNU/CWC </a:t>
            </a:r>
            <a:r>
              <a:rPr lang="en-US" altLang="ja-JP" sz="2800" dirty="0" err="1">
                <a:ea typeface="ＭＳ Ｐゴシック" pitchFamily="50" charset="-128"/>
              </a:rPr>
              <a:t>UofOulu</a:t>
            </a:r>
            <a:r>
              <a:rPr lang="en-US" altLang="ja-JP" sz="2800" dirty="0">
                <a:ea typeface="ＭＳ Ｐゴシック" pitchFamily="50" charset="-128"/>
              </a:rPr>
              <a:t>)</a:t>
            </a:r>
            <a:br>
              <a:rPr lang="en-US" altLang="ja-JP" sz="2800" dirty="0">
                <a:ea typeface="ＭＳ Ｐゴシック" pitchFamily="50" charset="-128"/>
              </a:rPr>
            </a:br>
            <a:r>
              <a:rPr lang="en-US" altLang="ja-JP" sz="2800" dirty="0">
                <a:ea typeface="ＭＳ Ｐゴシック" pitchFamily="50" charset="-128"/>
              </a:rPr>
              <a:t>Marco Hernandez (YNU)</a:t>
            </a:r>
            <a:br>
              <a:rPr lang="en-US" altLang="ja-JP" sz="2800" dirty="0">
                <a:ea typeface="ＭＳ Ｐゴシック" pitchFamily="50" charset="-128"/>
              </a:rPr>
            </a:br>
            <a:endParaRPr lang="ja-JP" altLang="ja-JP" dirty="0"/>
          </a:p>
        </p:txBody>
      </p:sp>
      <p:sp>
        <p:nvSpPr>
          <p:cNvPr id="2" name="日付プレースホルダー 1">
            <a:extLst>
              <a:ext uri="{FF2B5EF4-FFF2-40B4-BE49-F238E27FC236}">
                <a16:creationId xmlns:a16="http://schemas.microsoft.com/office/drawing/2014/main" id="{BAA4A5E0-100F-46A5-9D8A-CCAF871AD89A}"/>
              </a:ext>
            </a:extLst>
          </p:cNvPr>
          <p:cNvSpPr>
            <a:spLocks noGrp="1"/>
          </p:cNvSpPr>
          <p:nvPr>
            <p:ph type="dt" sz="half" idx="2"/>
          </p:nvPr>
        </p:nvSpPr>
        <p:spPr/>
        <p:txBody>
          <a:bodyPr/>
          <a:lstStyle/>
          <a:p>
            <a:r>
              <a:rPr lang="en-US" altLang="ja-JP"/>
              <a:t>May 2021</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02443" y="1082221"/>
            <a:ext cx="8815313" cy="5332412"/>
          </a:xfrm>
        </p:spPr>
        <p:txBody>
          <a:bodyPr/>
          <a:lstStyle/>
          <a:p>
            <a:pPr algn="just">
              <a:lnSpc>
                <a:spcPts val="2400"/>
              </a:lnSpc>
            </a:pPr>
            <a:r>
              <a:rPr lang="en-US" altLang="ja-JP" sz="1400" dirty="0"/>
              <a:t>IG-DEP has been approved to be SG15.6a for </a:t>
            </a:r>
            <a:r>
              <a:rPr lang="en-US" altLang="ja-JP" sz="1400" b="1" dirty="0"/>
              <a:t>amendment of existing IEEE802.15.6-2012 for WBAN  with enhanced dependability</a:t>
            </a:r>
            <a:r>
              <a:rPr lang="en-US" altLang="ja-JP" sz="1400" dirty="0"/>
              <a:t> in March meeting, </a:t>
            </a:r>
          </a:p>
          <a:p>
            <a:pPr algn="just">
              <a:lnSpc>
                <a:spcPts val="2400"/>
              </a:lnSpc>
            </a:pPr>
            <a:r>
              <a:rPr lang="en-US" altLang="ja-JP" sz="1400" dirty="0"/>
              <a:t>Updated draft PAR and CSD  in cases of WBAN for medical use case for human body and for automotive use case for human and vehicle bodies .</a:t>
            </a:r>
          </a:p>
          <a:p>
            <a:pPr algn="just">
              <a:lnSpc>
                <a:spcPts val="2400"/>
              </a:lnSpc>
            </a:pPr>
            <a:r>
              <a:rPr lang="en-US" altLang="ja-JP" sz="1400" dirty="0"/>
              <a:t>Necessity and demand for amendment of std.15.6 WBAN with enhanced dependability ; amendment in 15.6 MAC and PHY for contention and interference  in case of overlaid same std. BANs, and co-exiting different UWB and narrow band wireless networks and bi-directional traffic of packets between senso, actuator nodes and coordinator for sensing and controlling feedback loop etc. and additional functionality</a:t>
            </a:r>
          </a:p>
          <a:p>
            <a:pPr algn="just">
              <a:lnSpc>
                <a:spcPts val="2400"/>
              </a:lnSpc>
            </a:pPr>
            <a:r>
              <a:rPr lang="en-US" altLang="ja-JP" sz="1400" dirty="0"/>
              <a:t>Corresponding to questions and comments of EC meeting for our draft of PAR and CSD for the amendment of IEEE802.15.6-2012, we have discussed revision of PAR and CSD to prepare for motion to WG in closing session this week.</a:t>
            </a:r>
          </a:p>
          <a:p>
            <a:pPr algn="just">
              <a:lnSpc>
                <a:spcPts val="2400"/>
              </a:lnSpc>
            </a:pPr>
            <a:r>
              <a:rPr lang="en-US" altLang="ja-JP" sz="1400" dirty="0"/>
              <a:t>As responses for EC Comments, IEEE802.1 TSN  MAC bridge concept and EMC/EMI in vehicle body have been taken into account  in the amendment.</a:t>
            </a:r>
          </a:p>
          <a:p>
            <a:pPr algn="just">
              <a:lnSpc>
                <a:spcPts val="2400"/>
              </a:lnSpc>
            </a:pPr>
            <a:r>
              <a:rPr lang="en-US" altLang="ja-JP" sz="1400" dirty="0"/>
              <a:t>To avoid confliction with IG NG-UWB, we hold a joint session and have already consensus  for harmonization.</a:t>
            </a:r>
          </a:p>
          <a:p>
            <a:pPr algn="just">
              <a:lnSpc>
                <a:spcPts val="2400"/>
              </a:lnSpc>
            </a:pPr>
            <a:r>
              <a:rPr lang="en-US" altLang="ja-JP" sz="1400" dirty="0"/>
              <a:t>Preparation for motion to WG and timeline to  next step  in Ju.ly and later meetings .</a:t>
            </a:r>
          </a:p>
          <a:p>
            <a:pPr algn="just">
              <a:lnSpc>
                <a:spcPts val="2400"/>
              </a:lnSpc>
            </a:pPr>
            <a:endParaRPr lang="en-US" altLang="ja-JP" sz="1400" dirty="0"/>
          </a:p>
          <a:p>
            <a:pPr algn="just">
              <a:lnSpc>
                <a:spcPts val="2400"/>
              </a:lnSpc>
            </a:pPr>
            <a:endParaRPr lang="en-US" altLang="ja-JP" sz="1400" b="1" dirty="0"/>
          </a:p>
        </p:txBody>
      </p:sp>
      <p:sp>
        <p:nvSpPr>
          <p:cNvPr id="3" name="タイトル 2"/>
          <p:cNvSpPr>
            <a:spLocks noGrp="1"/>
          </p:cNvSpPr>
          <p:nvPr>
            <p:ph type="title"/>
          </p:nvPr>
        </p:nvSpPr>
        <p:spPr>
          <a:xfrm>
            <a:off x="685800" y="593725"/>
            <a:ext cx="7772400" cy="415926"/>
          </a:xfrm>
        </p:spPr>
        <p:txBody>
          <a:bodyPr/>
          <a:lstStyle/>
          <a:p>
            <a:r>
              <a:rPr lang="en-US" altLang="ja-JP" sz="2800" b="1" dirty="0">
                <a:latin typeface="+mn-lt"/>
              </a:rPr>
              <a:t>Meeting Objectives</a:t>
            </a:r>
            <a:endParaRPr kumimoji="1" lang="ja-JP" altLang="en-US" sz="2800"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9"/>
            <a:ext cx="7772400" cy="386270"/>
          </a:xfrm>
        </p:spPr>
        <p:txBody>
          <a:bodyPr/>
          <a:lstStyle/>
          <a:p>
            <a:r>
              <a:rPr lang="en-US" altLang="ja-JP" sz="3200" b="1" dirty="0"/>
              <a:t>SG15.6a </a:t>
            </a:r>
            <a:r>
              <a:rPr kumimoji="1" lang="en-US" altLang="ja-JP" sz="3200" b="1" dirty="0"/>
              <a:t>schedule </a:t>
            </a:r>
            <a:r>
              <a:rPr lang="en-US" altLang="ja-JP" sz="3200" b="1" dirty="0"/>
              <a:t>in May 2021</a:t>
            </a:r>
            <a:endParaRPr kumimoji="1" lang="ja-JP" altLang="en-US" sz="3200" b="1" dirty="0"/>
          </a:p>
        </p:txBody>
      </p:sp>
      <p:sp>
        <p:nvSpPr>
          <p:cNvPr id="5" name="スライド番号プレースホルダー 4"/>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2021</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8" name="テキスト ボックス 7">
            <a:extLst>
              <a:ext uri="{FF2B5EF4-FFF2-40B4-BE49-F238E27FC236}">
                <a16:creationId xmlns:a16="http://schemas.microsoft.com/office/drawing/2014/main" id="{519277D1-E0D8-4528-9D32-0D4C71FD2647}"/>
              </a:ext>
            </a:extLst>
          </p:cNvPr>
          <p:cNvSpPr txBox="1"/>
          <p:nvPr/>
        </p:nvSpPr>
        <p:spPr>
          <a:xfrm>
            <a:off x="684483" y="3367352"/>
            <a:ext cx="8671994" cy="3046988"/>
          </a:xfrm>
          <a:prstGeom prst="rect">
            <a:avLst/>
          </a:prstGeom>
          <a:noFill/>
        </p:spPr>
        <p:txBody>
          <a:bodyPr wrap="square">
            <a:spAutoFit/>
          </a:bodyPr>
          <a:lstStyle/>
          <a:p>
            <a:endParaRPr lang="en-US" altLang="ja-JP" sz="1200" dirty="0"/>
          </a:p>
          <a:p>
            <a:pPr marL="228600" indent="-228600">
              <a:buAutoNum type="arabicPeriod"/>
            </a:pPr>
            <a:r>
              <a:rPr lang="en-US" altLang="ja-JP" sz="1200" b="1" dirty="0"/>
              <a:t>SG 15.6a</a:t>
            </a:r>
            <a:r>
              <a:rPr lang="ja-JP" altLang="en-US" sz="1200" b="1" dirty="0"/>
              <a:t>　  </a:t>
            </a:r>
            <a:r>
              <a:rPr lang="en-US" altLang="ja-JP" sz="1200" b="1" dirty="0"/>
              <a:t>Session1            9:00 AM - 11:00 AM Wednesday, May 12 2021 (UTC-04:00) Eastern Time, </a:t>
            </a:r>
          </a:p>
          <a:p>
            <a:r>
              <a:rPr lang="en-US" altLang="ja-JP" sz="1200" b="1" dirty="0"/>
              <a:t>      Meeting link: https://ieeesa.webex.com/ieeesa/j.php?MTID=m3a224ba076825e5eb57454858f28dd22</a:t>
            </a:r>
          </a:p>
          <a:p>
            <a:r>
              <a:rPr lang="en-US" altLang="ja-JP" sz="1200" b="1" dirty="0"/>
              <a:t>      Meeting number: 173 736 3816,          Password: 802156a</a:t>
            </a:r>
          </a:p>
          <a:p>
            <a:endParaRPr lang="en-US" altLang="ja-JP" sz="1200" b="1" dirty="0"/>
          </a:p>
          <a:p>
            <a:r>
              <a:rPr lang="en-US" altLang="ja-JP" sz="1200" b="1" dirty="0"/>
              <a:t>2. SG 15.6a</a:t>
            </a:r>
            <a:r>
              <a:rPr lang="ja-JP" altLang="en-US" sz="1200" b="1" dirty="0"/>
              <a:t>　　</a:t>
            </a:r>
            <a:r>
              <a:rPr lang="en-US" altLang="ja-JP" sz="1200" b="1" dirty="0"/>
              <a:t>Session2            9:00 AM - 11:00 AM  Thursday, May 13 2021 (UTC-04:00) Eastern Time, </a:t>
            </a:r>
          </a:p>
          <a:p>
            <a:r>
              <a:rPr lang="en-US" altLang="ja-JP" sz="1200" b="1" dirty="0"/>
              <a:t>      Meeting link: </a:t>
            </a:r>
            <a:r>
              <a:rPr lang="en-US" altLang="ja-JP" sz="1200" b="1" dirty="0">
                <a:hlinkClick r:id="rId3"/>
              </a:rPr>
              <a:t>https://ieeesa.webex.com/ieeesa/j.php?MTID=m651b1c8e35df15e292b1f12bf26d3c20</a:t>
            </a:r>
            <a:endParaRPr lang="en-US" altLang="ja-JP" sz="1200" b="1" dirty="0"/>
          </a:p>
          <a:p>
            <a:r>
              <a:rPr lang="en-US" altLang="ja-JP" sz="1200" b="1" dirty="0"/>
              <a:t>       Meeting number: 173 787 9956,         Password: 802156a</a:t>
            </a:r>
          </a:p>
          <a:p>
            <a:endParaRPr lang="en-US" altLang="ja-JP" sz="1200" b="1" dirty="0"/>
          </a:p>
          <a:p>
            <a:r>
              <a:rPr lang="en-US" altLang="ja-JP" sz="1200" b="1" dirty="0"/>
              <a:t>3. SG 15.6a</a:t>
            </a:r>
            <a:r>
              <a:rPr lang="ja-JP" altLang="en-US" sz="1200" b="1" dirty="0"/>
              <a:t>　　</a:t>
            </a:r>
            <a:r>
              <a:rPr lang="en-US" altLang="ja-JP" sz="1200" b="1" dirty="0"/>
              <a:t>Session3    </a:t>
            </a:r>
            <a:r>
              <a:rPr kumimoji="0" lang="en-US" altLang="ja-JP" sz="1200" b="1" i="0" u="none" strike="noStrike" kern="1200" cap="none" spc="0" normalizeH="0" baseline="0" noProof="0" dirty="0">
                <a:ln>
                  <a:noFill/>
                </a:ln>
                <a:solidFill>
                  <a:srgbClr val="000000"/>
                </a:solidFill>
                <a:effectLst/>
                <a:uLnTx/>
                <a:uFillTx/>
                <a:latin typeface="Arial"/>
                <a:ea typeface="+mn-ea"/>
                <a:cs typeface="+mn-cs"/>
              </a:rPr>
              <a:t>        9:00 AM - 11:00 AM </a:t>
            </a:r>
            <a:r>
              <a:rPr kumimoji="0" lang="en-US" altLang="ja-JP" sz="1200" b="1" i="0" u="none" strike="noStrike" kern="1200" cap="none" spc="0" normalizeH="0" baseline="0" noProof="0" dirty="0" err="1">
                <a:ln>
                  <a:noFill/>
                </a:ln>
                <a:solidFill>
                  <a:srgbClr val="000000"/>
                </a:solidFill>
                <a:effectLst/>
                <a:uLnTx/>
                <a:uFillTx/>
                <a:latin typeface="Arial"/>
                <a:ea typeface="+mn-ea"/>
                <a:cs typeface="+mn-cs"/>
              </a:rPr>
              <a:t>Tuesdaay</a:t>
            </a:r>
            <a:r>
              <a:rPr kumimoji="0" lang="en-US" altLang="ja-JP" sz="1200" b="1" i="0" u="none" strike="noStrike" kern="1200" cap="none" spc="0" normalizeH="0" baseline="0" noProof="0" dirty="0">
                <a:ln>
                  <a:noFill/>
                </a:ln>
                <a:solidFill>
                  <a:srgbClr val="000000"/>
                </a:solidFill>
                <a:effectLst/>
                <a:uLnTx/>
                <a:uFillTx/>
                <a:latin typeface="Arial"/>
                <a:ea typeface="+mn-ea"/>
                <a:cs typeface="+mn-cs"/>
              </a:rPr>
              <a:t>, May 18 2021 (UTC-04:00) Eastern Time,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200" b="1" dirty="0"/>
              <a:t>      Meeting link: </a:t>
            </a:r>
            <a:r>
              <a:rPr lang="en-US" altLang="ja-JP" sz="1200" b="1" dirty="0">
                <a:hlinkClick r:id="rId4"/>
              </a:rPr>
              <a:t>https://ieeesa.webex.com/ieeesa/j.php?MTID=mf23739e3131b31dae7fc973645f0cefe</a:t>
            </a:r>
            <a:endParaRPr lang="en-US" altLang="ja-JP" sz="12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200" b="1" dirty="0"/>
              <a:t>      Meeting number: 173 482 1159,          Password: 802156a</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ltLang="ja-JP" sz="1200" b="1" dirty="0"/>
          </a:p>
          <a:p>
            <a:pPr marL="228600" marR="0" lvl="0" indent="-228600" algn="l" defTabSz="457200" rtl="0" eaLnBrk="1" fontAlgn="auto" latinLnBrk="0" hangingPunct="1">
              <a:lnSpc>
                <a:spcPct val="100000"/>
              </a:lnSpc>
              <a:spcBef>
                <a:spcPts val="0"/>
              </a:spcBef>
              <a:spcAft>
                <a:spcPts val="0"/>
              </a:spcAft>
              <a:buClrTx/>
              <a:buSzTx/>
              <a:buFontTx/>
              <a:buAutoNum type="arabicPeriod" startAt="4"/>
              <a:tabLst/>
              <a:defRPr/>
            </a:pPr>
            <a:r>
              <a:rPr lang="en-US" altLang="ja-JP" sz="1200" b="1" dirty="0"/>
              <a:t>SG 15.6a       Session4           1:00 PM – 3:00PM   Tuesday, May  18 2021 (UTC-04:00) Eastern Time, </a:t>
            </a:r>
          </a:p>
          <a:p>
            <a:pPr marR="0" lvl="0" algn="l" defTabSz="457200" rtl="0" eaLnBrk="1" fontAlgn="auto" latinLnBrk="0" hangingPunct="1">
              <a:lnSpc>
                <a:spcPct val="100000"/>
              </a:lnSpc>
              <a:spcBef>
                <a:spcPts val="0"/>
              </a:spcBef>
              <a:spcAft>
                <a:spcPts val="0"/>
              </a:spcAft>
              <a:buClrTx/>
              <a:buSzTx/>
              <a:tabLst/>
              <a:defRPr/>
            </a:pPr>
            <a:r>
              <a:rPr lang="en-US" altLang="ja-JP" sz="1200" b="1" dirty="0"/>
              <a:t>      Meeting link: </a:t>
            </a:r>
            <a:r>
              <a:rPr lang="en-US" altLang="ja-JP" sz="1200" b="1" dirty="0">
                <a:hlinkClick r:id="rId5"/>
              </a:rPr>
              <a:t>https://ieeesa.webex.com/ieeesa/j.php?MTID=m2946f0a017167036596e0b1605364fa4</a:t>
            </a:r>
            <a:endParaRPr lang="en-US" altLang="ja-JP" sz="1200" b="1" dirty="0"/>
          </a:p>
          <a:p>
            <a:pPr marR="0" lvl="0" algn="l" defTabSz="457200" rtl="0" eaLnBrk="1" fontAlgn="auto" latinLnBrk="0" hangingPunct="1">
              <a:lnSpc>
                <a:spcPct val="100000"/>
              </a:lnSpc>
              <a:spcBef>
                <a:spcPts val="0"/>
              </a:spcBef>
              <a:spcAft>
                <a:spcPts val="0"/>
              </a:spcAft>
              <a:buClrTx/>
              <a:buSzTx/>
              <a:tabLst/>
              <a:defRPr/>
            </a:pPr>
            <a:r>
              <a:rPr lang="en-US" altLang="ja-JP" sz="1200" b="1" dirty="0"/>
              <a:t>       Meeting number:  173 448 2645,         Password:  SG6a</a:t>
            </a:r>
          </a:p>
        </p:txBody>
      </p:sp>
      <p:graphicFrame>
        <p:nvGraphicFramePr>
          <p:cNvPr id="9" name="コンテンツ プレースホルダー 8">
            <a:extLst>
              <a:ext uri="{FF2B5EF4-FFF2-40B4-BE49-F238E27FC236}">
                <a16:creationId xmlns:a16="http://schemas.microsoft.com/office/drawing/2014/main" id="{FD2D62B6-6099-45DF-849E-80499DC566EF}"/>
              </a:ext>
            </a:extLst>
          </p:cNvPr>
          <p:cNvGraphicFramePr>
            <a:graphicFrameLocks/>
          </p:cNvGraphicFramePr>
          <p:nvPr>
            <p:extLst>
              <p:ext uri="{D42A27DB-BD31-4B8C-83A1-F6EECF244321}">
                <p14:modId xmlns:p14="http://schemas.microsoft.com/office/powerpoint/2010/main" val="1133845701"/>
              </p:ext>
            </p:extLst>
          </p:nvPr>
        </p:nvGraphicFramePr>
        <p:xfrm>
          <a:off x="246230" y="1020279"/>
          <a:ext cx="8727739" cy="2286000"/>
        </p:xfrm>
        <a:graphic>
          <a:graphicData uri="http://schemas.openxmlformats.org/drawingml/2006/table">
            <a:tbl>
              <a:tblPr firstRow="1" bandRow="1">
                <a:tableStyleId>{93296810-A885-4BE3-A3E7-6D5BEEA58F35}</a:tableStyleId>
              </a:tblPr>
              <a:tblGrid>
                <a:gridCol w="1206947">
                  <a:extLst>
                    <a:ext uri="{9D8B030D-6E8A-4147-A177-3AD203B41FA5}">
                      <a16:colId xmlns:a16="http://schemas.microsoft.com/office/drawing/2014/main" val="20000"/>
                    </a:ext>
                  </a:extLst>
                </a:gridCol>
                <a:gridCol w="1457325">
                  <a:extLst>
                    <a:ext uri="{9D8B030D-6E8A-4147-A177-3AD203B41FA5}">
                      <a16:colId xmlns:a16="http://schemas.microsoft.com/office/drawing/2014/main" val="20001"/>
                    </a:ext>
                  </a:extLst>
                </a:gridCol>
                <a:gridCol w="1546101">
                  <a:extLst>
                    <a:ext uri="{9D8B030D-6E8A-4147-A177-3AD203B41FA5}">
                      <a16:colId xmlns:a16="http://schemas.microsoft.com/office/drawing/2014/main" val="20002"/>
                    </a:ext>
                  </a:extLst>
                </a:gridCol>
                <a:gridCol w="1557914">
                  <a:extLst>
                    <a:ext uri="{9D8B030D-6E8A-4147-A177-3AD203B41FA5}">
                      <a16:colId xmlns:a16="http://schemas.microsoft.com/office/drawing/2014/main" val="20003"/>
                    </a:ext>
                  </a:extLst>
                </a:gridCol>
                <a:gridCol w="1510003">
                  <a:extLst>
                    <a:ext uri="{9D8B030D-6E8A-4147-A177-3AD203B41FA5}">
                      <a16:colId xmlns:a16="http://schemas.microsoft.com/office/drawing/2014/main" val="20004"/>
                    </a:ext>
                  </a:extLst>
                </a:gridCol>
                <a:gridCol w="1449449">
                  <a:extLst>
                    <a:ext uri="{9D8B030D-6E8A-4147-A177-3AD203B41FA5}">
                      <a16:colId xmlns:a16="http://schemas.microsoft.com/office/drawing/2014/main" val="4248650248"/>
                    </a:ext>
                  </a:extLst>
                </a:gridCol>
              </a:tblGrid>
              <a:tr h="615101">
                <a:tc>
                  <a:txBody>
                    <a:bodyPr/>
                    <a:lstStyle/>
                    <a:p>
                      <a:endParaRPr kumimoji="1" lang="ja-JP" altLang="en-US" dirty="0"/>
                    </a:p>
                  </a:txBody>
                  <a:tcPr>
                    <a:solidFill>
                      <a:srgbClr val="008000"/>
                    </a:solidFill>
                  </a:tcPr>
                </a:tc>
                <a:tc>
                  <a:txBody>
                    <a:bodyPr/>
                    <a:lstStyle/>
                    <a:p>
                      <a:pPr algn="ctr"/>
                      <a:r>
                        <a:rPr kumimoji="1" lang="en-US" altLang="ja-JP" dirty="0"/>
                        <a:t>May 11</a:t>
                      </a:r>
                      <a:r>
                        <a:rPr kumimoji="1" lang="en-US" altLang="ja-JP" baseline="30000" dirty="0"/>
                        <a:t>th</a:t>
                      </a:r>
                    </a:p>
                    <a:p>
                      <a:pPr algn="ctr"/>
                      <a:r>
                        <a:rPr kumimoji="1" lang="en-US" altLang="ja-JP" dirty="0"/>
                        <a:t>Tuesday</a:t>
                      </a:r>
                      <a:endParaRPr kumimoji="1" lang="ja-JP" altLang="en-US" dirty="0"/>
                    </a:p>
                  </a:txBody>
                  <a:tcPr anchor="ctr">
                    <a:solidFill>
                      <a:srgbClr val="008000"/>
                    </a:solidFill>
                  </a:tcPr>
                </a:tc>
                <a:tc>
                  <a:txBody>
                    <a:bodyPr/>
                    <a:lstStyle/>
                    <a:p>
                      <a:pPr algn="ctr"/>
                      <a:r>
                        <a:rPr kumimoji="1" lang="en-US" altLang="ja-JP" dirty="0"/>
                        <a:t>May 12</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solidFill>
                      <a:srgbClr val="008000"/>
                    </a:solidFill>
                  </a:tcPr>
                </a:tc>
                <a:tc>
                  <a:txBody>
                    <a:bodyPr/>
                    <a:lstStyle/>
                    <a:p>
                      <a:pPr algn="ctr"/>
                      <a:r>
                        <a:rPr kumimoji="1" lang="en-US" altLang="ja-JP" dirty="0"/>
                        <a:t>May 13</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solidFill>
                      <a:srgbClr val="008000"/>
                    </a:solidFill>
                  </a:tcPr>
                </a:tc>
                <a:tc>
                  <a:txBody>
                    <a:bodyPr/>
                    <a:lstStyle/>
                    <a:p>
                      <a:pPr algn="ctr"/>
                      <a:r>
                        <a:rPr kumimoji="1" lang="en-US" altLang="ja-JP" dirty="0"/>
                        <a:t>May 18</a:t>
                      </a:r>
                      <a:r>
                        <a:rPr kumimoji="1" lang="en-US" altLang="ja-JP" baseline="30000" dirty="0"/>
                        <a:t>th</a:t>
                      </a:r>
                      <a:endParaRPr kumimoji="1" lang="en-US" altLang="ja-JP" dirty="0"/>
                    </a:p>
                    <a:p>
                      <a:pPr algn="ctr"/>
                      <a:r>
                        <a:rPr kumimoji="1" lang="en-US" altLang="ja-JP" dirty="0"/>
                        <a:t>Tuesday</a:t>
                      </a:r>
                      <a:endParaRPr kumimoji="1" lang="ja-JP" altLang="en-US" dirty="0"/>
                    </a:p>
                  </a:txBody>
                  <a:tcPr anchor="ctr">
                    <a:solidFill>
                      <a:srgbClr val="008000"/>
                    </a:solidFill>
                  </a:tcPr>
                </a:tc>
                <a:tc>
                  <a:txBody>
                    <a:bodyPr/>
                    <a:lstStyle/>
                    <a:p>
                      <a:pPr algn="ctr"/>
                      <a:r>
                        <a:rPr kumimoji="1" lang="en-US" altLang="ja-JP" dirty="0"/>
                        <a:t>March 20</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solidFill>
                      <a:srgbClr val="008000"/>
                    </a:solidFill>
                  </a:tcPr>
                </a:tc>
                <a:extLst>
                  <a:ext uri="{0D108BD9-81ED-4DB2-BD59-A6C34878D82A}">
                    <a16:rowId xmlns:a16="http://schemas.microsoft.com/office/drawing/2014/main" val="10000"/>
                  </a:ext>
                </a:extLst>
              </a:tr>
              <a:tr h="790844">
                <a:tc>
                  <a:txBody>
                    <a:bodyPr/>
                    <a:lstStyle/>
                    <a:p>
                      <a:pPr algn="ctr"/>
                      <a:r>
                        <a:rPr kumimoji="1" lang="en-US" altLang="ja-JP" sz="1200" dirty="0"/>
                        <a:t>EST 9:00AM-11:00AM</a:t>
                      </a:r>
                    </a:p>
                    <a:p>
                      <a:pPr algn="ctr"/>
                      <a:r>
                        <a:rPr kumimoji="1" lang="en-US" altLang="ja-JP" sz="1200" dirty="0"/>
                        <a:t>JST  10:00PM-12:00PM</a:t>
                      </a:r>
                      <a:endParaRPr kumimoji="1" lang="ja-JP" altLang="en-US" sz="1200" dirty="0"/>
                    </a:p>
                  </a:txBody>
                  <a:tcPr anchor="ctr">
                    <a:solidFill>
                      <a:schemeClr val="accent1">
                        <a:lumMod val="60000"/>
                        <a:lumOff val="40000"/>
                      </a:schemeClr>
                    </a:solidFill>
                  </a:tcPr>
                </a:tc>
                <a:tc>
                  <a:txBody>
                    <a:bodyPr/>
                    <a:lstStyle/>
                    <a:p>
                      <a:pPr algn="ctr"/>
                      <a:r>
                        <a:rPr kumimoji="1" lang="en-US" altLang="ja-JP" sz="1600" dirty="0">
                          <a:solidFill>
                            <a:schemeClr val="tx1"/>
                          </a:solidFill>
                        </a:rPr>
                        <a:t>IEEE802.15 Opening Plenary</a:t>
                      </a:r>
                    </a:p>
                  </a:txBody>
                  <a:tcPr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Session 1</a:t>
                      </a:r>
                    </a:p>
                  </a:txBody>
                  <a:tcPr anchor="ctr">
                    <a:solidFill>
                      <a:schemeClr val="accent1">
                        <a:lumMod val="60000"/>
                        <a:lumOff val="40000"/>
                      </a:schemeClr>
                    </a:solidFill>
                  </a:tcPr>
                </a:tc>
                <a:tc>
                  <a:txBody>
                    <a:bodyPr/>
                    <a:lstStyle/>
                    <a:p>
                      <a:pPr algn="ctr"/>
                      <a:r>
                        <a:rPr kumimoji="1" lang="en-US" altLang="ja-JP" sz="1600" dirty="0">
                          <a:solidFill>
                            <a:schemeClr val="tx1"/>
                          </a:solidFill>
                        </a:rPr>
                        <a:t>AM1</a:t>
                      </a:r>
                    </a:p>
                    <a:p>
                      <a:pPr algn="ctr"/>
                      <a:r>
                        <a:rPr kumimoji="1" lang="en-US" altLang="ja-JP" sz="1600" dirty="0">
                          <a:solidFill>
                            <a:schemeClr val="tx1"/>
                          </a:solidFill>
                        </a:rPr>
                        <a:t>SG15.6a</a:t>
                      </a:r>
                    </a:p>
                    <a:p>
                      <a:pPr algn="ctr"/>
                      <a:r>
                        <a:rPr kumimoji="1" lang="en-US" altLang="ja-JP" sz="1600" dirty="0">
                          <a:solidFill>
                            <a:schemeClr val="tx1"/>
                          </a:solidFill>
                        </a:rPr>
                        <a:t>Session 2</a:t>
                      </a:r>
                      <a:endParaRPr kumimoji="1" lang="ja-JP" altLang="en-US" sz="1600" dirty="0">
                        <a:solidFill>
                          <a:schemeClr val="tx1"/>
                        </a:solidFill>
                      </a:endParaRPr>
                    </a:p>
                  </a:txBody>
                  <a:tcPr anchor="ct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SG15.6a</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Session 3</a:t>
                      </a:r>
                    </a:p>
                  </a:txBody>
                  <a:tcPr anchor="ct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solidFill>
                      <a:schemeClr val="accent1">
                        <a:lumMod val="60000"/>
                        <a:lumOff val="40000"/>
                      </a:schemeClr>
                    </a:solidFill>
                  </a:tcPr>
                </a:tc>
                <a:extLst>
                  <a:ext uri="{0D108BD9-81ED-4DB2-BD59-A6C34878D82A}">
                    <a16:rowId xmlns:a16="http://schemas.microsoft.com/office/drawing/2014/main" val="10001"/>
                  </a:ext>
                </a:extLst>
              </a:tr>
              <a:tr h="790844">
                <a:tc>
                  <a:txBody>
                    <a:bodyPr/>
                    <a:lstStyle/>
                    <a:p>
                      <a:pPr algn="ctr"/>
                      <a:r>
                        <a:rPr kumimoji="1" lang="en-US" altLang="ja-JP" sz="1200" dirty="0"/>
                        <a:t>EST 1:00PM-3:00PM</a:t>
                      </a:r>
                    </a:p>
                    <a:p>
                      <a:pPr algn="ctr"/>
                      <a:r>
                        <a:rPr kumimoji="1" lang="en-US" altLang="ja-JP" sz="1200" dirty="0"/>
                        <a:t>JST  2:00AM-4:00AM+1 day</a:t>
                      </a:r>
                    </a:p>
                  </a:txBody>
                  <a:tcPr anchor="ctr">
                    <a:solidFill>
                      <a:schemeClr val="accent1">
                        <a:lumMod val="60000"/>
                        <a:lumOff val="40000"/>
                      </a:schemeClr>
                    </a:solidFill>
                  </a:tcPr>
                </a:tc>
                <a:tc>
                  <a:txBody>
                    <a:bodyPr/>
                    <a:lstStyle/>
                    <a:p>
                      <a:pPr algn="ctr"/>
                      <a:endParaRPr kumimoji="1" lang="en-US" altLang="ja-JP" sz="1600" dirty="0">
                        <a:solidFill>
                          <a:schemeClr val="tx1"/>
                        </a:solidFill>
                      </a:endParaRPr>
                    </a:p>
                  </a:txBody>
                  <a:tcPr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solidFill>
                      <a:schemeClr val="accent1">
                        <a:lumMod val="60000"/>
                        <a:lumOff val="40000"/>
                      </a:schemeClr>
                    </a:solidFill>
                  </a:tcPr>
                </a:tc>
                <a:tc>
                  <a:txBody>
                    <a:bodyPr/>
                    <a:lstStyle/>
                    <a:p>
                      <a:pPr algn="ctr"/>
                      <a:endParaRPr kumimoji="1" lang="ja-JP" altLang="en-US" sz="1600" dirty="0">
                        <a:solidFill>
                          <a:schemeClr val="tx1"/>
                        </a:solidFill>
                      </a:endParaRPr>
                    </a:p>
                  </a:txBody>
                  <a:tcPr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mn-lt"/>
                          <a:ea typeface="+mn-ea"/>
                          <a:cs typeface="+mn-cs"/>
                        </a:rPr>
                        <a:t>PM1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mn-lt"/>
                          <a:ea typeface="+mn-ea"/>
                          <a:cs typeface="+mn-cs"/>
                        </a:rPr>
                        <a:t>SG15.6a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mn-lt"/>
                          <a:ea typeface="+mn-ea"/>
                          <a:cs typeface="+mn-cs"/>
                        </a:rPr>
                        <a:t>Session 4</a:t>
                      </a:r>
                      <a:endParaRPr kumimoji="1" lang="en-US" altLang="ja-JP" sz="1600" u="none" dirty="0">
                        <a:solidFill>
                          <a:schemeClr val="tx1"/>
                        </a:solidFill>
                      </a:endParaRPr>
                    </a:p>
                  </a:txBody>
                  <a:tcPr anchor="ct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solidFill>
                      <a:schemeClr val="accent1">
                        <a:lumMod val="60000"/>
                        <a:lumOff val="40000"/>
                      </a:schemeClr>
                    </a:solidFill>
                  </a:tcPr>
                </a:tc>
                <a:extLst>
                  <a:ext uri="{0D108BD9-81ED-4DB2-BD59-A6C34878D82A}">
                    <a16:rowId xmlns:a16="http://schemas.microsoft.com/office/drawing/2014/main" val="3485260563"/>
                  </a:ext>
                </a:extLst>
              </a:tr>
            </a:tbl>
          </a:graphicData>
        </a:graphic>
      </p:graphicFrame>
    </p:spTree>
    <p:extLst>
      <p:ext uri="{BB962C8B-B14F-4D97-AF65-F5344CB8AC3E}">
        <p14:creationId xmlns:p14="http://schemas.microsoft.com/office/powerpoint/2010/main" val="1529564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519862"/>
            <a:ext cx="7772400" cy="726976"/>
          </a:xfrm>
          <a:ln/>
        </p:spPr>
        <p:txBody>
          <a:bodyPr/>
          <a:lstStyle/>
          <a:p>
            <a:r>
              <a:rPr lang="en-US" altLang="ja-JP" sz="2800" b="1" dirty="0">
                <a:latin typeface="+mn-lt"/>
              </a:rPr>
              <a:t>Meeting Accomplishments</a:t>
            </a:r>
            <a:endParaRPr lang="ja-JP" altLang="ja-JP" sz="2800" b="1" dirty="0">
              <a:latin typeface="+mn-lt"/>
            </a:endParaRP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
        <p:nvSpPr>
          <p:cNvPr id="8" name="Rectangle 3">
            <a:extLst>
              <a:ext uri="{FF2B5EF4-FFF2-40B4-BE49-F238E27FC236}">
                <a16:creationId xmlns:a16="http://schemas.microsoft.com/office/drawing/2014/main" id="{F85A58B9-0A6A-464B-972D-791D92883C07}"/>
              </a:ext>
            </a:extLst>
          </p:cNvPr>
          <p:cNvSpPr>
            <a:spLocks noGrp="1" noChangeArrowheads="1"/>
          </p:cNvSpPr>
          <p:nvPr>
            <p:ph idx="1"/>
          </p:nvPr>
        </p:nvSpPr>
        <p:spPr>
          <a:xfrm>
            <a:off x="107504" y="1113359"/>
            <a:ext cx="8928992" cy="5544616"/>
          </a:xfrm>
          <a:ln/>
        </p:spPr>
        <p:txBody>
          <a:bodyPr>
            <a:noAutofit/>
          </a:bodyPr>
          <a:lstStyle/>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ISG15.6a meeting call to order</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Call for essential patents and policies &amp; procedures reminder </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Approve last meeting minutes: 15-21-0190-00-0dep-ig-dependability-March-2021-meeting-minutes</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IG DEP &amp; SG15.6a Activity for Amendment of IEEE802.15.6 Wireless BAN with Enhanced Dependability     doc.#15-21-0023-00-0dep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Review of Comments for SG15.6a in March EC Meeting                                                        doc.#15-21-0138-00-0dep</a:t>
            </a:r>
          </a:p>
          <a:p>
            <a:pPr marL="171450" marR="0" lvl="1" indent="-171450" algn="l" defTabSz="914400" rtl="0" eaLnBrk="1" fontAlgn="base" latinLnBrk="0" hangingPunct="1">
              <a:lnSpc>
                <a:spcPts val="1500"/>
              </a:lnSpc>
              <a:spcBef>
                <a:spcPts val="0"/>
              </a:spcBef>
              <a:spcAft>
                <a:spcPts val="0"/>
              </a:spcAft>
              <a:buClrTx/>
              <a:buSzTx/>
              <a:buFont typeface="Arial" panose="020B0604020202020204" pitchFamily="34" charset="0"/>
              <a:buChar char="•"/>
              <a:tabLst/>
              <a:defRPr/>
            </a:pPr>
            <a:r>
              <a:rPr kumimoji="1" lang="ja-JP" altLang="en-US" sz="12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Response for Comments for SG15.6a in March EC                                                                doc.#15-21-0154-01-0dep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Introducing 802.1 TSN Concepts to SG 15.6a BAN with Enhanced Dependability</a:t>
            </a:r>
            <a:r>
              <a:rPr kumimoji="1" lang="ja-JP" altLang="en-US" sz="12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doc.#15-21-0245-02-06a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SG15.6a Channel and Environment Models Including EMC/EMI Issues for Wireless Human and Vehicle Body Area Networks(HBAN and VBAN)                                                                                                   doc.#15-21-0044-02-06a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IEEE802.15.6a Draft PAR                                                                                                       doc.#15-21-0259-03-06a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IEEE802.15.6a Draft CSD                                                                                                       doc.#15-21-0260-02-06a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300" b="0" i="0" u="none" strike="noStrike" kern="0" cap="none" spc="0" normalizeH="0" baseline="0" noProof="0" dirty="0">
                <a:ln>
                  <a:noFill/>
                </a:ln>
                <a:solidFill>
                  <a:srgbClr val="000000"/>
                </a:solidFill>
                <a:effectLst/>
                <a:uLnTx/>
                <a:uFillTx/>
                <a:latin typeface="Arial"/>
              </a:rPr>
              <a:t>Motion in SG15.6a and </a:t>
            </a:r>
            <a:r>
              <a:rPr kumimoji="1" lang="en-US" altLang="ja-JP" sz="1200" b="0" i="0" u="none" strike="noStrike" kern="0" cap="none" spc="0" normalizeH="0" baseline="0" noProof="0" dirty="0">
                <a:ln>
                  <a:noFill/>
                </a:ln>
                <a:solidFill>
                  <a:srgbClr val="000000"/>
                </a:solidFill>
                <a:effectLst/>
                <a:uLnTx/>
                <a:uFillTx/>
                <a:latin typeface="Arial"/>
              </a:rPr>
              <a:t>WG                                                                                                 doc.$15-21-0307-01-06a</a:t>
            </a:r>
            <a:endParaRPr kumimoji="1" lang="en-US" altLang="ja-JP" sz="1300" b="0" i="0" u="none" strike="noStrike" kern="0" cap="none" spc="0" normalizeH="0" baseline="0" noProof="0" dirty="0">
              <a:ln>
                <a:noFill/>
              </a:ln>
              <a:solidFill>
                <a:srgbClr val="000000"/>
              </a:solidFill>
              <a:effectLst/>
              <a:uLnTx/>
              <a:uFillTx/>
              <a:latin typeface="Arial"/>
            </a:endParaRP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Discussion</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1.   Comments of Representatives of  802.1 and  Automotive Industries</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2.   Harmonization between SG 15.6a and SG 15.4ab: Technical Requirements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doc.#15-21-0153-00-odep</a:t>
            </a:r>
            <a:endParaRPr kumimoji="1" lang="en-US" altLang="ja-JP" sz="13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3.   Specification of amendment of IEEE802.15.6-2012 WBAN with Enhanced Dependability </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4   Updating Technical Requirement for Amendment of WBAN IEEE802.15.6-2012</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5.   Preparation for motion to TG  </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6.   Timeline for May meeting and  later                                                                              </a:t>
            </a:r>
          </a:p>
          <a:p>
            <a:pPr marL="0" indent="355600">
              <a:lnSpc>
                <a:spcPts val="1500"/>
              </a:lnSpc>
            </a:pPr>
            <a:r>
              <a:rPr lang="en-US" altLang="ja-JP" sz="1600" dirty="0"/>
              <a:t>PAR and CSD</a:t>
            </a:r>
          </a:p>
          <a:p>
            <a:pPr marL="0" indent="0">
              <a:lnSpc>
                <a:spcPts val="1500"/>
              </a:lnSpc>
              <a:buNone/>
            </a:pPr>
            <a:r>
              <a:rPr lang="en-US" altLang="ja-JP" sz="1600" dirty="0"/>
              <a:t>      Motion: that the 802.15 Working Group seeks approval from the 802 EC to form a study group in 802.15 to develop the PAR and CSD documents for SG15.6a, an amendment to IEEE Std 802.15.6 for enhanced dependability, and additionally authorize the 802.15 WG Chair to make any necessary changes to these docs required to support the submission.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0843-58D5-4F47-9304-7465E6F5C466}"/>
              </a:ext>
            </a:extLst>
          </p:cNvPr>
          <p:cNvSpPr>
            <a:spLocks noGrp="1"/>
          </p:cNvSpPr>
          <p:nvPr>
            <p:ph type="title"/>
          </p:nvPr>
        </p:nvSpPr>
        <p:spPr>
          <a:xfrm>
            <a:off x="378739" y="698500"/>
            <a:ext cx="8386522" cy="720725"/>
          </a:xfrm>
        </p:spPr>
        <p:txBody>
          <a:bodyPr/>
          <a:lstStyle/>
          <a:p>
            <a:r>
              <a:rPr lang="en-US" sz="2800" b="1" dirty="0"/>
              <a:t>SG 15.6a Working Group Motion</a:t>
            </a:r>
          </a:p>
        </p:txBody>
      </p:sp>
      <p:sp>
        <p:nvSpPr>
          <p:cNvPr id="3" name="Text Placeholder 2">
            <a:extLst>
              <a:ext uri="{FF2B5EF4-FFF2-40B4-BE49-F238E27FC236}">
                <a16:creationId xmlns:a16="http://schemas.microsoft.com/office/drawing/2014/main" id="{4E0E2FD5-B9BD-4E99-B5C8-28C65D92DE12}"/>
              </a:ext>
            </a:extLst>
          </p:cNvPr>
          <p:cNvSpPr>
            <a:spLocks noGrp="1"/>
          </p:cNvSpPr>
          <p:nvPr>
            <p:ph type="body" idx="1"/>
          </p:nvPr>
        </p:nvSpPr>
        <p:spPr>
          <a:xfrm>
            <a:off x="416838" y="1306513"/>
            <a:ext cx="8386523" cy="4343400"/>
          </a:xfrm>
        </p:spPr>
        <p:txBody>
          <a:bodyPr/>
          <a:lstStyle/>
          <a:p>
            <a:r>
              <a:rPr lang="en-US" sz="2400" dirty="0">
                <a:latin typeface="+mn-lt"/>
              </a:rPr>
              <a:t>WG Motion: Request that the PAR and CSD contained in documents [15-21-0259-03] and [15-21-0260-02], respectively, be approved for submission to the WG for its approval and that the EC be requested to forward the PAR to </a:t>
            </a:r>
            <a:r>
              <a:rPr lang="en-US" sz="2400" dirty="0" err="1">
                <a:latin typeface="+mn-lt"/>
              </a:rPr>
              <a:t>NesCom</a:t>
            </a:r>
            <a:r>
              <a:rPr lang="en-US" sz="2400" dirty="0">
                <a:latin typeface="+mn-lt"/>
              </a:rPr>
              <a:t>.  The 802.15 working group chair and technical editor are authorized to make additional modifications to the PAR and CSD as needed to reflect EC discussion at its closing meeting.</a:t>
            </a:r>
          </a:p>
          <a:p>
            <a:r>
              <a:rPr lang="en-US" sz="2400" dirty="0">
                <a:latin typeface="+mn-lt"/>
              </a:rPr>
              <a:t>Moved:                   </a:t>
            </a:r>
            <a:r>
              <a:rPr lang="en-US" sz="2400" dirty="0">
                <a:latin typeface="+mn-lt"/>
                <a:ea typeface="Times New Roman"/>
              </a:rPr>
              <a:t>    </a:t>
            </a:r>
            <a:r>
              <a:rPr lang="en-US" sz="2400" dirty="0">
                <a:latin typeface="+mn-lt"/>
              </a:rPr>
              <a:t>Seconded:</a:t>
            </a:r>
          </a:p>
          <a:p>
            <a:pPr lvl="1"/>
            <a:r>
              <a:rPr lang="en-US" sz="2000" dirty="0">
                <a:latin typeface="+mn-lt"/>
              </a:rPr>
              <a:t>In favor: </a:t>
            </a:r>
          </a:p>
          <a:p>
            <a:pPr lvl="1"/>
            <a:r>
              <a:rPr lang="en-US" sz="2000" dirty="0">
                <a:latin typeface="+mn-lt"/>
              </a:rPr>
              <a:t>Oppose: </a:t>
            </a:r>
          </a:p>
          <a:p>
            <a:pPr lvl="1"/>
            <a:r>
              <a:rPr lang="en-US" sz="2000" dirty="0">
                <a:latin typeface="+mn-lt"/>
              </a:rPr>
              <a:t>Abstain: </a:t>
            </a:r>
          </a:p>
          <a:p>
            <a:r>
              <a:rPr lang="en-US" sz="2400" dirty="0">
                <a:latin typeface="+mn-lt"/>
              </a:rPr>
              <a:t>Motion </a:t>
            </a:r>
            <a:r>
              <a:rPr lang="en-US" altLang="ja-JP" sz="2400" dirty="0">
                <a:latin typeface="+mn-lt"/>
              </a:rPr>
              <a:t>carries.</a:t>
            </a:r>
            <a:endParaRPr lang="en-US" sz="2400" dirty="0">
              <a:latin typeface="+mn-lt"/>
            </a:endParaRPr>
          </a:p>
          <a:p>
            <a:endParaRPr lang="en-US" sz="2400" dirty="0">
              <a:latin typeface="+mn-lt"/>
            </a:endParaRPr>
          </a:p>
        </p:txBody>
      </p:sp>
      <p:sp>
        <p:nvSpPr>
          <p:cNvPr id="4" name="Date Placeholder 3">
            <a:extLst>
              <a:ext uri="{FF2B5EF4-FFF2-40B4-BE49-F238E27FC236}">
                <a16:creationId xmlns:a16="http://schemas.microsoft.com/office/drawing/2014/main" id="{EFC9512C-7FDA-4DF6-A849-0962BC06039C}"/>
              </a:ext>
            </a:extLst>
          </p:cNvPr>
          <p:cNvSpPr>
            <a:spLocks noGrp="1"/>
          </p:cNvSpPr>
          <p:nvPr>
            <p:ph type="dt" idx="10"/>
          </p:nvPr>
        </p:nvSpPr>
        <p:spPr/>
        <p:txBody>
          <a:bodyPr/>
          <a:lstStyle/>
          <a:p>
            <a:r>
              <a:rPr lang="en-US" altLang="ja-JP"/>
              <a:t>May 2021</a:t>
            </a:r>
            <a:endParaRPr lang="en-US" dirty="0"/>
          </a:p>
        </p:txBody>
      </p:sp>
      <p:sp>
        <p:nvSpPr>
          <p:cNvPr id="6" name="Slide Number Placeholder 5">
            <a:extLst>
              <a:ext uri="{FF2B5EF4-FFF2-40B4-BE49-F238E27FC236}">
                <a16:creationId xmlns:a16="http://schemas.microsoft.com/office/drawing/2014/main" id="{55DA1E91-5CFC-45FC-9A79-1E165417548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Tree>
    <p:extLst>
      <p:ext uri="{BB962C8B-B14F-4D97-AF65-F5344CB8AC3E}">
        <p14:creationId xmlns:p14="http://schemas.microsoft.com/office/powerpoint/2010/main" val="387031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43879" y="1417880"/>
            <a:ext cx="8625949" cy="4601919"/>
          </a:xfrm>
        </p:spPr>
        <p:txBody>
          <a:bodyPr/>
          <a:lstStyle/>
          <a:p>
            <a:pPr marL="0" indent="0">
              <a:buNone/>
            </a:pPr>
            <a:r>
              <a:rPr lang="is-IS" altLang="ja-JP" sz="1800" dirty="0"/>
              <a:t>SG15.6a opening report for May 2021 meeting                        15-21-0239-00-06a</a:t>
            </a:r>
          </a:p>
          <a:p>
            <a:pPr marL="0" indent="0">
              <a:buNone/>
            </a:pPr>
            <a:r>
              <a:rPr lang="is-IS" altLang="ja-JP" sz="1800" dirty="0"/>
              <a:t>SG15.6a Agenda of May Meeting in 2021                                15-21-0238-08-06a</a:t>
            </a:r>
          </a:p>
          <a:p>
            <a:pPr marL="0" indent="0">
              <a:buNone/>
            </a:pPr>
            <a:r>
              <a:rPr lang="is-IS" altLang="ja-JP" sz="1800" dirty="0"/>
              <a:t>IG DEP &amp; SG15.6a  Activity for Amendment of IEEE802.15.6 Wireless BAN with Enhanced Dependability                                                           15-21-0023-01-06a</a:t>
            </a:r>
          </a:p>
          <a:p>
            <a:pPr marL="0" indent="0">
              <a:buNone/>
            </a:pPr>
            <a:r>
              <a:rPr lang="is-IS" altLang="ja-JP" sz="1800" dirty="0"/>
              <a:t>Final PAR for amendment of IEEE802.15.6-2012 WBAN with Enhanced Dependability                                                                           15-21-00259-03-06a</a:t>
            </a:r>
          </a:p>
          <a:p>
            <a:pPr marL="0" indent="0">
              <a:buNone/>
            </a:pPr>
            <a:r>
              <a:rPr lang="is-IS" altLang="ja-JP" sz="1800" dirty="0"/>
              <a:t>Final CSD for amendment of IEEE802.15.6-2012 WBAN with Enhanced Dependability                                                                            15-21-00260-02-06a</a:t>
            </a:r>
          </a:p>
          <a:p>
            <a:pPr marL="0" indent="0">
              <a:buNone/>
            </a:pPr>
            <a:r>
              <a:rPr lang="is-IS" altLang="ja-JP" sz="1800" dirty="0"/>
              <a:t>Responses to EC's Comments in doc.#21-0138-00                 15-21-0154-01-0dep</a:t>
            </a:r>
          </a:p>
          <a:p>
            <a:pPr marL="0" indent="0">
              <a:buNone/>
            </a:pPr>
            <a:r>
              <a:rPr lang="is-IS" altLang="ja-JP" sz="1800" dirty="0"/>
              <a:t>Solution for Harmonization between IG-DEP and IG-NG-UWB 15-21-0153-00-0dep</a:t>
            </a:r>
          </a:p>
          <a:p>
            <a:pPr marL="0" indent="0">
              <a:buNone/>
            </a:pPr>
            <a:r>
              <a:rPr lang="en-US" altLang="ja-JP" sz="1800" dirty="0"/>
              <a:t>SG15.6a Motion  for PAR and CSD	to be approved for submission to the WG </a:t>
            </a:r>
          </a:p>
          <a:p>
            <a:pPr marL="0" indent="0">
              <a:buNone/>
            </a:pPr>
            <a:r>
              <a:rPr lang="en-US" altLang="ja-JP" sz="1800" dirty="0"/>
              <a:t>                                                                                                    15-21-0307-00-06a</a:t>
            </a:r>
            <a:endParaRPr lang="is-IS" altLang="ja-JP" sz="1800" dirty="0"/>
          </a:p>
          <a:p>
            <a:pPr marL="0" indent="0">
              <a:buNone/>
            </a:pPr>
            <a:r>
              <a:rPr lang="en-US" altLang="ja-JP" sz="1800" dirty="0"/>
              <a:t>SG15.6a Meeting Minutes for May 2021                                    15-21-0314-00-06a</a:t>
            </a:r>
          </a:p>
          <a:p>
            <a:pPr marL="0" indent="0">
              <a:buNone/>
            </a:pPr>
            <a:r>
              <a:rPr lang="en-US" altLang="ja-JP" sz="1800" dirty="0"/>
              <a:t>SG15.6a Closing Report for May 2021                                       15-21-0312-00-06a </a:t>
            </a:r>
          </a:p>
          <a:p>
            <a:pPr marL="0" indent="0">
              <a:lnSpc>
                <a:spcPts val="1600"/>
              </a:lnSpc>
              <a:buNone/>
            </a:pPr>
            <a:endParaRPr lang="fi-FI" altLang="ja-JP" sz="1800" dirty="0"/>
          </a:p>
          <a:p>
            <a:pPr marL="0" indent="0">
              <a:lnSpc>
                <a:spcPts val="1600"/>
              </a:lnSpc>
              <a:buNone/>
            </a:pPr>
            <a:r>
              <a:rPr lang="fi-FI" altLang="ja-JP" sz="1600" dirty="0"/>
              <a:t>			           </a:t>
            </a:r>
            <a:endParaRPr kumimoji="1" lang="ja-JP" altLang="en-US" sz="1600" dirty="0"/>
          </a:p>
        </p:txBody>
      </p:sp>
      <p:sp>
        <p:nvSpPr>
          <p:cNvPr id="3" name="タイトル 2"/>
          <p:cNvSpPr>
            <a:spLocks noGrp="1"/>
          </p:cNvSpPr>
          <p:nvPr>
            <p:ph type="title"/>
          </p:nvPr>
        </p:nvSpPr>
        <p:spPr>
          <a:xfrm>
            <a:off x="611560" y="681766"/>
            <a:ext cx="7727370" cy="648073"/>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7</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YNU/CWC </a:t>
            </a:r>
            <a:r>
              <a:rPr kumimoji="1" lang="en-US" altLang="ja-JP" sz="2400" dirty="0" err="1"/>
              <a:t>UofOulu</a:t>
            </a:r>
            <a:endParaRPr kumimoji="1" lang="en-US" altLang="ja-JP" sz="2400" dirty="0"/>
          </a:p>
          <a:p>
            <a:pPr marL="0" indent="0">
              <a:buNone/>
            </a:pPr>
            <a:r>
              <a:rPr lang="en-US" altLang="ja-JP" sz="2400" dirty="0"/>
              <a:t>      kohno@ynu.ac.jp</a:t>
            </a:r>
            <a:endParaRPr kumimoji="1" lang="en-US" altLang="ja-JP" sz="2400" dirty="0"/>
          </a:p>
          <a:p>
            <a:pPr marL="514350" indent="-514350">
              <a:buAutoNum type="arabicPeriod" startAt="2"/>
            </a:pPr>
            <a:r>
              <a:rPr lang="en-US" altLang="ja-JP" sz="2400" dirty="0"/>
              <a:t>Acting Vice-Chair;   Marco Hernandez, YNU</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a:t>
            </a:r>
            <a:r>
              <a:rPr lang="en-US" altLang="ja-JP" sz="2400" dirty="0" err="1"/>
              <a:t>Minsoo</a:t>
            </a:r>
            <a:r>
              <a:rPr lang="en-US" altLang="ja-JP" sz="2400" dirty="0"/>
              <a:t> Kim, YNU</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9</a:t>
            </a:fld>
            <a:endParaRPr lang="en-US" altLang="ja-JP" sz="1200" dirty="0">
              <a:latin typeface="Times New Roman" pitchFamily="18" charset="0"/>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9666</TotalTime>
  <Words>1437</Words>
  <Application>Microsoft Office PowerPoint</Application>
  <PresentationFormat>画面に合わせる (4:3)</PresentationFormat>
  <Paragraphs>165</Paragraphs>
  <Slides>9</Slides>
  <Notes>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游ゴシック</vt:lpstr>
      <vt:lpstr>Arial</vt:lpstr>
      <vt:lpstr>Times New Roman</vt:lpstr>
      <vt:lpstr>IEEE-P802_15</vt:lpstr>
      <vt:lpstr>PowerPoint プレゼンテーション</vt:lpstr>
      <vt:lpstr>IEEE 802.15 SG15.6a   Closing Report  Virtual Interim Meeting with Webex May 19th, 2021  Ryuji Kohno (YNU/CWC UofOulu) Marco Hernandez (YNU) </vt:lpstr>
      <vt:lpstr>Meeting Objectives</vt:lpstr>
      <vt:lpstr>SG15.6a schedule in May 2021</vt:lpstr>
      <vt:lpstr>Meeting Accomplishments</vt:lpstr>
      <vt:lpstr>SG 15.6a Working Group Motion</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134</cp:revision>
  <dcterms:created xsi:type="dcterms:W3CDTF">2018-03-06T17:15:04Z</dcterms:created>
  <dcterms:modified xsi:type="dcterms:W3CDTF">2021-05-19T05:36:11Z</dcterms:modified>
</cp:coreProperties>
</file>