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7"/>
  </p:notesMasterIdLst>
  <p:sldIdLst>
    <p:sldId id="287" r:id="rId2"/>
    <p:sldId id="290" r:id="rId3"/>
    <p:sldId id="333" r:id="rId4"/>
    <p:sldId id="334" r:id="rId5"/>
    <p:sldId id="302" r:id="rId6"/>
    <p:sldId id="327" r:id="rId7"/>
    <p:sldId id="324" r:id="rId8"/>
    <p:sldId id="325" r:id="rId9"/>
    <p:sldId id="326" r:id="rId10"/>
    <p:sldId id="328" r:id="rId11"/>
    <p:sldId id="330" r:id="rId12"/>
    <p:sldId id="335" r:id="rId13"/>
    <p:sldId id="332" r:id="rId14"/>
    <p:sldId id="314" r:id="rId15"/>
    <p:sldId id="296" r:id="rId16"/>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114" d="100"/>
          <a:sy n="114" d="100"/>
        </p:scale>
        <p:origin x="834"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 15-21-0309-00-04ab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May 2021</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s://mentor.ieee.org/802.15/dcn/21/15-21-0292-00-04ab-opportunities-for-improved-uwb-nb-coordination.pptx" TargetMode="External"/><Relationship Id="rId3" Type="http://schemas.openxmlformats.org/officeDocument/2006/relationships/hyperlink" Target="https://mentor.ieee.org/802.15/dcn/21/15-21-0277-00-nuwb-uwb-for-data-streaming-use-cases-suitable-features-overview.pdf" TargetMode="External"/><Relationship Id="rId7" Type="http://schemas.openxmlformats.org/officeDocument/2006/relationships/hyperlink" Target="https://mentor.ieee.org/802.15/dcn/21/15-21-0289-00-04ab-coupling-between-nb-and-uwb.pptx" TargetMode="External"/><Relationship Id="rId2" Type="http://schemas.openxmlformats.org/officeDocument/2006/relationships/hyperlink" Target="https://mentor.ieee.org/802.15/dcn/21/15-21-0268-00-04ab-15-4ab-technical-guidance-framework.pptx" TargetMode="External"/><Relationship Id="rId1" Type="http://schemas.openxmlformats.org/officeDocument/2006/relationships/slideLayout" Target="../slideLayouts/slideLayout2.xml"/><Relationship Id="rId6" Type="http://schemas.openxmlformats.org/officeDocument/2006/relationships/hyperlink" Target="https://mentor.ieee.org/802.15/dcn/21/15-21-0280-00-04ab-objectives-checklist-table.docx" TargetMode="External"/><Relationship Id="rId5" Type="http://schemas.openxmlformats.org/officeDocument/2006/relationships/hyperlink" Target="https://mentor.ieee.org/802.15/dcn/21/15-21-0276-00-04ab-receiver-requirements-for-realistic-interference-scenarios.pptx" TargetMode="External"/><Relationship Id="rId10" Type="http://schemas.openxmlformats.org/officeDocument/2006/relationships/hyperlink" Target="https://mentor.ieee.org/802.15/dcn/21/15-21-0297-01-04ab-15-4ab-technical-guidance-doc.docx" TargetMode="External"/><Relationship Id="rId4" Type="http://schemas.openxmlformats.org/officeDocument/2006/relationships/hyperlink" Target="https://mentor.ieee.org/802.15/dcn/21/15-21-0272-00-04ab-some-uas-use-cases-for-uwb.pptx" TargetMode="External"/><Relationship Id="rId9" Type="http://schemas.openxmlformats.org/officeDocument/2006/relationships/hyperlink" Target="https://mentor.ieee.org/802.15/dcn/21/15-21-0294-00-04ab-input-to-tech-requirements-for-the-ng-uwb-project.pptx"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mentor.ieee.org/802.15/dcn/21/15-21-0297-01-04ab-15-4ab-technical-guidance-doc.doc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mentor.ieee.org/802.15/dcn/21/15-21-0250-08-04ab-sg-15-4ab-agenda-may-2021-interim.xls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entor.ieee.org/802.15/dcn/21/15-21-0266-01-04ab-sg15-4ab-meeting-slides-may-2021.pptx" TargetMode="External"/><Relationship Id="rId2" Type="http://schemas.openxmlformats.org/officeDocument/2006/relationships/hyperlink" Target="https://mentor.ieee.org/802.15/dcn/21/15-21-0250-08-04ab-sg-15-4ab-agenda-may-2021-interim.xls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mentor.ieee.org/802.15/dcn/21/15-21-0047-05-nuwb-draft-csd-ng-uwb.docx" TargetMode="External"/><Relationship Id="rId2" Type="http://schemas.openxmlformats.org/officeDocument/2006/relationships/hyperlink" Target="https://mentor.ieee.org/802.15/dcn/21/15-21-0126-01-nuwb-p802-14-4ab-par-draft-from-myproject.pdf"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533400" y="762000"/>
            <a:ext cx="8001000" cy="4711163"/>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SG4ab May Interim Closing Report</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May 11, 2021</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&lt;</a:t>
            </a:r>
            <a:r>
              <a:rPr lang="en-US" altLang="en-US" sz="1600" i="1" dirty="0">
                <a:latin typeface="Times New Roman" panose="02020603050405020304" pitchFamily="18" charset="0"/>
              </a:rPr>
              <a:t>deprecated&gt;</a:t>
            </a:r>
            <a:r>
              <a:rPr lang="en-US" altLang="en-US" sz="1600" dirty="0">
                <a:latin typeface="Times New Roman" panose="02020603050405020304" pitchFamily="18" charset="0"/>
              </a:rPr>
              <a:t>,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4ab: UWB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May Interim Meetings Closing Report</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Achieve the illusion of organization and promote getting work done</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26FA-860C-4123-9ABD-F5F0006F426A}"/>
              </a:ext>
            </a:extLst>
          </p:cNvPr>
          <p:cNvSpPr>
            <a:spLocks noGrp="1"/>
          </p:cNvSpPr>
          <p:nvPr>
            <p:ph type="title"/>
          </p:nvPr>
        </p:nvSpPr>
        <p:spPr/>
        <p:txBody>
          <a:bodyPr/>
          <a:lstStyle/>
          <a:p>
            <a:r>
              <a:rPr lang="en-US" dirty="0"/>
              <a:t>Contributions</a:t>
            </a:r>
          </a:p>
        </p:txBody>
      </p:sp>
      <p:sp>
        <p:nvSpPr>
          <p:cNvPr id="4" name="Slide Number Placeholder 3">
            <a:extLst>
              <a:ext uri="{FF2B5EF4-FFF2-40B4-BE49-F238E27FC236}">
                <a16:creationId xmlns:a16="http://schemas.microsoft.com/office/drawing/2014/main" id="{B34BAA0E-6B62-466D-9845-82C95920CCE9}"/>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graphicFrame>
        <p:nvGraphicFramePr>
          <p:cNvPr id="12" name="Content Placeholder 11">
            <a:extLst>
              <a:ext uri="{FF2B5EF4-FFF2-40B4-BE49-F238E27FC236}">
                <a16:creationId xmlns:a16="http://schemas.microsoft.com/office/drawing/2014/main" id="{7B1B6DCC-1577-4E44-996F-E9CCC343999D}"/>
              </a:ext>
            </a:extLst>
          </p:cNvPr>
          <p:cNvGraphicFramePr>
            <a:graphicFrameLocks noGrp="1"/>
          </p:cNvGraphicFramePr>
          <p:nvPr>
            <p:ph idx="1"/>
            <p:extLst>
              <p:ext uri="{D42A27DB-BD31-4B8C-83A1-F6EECF244321}">
                <p14:modId xmlns:p14="http://schemas.microsoft.com/office/powerpoint/2010/main" val="767574818"/>
              </p:ext>
            </p:extLst>
          </p:nvPr>
        </p:nvGraphicFramePr>
        <p:xfrm>
          <a:off x="794816" y="1732591"/>
          <a:ext cx="7587184" cy="3946631"/>
        </p:xfrm>
        <a:graphic>
          <a:graphicData uri="http://schemas.openxmlformats.org/drawingml/2006/table">
            <a:tbl>
              <a:tblPr>
                <a:tableStyleId>{5C22544A-7EE6-4342-B048-85BDC9FD1C3A}</a:tableStyleId>
              </a:tblPr>
              <a:tblGrid>
                <a:gridCol w="896864">
                  <a:extLst>
                    <a:ext uri="{9D8B030D-6E8A-4147-A177-3AD203B41FA5}">
                      <a16:colId xmlns:a16="http://schemas.microsoft.com/office/drawing/2014/main" val="2996312283"/>
                    </a:ext>
                  </a:extLst>
                </a:gridCol>
                <a:gridCol w="5320902">
                  <a:extLst>
                    <a:ext uri="{9D8B030D-6E8A-4147-A177-3AD203B41FA5}">
                      <a16:colId xmlns:a16="http://schemas.microsoft.com/office/drawing/2014/main" val="3518054849"/>
                    </a:ext>
                  </a:extLst>
                </a:gridCol>
                <a:gridCol w="1369418">
                  <a:extLst>
                    <a:ext uri="{9D8B030D-6E8A-4147-A177-3AD203B41FA5}">
                      <a16:colId xmlns:a16="http://schemas.microsoft.com/office/drawing/2014/main" val="7593896"/>
                    </a:ext>
                  </a:extLst>
                </a:gridCol>
              </a:tblGrid>
              <a:tr h="303587">
                <a:tc>
                  <a:txBody>
                    <a:bodyPr/>
                    <a:lstStyle/>
                    <a:p>
                      <a:pPr algn="l" fontAlgn="b"/>
                      <a:r>
                        <a:rPr lang="en-US" sz="1100" b="0" i="0" u="none" strike="noStrike" dirty="0">
                          <a:effectLst/>
                          <a:latin typeface="Arial" panose="020B0604020202020204" pitchFamily="34" charset="0"/>
                        </a:rPr>
                        <a:t>Meeting</a:t>
                      </a:r>
                    </a:p>
                  </a:txBody>
                  <a:tcPr marL="9200" marR="9200" marT="9200" marB="0" anchor="b"/>
                </a:tc>
                <a:tc>
                  <a:txBody>
                    <a:bodyPr/>
                    <a:lstStyle/>
                    <a:p>
                      <a:pPr algn="l" fontAlgn="b"/>
                      <a:r>
                        <a:rPr lang="en-US" sz="1400" b="0" i="0" u="none" strike="noStrike" dirty="0">
                          <a:effectLst/>
                          <a:latin typeface="Arial" panose="020B0604020202020204" pitchFamily="34" charset="0"/>
                        </a:rPr>
                        <a:t>Title</a:t>
                      </a:r>
                    </a:p>
                  </a:txBody>
                  <a:tcPr marL="9200" marR="9200" marT="9200" marB="0" anchor="b"/>
                </a:tc>
                <a:tc>
                  <a:txBody>
                    <a:bodyPr/>
                    <a:lstStyle/>
                    <a:p>
                      <a:pPr algn="l" fontAlgn="b"/>
                      <a:r>
                        <a:rPr kumimoji="0" lang="en-US" sz="1400" b="0" i="0" u="none" strike="noStrike" kern="1200" cap="none" spc="0" normalizeH="0" baseline="0" noProof="0" dirty="0">
                          <a:ln>
                            <a:noFill/>
                          </a:ln>
                          <a:solidFill>
                            <a:schemeClr val="accent2">
                              <a:lumMod val="75000"/>
                            </a:schemeClr>
                          </a:solidFill>
                          <a:effectLst/>
                          <a:uLnTx/>
                          <a:uFillTx/>
                          <a:latin typeface="Arial" panose="020B0604020202020204" pitchFamily="34" charset="0"/>
                          <a:ea typeface="+mn-ea"/>
                        </a:rPr>
                        <a:t>Link</a:t>
                      </a:r>
                      <a:endParaRPr lang="en-US" sz="1400" b="0" i="0" u="sng" strike="noStrike" dirty="0">
                        <a:solidFill>
                          <a:schemeClr val="accent2">
                            <a:lumMod val="75000"/>
                          </a:schemeClr>
                        </a:solidFill>
                        <a:effectLst/>
                        <a:latin typeface="Arial" panose="020B0604020202020204" pitchFamily="34" charset="0"/>
                      </a:endParaRPr>
                    </a:p>
                  </a:txBody>
                  <a:tcPr marL="9200" marR="9200" marT="9200" marB="0" anchor="b"/>
                </a:tc>
                <a:extLst>
                  <a:ext uri="{0D108BD9-81ED-4DB2-BD59-A6C34878D82A}">
                    <a16:rowId xmlns:a16="http://schemas.microsoft.com/office/drawing/2014/main" val="2880073484"/>
                  </a:ext>
                </a:extLst>
              </a:tr>
              <a:tr h="303587">
                <a:tc>
                  <a:txBody>
                    <a:bodyPr/>
                    <a:lstStyle/>
                    <a:p>
                      <a:pPr algn="l" fontAlgn="b"/>
                      <a:r>
                        <a:rPr lang="en-US" sz="1100" u="none" strike="noStrike" dirty="0">
                          <a:effectLst/>
                        </a:rPr>
                        <a:t>Wednesday</a:t>
                      </a:r>
                      <a:endParaRPr lang="en-US" sz="1100" b="0" i="0" u="none" strike="noStrike" dirty="0">
                        <a:effectLst/>
                        <a:latin typeface="Arial" panose="020B0604020202020204" pitchFamily="34" charset="0"/>
                      </a:endParaRPr>
                    </a:p>
                  </a:txBody>
                  <a:tcPr marL="9200" marR="9200" marT="9200" marB="0" anchor="b"/>
                </a:tc>
                <a:tc>
                  <a:txBody>
                    <a:bodyPr/>
                    <a:lstStyle/>
                    <a:p>
                      <a:pPr algn="l" fontAlgn="b"/>
                      <a:r>
                        <a:rPr lang="en-US" sz="1400" u="none" strike="noStrike" dirty="0">
                          <a:effectLst/>
                        </a:rPr>
                        <a:t>15.4ab Technical Guidance Framework</a:t>
                      </a:r>
                      <a:endParaRPr lang="en-US" sz="1400" b="0" i="0" u="none" strike="noStrike" dirty="0">
                        <a:effectLst/>
                        <a:latin typeface="Arial" panose="020B0604020202020204" pitchFamily="34" charset="0"/>
                      </a:endParaRPr>
                    </a:p>
                  </a:txBody>
                  <a:tcPr marL="9200" marR="9200" marT="9200" marB="0" anchor="b"/>
                </a:tc>
                <a:tc>
                  <a:txBody>
                    <a:bodyPr/>
                    <a:lstStyle/>
                    <a:p>
                      <a:pPr algn="l" fontAlgn="b"/>
                      <a:r>
                        <a:rPr lang="en-US" sz="1400" u="sng" strike="noStrike" dirty="0">
                          <a:solidFill>
                            <a:schemeClr val="accent2">
                              <a:lumMod val="75000"/>
                            </a:schemeClr>
                          </a:solidFill>
                          <a:effectLst/>
                          <a:hlinkClick r:id="rId2">
                            <a:extLst>
                              <a:ext uri="{A12FA001-AC4F-418D-AE19-62706E023703}">
                                <ahyp:hlinkClr xmlns:ahyp="http://schemas.microsoft.com/office/drawing/2018/hyperlinkcolor" val="tx"/>
                              </a:ext>
                            </a:extLst>
                          </a:hlinkClick>
                        </a:rPr>
                        <a:t>15-21-0268-00</a:t>
                      </a:r>
                      <a:endParaRPr lang="en-US" sz="1400" b="0" i="0" u="sng" strike="noStrike" dirty="0">
                        <a:solidFill>
                          <a:schemeClr val="accent2">
                            <a:lumMod val="75000"/>
                          </a:schemeClr>
                        </a:solidFill>
                        <a:effectLst/>
                        <a:latin typeface="Arial" panose="020B0604020202020204" pitchFamily="34" charset="0"/>
                      </a:endParaRPr>
                    </a:p>
                  </a:txBody>
                  <a:tcPr marL="9200" marR="9200" marT="9200" marB="0" anchor="b"/>
                </a:tc>
                <a:extLst>
                  <a:ext uri="{0D108BD9-81ED-4DB2-BD59-A6C34878D82A}">
                    <a16:rowId xmlns:a16="http://schemas.microsoft.com/office/drawing/2014/main" val="4221396621"/>
                  </a:ext>
                </a:extLst>
              </a:tr>
              <a:tr h="303587">
                <a:tc>
                  <a:txBody>
                    <a:bodyPr/>
                    <a:lstStyle/>
                    <a:p>
                      <a:pPr algn="l" fontAlgn="b"/>
                      <a:endParaRPr lang="en-US" sz="1100" b="0" i="0" u="none" strike="noStrike" dirty="0">
                        <a:effectLst/>
                        <a:latin typeface="Arial" panose="020B0604020202020204" pitchFamily="34" charset="0"/>
                      </a:endParaRPr>
                    </a:p>
                  </a:txBody>
                  <a:tcPr marL="9200" marR="9200" marT="9200" marB="0" anchor="b"/>
                </a:tc>
                <a:tc>
                  <a:txBody>
                    <a:bodyPr/>
                    <a:lstStyle/>
                    <a:p>
                      <a:pPr algn="l" fontAlgn="b"/>
                      <a:endParaRPr lang="en-US" sz="1400" b="0" i="0" u="none" strike="noStrike" dirty="0">
                        <a:effectLst/>
                        <a:latin typeface="Arial" panose="020B0604020202020204" pitchFamily="34" charset="0"/>
                      </a:endParaRPr>
                    </a:p>
                  </a:txBody>
                  <a:tcPr marL="9200" marR="9200" marT="9200" marB="0" anchor="b"/>
                </a:tc>
                <a:tc>
                  <a:txBody>
                    <a:bodyPr/>
                    <a:lstStyle/>
                    <a:p>
                      <a:pPr algn="l" fontAlgn="b"/>
                      <a:endParaRPr lang="en-US" sz="1400" b="0" i="0" u="none" strike="noStrike" dirty="0">
                        <a:solidFill>
                          <a:schemeClr val="accent2">
                            <a:lumMod val="75000"/>
                          </a:schemeClr>
                        </a:solidFill>
                        <a:effectLst/>
                        <a:latin typeface="Arial" panose="020B0604020202020204" pitchFamily="34" charset="0"/>
                      </a:endParaRPr>
                    </a:p>
                  </a:txBody>
                  <a:tcPr marL="9200" marR="9200" marT="9200" marB="0" anchor="b"/>
                </a:tc>
                <a:extLst>
                  <a:ext uri="{0D108BD9-81ED-4DB2-BD59-A6C34878D82A}">
                    <a16:rowId xmlns:a16="http://schemas.microsoft.com/office/drawing/2014/main" val="2217638514"/>
                  </a:ext>
                </a:extLst>
              </a:tr>
              <a:tr h="303587">
                <a:tc>
                  <a:txBody>
                    <a:bodyPr/>
                    <a:lstStyle/>
                    <a:p>
                      <a:pPr algn="l" fontAlgn="b"/>
                      <a:r>
                        <a:rPr lang="en-US" sz="1100" u="none" strike="noStrike" dirty="0">
                          <a:effectLst/>
                        </a:rPr>
                        <a:t>Thursday</a:t>
                      </a:r>
                      <a:endParaRPr lang="en-US" sz="1100" b="0" i="0" u="none" strike="noStrike" dirty="0">
                        <a:effectLst/>
                        <a:latin typeface="Arial" panose="020B0604020202020204" pitchFamily="34" charset="0"/>
                      </a:endParaRPr>
                    </a:p>
                  </a:txBody>
                  <a:tcPr marL="9200" marR="9200" marT="9200" marB="0" anchor="b"/>
                </a:tc>
                <a:tc>
                  <a:txBody>
                    <a:bodyPr/>
                    <a:lstStyle/>
                    <a:p>
                      <a:pPr algn="l" fontAlgn="b"/>
                      <a:r>
                        <a:rPr lang="en-US" sz="1400" u="none" strike="noStrike" dirty="0">
                          <a:effectLst/>
                        </a:rPr>
                        <a:t>UWB for data streaming use cases - suitable features overview</a:t>
                      </a:r>
                      <a:endParaRPr lang="en-US" sz="1400" b="0" i="0" u="none" strike="noStrike" dirty="0">
                        <a:effectLst/>
                        <a:latin typeface="Arial" panose="020B0604020202020204" pitchFamily="34" charset="0"/>
                      </a:endParaRPr>
                    </a:p>
                  </a:txBody>
                  <a:tcPr marL="9200" marR="9200" marT="9200" marB="0" anchor="b"/>
                </a:tc>
                <a:tc>
                  <a:txBody>
                    <a:bodyPr/>
                    <a:lstStyle/>
                    <a:p>
                      <a:pPr algn="l" fontAlgn="b"/>
                      <a:r>
                        <a:rPr lang="en-US" sz="1400" u="sng" strike="noStrike" dirty="0">
                          <a:solidFill>
                            <a:schemeClr val="accent2">
                              <a:lumMod val="75000"/>
                            </a:schemeClr>
                          </a:solidFill>
                          <a:effectLst/>
                          <a:hlinkClick r:id="rId3">
                            <a:extLst>
                              <a:ext uri="{A12FA001-AC4F-418D-AE19-62706E023703}">
                                <ahyp:hlinkClr xmlns:ahyp="http://schemas.microsoft.com/office/drawing/2018/hyperlinkcolor" val="tx"/>
                              </a:ext>
                            </a:extLst>
                          </a:hlinkClick>
                        </a:rPr>
                        <a:t>15-21-0277-00</a:t>
                      </a:r>
                      <a:endParaRPr lang="en-US" sz="1400" b="0" i="0" u="sng" strike="noStrike" dirty="0">
                        <a:solidFill>
                          <a:schemeClr val="accent2">
                            <a:lumMod val="75000"/>
                          </a:schemeClr>
                        </a:solidFill>
                        <a:effectLst/>
                        <a:latin typeface="Arial" panose="020B0604020202020204" pitchFamily="34" charset="0"/>
                      </a:endParaRPr>
                    </a:p>
                  </a:txBody>
                  <a:tcPr marL="9200" marR="9200" marT="9200" marB="0" anchor="b"/>
                </a:tc>
                <a:extLst>
                  <a:ext uri="{0D108BD9-81ED-4DB2-BD59-A6C34878D82A}">
                    <a16:rowId xmlns:a16="http://schemas.microsoft.com/office/drawing/2014/main" val="3542578540"/>
                  </a:ext>
                </a:extLst>
              </a:tr>
              <a:tr h="303587">
                <a:tc>
                  <a:txBody>
                    <a:bodyPr/>
                    <a:lstStyle/>
                    <a:p>
                      <a:pPr algn="l" fontAlgn="b"/>
                      <a:r>
                        <a:rPr lang="en-US" sz="1100" u="none" strike="noStrike" dirty="0">
                          <a:effectLst/>
                        </a:rPr>
                        <a:t>Thursday</a:t>
                      </a:r>
                      <a:endParaRPr lang="en-US" sz="1100" b="0" i="0" u="none" strike="noStrike" dirty="0">
                        <a:effectLst/>
                        <a:latin typeface="Arial" panose="020B0604020202020204" pitchFamily="34" charset="0"/>
                      </a:endParaRPr>
                    </a:p>
                  </a:txBody>
                  <a:tcPr marL="9200" marR="9200" marT="9200" marB="0" anchor="b"/>
                </a:tc>
                <a:tc>
                  <a:txBody>
                    <a:bodyPr/>
                    <a:lstStyle/>
                    <a:p>
                      <a:pPr algn="l" fontAlgn="b"/>
                      <a:r>
                        <a:rPr lang="en-US" sz="1400" u="none" strike="noStrike" dirty="0">
                          <a:effectLst/>
                        </a:rPr>
                        <a:t>Some UAS Use Cases for UWB</a:t>
                      </a:r>
                      <a:endParaRPr lang="en-US" sz="1400" b="0" i="0" u="none" strike="noStrike" dirty="0">
                        <a:effectLst/>
                        <a:latin typeface="Arial" panose="020B0604020202020204" pitchFamily="34" charset="0"/>
                      </a:endParaRPr>
                    </a:p>
                  </a:txBody>
                  <a:tcPr marL="9200" marR="9200" marT="9200" marB="0" anchor="b"/>
                </a:tc>
                <a:tc>
                  <a:txBody>
                    <a:bodyPr/>
                    <a:lstStyle/>
                    <a:p>
                      <a:pPr algn="l" fontAlgn="b"/>
                      <a:r>
                        <a:rPr lang="en-US" sz="1400" u="sng" strike="noStrike" dirty="0">
                          <a:solidFill>
                            <a:schemeClr val="accent2">
                              <a:lumMod val="75000"/>
                            </a:schemeClr>
                          </a:solidFill>
                          <a:effectLst/>
                          <a:hlinkClick r:id="rId4">
                            <a:extLst>
                              <a:ext uri="{A12FA001-AC4F-418D-AE19-62706E023703}">
                                <ahyp:hlinkClr xmlns:ahyp="http://schemas.microsoft.com/office/drawing/2018/hyperlinkcolor" val="tx"/>
                              </a:ext>
                            </a:extLst>
                          </a:hlinkClick>
                        </a:rPr>
                        <a:t>15-21-0272-00</a:t>
                      </a:r>
                      <a:endParaRPr lang="en-US" sz="1400" b="0" i="0" u="sng" strike="noStrike" dirty="0">
                        <a:solidFill>
                          <a:schemeClr val="accent2">
                            <a:lumMod val="75000"/>
                          </a:schemeClr>
                        </a:solidFill>
                        <a:effectLst/>
                        <a:latin typeface="Arial" panose="020B0604020202020204" pitchFamily="34" charset="0"/>
                      </a:endParaRPr>
                    </a:p>
                  </a:txBody>
                  <a:tcPr marL="9200" marR="9200" marT="9200" marB="0" anchor="b"/>
                </a:tc>
                <a:extLst>
                  <a:ext uri="{0D108BD9-81ED-4DB2-BD59-A6C34878D82A}">
                    <a16:rowId xmlns:a16="http://schemas.microsoft.com/office/drawing/2014/main" val="3243973072"/>
                  </a:ext>
                </a:extLst>
              </a:tr>
              <a:tr h="303587">
                <a:tc>
                  <a:txBody>
                    <a:bodyPr/>
                    <a:lstStyle/>
                    <a:p>
                      <a:pPr algn="l" fontAlgn="b"/>
                      <a:r>
                        <a:rPr lang="en-US" sz="1100" u="none" strike="noStrike">
                          <a:effectLst/>
                        </a:rPr>
                        <a:t>Thursday</a:t>
                      </a:r>
                      <a:endParaRPr lang="en-US" sz="1100" b="0" i="0" u="none" strike="noStrike">
                        <a:effectLst/>
                        <a:latin typeface="Arial" panose="020B0604020202020204" pitchFamily="34" charset="0"/>
                      </a:endParaRPr>
                    </a:p>
                  </a:txBody>
                  <a:tcPr marL="9200" marR="9200" marT="9200" marB="0" anchor="b"/>
                </a:tc>
                <a:tc>
                  <a:txBody>
                    <a:bodyPr/>
                    <a:lstStyle/>
                    <a:p>
                      <a:pPr algn="l" fontAlgn="b"/>
                      <a:r>
                        <a:rPr lang="en-US" sz="1400" u="none" strike="noStrike" dirty="0">
                          <a:effectLst/>
                        </a:rPr>
                        <a:t>Receiver Requirements for Realistic Interference Scenarios</a:t>
                      </a:r>
                      <a:endParaRPr lang="en-US" sz="1400" b="0" i="0" u="none" strike="noStrike" dirty="0">
                        <a:effectLst/>
                        <a:latin typeface="Arial" panose="020B0604020202020204" pitchFamily="34" charset="0"/>
                      </a:endParaRPr>
                    </a:p>
                  </a:txBody>
                  <a:tcPr marL="9200" marR="9200" marT="9200" marB="0" anchor="b"/>
                </a:tc>
                <a:tc>
                  <a:txBody>
                    <a:bodyPr/>
                    <a:lstStyle/>
                    <a:p>
                      <a:pPr algn="l" fontAlgn="b"/>
                      <a:r>
                        <a:rPr lang="en-US" sz="1400" u="sng" strike="noStrike" dirty="0">
                          <a:solidFill>
                            <a:schemeClr val="accent2">
                              <a:lumMod val="75000"/>
                            </a:schemeClr>
                          </a:solidFill>
                          <a:effectLst/>
                          <a:hlinkClick r:id="rId5">
                            <a:extLst>
                              <a:ext uri="{A12FA001-AC4F-418D-AE19-62706E023703}">
                                <ahyp:hlinkClr xmlns:ahyp="http://schemas.microsoft.com/office/drawing/2018/hyperlinkcolor" val="tx"/>
                              </a:ext>
                            </a:extLst>
                          </a:hlinkClick>
                        </a:rPr>
                        <a:t>15-21-0276-00</a:t>
                      </a:r>
                      <a:endParaRPr lang="en-US" sz="1400" b="0" i="0" u="sng" strike="noStrike" dirty="0">
                        <a:solidFill>
                          <a:schemeClr val="accent2">
                            <a:lumMod val="75000"/>
                          </a:schemeClr>
                        </a:solidFill>
                        <a:effectLst/>
                        <a:latin typeface="Arial" panose="020B0604020202020204" pitchFamily="34" charset="0"/>
                      </a:endParaRPr>
                    </a:p>
                  </a:txBody>
                  <a:tcPr marL="9200" marR="9200" marT="9200" marB="0" anchor="b"/>
                </a:tc>
                <a:extLst>
                  <a:ext uri="{0D108BD9-81ED-4DB2-BD59-A6C34878D82A}">
                    <a16:rowId xmlns:a16="http://schemas.microsoft.com/office/drawing/2014/main" val="4249216868"/>
                  </a:ext>
                </a:extLst>
              </a:tr>
              <a:tr h="303587">
                <a:tc>
                  <a:txBody>
                    <a:bodyPr/>
                    <a:lstStyle/>
                    <a:p>
                      <a:pPr algn="l" fontAlgn="b"/>
                      <a:r>
                        <a:rPr lang="en-US" sz="1100" u="none" strike="noStrike">
                          <a:effectLst/>
                        </a:rPr>
                        <a:t>Thursday</a:t>
                      </a:r>
                      <a:endParaRPr lang="en-US" sz="1100" b="0" i="0" u="none" strike="noStrike">
                        <a:effectLst/>
                        <a:latin typeface="Arial" panose="020B0604020202020204" pitchFamily="34" charset="0"/>
                      </a:endParaRPr>
                    </a:p>
                  </a:txBody>
                  <a:tcPr marL="9200" marR="9200" marT="9200" marB="0" anchor="b"/>
                </a:tc>
                <a:tc>
                  <a:txBody>
                    <a:bodyPr/>
                    <a:lstStyle/>
                    <a:p>
                      <a:pPr algn="l" fontAlgn="b"/>
                      <a:r>
                        <a:rPr lang="en-US" sz="1400" u="none" strike="noStrike" dirty="0">
                          <a:effectLst/>
                        </a:rPr>
                        <a:t>Objectives Checklist Table</a:t>
                      </a:r>
                      <a:endParaRPr lang="en-US" sz="1400" b="0" i="0" u="none" strike="noStrike" dirty="0">
                        <a:effectLst/>
                        <a:latin typeface="Arial" panose="020B0604020202020204" pitchFamily="34" charset="0"/>
                      </a:endParaRPr>
                    </a:p>
                  </a:txBody>
                  <a:tcPr marL="9200" marR="9200" marT="9200" marB="0" anchor="b"/>
                </a:tc>
                <a:tc>
                  <a:txBody>
                    <a:bodyPr/>
                    <a:lstStyle/>
                    <a:p>
                      <a:pPr algn="l" fontAlgn="b"/>
                      <a:r>
                        <a:rPr lang="en-US" sz="1400" u="sng" strike="noStrike" dirty="0">
                          <a:solidFill>
                            <a:schemeClr val="accent2">
                              <a:lumMod val="75000"/>
                            </a:schemeClr>
                          </a:solidFill>
                          <a:effectLst/>
                          <a:hlinkClick r:id="rId6">
                            <a:extLst>
                              <a:ext uri="{A12FA001-AC4F-418D-AE19-62706E023703}">
                                <ahyp:hlinkClr xmlns:ahyp="http://schemas.microsoft.com/office/drawing/2018/hyperlinkcolor" val="tx"/>
                              </a:ext>
                            </a:extLst>
                          </a:hlinkClick>
                        </a:rPr>
                        <a:t>15-21-0280-00</a:t>
                      </a:r>
                      <a:endParaRPr lang="en-US" sz="1400" b="0" i="0" u="sng" strike="noStrike" dirty="0">
                        <a:solidFill>
                          <a:schemeClr val="accent2">
                            <a:lumMod val="75000"/>
                          </a:schemeClr>
                        </a:solidFill>
                        <a:effectLst/>
                        <a:latin typeface="Arial" panose="020B0604020202020204" pitchFamily="34" charset="0"/>
                      </a:endParaRPr>
                    </a:p>
                  </a:txBody>
                  <a:tcPr marL="9200" marR="9200" marT="9200" marB="0" anchor="b"/>
                </a:tc>
                <a:extLst>
                  <a:ext uri="{0D108BD9-81ED-4DB2-BD59-A6C34878D82A}">
                    <a16:rowId xmlns:a16="http://schemas.microsoft.com/office/drawing/2014/main" val="1184106796"/>
                  </a:ext>
                </a:extLst>
              </a:tr>
              <a:tr h="303587">
                <a:tc>
                  <a:txBody>
                    <a:bodyPr/>
                    <a:lstStyle/>
                    <a:p>
                      <a:pPr algn="l" fontAlgn="b"/>
                      <a:endParaRPr lang="en-US" sz="1100" b="0" i="0" u="none" strike="noStrike">
                        <a:effectLst/>
                        <a:latin typeface="Arial" panose="020B0604020202020204" pitchFamily="34" charset="0"/>
                      </a:endParaRPr>
                    </a:p>
                  </a:txBody>
                  <a:tcPr marL="9200" marR="9200" marT="9200" marB="0" anchor="b"/>
                </a:tc>
                <a:tc>
                  <a:txBody>
                    <a:bodyPr/>
                    <a:lstStyle/>
                    <a:p>
                      <a:pPr algn="l" fontAlgn="b"/>
                      <a:endParaRPr lang="en-US" sz="1400" b="0" i="0" u="none" strike="noStrike">
                        <a:effectLst/>
                        <a:latin typeface="Arial" panose="020B0604020202020204" pitchFamily="34" charset="0"/>
                      </a:endParaRPr>
                    </a:p>
                  </a:txBody>
                  <a:tcPr marL="9200" marR="9200" marT="9200" marB="0" anchor="b"/>
                </a:tc>
                <a:tc>
                  <a:txBody>
                    <a:bodyPr/>
                    <a:lstStyle/>
                    <a:p>
                      <a:pPr algn="l" fontAlgn="b"/>
                      <a:endParaRPr lang="en-US" sz="1400" b="0" i="0" u="none" strike="noStrike" dirty="0">
                        <a:solidFill>
                          <a:schemeClr val="accent2">
                            <a:lumMod val="75000"/>
                          </a:schemeClr>
                        </a:solidFill>
                        <a:effectLst/>
                        <a:latin typeface="Arial" panose="020B0604020202020204" pitchFamily="34" charset="0"/>
                      </a:endParaRPr>
                    </a:p>
                  </a:txBody>
                  <a:tcPr marL="9200" marR="9200" marT="9200" marB="0" anchor="b"/>
                </a:tc>
                <a:extLst>
                  <a:ext uri="{0D108BD9-81ED-4DB2-BD59-A6C34878D82A}">
                    <a16:rowId xmlns:a16="http://schemas.microsoft.com/office/drawing/2014/main" val="3485764463"/>
                  </a:ext>
                </a:extLst>
              </a:tr>
              <a:tr h="303587">
                <a:tc>
                  <a:txBody>
                    <a:bodyPr/>
                    <a:lstStyle/>
                    <a:p>
                      <a:pPr algn="l" fontAlgn="b"/>
                      <a:r>
                        <a:rPr lang="en-US" sz="1100" u="none" strike="noStrike">
                          <a:effectLst/>
                        </a:rPr>
                        <a:t>Monday</a:t>
                      </a:r>
                      <a:endParaRPr lang="en-US" sz="1100" b="0" i="0" u="none" strike="noStrike">
                        <a:effectLst/>
                        <a:latin typeface="Arial" panose="020B0604020202020204" pitchFamily="34" charset="0"/>
                      </a:endParaRPr>
                    </a:p>
                  </a:txBody>
                  <a:tcPr marL="9200" marR="9200" marT="9200" marB="0" anchor="b"/>
                </a:tc>
                <a:tc>
                  <a:txBody>
                    <a:bodyPr/>
                    <a:lstStyle/>
                    <a:p>
                      <a:pPr algn="l" fontAlgn="b"/>
                      <a:r>
                        <a:rPr lang="en-US" sz="1400" u="none" strike="noStrike" dirty="0">
                          <a:effectLst/>
                        </a:rPr>
                        <a:t>Coupling between NB and UWB</a:t>
                      </a:r>
                      <a:endParaRPr lang="en-US" sz="1400" b="0" i="0" u="none" strike="noStrike" dirty="0">
                        <a:effectLst/>
                        <a:latin typeface="Arial" panose="020B0604020202020204" pitchFamily="34" charset="0"/>
                      </a:endParaRPr>
                    </a:p>
                  </a:txBody>
                  <a:tcPr marL="9200" marR="9200" marT="9200" marB="0" anchor="b"/>
                </a:tc>
                <a:tc>
                  <a:txBody>
                    <a:bodyPr/>
                    <a:lstStyle/>
                    <a:p>
                      <a:pPr algn="l" fontAlgn="b"/>
                      <a:r>
                        <a:rPr lang="en-US" sz="1400" u="sng" strike="noStrike" dirty="0">
                          <a:solidFill>
                            <a:schemeClr val="accent2">
                              <a:lumMod val="75000"/>
                            </a:schemeClr>
                          </a:solidFill>
                          <a:effectLst/>
                          <a:hlinkClick r:id="rId7">
                            <a:extLst>
                              <a:ext uri="{A12FA001-AC4F-418D-AE19-62706E023703}">
                                <ahyp:hlinkClr xmlns:ahyp="http://schemas.microsoft.com/office/drawing/2018/hyperlinkcolor" val="tx"/>
                              </a:ext>
                            </a:extLst>
                          </a:hlinkClick>
                        </a:rPr>
                        <a:t>15-21-0289-00</a:t>
                      </a:r>
                      <a:endParaRPr lang="en-US" sz="1400" b="0" i="0" u="sng" strike="noStrike" dirty="0">
                        <a:solidFill>
                          <a:schemeClr val="accent2">
                            <a:lumMod val="75000"/>
                          </a:schemeClr>
                        </a:solidFill>
                        <a:effectLst/>
                        <a:latin typeface="Arial" panose="020B0604020202020204" pitchFamily="34" charset="0"/>
                      </a:endParaRPr>
                    </a:p>
                  </a:txBody>
                  <a:tcPr marL="9200" marR="9200" marT="9200" marB="0" anchor="b"/>
                </a:tc>
                <a:extLst>
                  <a:ext uri="{0D108BD9-81ED-4DB2-BD59-A6C34878D82A}">
                    <a16:rowId xmlns:a16="http://schemas.microsoft.com/office/drawing/2014/main" val="1300039499"/>
                  </a:ext>
                </a:extLst>
              </a:tr>
              <a:tr h="303587">
                <a:tc>
                  <a:txBody>
                    <a:bodyPr/>
                    <a:lstStyle/>
                    <a:p>
                      <a:pPr algn="l" fontAlgn="b"/>
                      <a:r>
                        <a:rPr lang="en-US" sz="1100" u="none" strike="noStrike">
                          <a:effectLst/>
                        </a:rPr>
                        <a:t>Monday</a:t>
                      </a:r>
                      <a:endParaRPr lang="en-US" sz="1100" b="0" i="0" u="none" strike="noStrike">
                        <a:effectLst/>
                        <a:latin typeface="Arial" panose="020B0604020202020204" pitchFamily="34" charset="0"/>
                      </a:endParaRPr>
                    </a:p>
                  </a:txBody>
                  <a:tcPr marL="9200" marR="9200" marT="9200" marB="0" anchor="b"/>
                </a:tc>
                <a:tc>
                  <a:txBody>
                    <a:bodyPr/>
                    <a:lstStyle/>
                    <a:p>
                      <a:pPr algn="l" fontAlgn="b"/>
                      <a:r>
                        <a:rPr lang="en-US" sz="1400" u="none" strike="noStrike" dirty="0">
                          <a:effectLst/>
                        </a:rPr>
                        <a:t>Opportunities for improved UWB/NB coordination</a:t>
                      </a:r>
                      <a:endParaRPr lang="en-US" sz="1400" b="0" i="0" u="none" strike="noStrike" dirty="0">
                        <a:effectLst/>
                        <a:latin typeface="Arial" panose="020B0604020202020204" pitchFamily="34" charset="0"/>
                      </a:endParaRPr>
                    </a:p>
                  </a:txBody>
                  <a:tcPr marL="9200" marR="9200" marT="9200" marB="0" anchor="b"/>
                </a:tc>
                <a:tc>
                  <a:txBody>
                    <a:bodyPr/>
                    <a:lstStyle/>
                    <a:p>
                      <a:pPr algn="l" fontAlgn="b"/>
                      <a:r>
                        <a:rPr lang="en-US" sz="1400" u="sng" strike="noStrike" dirty="0">
                          <a:solidFill>
                            <a:schemeClr val="accent2">
                              <a:lumMod val="75000"/>
                            </a:schemeClr>
                          </a:solidFill>
                          <a:effectLst/>
                          <a:hlinkClick r:id="rId8">
                            <a:extLst>
                              <a:ext uri="{A12FA001-AC4F-418D-AE19-62706E023703}">
                                <ahyp:hlinkClr xmlns:ahyp="http://schemas.microsoft.com/office/drawing/2018/hyperlinkcolor" val="tx"/>
                              </a:ext>
                            </a:extLst>
                          </a:hlinkClick>
                        </a:rPr>
                        <a:t>15-21-0292-00</a:t>
                      </a:r>
                      <a:endParaRPr lang="en-US" sz="1400" b="0" i="0" u="sng" strike="noStrike" dirty="0">
                        <a:solidFill>
                          <a:schemeClr val="accent2">
                            <a:lumMod val="75000"/>
                          </a:schemeClr>
                        </a:solidFill>
                        <a:effectLst/>
                        <a:latin typeface="Arial" panose="020B0604020202020204" pitchFamily="34" charset="0"/>
                      </a:endParaRPr>
                    </a:p>
                  </a:txBody>
                  <a:tcPr marL="9200" marR="9200" marT="9200" marB="0" anchor="b"/>
                </a:tc>
                <a:extLst>
                  <a:ext uri="{0D108BD9-81ED-4DB2-BD59-A6C34878D82A}">
                    <a16:rowId xmlns:a16="http://schemas.microsoft.com/office/drawing/2014/main" val="161766719"/>
                  </a:ext>
                </a:extLst>
              </a:tr>
              <a:tr h="303587">
                <a:tc>
                  <a:txBody>
                    <a:bodyPr/>
                    <a:lstStyle/>
                    <a:p>
                      <a:pPr algn="l" fontAlgn="b"/>
                      <a:r>
                        <a:rPr lang="en-US" sz="1100" u="none" strike="noStrike">
                          <a:effectLst/>
                        </a:rPr>
                        <a:t>Monday</a:t>
                      </a:r>
                      <a:endParaRPr lang="en-US" sz="1100" b="0" i="0" u="none" strike="noStrike">
                        <a:effectLst/>
                        <a:latin typeface="Arial" panose="020B0604020202020204" pitchFamily="34" charset="0"/>
                      </a:endParaRPr>
                    </a:p>
                  </a:txBody>
                  <a:tcPr marL="9200" marR="9200" marT="9200" marB="0" anchor="b"/>
                </a:tc>
                <a:tc>
                  <a:txBody>
                    <a:bodyPr/>
                    <a:lstStyle/>
                    <a:p>
                      <a:pPr algn="l" fontAlgn="b"/>
                      <a:r>
                        <a:rPr lang="en-US" sz="1400" u="none" strike="noStrike" dirty="0">
                          <a:effectLst/>
                        </a:rPr>
                        <a:t>Input to tech requirements for the NG UWB project</a:t>
                      </a:r>
                      <a:endParaRPr lang="en-US" sz="1400" b="0" i="0" u="none" strike="noStrike" dirty="0">
                        <a:effectLst/>
                        <a:latin typeface="Arial" panose="020B0604020202020204" pitchFamily="34" charset="0"/>
                      </a:endParaRPr>
                    </a:p>
                  </a:txBody>
                  <a:tcPr marL="9200" marR="9200" marT="9200" marB="0" anchor="b"/>
                </a:tc>
                <a:tc>
                  <a:txBody>
                    <a:bodyPr/>
                    <a:lstStyle/>
                    <a:p>
                      <a:pPr algn="l" fontAlgn="b"/>
                      <a:r>
                        <a:rPr lang="en-US" sz="1400" u="sng" strike="noStrike" dirty="0">
                          <a:solidFill>
                            <a:schemeClr val="accent2">
                              <a:lumMod val="75000"/>
                            </a:schemeClr>
                          </a:solidFill>
                          <a:effectLst/>
                          <a:hlinkClick r:id="rId9">
                            <a:extLst>
                              <a:ext uri="{A12FA001-AC4F-418D-AE19-62706E023703}">
                                <ahyp:hlinkClr xmlns:ahyp="http://schemas.microsoft.com/office/drawing/2018/hyperlinkcolor" val="tx"/>
                              </a:ext>
                            </a:extLst>
                          </a:hlinkClick>
                        </a:rPr>
                        <a:t>15-21-0294-00</a:t>
                      </a:r>
                      <a:endParaRPr lang="en-US" sz="1400" b="0" i="0" u="sng" strike="noStrike" dirty="0">
                        <a:solidFill>
                          <a:schemeClr val="accent2">
                            <a:lumMod val="75000"/>
                          </a:schemeClr>
                        </a:solidFill>
                        <a:effectLst/>
                        <a:latin typeface="Arial" panose="020B0604020202020204" pitchFamily="34" charset="0"/>
                      </a:endParaRPr>
                    </a:p>
                  </a:txBody>
                  <a:tcPr marL="9200" marR="9200" marT="9200" marB="0" anchor="b"/>
                </a:tc>
                <a:extLst>
                  <a:ext uri="{0D108BD9-81ED-4DB2-BD59-A6C34878D82A}">
                    <a16:rowId xmlns:a16="http://schemas.microsoft.com/office/drawing/2014/main" val="386686741"/>
                  </a:ext>
                </a:extLst>
              </a:tr>
              <a:tr h="303587">
                <a:tc>
                  <a:txBody>
                    <a:bodyPr/>
                    <a:lstStyle/>
                    <a:p>
                      <a:pPr algn="l" fontAlgn="b"/>
                      <a:endParaRPr lang="en-US" sz="1100" b="0" i="0" u="none" strike="noStrike">
                        <a:effectLst/>
                        <a:latin typeface="Arial" panose="020B0604020202020204" pitchFamily="34" charset="0"/>
                      </a:endParaRPr>
                    </a:p>
                  </a:txBody>
                  <a:tcPr marL="9200" marR="9200" marT="9200" marB="0" anchor="b"/>
                </a:tc>
                <a:tc>
                  <a:txBody>
                    <a:bodyPr/>
                    <a:lstStyle/>
                    <a:p>
                      <a:pPr algn="l" fontAlgn="b"/>
                      <a:endParaRPr lang="en-US" sz="1400" b="0" i="0" u="none" strike="noStrike" dirty="0">
                        <a:effectLst/>
                        <a:latin typeface="Arial" panose="020B0604020202020204" pitchFamily="34" charset="0"/>
                      </a:endParaRPr>
                    </a:p>
                  </a:txBody>
                  <a:tcPr marL="9200" marR="9200" marT="9200" marB="0" anchor="b"/>
                </a:tc>
                <a:tc>
                  <a:txBody>
                    <a:bodyPr/>
                    <a:lstStyle/>
                    <a:p>
                      <a:pPr algn="l" fontAlgn="b"/>
                      <a:endParaRPr lang="en-US" sz="1400" b="0" i="0" u="none" strike="noStrike" dirty="0">
                        <a:solidFill>
                          <a:schemeClr val="accent2">
                            <a:lumMod val="75000"/>
                          </a:schemeClr>
                        </a:solidFill>
                        <a:effectLst/>
                        <a:latin typeface="Arial" panose="020B0604020202020204" pitchFamily="34" charset="0"/>
                      </a:endParaRPr>
                    </a:p>
                  </a:txBody>
                  <a:tcPr marL="9200" marR="9200" marT="9200" marB="0" anchor="b"/>
                </a:tc>
                <a:extLst>
                  <a:ext uri="{0D108BD9-81ED-4DB2-BD59-A6C34878D82A}">
                    <a16:rowId xmlns:a16="http://schemas.microsoft.com/office/drawing/2014/main" val="312150301"/>
                  </a:ext>
                </a:extLst>
              </a:tr>
              <a:tr h="303587">
                <a:tc>
                  <a:txBody>
                    <a:bodyPr/>
                    <a:lstStyle/>
                    <a:p>
                      <a:pPr algn="l" fontAlgn="b"/>
                      <a:r>
                        <a:rPr lang="en-US" sz="1100" u="none" strike="noStrike" dirty="0">
                          <a:effectLst/>
                        </a:rPr>
                        <a:t>Tuesday</a:t>
                      </a:r>
                      <a:endParaRPr lang="en-US" sz="1100" b="0" i="0" u="none" strike="noStrike" dirty="0">
                        <a:effectLst/>
                        <a:latin typeface="Arial" panose="020B0604020202020204" pitchFamily="34" charset="0"/>
                      </a:endParaRPr>
                    </a:p>
                  </a:txBody>
                  <a:tcPr marL="9200" marR="9200" marT="9200" marB="0" anchor="b"/>
                </a:tc>
                <a:tc>
                  <a:txBody>
                    <a:bodyPr/>
                    <a:lstStyle/>
                    <a:p>
                      <a:pPr algn="l" fontAlgn="b"/>
                      <a:r>
                        <a:rPr lang="en-US" sz="1400" u="none" strike="noStrike" dirty="0">
                          <a:effectLst/>
                        </a:rPr>
                        <a:t>15.4ab Technical Guidance Doc</a:t>
                      </a:r>
                      <a:endParaRPr lang="en-US" sz="1400" b="0" i="0" u="none" strike="noStrike" dirty="0">
                        <a:effectLst/>
                        <a:latin typeface="Arial" panose="020B0604020202020204" pitchFamily="34" charset="0"/>
                      </a:endParaRPr>
                    </a:p>
                  </a:txBody>
                  <a:tcPr marL="9200" marR="9200" marT="9200" marB="0" anchor="b"/>
                </a:tc>
                <a:tc>
                  <a:txBody>
                    <a:bodyPr/>
                    <a:lstStyle/>
                    <a:p>
                      <a:pPr algn="l" fontAlgn="b"/>
                      <a:r>
                        <a:rPr lang="en-US" sz="1400" u="sng" strike="noStrike" dirty="0">
                          <a:solidFill>
                            <a:schemeClr val="accent2">
                              <a:lumMod val="75000"/>
                            </a:schemeClr>
                          </a:solidFill>
                          <a:effectLst/>
                          <a:hlinkClick r:id="rId10">
                            <a:extLst>
                              <a:ext uri="{A12FA001-AC4F-418D-AE19-62706E023703}">
                                <ahyp:hlinkClr xmlns:ahyp="http://schemas.microsoft.com/office/drawing/2018/hyperlinkcolor" val="tx"/>
                              </a:ext>
                            </a:extLst>
                          </a:hlinkClick>
                        </a:rPr>
                        <a:t>15-21-0297-01</a:t>
                      </a:r>
                      <a:endParaRPr lang="en-US" sz="1400" b="0" i="0" u="sng" strike="noStrike" dirty="0">
                        <a:solidFill>
                          <a:schemeClr val="accent2">
                            <a:lumMod val="75000"/>
                          </a:schemeClr>
                        </a:solidFill>
                        <a:effectLst/>
                        <a:latin typeface="Arial" panose="020B0604020202020204" pitchFamily="34" charset="0"/>
                      </a:endParaRPr>
                    </a:p>
                  </a:txBody>
                  <a:tcPr marL="9200" marR="9200" marT="9200" marB="0" anchor="b"/>
                </a:tc>
                <a:extLst>
                  <a:ext uri="{0D108BD9-81ED-4DB2-BD59-A6C34878D82A}">
                    <a16:rowId xmlns:a16="http://schemas.microsoft.com/office/drawing/2014/main" val="3743918399"/>
                  </a:ext>
                </a:extLst>
              </a:tr>
            </a:tbl>
          </a:graphicData>
        </a:graphic>
      </p:graphicFrame>
    </p:spTree>
    <p:extLst>
      <p:ext uri="{BB962C8B-B14F-4D97-AF65-F5344CB8AC3E}">
        <p14:creationId xmlns:p14="http://schemas.microsoft.com/office/powerpoint/2010/main" val="888321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spTree>
    <p:extLst>
      <p:ext uri="{BB962C8B-B14F-4D97-AF65-F5344CB8AC3E}">
        <p14:creationId xmlns:p14="http://schemas.microsoft.com/office/powerpoint/2010/main" val="282584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A6219-448C-43EB-9D6B-E629CC2F8267}"/>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1698931C-24F8-4399-8F97-053854A5C3AF}"/>
              </a:ext>
            </a:extLst>
          </p:cNvPr>
          <p:cNvSpPr>
            <a:spLocks noGrp="1"/>
          </p:cNvSpPr>
          <p:nvPr>
            <p:ph idx="1"/>
          </p:nvPr>
        </p:nvSpPr>
        <p:spPr>
          <a:xfrm>
            <a:off x="609600" y="1371601"/>
            <a:ext cx="7764463" cy="1625351"/>
          </a:xfrm>
        </p:spPr>
        <p:txBody>
          <a:bodyPr>
            <a:normAutofit fontScale="85000" lnSpcReduction="20000"/>
          </a:bodyPr>
          <a:lstStyle/>
          <a:p>
            <a:pPr marL="0" indent="0"/>
            <a:r>
              <a:rPr lang="en-US" dirty="0"/>
              <a:t>EC Process:</a:t>
            </a:r>
          </a:p>
          <a:p>
            <a:pPr marL="857250" lvl="1" indent="-457200">
              <a:buFont typeface="Arial" panose="020B0604020202020204" pitchFamily="34" charset="0"/>
              <a:buChar char="•"/>
            </a:pPr>
            <a:r>
              <a:rPr lang="en-US" dirty="0"/>
              <a:t>Submit for review (June 8</a:t>
            </a:r>
            <a:r>
              <a:rPr lang="en-US" baseline="30000" dirty="0"/>
              <a:t>th</a:t>
            </a:r>
            <a:r>
              <a:rPr lang="en-US" dirty="0"/>
              <a:t>)</a:t>
            </a:r>
          </a:p>
          <a:p>
            <a:pPr marL="857250" lvl="1" indent="-457200">
              <a:buFont typeface="Arial" panose="020B0604020202020204" pitchFamily="34" charset="0"/>
              <a:buChar char="•"/>
            </a:pPr>
            <a:r>
              <a:rPr lang="en-US" dirty="0"/>
              <a:t>Comments received and resolved in July</a:t>
            </a:r>
          </a:p>
          <a:p>
            <a:pPr marL="0" indent="0"/>
            <a:r>
              <a:rPr lang="en-US" dirty="0"/>
              <a:t>EC and WG Review Schedule:</a:t>
            </a:r>
          </a:p>
          <a:p>
            <a:pPr marL="857250" lvl="1"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C330CF2E-8627-4440-A6AD-74A668DCBC9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graphicFrame>
        <p:nvGraphicFramePr>
          <p:cNvPr id="5" name="Table 4">
            <a:extLst>
              <a:ext uri="{FF2B5EF4-FFF2-40B4-BE49-F238E27FC236}">
                <a16:creationId xmlns:a16="http://schemas.microsoft.com/office/drawing/2014/main" id="{3A0C6C3D-2D70-4EAD-A58F-1E798B0C5777}"/>
              </a:ext>
            </a:extLst>
          </p:cNvPr>
          <p:cNvGraphicFramePr>
            <a:graphicFrameLocks noGrp="1"/>
          </p:cNvGraphicFramePr>
          <p:nvPr>
            <p:extLst>
              <p:ext uri="{D42A27DB-BD31-4B8C-83A1-F6EECF244321}">
                <p14:modId xmlns:p14="http://schemas.microsoft.com/office/powerpoint/2010/main" val="4170009321"/>
              </p:ext>
            </p:extLst>
          </p:nvPr>
        </p:nvGraphicFramePr>
        <p:xfrm>
          <a:off x="899815" y="3068960"/>
          <a:ext cx="7488832" cy="990856"/>
        </p:xfrm>
        <a:graphic>
          <a:graphicData uri="http://schemas.openxmlformats.org/drawingml/2006/table">
            <a:tbl>
              <a:tblPr firstRow="1" firstCol="1" bandRow="1">
                <a:tableStyleId>{5C22544A-7EE6-4342-B048-85BDC9FD1C3A}</a:tableStyleId>
              </a:tblPr>
              <a:tblGrid>
                <a:gridCol w="1459485">
                  <a:extLst>
                    <a:ext uri="{9D8B030D-6E8A-4147-A177-3AD203B41FA5}">
                      <a16:colId xmlns:a16="http://schemas.microsoft.com/office/drawing/2014/main" val="917249149"/>
                    </a:ext>
                  </a:extLst>
                </a:gridCol>
                <a:gridCol w="6029347">
                  <a:extLst>
                    <a:ext uri="{9D8B030D-6E8A-4147-A177-3AD203B41FA5}">
                      <a16:colId xmlns:a16="http://schemas.microsoft.com/office/drawing/2014/main" val="389667082"/>
                    </a:ext>
                  </a:extLst>
                </a:gridCol>
              </a:tblGrid>
              <a:tr h="0">
                <a:tc>
                  <a:txBody>
                    <a:bodyPr/>
                    <a:lstStyle/>
                    <a:p>
                      <a:pPr marL="0" marR="0">
                        <a:lnSpc>
                          <a:spcPct val="107000"/>
                        </a:lnSpc>
                        <a:spcBef>
                          <a:spcPts val="0"/>
                        </a:spcBef>
                        <a:spcAft>
                          <a:spcPts val="0"/>
                        </a:spcAft>
                      </a:pPr>
                      <a:r>
                        <a:rPr lang="en-US" sz="1600">
                          <a:effectLst/>
                        </a:rPr>
                        <a:t>08 Jun 2021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PAR Announcement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6510237"/>
                  </a:ext>
                </a:extLst>
              </a:tr>
              <a:tr h="0">
                <a:tc>
                  <a:txBody>
                    <a:bodyPr/>
                    <a:lstStyle/>
                    <a:p>
                      <a:pPr marL="0" marR="0">
                        <a:lnSpc>
                          <a:spcPct val="107000"/>
                        </a:lnSpc>
                        <a:spcBef>
                          <a:spcPts val="0"/>
                        </a:spcBef>
                        <a:spcAft>
                          <a:spcPts val="0"/>
                        </a:spcAft>
                      </a:pPr>
                      <a:r>
                        <a:rPr lang="en-US" sz="1600">
                          <a:effectLst/>
                        </a:rPr>
                        <a:t>14 Jul 2021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Submit comments against PARs / ICAIDs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39129"/>
                  </a:ext>
                </a:extLst>
              </a:tr>
              <a:tr h="0">
                <a:tc>
                  <a:txBody>
                    <a:bodyPr/>
                    <a:lstStyle/>
                    <a:p>
                      <a:pPr marL="0" marR="0">
                        <a:lnSpc>
                          <a:spcPct val="107000"/>
                        </a:lnSpc>
                        <a:spcBef>
                          <a:spcPts val="0"/>
                        </a:spcBef>
                        <a:spcAft>
                          <a:spcPts val="0"/>
                        </a:spcAft>
                      </a:pPr>
                      <a:r>
                        <a:rPr lang="en-US" sz="1600">
                          <a:effectLst/>
                        </a:rPr>
                        <a:t>21 Jul 2021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Post responses to submitted comments against PARs / ICAIDs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4196127"/>
                  </a:ext>
                </a:extLst>
              </a:tr>
              <a:tr h="0">
                <a:tc>
                  <a:txBody>
                    <a:bodyPr/>
                    <a:lstStyle/>
                    <a:p>
                      <a:pPr marL="0" marR="0">
                        <a:lnSpc>
                          <a:spcPct val="107000"/>
                        </a:lnSpc>
                        <a:spcBef>
                          <a:spcPts val="0"/>
                        </a:spcBef>
                        <a:spcAft>
                          <a:spcPts val="0"/>
                        </a:spcAft>
                      </a:pPr>
                      <a:r>
                        <a:rPr lang="en-US" sz="1600">
                          <a:effectLst/>
                        </a:rPr>
                        <a:t>23 Jul 2021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802 EC Closing Mtg (Consider PARs / ICAIDs)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507793"/>
                  </a:ext>
                </a:extLst>
              </a:tr>
            </a:tbl>
          </a:graphicData>
        </a:graphic>
      </p:graphicFrame>
      <p:sp>
        <p:nvSpPr>
          <p:cNvPr id="6" name="Content Placeholder 2">
            <a:extLst>
              <a:ext uri="{FF2B5EF4-FFF2-40B4-BE49-F238E27FC236}">
                <a16:creationId xmlns:a16="http://schemas.microsoft.com/office/drawing/2014/main" id="{823043B5-D5F2-470A-B1A1-F13516A6354B}"/>
              </a:ext>
            </a:extLst>
          </p:cNvPr>
          <p:cNvSpPr txBox="1">
            <a:spLocks/>
          </p:cNvSpPr>
          <p:nvPr/>
        </p:nvSpPr>
        <p:spPr bwMode="auto">
          <a:xfrm>
            <a:off x="609600" y="4272689"/>
            <a:ext cx="7764463" cy="210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77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marL="457200" indent="-457200">
              <a:buFont typeface="Arial" panose="020B0604020202020204" pitchFamily="34" charset="0"/>
              <a:buChar char="•"/>
            </a:pPr>
            <a:r>
              <a:rPr lang="en-US" kern="0" dirty="0"/>
              <a:t>Call for Contributions to be issued following this meeting</a:t>
            </a:r>
          </a:p>
          <a:p>
            <a:pPr marL="457200" indent="-457200">
              <a:buFont typeface="Arial" panose="020B0604020202020204" pitchFamily="34" charset="0"/>
              <a:buChar char="•"/>
            </a:pPr>
            <a:r>
              <a:rPr lang="en-US" kern="0" dirty="0"/>
              <a:t>Technical guidance document refine as needed </a:t>
            </a:r>
          </a:p>
          <a:p>
            <a:pPr marL="457200" indent="-457200">
              <a:buFont typeface="Arial" panose="020B0604020202020204" pitchFamily="34" charset="0"/>
              <a:buChar char="•"/>
            </a:pPr>
            <a:r>
              <a:rPr lang="en-US" kern="0" dirty="0"/>
              <a:t>Bi-weekly teleconferences (see schedule)</a:t>
            </a:r>
          </a:p>
          <a:p>
            <a:pPr marL="457200" indent="-457200">
              <a:buFont typeface="Arial" panose="020B0604020202020204" pitchFamily="34" charset="0"/>
              <a:buChar char="•"/>
            </a:pPr>
            <a:r>
              <a:rPr lang="en-US" kern="0" dirty="0"/>
              <a:t>Prepare for July meeting</a:t>
            </a:r>
          </a:p>
        </p:txBody>
      </p:sp>
    </p:spTree>
    <p:extLst>
      <p:ext uri="{BB962C8B-B14F-4D97-AF65-F5344CB8AC3E}">
        <p14:creationId xmlns:p14="http://schemas.microsoft.com/office/powerpoint/2010/main" val="3445070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D9FB3-E807-43FB-A770-AABCCB402A34}"/>
              </a:ext>
            </a:extLst>
          </p:cNvPr>
          <p:cNvSpPr>
            <a:spLocks noGrp="1"/>
          </p:cNvSpPr>
          <p:nvPr>
            <p:ph type="title"/>
          </p:nvPr>
        </p:nvSpPr>
        <p:spPr/>
        <p:txBody>
          <a:bodyPr/>
          <a:lstStyle/>
          <a:p>
            <a:r>
              <a:rPr lang="en-US" dirty="0"/>
              <a:t>Call for Contributions</a:t>
            </a:r>
          </a:p>
        </p:txBody>
      </p:sp>
      <p:sp>
        <p:nvSpPr>
          <p:cNvPr id="3" name="Content Placeholder 2">
            <a:extLst>
              <a:ext uri="{FF2B5EF4-FFF2-40B4-BE49-F238E27FC236}">
                <a16:creationId xmlns:a16="http://schemas.microsoft.com/office/drawing/2014/main" id="{A032E10C-B927-4987-A7D9-43AAA16BA4ED}"/>
              </a:ext>
            </a:extLst>
          </p:cNvPr>
          <p:cNvSpPr>
            <a:spLocks noGrp="1"/>
          </p:cNvSpPr>
          <p:nvPr>
            <p:ph idx="1"/>
          </p:nvPr>
        </p:nvSpPr>
        <p:spPr/>
        <p:txBody>
          <a:bodyPr>
            <a:normAutofit fontScale="55000" lnSpcReduction="20000"/>
          </a:bodyPr>
          <a:lstStyle/>
          <a:p>
            <a:r>
              <a:rPr lang="en-US" dirty="0"/>
              <a:t>Study Group 15.4ab requests technical contributions to further the development of recommendations for technical content of the proposed amendment.  Contribution guidance is provided in the Technical Guidance Document (TGD), DCN #15-21-0297 (</a:t>
            </a:r>
            <a:r>
              <a:rPr lang="en-US" dirty="0">
                <a:hlinkClick r:id="rId2"/>
              </a:rPr>
              <a:t>https://mentor.ieee.org/802.15/dcn/21/15-21-0297-01-04ab-15-4ab-technical-guidance-doc.docx</a:t>
            </a:r>
            <a:r>
              <a:rPr lang="en-US" dirty="0"/>
              <a:t>)</a:t>
            </a:r>
          </a:p>
          <a:p>
            <a:r>
              <a:rPr lang="en-US" dirty="0"/>
              <a:t>Contributions may include but are not limited to the areas covered in the draft Project Authorization Request (PAR) and the TGD. Contributions may  include further technical considerations, use case descriptions and requirements and background information supporting development of the amendment. </a:t>
            </a:r>
          </a:p>
          <a:p>
            <a:r>
              <a:rPr lang="en-US" dirty="0"/>
              <a:t>Contributions on analysis of coexistence and proposed methods to enhance coexistence are strongly encouraged.</a:t>
            </a:r>
          </a:p>
          <a:p>
            <a:r>
              <a:rPr lang="en-US" dirty="0"/>
              <a:t>Schedule: </a:t>
            </a:r>
          </a:p>
          <a:p>
            <a:pPr lvl="1"/>
            <a:r>
              <a:rPr lang="en-US" dirty="0"/>
              <a:t>Contributions to be considered on bi-weekly conference calls commencing June 1: Please advise chair of request for agenda time ahead of the call.</a:t>
            </a:r>
          </a:p>
          <a:p>
            <a:pPr lvl="1"/>
            <a:r>
              <a:rPr lang="en-US" dirty="0"/>
              <a:t>Contributions to be considered at the July Plenary:  Please advise chair as early as possible prior to the meeting.  Requests one week prior to the meeting appreciated. </a:t>
            </a:r>
          </a:p>
          <a:p>
            <a:pPr lvl="1"/>
            <a:r>
              <a:rPr lang="en-US" dirty="0"/>
              <a:t>Agenda time priority: Queued First In, First choice of time slot</a:t>
            </a:r>
          </a:p>
          <a:p>
            <a:endParaRPr lang="en-US" dirty="0"/>
          </a:p>
          <a:p>
            <a:endParaRPr lang="en-US" dirty="0"/>
          </a:p>
        </p:txBody>
      </p:sp>
      <p:sp>
        <p:nvSpPr>
          <p:cNvPr id="4" name="Slide Number Placeholder 3">
            <a:extLst>
              <a:ext uri="{FF2B5EF4-FFF2-40B4-BE49-F238E27FC236}">
                <a16:creationId xmlns:a16="http://schemas.microsoft.com/office/drawing/2014/main" id="{8990DE3C-4AC9-424A-B79B-54A06EF18631}"/>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spTree>
    <p:extLst>
      <p:ext uri="{BB962C8B-B14F-4D97-AF65-F5344CB8AC3E}">
        <p14:creationId xmlns:p14="http://schemas.microsoft.com/office/powerpoint/2010/main" val="732091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505945C-3B0E-49F2-BD9C-0FF17D03AAE7}"/>
              </a:ext>
            </a:extLst>
          </p:cNvPr>
          <p:cNvSpPr>
            <a:spLocks noGrp="1" noChangeArrowheads="1"/>
          </p:cNvSpPr>
          <p:nvPr>
            <p:ph type="title"/>
          </p:nvPr>
        </p:nvSpPr>
        <p:spPr/>
        <p:txBody>
          <a:bodyPr>
            <a:normAutofit fontScale="90000"/>
          </a:bodyPr>
          <a:lstStyle/>
          <a:p>
            <a:r>
              <a:rPr lang="en-US" altLang="en-US" dirty="0"/>
              <a:t>Teleconference Schedule Discussion</a:t>
            </a:r>
          </a:p>
        </p:txBody>
      </p:sp>
      <p:sp>
        <p:nvSpPr>
          <p:cNvPr id="3" name="Content Placeholder 2">
            <a:extLst>
              <a:ext uri="{FF2B5EF4-FFF2-40B4-BE49-F238E27FC236}">
                <a16:creationId xmlns:a16="http://schemas.microsoft.com/office/drawing/2014/main" id="{B085FB89-06B0-42E9-82E5-BCFC16ED4869}"/>
              </a:ext>
            </a:extLst>
          </p:cNvPr>
          <p:cNvSpPr>
            <a:spLocks noGrp="1"/>
          </p:cNvSpPr>
          <p:nvPr>
            <p:ph idx="1"/>
          </p:nvPr>
        </p:nvSpPr>
        <p:spPr>
          <a:xfrm>
            <a:off x="611559" y="3151735"/>
            <a:ext cx="4824537" cy="2293489"/>
          </a:xfrm>
        </p:spPr>
        <p:txBody>
          <a:bodyPr>
            <a:normAutofit fontScale="85000" lnSpcReduction="20000"/>
          </a:bodyPr>
          <a:lstStyle/>
          <a:p>
            <a:pPr marL="0" indent="0">
              <a:defRPr/>
            </a:pPr>
            <a:r>
              <a:rPr lang="en-US" dirty="0"/>
              <a:t>Frequency: Bi-weekly </a:t>
            </a:r>
          </a:p>
          <a:p>
            <a:pPr marL="0" indent="0">
              <a:defRPr/>
            </a:pPr>
            <a:r>
              <a:rPr lang="en-US" dirty="0"/>
              <a:t>Phase: Tuesday  </a:t>
            </a:r>
          </a:p>
          <a:p>
            <a:pPr marL="0" indent="0">
              <a:defRPr/>
            </a:pPr>
            <a:r>
              <a:rPr lang="en-US" dirty="0"/>
              <a:t>Time: 10:00 ET (07:00 PT)</a:t>
            </a:r>
          </a:p>
          <a:p>
            <a:pPr marL="0" indent="0">
              <a:defRPr/>
            </a:pPr>
            <a:r>
              <a:rPr lang="en-US" dirty="0"/>
              <a:t>Duration: 	1 hour. </a:t>
            </a:r>
          </a:p>
          <a:p>
            <a:pPr>
              <a:defRPr/>
            </a:pPr>
            <a:r>
              <a:rPr lang="en-US" dirty="0"/>
              <a:t>	 </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p:txBody>
      </p:sp>
      <p:sp>
        <p:nvSpPr>
          <p:cNvPr id="15364" name="Slide Number Placeholder 3">
            <a:extLst>
              <a:ext uri="{FF2B5EF4-FFF2-40B4-BE49-F238E27FC236}">
                <a16:creationId xmlns:a16="http://schemas.microsoft.com/office/drawing/2014/main" id="{4B708073-FB44-448B-932A-C62A277500B7}"/>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6787BB26-1930-4ABF-A0BE-518ED9BD72A7}" type="slidenum">
              <a:rPr lang="en-US" altLang="en-US" smtClean="0">
                <a:solidFill>
                  <a:schemeClr val="tx1"/>
                </a:solidFill>
              </a:rPr>
              <a:pPr/>
              <a:t>14</a:t>
            </a:fld>
            <a:endParaRPr lang="en-US" altLang="en-US">
              <a:solidFill>
                <a:schemeClr val="tx1"/>
              </a:solidFill>
            </a:endParaRPr>
          </a:p>
        </p:txBody>
      </p:sp>
      <p:graphicFrame>
        <p:nvGraphicFramePr>
          <p:cNvPr id="5" name="Table 5">
            <a:extLst>
              <a:ext uri="{FF2B5EF4-FFF2-40B4-BE49-F238E27FC236}">
                <a16:creationId xmlns:a16="http://schemas.microsoft.com/office/drawing/2014/main" id="{3C8F09A3-0A70-41B9-ACF3-D4B027AD72E3}"/>
              </a:ext>
            </a:extLst>
          </p:cNvPr>
          <p:cNvGraphicFramePr>
            <a:graphicFrameLocks noGrp="1"/>
          </p:cNvGraphicFramePr>
          <p:nvPr>
            <p:extLst>
              <p:ext uri="{D42A27DB-BD31-4B8C-83A1-F6EECF244321}">
                <p14:modId xmlns:p14="http://schemas.microsoft.com/office/powerpoint/2010/main" val="2087914827"/>
              </p:ext>
            </p:extLst>
          </p:nvPr>
        </p:nvGraphicFramePr>
        <p:xfrm>
          <a:off x="5508104" y="2125663"/>
          <a:ext cx="3133566" cy="370681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0000"/>
                    </a:ext>
                  </a:extLst>
                </a:gridCol>
                <a:gridCol w="1549390">
                  <a:extLst>
                    <a:ext uri="{9D8B030D-6E8A-4147-A177-3AD203B41FA5}">
                      <a16:colId xmlns:a16="http://schemas.microsoft.com/office/drawing/2014/main" val="20001"/>
                    </a:ext>
                  </a:extLst>
                </a:gridCol>
              </a:tblGrid>
              <a:tr h="370681">
                <a:tc>
                  <a:txBody>
                    <a:bodyPr/>
                    <a:lstStyle/>
                    <a:p>
                      <a:r>
                        <a:rPr lang="en-US" sz="1800" dirty="0"/>
                        <a:t>Week</a:t>
                      </a:r>
                    </a:p>
                  </a:txBody>
                  <a:tcPr marL="91420" marR="91420" marT="45700" marB="45700"/>
                </a:tc>
                <a:tc>
                  <a:txBody>
                    <a:bodyPr/>
                    <a:lstStyle/>
                    <a:p>
                      <a:r>
                        <a:rPr lang="en-US" sz="1800" dirty="0"/>
                        <a:t>Time (ET)</a:t>
                      </a:r>
                    </a:p>
                  </a:txBody>
                  <a:tcPr marL="91420" marR="91420" marT="45700" marB="45700"/>
                </a:tc>
                <a:extLst>
                  <a:ext uri="{0D108BD9-81ED-4DB2-BD59-A6C34878D82A}">
                    <a16:rowId xmlns:a16="http://schemas.microsoft.com/office/drawing/2014/main" val="10000"/>
                  </a:ext>
                </a:extLst>
              </a:tr>
              <a:tr h="3706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Now:</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[May Interim]</a:t>
                      </a:r>
                    </a:p>
                  </a:txBody>
                  <a:tcPr marL="91420" marR="91420" marT="45700" marB="45700"/>
                </a:tc>
                <a:extLst>
                  <a:ext uri="{0D108BD9-81ED-4DB2-BD59-A6C34878D82A}">
                    <a16:rowId xmlns:a16="http://schemas.microsoft.com/office/drawing/2014/main" val="10001"/>
                  </a:ext>
                </a:extLst>
              </a:tr>
              <a:tr h="370681">
                <a:tc>
                  <a:txBody>
                    <a:bodyPr/>
                    <a:lstStyle/>
                    <a:p>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10002"/>
                  </a:ext>
                </a:extLst>
              </a:tr>
              <a:tr h="370681">
                <a:tc>
                  <a:txBody>
                    <a:bodyPr/>
                    <a:lstStyle/>
                    <a:p>
                      <a:r>
                        <a:rPr lang="en-US" sz="1800" dirty="0">
                          <a:solidFill>
                            <a:schemeClr val="tx1"/>
                          </a:solidFill>
                        </a:rPr>
                        <a:t>June 1</a:t>
                      </a:r>
                    </a:p>
                  </a:txBody>
                  <a:tcPr marL="91420" marR="91420" marT="45700" marB="45700"/>
                </a:tc>
                <a:tc>
                  <a:txBody>
                    <a:bodyPr/>
                    <a:lstStyle/>
                    <a:p>
                      <a:r>
                        <a:rPr lang="en-US" sz="1800" dirty="0"/>
                        <a:t>10:00 ET</a:t>
                      </a:r>
                    </a:p>
                  </a:txBody>
                  <a:tcPr marL="91420" marR="91420" marT="45700" marB="45700"/>
                </a:tc>
                <a:extLst>
                  <a:ext uri="{0D108BD9-81ED-4DB2-BD59-A6C34878D82A}">
                    <a16:rowId xmlns:a16="http://schemas.microsoft.com/office/drawing/2014/main" val="10003"/>
                  </a:ext>
                </a:extLst>
              </a:tr>
              <a:tr h="370681">
                <a:tc>
                  <a:txBody>
                    <a:bodyPr/>
                    <a:lstStyle/>
                    <a:p>
                      <a:endParaRPr lang="en-US" sz="1800" dirty="0">
                        <a:solidFill>
                          <a:schemeClr val="tx1"/>
                        </a:solidFill>
                      </a:endParaRP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972486093"/>
                  </a:ext>
                </a:extLst>
              </a:tr>
              <a:tr h="370681">
                <a:tc>
                  <a:txBody>
                    <a:bodyPr/>
                    <a:lstStyle/>
                    <a:p>
                      <a:r>
                        <a:rPr lang="en-US" sz="1800" dirty="0">
                          <a:solidFill>
                            <a:schemeClr val="tx1"/>
                          </a:solidFill>
                        </a:rPr>
                        <a:t>June 15</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10:00 ET</a:t>
                      </a:r>
                    </a:p>
                  </a:txBody>
                  <a:tcPr marL="91420" marR="91420" marT="45700" marB="45700"/>
                </a:tc>
                <a:extLst>
                  <a:ext uri="{0D108BD9-81ED-4DB2-BD59-A6C34878D82A}">
                    <a16:rowId xmlns:a16="http://schemas.microsoft.com/office/drawing/2014/main" val="107150580"/>
                  </a:ext>
                </a:extLst>
              </a:tr>
              <a:tr h="370681">
                <a:tc>
                  <a:txBody>
                    <a:bodyPr/>
                    <a:lstStyle/>
                    <a:p>
                      <a:endParaRPr lang="en-US" sz="1800" dirty="0">
                        <a:solidFill>
                          <a:schemeClr val="tx1"/>
                        </a:solidFill>
                      </a:endParaRP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4127578813"/>
                  </a:ext>
                </a:extLst>
              </a:tr>
              <a:tr h="3706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June 29</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10:00 ET</a:t>
                      </a:r>
                    </a:p>
                  </a:txBody>
                  <a:tcPr marL="91420" marR="91420" marT="45700" marB="45700"/>
                </a:tc>
                <a:extLst>
                  <a:ext uri="{0D108BD9-81ED-4DB2-BD59-A6C34878D82A}">
                    <a16:rowId xmlns:a16="http://schemas.microsoft.com/office/drawing/2014/main" val="3886067334"/>
                  </a:ext>
                </a:extLst>
              </a:tr>
              <a:tr h="3706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19788747"/>
                  </a:ext>
                </a:extLst>
              </a:tr>
              <a:tr h="3706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C00000"/>
                          </a:solidFill>
                        </a:rPr>
                        <a:t>July 13: </a:t>
                      </a:r>
                    </a:p>
                  </a:txBody>
                  <a:tcPr marL="91420" marR="91420" marT="45700" marB="45700"/>
                </a:tc>
                <a:tc>
                  <a:txBody>
                    <a:bodyPr/>
                    <a:lstStyle/>
                    <a:p>
                      <a:r>
                        <a:rPr lang="en-US" sz="1800" b="1" dirty="0">
                          <a:solidFill>
                            <a:srgbClr val="C00000"/>
                          </a:solidFill>
                        </a:rPr>
                        <a:t>July Plenary</a:t>
                      </a:r>
                    </a:p>
                  </a:txBody>
                  <a:tcPr marL="91420" marR="91420" marT="45700" marB="45700"/>
                </a:tc>
                <a:extLst>
                  <a:ext uri="{0D108BD9-81ED-4DB2-BD59-A6C34878D82A}">
                    <a16:rowId xmlns:a16="http://schemas.microsoft.com/office/drawing/2014/main" val="1644665315"/>
                  </a:ext>
                </a:extLst>
              </a:tr>
            </a:tbl>
          </a:graphicData>
        </a:graphic>
      </p:graphicFrame>
      <p:sp>
        <p:nvSpPr>
          <p:cNvPr id="2" name="Arrow: Right 1">
            <a:extLst>
              <a:ext uri="{FF2B5EF4-FFF2-40B4-BE49-F238E27FC236}">
                <a16:creationId xmlns:a16="http://schemas.microsoft.com/office/drawing/2014/main" id="{E964B7C9-85AC-4877-B153-E76884D15BD3}"/>
              </a:ext>
            </a:extLst>
          </p:cNvPr>
          <p:cNvSpPr/>
          <p:nvPr/>
        </p:nvSpPr>
        <p:spPr bwMode="auto">
          <a:xfrm>
            <a:off x="4572000" y="3140968"/>
            <a:ext cx="864096" cy="576064"/>
          </a:xfrm>
          <a:prstGeom prst="rightArrow">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1" i="0" u="none" strike="noStrike" cap="none" normalizeH="0" baseline="0" dirty="0">
                <a:ln>
                  <a:noFill/>
                </a:ln>
                <a:solidFill>
                  <a:srgbClr val="C00000"/>
                </a:solidFill>
                <a:effectLst/>
                <a:latin typeface="Times New Roman" charset="0"/>
                <a:ea typeface="ＭＳ Ｐゴシック" charset="0"/>
                <a:cs typeface="ＭＳ Ｐゴシック" charset="0"/>
              </a:rPr>
              <a:t>NEXT</a:t>
            </a:r>
          </a:p>
        </p:txBody>
      </p:sp>
      <p:sp>
        <p:nvSpPr>
          <p:cNvPr id="7" name="Arrow: Right 6">
            <a:extLst>
              <a:ext uri="{FF2B5EF4-FFF2-40B4-BE49-F238E27FC236}">
                <a16:creationId xmlns:a16="http://schemas.microsoft.com/office/drawing/2014/main" id="{A37A012C-B51A-4A3F-BFCC-9901199B525B}"/>
              </a:ext>
            </a:extLst>
          </p:cNvPr>
          <p:cNvSpPr/>
          <p:nvPr/>
        </p:nvSpPr>
        <p:spPr bwMode="auto">
          <a:xfrm>
            <a:off x="4572000" y="2225290"/>
            <a:ext cx="867518" cy="871289"/>
          </a:xfrm>
          <a:prstGeom prst="right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b="1" dirty="0">
                <a:solidFill>
                  <a:schemeClr val="accent2">
                    <a:lumMod val="75000"/>
                  </a:schemeClr>
                </a:solidFill>
                <a:latin typeface="Times New Roman" charset="0"/>
                <a:ea typeface="ＭＳ Ｐゴシック" charset="0"/>
                <a:cs typeface="ＭＳ Ｐゴシック" charset="0"/>
              </a:rPr>
              <a:t>We are Here</a:t>
            </a:r>
            <a:endParaRPr kumimoji="0" lang="en-US" sz="1200" b="1" i="0" u="none" strike="noStrike" cap="none" normalizeH="0" baseline="0" dirty="0">
              <a:ln>
                <a:noFill/>
              </a:ln>
              <a:solidFill>
                <a:schemeClr val="accent2">
                  <a:lumMod val="75000"/>
                </a:schemeClr>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62066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762000" y="685801"/>
            <a:ext cx="7764463" cy="726976"/>
          </a:xfrm>
        </p:spPr>
        <p:txBody>
          <a:bodyPr wrap="square" anchor="ctr">
            <a:noAutofit/>
          </a:bodyPr>
          <a:lstStyle/>
          <a:p>
            <a:pPr>
              <a:lnSpc>
                <a:spcPct val="90000"/>
              </a:lnSpc>
            </a:pPr>
            <a:r>
              <a:rPr lang="en-US" altLang="en-US" sz="2400" b="1" dirty="0"/>
              <a:t>Donec iterum </a:t>
            </a:r>
            <a:r>
              <a:rPr lang="en-US" altLang="en-US" sz="2400" b="1" dirty="0" err="1"/>
              <a:t>conveniant</a:t>
            </a:r>
            <a:endParaRPr lang="en-US" altLang="en-US" sz="2400" b="1" dirty="0"/>
          </a:p>
        </p:txBody>
      </p:sp>
      <p:pic>
        <p:nvPicPr>
          <p:cNvPr id="3" name="Picture 2">
            <a:extLst>
              <a:ext uri="{FF2B5EF4-FFF2-40B4-BE49-F238E27FC236}">
                <a16:creationId xmlns:a16="http://schemas.microsoft.com/office/drawing/2014/main" id="{C47E9EF4-3B1B-4596-A86D-8690011E11A1}"/>
              </a:ext>
            </a:extLst>
          </p:cNvPr>
          <p:cNvPicPr>
            <a:picLocks noChangeAspect="1"/>
          </p:cNvPicPr>
          <p:nvPr/>
        </p:nvPicPr>
        <p:blipFill>
          <a:blip r:embed="rId2"/>
          <a:stretch>
            <a:fillRect/>
          </a:stretch>
        </p:blipFill>
        <p:spPr>
          <a:xfrm>
            <a:off x="2390058" y="1268760"/>
            <a:ext cx="3919434" cy="4800599"/>
          </a:xfrm>
          <a:prstGeom prst="rect">
            <a:avLst/>
          </a:prstGeom>
          <a:noFill/>
        </p:spPr>
      </p:pic>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15</a:t>
            </a:fld>
            <a:endParaRPr lang="en-US" altLang="en-US">
              <a:solidFill>
                <a:schemeClr val="tx1"/>
              </a:solidFill>
            </a:endParaRPr>
          </a:p>
        </p:txBody>
      </p:sp>
      <p:sp>
        <p:nvSpPr>
          <p:cNvPr id="7" name="Title 4">
            <a:extLst>
              <a:ext uri="{FF2B5EF4-FFF2-40B4-BE49-F238E27FC236}">
                <a16:creationId xmlns:a16="http://schemas.microsoft.com/office/drawing/2014/main" id="{6348C0E5-CC17-439C-ABD5-33E53941C6AF}"/>
              </a:ext>
            </a:extLst>
          </p:cNvPr>
          <p:cNvSpPr txBox="1">
            <a:spLocks noChangeArrowheads="1"/>
          </p:cNvSpPr>
          <p:nvPr/>
        </p:nvSpPr>
        <p:spPr bwMode="auto">
          <a:xfrm>
            <a:off x="467544" y="6237312"/>
            <a:ext cx="7764463"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noAutofit/>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pPr>
              <a:lnSpc>
                <a:spcPct val="90000"/>
              </a:lnSpc>
            </a:pPr>
            <a:r>
              <a:rPr lang="en-US" altLang="en-US" sz="2000" b="1" kern="0" dirty="0"/>
              <a:t>(Until we met again)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p:txBody>
          <a:bodyPr/>
          <a:lstStyle/>
          <a:p>
            <a:r>
              <a:rPr lang="en-US" altLang="en-US" dirty="0">
                <a:solidFill>
                  <a:schemeClr val="accent2"/>
                </a:solidFill>
              </a:rPr>
              <a:t>802.15.4ab Study Group Meeting</a:t>
            </a:r>
          </a:p>
        </p:txBody>
      </p:sp>
      <p:sp>
        <p:nvSpPr>
          <p:cNvPr id="6148" name="Slide Number Placeholder 3">
            <a:extLst>
              <a:ext uri="{FF2B5EF4-FFF2-40B4-BE49-F238E27FC236}">
                <a16:creationId xmlns:a16="http://schemas.microsoft.com/office/drawing/2014/main" id="{5D0EC11A-229B-4CE4-93DF-3C02185F9A6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8887CC0-1342-41C8-8706-B4801E242C15}" type="slidenum">
              <a:rPr lang="en-US" altLang="en-US" smtClean="0">
                <a:solidFill>
                  <a:schemeClr val="tx1"/>
                </a:solidFill>
              </a:rPr>
              <a:pPr/>
              <a:t>2</a:t>
            </a:fld>
            <a:endParaRPr lang="en-US" altLang="en-US">
              <a:solidFill>
                <a:schemeClr val="tx1"/>
              </a:solidFill>
            </a:endParaRPr>
          </a:p>
        </p:txBody>
      </p:sp>
      <p:sp>
        <p:nvSpPr>
          <p:cNvPr id="6" name="Title 1">
            <a:extLst>
              <a:ext uri="{FF2B5EF4-FFF2-40B4-BE49-F238E27FC236}">
                <a16:creationId xmlns:a16="http://schemas.microsoft.com/office/drawing/2014/main" id="{B573C079-2182-48CC-AA42-60979DE59618}"/>
              </a:ext>
            </a:extLst>
          </p:cNvPr>
          <p:cNvSpPr txBox="1">
            <a:spLocks noChangeArrowheads="1"/>
          </p:cNvSpPr>
          <p:nvPr/>
        </p:nvSpPr>
        <p:spPr bwMode="auto">
          <a:xfrm>
            <a:off x="689768" y="1988840"/>
            <a:ext cx="7764463" cy="3031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en-US" b="1" kern="0"/>
              <a:t>Virtual Meeting</a:t>
            </a:r>
            <a:br>
              <a:rPr lang="en-US" altLang="en-US" b="1" kern="0"/>
            </a:br>
            <a:br>
              <a:rPr lang="en-US" altLang="en-US" kern="0"/>
            </a:br>
            <a:r>
              <a:rPr lang="en-US" altLang="en-US" kern="0"/>
              <a:t>May 12</a:t>
            </a:r>
            <a:r>
              <a:rPr lang="en-US" altLang="en-US" kern="0" baseline="30000"/>
              <a:t>th</a:t>
            </a:r>
            <a:r>
              <a:rPr lang="en-US" altLang="en-US" kern="0"/>
              <a:t> through 18</a:t>
            </a:r>
            <a:r>
              <a:rPr lang="en-US" altLang="en-US" kern="0" baseline="30000"/>
              <a:t>th</a:t>
            </a:r>
            <a:r>
              <a:rPr lang="en-US" altLang="en-US" kern="0"/>
              <a:t>, 2021 </a:t>
            </a:r>
            <a:endParaRPr lang="en-US" altLang="en-US" kern="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609600" y="1371601"/>
            <a:ext cx="7764463" cy="833263"/>
          </a:xfrm>
        </p:spPr>
        <p:txBody>
          <a:bodyPr/>
          <a:lstStyle/>
          <a:p>
            <a:pPr marL="0" indent="0" algn="ctr"/>
            <a:r>
              <a:rPr lang="en-US" altLang="en-US" dirty="0"/>
              <a:t>Agenda: Document # </a:t>
            </a:r>
            <a:r>
              <a:rPr lang="en-US" altLang="en-US" dirty="0">
                <a:hlinkClick r:id="rId2"/>
              </a:rPr>
              <a:t>15-21-0250-08</a:t>
            </a:r>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3</a:t>
            </a:fld>
            <a:endParaRPr lang="en-US" altLang="en-US">
              <a:solidFill>
                <a:schemeClr val="tx1"/>
              </a:solidFill>
            </a:endParaRPr>
          </a:p>
        </p:txBody>
      </p:sp>
      <p:graphicFrame>
        <p:nvGraphicFramePr>
          <p:cNvPr id="3" name="Table 3">
            <a:extLst>
              <a:ext uri="{FF2B5EF4-FFF2-40B4-BE49-F238E27FC236}">
                <a16:creationId xmlns:a16="http://schemas.microsoft.com/office/drawing/2014/main" id="{8DEAB5EB-9833-4C4E-8F6A-A37C6E8A8A08}"/>
              </a:ext>
            </a:extLst>
          </p:cNvPr>
          <p:cNvGraphicFramePr>
            <a:graphicFrameLocks noGrp="1"/>
          </p:cNvGraphicFramePr>
          <p:nvPr>
            <p:extLst>
              <p:ext uri="{D42A27DB-BD31-4B8C-83A1-F6EECF244321}">
                <p14:modId xmlns:p14="http://schemas.microsoft.com/office/powerpoint/2010/main" val="359186908"/>
              </p:ext>
            </p:extLst>
          </p:nvPr>
        </p:nvGraphicFramePr>
        <p:xfrm>
          <a:off x="323528" y="2215274"/>
          <a:ext cx="8202935" cy="2768600"/>
        </p:xfrm>
        <a:graphic>
          <a:graphicData uri="http://schemas.openxmlformats.org/drawingml/2006/table">
            <a:tbl>
              <a:tblPr firstRow="1" bandRow="1">
                <a:tableStyleId>{5C22544A-7EE6-4342-B048-85BDC9FD1C3A}</a:tableStyleId>
              </a:tblPr>
              <a:tblGrid>
                <a:gridCol w="355380">
                  <a:extLst>
                    <a:ext uri="{9D8B030D-6E8A-4147-A177-3AD203B41FA5}">
                      <a16:colId xmlns:a16="http://schemas.microsoft.com/office/drawing/2014/main" val="2284213969"/>
                    </a:ext>
                  </a:extLst>
                </a:gridCol>
                <a:gridCol w="1660844">
                  <a:extLst>
                    <a:ext uri="{9D8B030D-6E8A-4147-A177-3AD203B41FA5}">
                      <a16:colId xmlns:a16="http://schemas.microsoft.com/office/drawing/2014/main" val="1959756701"/>
                    </a:ext>
                  </a:extLst>
                </a:gridCol>
                <a:gridCol w="5213885">
                  <a:extLst>
                    <a:ext uri="{9D8B030D-6E8A-4147-A177-3AD203B41FA5}">
                      <a16:colId xmlns:a16="http://schemas.microsoft.com/office/drawing/2014/main" val="294909348"/>
                    </a:ext>
                  </a:extLst>
                </a:gridCol>
                <a:gridCol w="972826">
                  <a:extLst>
                    <a:ext uri="{9D8B030D-6E8A-4147-A177-3AD203B41FA5}">
                      <a16:colId xmlns:a16="http://schemas.microsoft.com/office/drawing/2014/main" val="2763398540"/>
                    </a:ext>
                  </a:extLst>
                </a:gridCol>
              </a:tblGrid>
              <a:tr h="370840">
                <a:tc>
                  <a:txBody>
                    <a:bodyPr/>
                    <a:lstStyle/>
                    <a:p>
                      <a:endParaRPr lang="en-US" dirty="0"/>
                    </a:p>
                  </a:txBody>
                  <a:tcPr/>
                </a:tc>
                <a:tc>
                  <a:txBody>
                    <a:bodyPr/>
                    <a:lstStyle/>
                    <a:p>
                      <a:endParaRPr lang="en-US"/>
                    </a:p>
                  </a:txBody>
                  <a:tcPr/>
                </a:tc>
                <a:tc>
                  <a:txBody>
                    <a:bodyPr/>
                    <a:lstStyle/>
                    <a:p>
                      <a:pPr algn="ctr" fontAlgn="ctr"/>
                      <a:r>
                        <a:rPr lang="en-US" sz="1800" u="none" strike="noStrike" dirty="0">
                          <a:effectLst/>
                        </a:rPr>
                        <a:t>131th IEEE 802.15 WSN MEETING VIA WEBEX</a:t>
                      </a:r>
                    </a:p>
                    <a:p>
                      <a:pPr algn="ctr" fontAlgn="b"/>
                      <a:r>
                        <a:rPr lang="en-US" sz="1800" b="1" u="none" strike="noStrike" dirty="0">
                          <a:effectLst/>
                        </a:rPr>
                        <a:t>Study Group 15.4ab - Next Generation UWB</a:t>
                      </a:r>
                    </a:p>
                    <a:p>
                      <a:pPr algn="ctr" fontAlgn="b"/>
                      <a:r>
                        <a:rPr lang="en-US" sz="1800" u="none" strike="noStrike" dirty="0">
                          <a:effectLst/>
                        </a:rPr>
                        <a:t>Summary of Agenda</a:t>
                      </a:r>
                    </a:p>
                  </a:txBody>
                  <a:tcP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US" sz="1600" u="none" strike="noStrike" dirty="0">
                          <a:effectLst/>
                        </a:rPr>
                        <a:t>EST</a:t>
                      </a:r>
                      <a:endParaRPr lang="en-US" sz="1600" b="1" i="0" u="none" strike="noStrike" dirty="0">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933541431"/>
                  </a:ext>
                </a:extLst>
              </a:tr>
              <a:tr h="370840">
                <a:tc>
                  <a:txBody>
                    <a:bodyPr/>
                    <a:lstStyle/>
                    <a:p>
                      <a:r>
                        <a:rPr lang="en-US" sz="1600" u="none" strike="noStrike" kern="1200" dirty="0">
                          <a:solidFill>
                            <a:schemeClr val="dk1"/>
                          </a:solidFill>
                          <a:effectLst/>
                          <a:latin typeface="+mn-lt"/>
                          <a:ea typeface="+mn-ea"/>
                          <a:cs typeface="+mn-cs"/>
                        </a:rPr>
                        <a:t>1</a:t>
                      </a:r>
                    </a:p>
                  </a:txBody>
                  <a:tcPr anchor="b"/>
                </a:tc>
                <a:tc>
                  <a:txBody>
                    <a:bodyPr/>
                    <a:lstStyle/>
                    <a:p>
                      <a:pPr algn="l" fontAlgn="b"/>
                      <a:r>
                        <a:rPr lang="en-US" sz="1600" u="none" strike="noStrike" dirty="0">
                          <a:effectLst/>
                        </a:rPr>
                        <a:t>Wednesday PM2:</a:t>
                      </a:r>
                      <a:endParaRPr lang="en-US" sz="1600" b="1" i="0" u="none" strike="noStrike" dirty="0">
                        <a:effectLst/>
                        <a:latin typeface="Times New Roman" panose="02020603050405020304" pitchFamily="18" charset="0"/>
                      </a:endParaRPr>
                    </a:p>
                  </a:txBody>
                  <a:tcPr marL="9525" marR="9525" marT="9525" marB="0" anchor="ctr"/>
                </a:tc>
                <a:tc>
                  <a:txBody>
                    <a:bodyPr/>
                    <a:lstStyle/>
                    <a:p>
                      <a:pPr algn="l" fontAlgn="b"/>
                      <a:r>
                        <a:rPr lang="en-US" sz="1600" u="none" strike="noStrike" dirty="0">
                          <a:effectLst/>
                        </a:rPr>
                        <a:t>Opening, Review, Technical Presentations</a:t>
                      </a:r>
                      <a:endParaRPr lang="en-US" sz="1600" b="1" i="0" u="none" strike="noStrike" dirty="0">
                        <a:effectLst/>
                        <a:latin typeface="Times New Roman" panose="02020603050405020304" pitchFamily="18" charset="0"/>
                      </a:endParaRPr>
                    </a:p>
                  </a:txBody>
                  <a:tcPr marL="9525" marR="9525" marT="9525" marB="0" anchor="ctr"/>
                </a:tc>
                <a:tc>
                  <a:txBody>
                    <a:bodyPr/>
                    <a:lstStyle/>
                    <a:p>
                      <a:pPr algn="r" fontAlgn="b"/>
                      <a:r>
                        <a:rPr lang="en-US" sz="1600" u="none" strike="noStrike" dirty="0">
                          <a:effectLst/>
                        </a:rPr>
                        <a:t>3:00 PM</a:t>
                      </a:r>
                      <a:endParaRPr lang="en-US" sz="1600" b="0" i="0" u="none" strike="noStrike" dirty="0">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388224647"/>
                  </a:ext>
                </a:extLst>
              </a:tr>
              <a:tr h="370840">
                <a:tc>
                  <a:txBody>
                    <a:bodyPr/>
                    <a:lstStyle/>
                    <a:p>
                      <a:r>
                        <a:rPr lang="en-US" sz="1600" u="none" strike="noStrike" kern="1200" dirty="0">
                          <a:solidFill>
                            <a:schemeClr val="dk1"/>
                          </a:solidFill>
                          <a:effectLst/>
                          <a:latin typeface="+mn-lt"/>
                          <a:ea typeface="+mn-ea"/>
                          <a:cs typeface="+mn-cs"/>
                        </a:rPr>
                        <a:t>2</a:t>
                      </a:r>
                    </a:p>
                  </a:txBody>
                  <a:tcPr anchor="b"/>
                </a:tc>
                <a:tc>
                  <a:txBody>
                    <a:bodyPr/>
                    <a:lstStyle/>
                    <a:p>
                      <a:pPr algn="l" fontAlgn="b"/>
                      <a:r>
                        <a:rPr lang="en-US" sz="1600" u="none" strike="noStrike" dirty="0">
                          <a:effectLst/>
                        </a:rPr>
                        <a:t>Thursday PM1: </a:t>
                      </a:r>
                      <a:endParaRPr lang="en-US" sz="1600" b="1" i="0" u="none" strike="noStrike" dirty="0">
                        <a:effectLst/>
                        <a:latin typeface="Times New Roman" panose="02020603050405020304" pitchFamily="18" charset="0"/>
                      </a:endParaRPr>
                    </a:p>
                  </a:txBody>
                  <a:tcPr marL="9525" marR="9525" marT="952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u="none" strike="noStrike" dirty="0">
                          <a:effectLst/>
                        </a:rPr>
                        <a:t>Technical Presentations, Technical Guidance Framework</a:t>
                      </a:r>
                      <a:endParaRPr lang="en-US" sz="1600" b="1" i="0" u="none" strike="noStrike" dirty="0">
                        <a:effectLst/>
                        <a:latin typeface="Times New Roman" panose="02020603050405020304" pitchFamily="18" charset="0"/>
                      </a:endParaRPr>
                    </a:p>
                  </a:txBody>
                  <a:tcPr marL="9525" marR="9525" marT="9525" marB="0" anchor="ctr"/>
                </a:tc>
                <a:tc>
                  <a:txBody>
                    <a:bodyPr/>
                    <a:lstStyle/>
                    <a:p>
                      <a:pPr algn="r" fontAlgn="b"/>
                      <a:r>
                        <a:rPr lang="en-US" sz="1600" u="none" strike="noStrike" dirty="0">
                          <a:effectLst/>
                        </a:rPr>
                        <a:t>1:00 PM</a:t>
                      </a:r>
                      <a:endParaRPr lang="en-US" sz="1600" b="0" i="0" u="none" strike="noStrike" dirty="0">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921377194"/>
                  </a:ext>
                </a:extLst>
              </a:tr>
              <a:tr h="370840">
                <a:tc>
                  <a:txBody>
                    <a:bodyPr/>
                    <a:lstStyle/>
                    <a:p>
                      <a:r>
                        <a:rPr lang="en-US" sz="1600" u="none" strike="noStrike" kern="1200" dirty="0">
                          <a:solidFill>
                            <a:schemeClr val="dk1"/>
                          </a:solidFill>
                          <a:effectLst/>
                          <a:latin typeface="+mn-lt"/>
                          <a:ea typeface="+mn-ea"/>
                          <a:cs typeface="+mn-cs"/>
                        </a:rPr>
                        <a:t>3</a:t>
                      </a:r>
                    </a:p>
                  </a:txBody>
                  <a:tcPr anchor="b"/>
                </a:tc>
                <a:tc>
                  <a:txBody>
                    <a:bodyPr/>
                    <a:lstStyle/>
                    <a:p>
                      <a:pPr algn="l" fontAlgn="b"/>
                      <a:r>
                        <a:rPr lang="en-US" sz="1600" u="none" strike="noStrike" dirty="0">
                          <a:effectLst/>
                        </a:rPr>
                        <a:t>Monday AM2</a:t>
                      </a:r>
                      <a:endParaRPr lang="en-US" sz="1600" b="1" i="0" u="none" strike="noStrike" dirty="0">
                        <a:effectLst/>
                        <a:latin typeface="Times New Roman" panose="02020603050405020304" pitchFamily="18" charset="0"/>
                      </a:endParaRPr>
                    </a:p>
                  </a:txBody>
                  <a:tcPr marL="9525" marR="9525" marT="9525" marB="0" anchor="ctr"/>
                </a:tc>
                <a:tc>
                  <a:txBody>
                    <a:bodyPr/>
                    <a:lstStyle/>
                    <a:p>
                      <a:r>
                        <a:rPr lang="en-US" sz="1600" u="none" strike="noStrike" dirty="0">
                          <a:effectLst/>
                        </a:rPr>
                        <a:t>Coordination with SGs  (Joint w/15.14 &amp; 15.15)</a:t>
                      </a:r>
                      <a:endParaRPr lang="en-US" dirty="0"/>
                    </a:p>
                  </a:txBody>
                  <a:tcPr marL="9525" marR="9525" marT="9525" marB="0" anchor="ctr"/>
                </a:tc>
                <a:tc>
                  <a:txBody>
                    <a:bodyPr/>
                    <a:lstStyle/>
                    <a:p>
                      <a:pPr algn="r" fontAlgn="b"/>
                      <a:r>
                        <a:rPr lang="en-US" sz="1600" u="none" strike="noStrike" dirty="0">
                          <a:effectLst/>
                        </a:rPr>
                        <a:t>11:00 AM</a:t>
                      </a:r>
                      <a:endParaRPr lang="en-US" sz="1600" b="0" i="0" u="none" strike="noStrike" dirty="0">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485905702"/>
                  </a:ext>
                </a:extLst>
              </a:tr>
              <a:tr h="370840">
                <a:tc>
                  <a:txBody>
                    <a:bodyPr/>
                    <a:lstStyle/>
                    <a:p>
                      <a:r>
                        <a:rPr lang="en-US" sz="1600" u="none" strike="noStrike" kern="1200" dirty="0">
                          <a:solidFill>
                            <a:schemeClr val="dk1"/>
                          </a:solidFill>
                          <a:effectLst/>
                          <a:latin typeface="+mn-lt"/>
                          <a:ea typeface="+mn-ea"/>
                          <a:cs typeface="+mn-cs"/>
                        </a:rPr>
                        <a:t>4</a:t>
                      </a:r>
                    </a:p>
                  </a:txBody>
                  <a:tcPr anchor="b"/>
                </a:tc>
                <a:tc>
                  <a:txBody>
                    <a:bodyPr/>
                    <a:lstStyle/>
                    <a:p>
                      <a:pPr algn="l" fontAlgn="b"/>
                      <a:r>
                        <a:rPr lang="en-US" sz="1600" u="none" strike="noStrike" dirty="0">
                          <a:effectLst/>
                        </a:rPr>
                        <a:t>Monday PM2:</a:t>
                      </a:r>
                      <a:endParaRPr lang="en-US" sz="1600" b="1" i="0" u="none" strike="noStrike" dirty="0">
                        <a:effectLst/>
                        <a:latin typeface="Times New Roman" panose="02020603050405020304" pitchFamily="18" charset="0"/>
                      </a:endParaRPr>
                    </a:p>
                  </a:txBody>
                  <a:tcPr marL="9525" marR="9525" marT="9525" marB="0" anchor="ctr"/>
                </a:tc>
                <a:tc>
                  <a:txBody>
                    <a:bodyPr/>
                    <a:lstStyle/>
                    <a:p>
                      <a:r>
                        <a:rPr lang="en-US" sz="1800" u="none" strike="noStrike" dirty="0">
                          <a:effectLst/>
                        </a:rPr>
                        <a:t>Technical Presentations, TCD Discussion </a:t>
                      </a:r>
                      <a:endParaRPr lang="en-US" dirty="0"/>
                    </a:p>
                  </a:txBody>
                  <a:tcPr marL="9525" marR="9525" marT="9525" marB="0" anchor="ctr"/>
                </a:tc>
                <a:tc>
                  <a:txBody>
                    <a:bodyPr/>
                    <a:lstStyle/>
                    <a:p>
                      <a:pPr algn="r" fontAlgn="b"/>
                      <a:r>
                        <a:rPr lang="en-US" sz="1600" u="none" strike="noStrike" dirty="0">
                          <a:effectLst/>
                        </a:rPr>
                        <a:t>3:00 PM</a:t>
                      </a:r>
                      <a:endParaRPr lang="en-US" sz="1600" b="0" i="0" u="none" strike="noStrike" dirty="0">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631352683"/>
                  </a:ext>
                </a:extLst>
              </a:tr>
              <a:tr h="370840">
                <a:tc>
                  <a:txBody>
                    <a:bodyPr/>
                    <a:lstStyle/>
                    <a:p>
                      <a:r>
                        <a:rPr lang="en-US" sz="1600" u="none" strike="noStrike" kern="1200" dirty="0">
                          <a:solidFill>
                            <a:schemeClr val="dk1"/>
                          </a:solidFill>
                          <a:effectLst/>
                          <a:latin typeface="+mn-lt"/>
                          <a:ea typeface="+mn-ea"/>
                          <a:cs typeface="+mn-cs"/>
                        </a:rPr>
                        <a:t>5</a:t>
                      </a:r>
                    </a:p>
                  </a:txBody>
                  <a:tcPr anchor="b"/>
                </a:tc>
                <a:tc>
                  <a:txBody>
                    <a:bodyPr/>
                    <a:lstStyle/>
                    <a:p>
                      <a:pPr marL="0" algn="l" defTabSz="457200" rtl="0" eaLnBrk="1" fontAlgn="b" latinLnBrk="0" hangingPunct="1"/>
                      <a:r>
                        <a:rPr lang="en-US" sz="1600" u="none" strike="noStrike" kern="1200" dirty="0">
                          <a:solidFill>
                            <a:schemeClr val="dk1"/>
                          </a:solidFill>
                          <a:effectLst/>
                          <a:latin typeface="+mn-lt"/>
                          <a:ea typeface="+mn-ea"/>
                          <a:cs typeface="+mn-cs"/>
                        </a:rPr>
                        <a:t>Tuesday AM2:</a:t>
                      </a:r>
                    </a:p>
                  </a:txBody>
                  <a:tcPr marL="9525" marR="9525" marT="9525" marB="0" anchor="ctr"/>
                </a:tc>
                <a:tc>
                  <a:txBody>
                    <a:bodyPr/>
                    <a:lstStyle/>
                    <a:p>
                      <a:r>
                        <a:rPr lang="en-US" dirty="0"/>
                        <a:t>TCD, Call For Contributions, </a:t>
                      </a:r>
                      <a:r>
                        <a:rPr lang="en-US" sz="1800" u="none" strike="noStrike" dirty="0">
                          <a:effectLst/>
                        </a:rPr>
                        <a:t>next steps, wrap-up</a:t>
                      </a:r>
                      <a:endParaRPr lang="en-US" dirty="0"/>
                    </a:p>
                  </a:txBody>
                  <a:tcPr marL="9525" marR="9525" marT="9525" marB="0" anchor="ctr"/>
                </a:tc>
                <a:tc>
                  <a:txBody>
                    <a:bodyPr/>
                    <a:lstStyle/>
                    <a:p>
                      <a:pPr marL="0" algn="r" defTabSz="457200" rtl="0" eaLnBrk="1" fontAlgn="b" latinLnBrk="0" hangingPunct="1"/>
                      <a:r>
                        <a:rPr lang="en-US" sz="1600" u="none" strike="noStrike" kern="1200" dirty="0">
                          <a:solidFill>
                            <a:schemeClr val="dk1"/>
                          </a:solidFill>
                          <a:effectLst/>
                          <a:latin typeface="+mn-lt"/>
                          <a:ea typeface="+mn-ea"/>
                          <a:cs typeface="+mn-cs"/>
                        </a:rPr>
                        <a:t>11:00 AM</a:t>
                      </a:r>
                    </a:p>
                  </a:txBody>
                  <a:tcPr marL="9525" marR="9525" marT="9525" marB="0" anchor="ctr"/>
                </a:tc>
                <a:extLst>
                  <a:ext uri="{0D108BD9-81ED-4DB2-BD59-A6C34878D82A}">
                    <a16:rowId xmlns:a16="http://schemas.microsoft.com/office/drawing/2014/main" val="2728940845"/>
                  </a:ext>
                </a:extLst>
              </a:tr>
            </a:tbl>
          </a:graphicData>
        </a:graphic>
      </p:graphicFrame>
    </p:spTree>
    <p:extLst>
      <p:ext uri="{BB962C8B-B14F-4D97-AF65-F5344CB8AC3E}">
        <p14:creationId xmlns:p14="http://schemas.microsoft.com/office/powerpoint/2010/main" val="2369253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69362-C33F-4D4B-9095-A67A83EC0C94}"/>
              </a:ext>
            </a:extLst>
          </p:cNvPr>
          <p:cNvSpPr>
            <a:spLocks noGrp="1"/>
          </p:cNvSpPr>
          <p:nvPr>
            <p:ph type="title"/>
          </p:nvPr>
        </p:nvSpPr>
        <p:spPr>
          <a:xfrm>
            <a:off x="683568" y="685800"/>
            <a:ext cx="7764463" cy="754063"/>
          </a:xfrm>
        </p:spPr>
        <p:txBody>
          <a:bodyPr/>
          <a:lstStyle/>
          <a:p>
            <a:r>
              <a:rPr lang="en-US" dirty="0"/>
              <a:t>Meeting Documents</a:t>
            </a:r>
          </a:p>
        </p:txBody>
      </p:sp>
      <p:graphicFrame>
        <p:nvGraphicFramePr>
          <p:cNvPr id="5" name="Content Placeholder 4">
            <a:extLst>
              <a:ext uri="{FF2B5EF4-FFF2-40B4-BE49-F238E27FC236}">
                <a16:creationId xmlns:a16="http://schemas.microsoft.com/office/drawing/2014/main" id="{8EA25BDE-56E4-4D72-8684-86764AF68010}"/>
              </a:ext>
            </a:extLst>
          </p:cNvPr>
          <p:cNvGraphicFramePr>
            <a:graphicFrameLocks noGrp="1"/>
          </p:cNvGraphicFramePr>
          <p:nvPr>
            <p:ph idx="1"/>
            <p:extLst>
              <p:ext uri="{D42A27DB-BD31-4B8C-83A1-F6EECF244321}">
                <p14:modId xmlns:p14="http://schemas.microsoft.com/office/powerpoint/2010/main" val="303787271"/>
              </p:ext>
            </p:extLst>
          </p:nvPr>
        </p:nvGraphicFramePr>
        <p:xfrm>
          <a:off x="827584" y="3660409"/>
          <a:ext cx="7200800" cy="938835"/>
        </p:xfrm>
        <a:graphic>
          <a:graphicData uri="http://schemas.openxmlformats.org/drawingml/2006/table">
            <a:tbl>
              <a:tblPr>
                <a:tableStyleId>{5C22544A-7EE6-4342-B048-85BDC9FD1C3A}</a:tableStyleId>
              </a:tblPr>
              <a:tblGrid>
                <a:gridCol w="4685143">
                  <a:extLst>
                    <a:ext uri="{9D8B030D-6E8A-4147-A177-3AD203B41FA5}">
                      <a16:colId xmlns:a16="http://schemas.microsoft.com/office/drawing/2014/main" val="881492888"/>
                    </a:ext>
                  </a:extLst>
                </a:gridCol>
                <a:gridCol w="2515657">
                  <a:extLst>
                    <a:ext uri="{9D8B030D-6E8A-4147-A177-3AD203B41FA5}">
                      <a16:colId xmlns:a16="http://schemas.microsoft.com/office/drawing/2014/main" val="3848837975"/>
                    </a:ext>
                  </a:extLst>
                </a:gridCol>
              </a:tblGrid>
              <a:tr h="268770">
                <a:tc>
                  <a:txBody>
                    <a:bodyPr/>
                    <a:lstStyle/>
                    <a:p>
                      <a:pPr algn="l" fontAlgn="b"/>
                      <a:r>
                        <a:rPr lang="en-US" sz="2000" b="0" i="0" u="none" strike="noStrike" dirty="0">
                          <a:effectLst/>
                          <a:latin typeface="Arial" panose="020B0604020202020204" pitchFamily="34" charset="0"/>
                        </a:rPr>
                        <a:t>Document</a:t>
                      </a:r>
                    </a:p>
                  </a:txBody>
                  <a:tcPr marL="8145" marR="8145" marT="8145" marB="0" anchor="b">
                    <a:solidFill>
                      <a:srgbClr val="00B050"/>
                    </a:solidFill>
                  </a:tcPr>
                </a:tc>
                <a:tc>
                  <a:txBody>
                    <a:bodyPr/>
                    <a:lstStyle/>
                    <a:p>
                      <a:pPr algn="ctr" fontAlgn="b"/>
                      <a:r>
                        <a:rPr lang="en-US" sz="2000" b="0" i="0" u="none" strike="noStrike" dirty="0">
                          <a:effectLst/>
                          <a:latin typeface="Arial" panose="020B0604020202020204" pitchFamily="34" charset="0"/>
                        </a:rPr>
                        <a:t>Link</a:t>
                      </a:r>
                      <a:endParaRPr lang="en-US" sz="2000" b="0" i="0" u="sng" strike="noStrike" dirty="0">
                        <a:solidFill>
                          <a:srgbClr val="0000FF"/>
                        </a:solidFill>
                        <a:effectLst/>
                        <a:latin typeface="Arial" panose="020B0604020202020204" pitchFamily="34" charset="0"/>
                      </a:endParaRPr>
                    </a:p>
                  </a:txBody>
                  <a:tcPr marL="8145" marR="8145" marT="8145" marB="0" anchor="b">
                    <a:solidFill>
                      <a:srgbClr val="00B050"/>
                    </a:solidFill>
                  </a:tcPr>
                </a:tc>
                <a:extLst>
                  <a:ext uri="{0D108BD9-81ED-4DB2-BD59-A6C34878D82A}">
                    <a16:rowId xmlns:a16="http://schemas.microsoft.com/office/drawing/2014/main" val="3097034135"/>
                  </a:ext>
                </a:extLst>
              </a:tr>
              <a:tr h="268770">
                <a:tc>
                  <a:txBody>
                    <a:bodyPr/>
                    <a:lstStyle/>
                    <a:p>
                      <a:pPr algn="l" fontAlgn="b"/>
                      <a:r>
                        <a:rPr lang="en-US" sz="2000" u="none" strike="noStrike" dirty="0">
                          <a:effectLst/>
                        </a:rPr>
                        <a:t>SG 15.4ab Agenda May 2021 Interim</a:t>
                      </a:r>
                      <a:endParaRPr lang="en-US" sz="2000" b="0" i="0" u="none" strike="noStrike" dirty="0">
                        <a:effectLst/>
                        <a:latin typeface="Arial" panose="020B0604020202020204" pitchFamily="34" charset="0"/>
                      </a:endParaRPr>
                    </a:p>
                  </a:txBody>
                  <a:tcPr marL="8145" marR="8145" marT="8145" marB="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altLang="en-US" sz="2000" dirty="0">
                          <a:solidFill>
                            <a:schemeClr val="accent2">
                              <a:lumMod val="75000"/>
                            </a:schemeClr>
                          </a:solidFill>
                          <a:hlinkClick r:id="rId2">
                            <a:extLst>
                              <a:ext uri="{A12FA001-AC4F-418D-AE19-62706E023703}">
                                <ahyp:hlinkClr xmlns:ahyp="http://schemas.microsoft.com/office/drawing/2018/hyperlinkcolor" val="tx"/>
                              </a:ext>
                            </a:extLst>
                          </a:hlinkClick>
                        </a:rPr>
                        <a:t>15-21-0250-08</a:t>
                      </a:r>
                      <a:endParaRPr lang="en-US" altLang="en-US" sz="2000" dirty="0">
                        <a:solidFill>
                          <a:schemeClr val="accent2">
                            <a:lumMod val="75000"/>
                          </a:schemeClr>
                        </a:solidFill>
                      </a:endParaRPr>
                    </a:p>
                  </a:txBody>
                  <a:tcPr marL="8145" marR="8145" marT="8145" marB="0" anchor="b"/>
                </a:tc>
                <a:extLst>
                  <a:ext uri="{0D108BD9-81ED-4DB2-BD59-A6C34878D82A}">
                    <a16:rowId xmlns:a16="http://schemas.microsoft.com/office/drawing/2014/main" val="1257288448"/>
                  </a:ext>
                </a:extLst>
              </a:tr>
              <a:tr h="268770">
                <a:tc>
                  <a:txBody>
                    <a:bodyPr/>
                    <a:lstStyle/>
                    <a:p>
                      <a:pPr algn="l" fontAlgn="b"/>
                      <a:r>
                        <a:rPr lang="en-US" sz="2000" u="none" strike="noStrike" dirty="0">
                          <a:effectLst/>
                        </a:rPr>
                        <a:t>SG15.4ab Meeting Slides May 2021</a:t>
                      </a:r>
                      <a:endParaRPr lang="en-US" sz="2000" b="0" i="0" u="none" strike="noStrike" dirty="0">
                        <a:effectLst/>
                        <a:latin typeface="Arial" panose="020B0604020202020204" pitchFamily="34" charset="0"/>
                      </a:endParaRPr>
                    </a:p>
                  </a:txBody>
                  <a:tcPr marL="8145" marR="8145" marT="8145" marB="0" anchor="b"/>
                </a:tc>
                <a:tc>
                  <a:txBody>
                    <a:bodyPr/>
                    <a:lstStyle/>
                    <a:p>
                      <a:pPr algn="ctr" fontAlgn="b"/>
                      <a:r>
                        <a:rPr lang="en-US" sz="2000" u="sng" strike="noStrike" dirty="0">
                          <a:solidFill>
                            <a:schemeClr val="accent2">
                              <a:lumMod val="75000"/>
                            </a:schemeClr>
                          </a:solidFill>
                          <a:effectLst/>
                          <a:hlinkClick r:id="rId3">
                            <a:extLst>
                              <a:ext uri="{A12FA001-AC4F-418D-AE19-62706E023703}">
                                <ahyp:hlinkClr xmlns:ahyp="http://schemas.microsoft.com/office/drawing/2018/hyperlinkcolor" val="tx"/>
                              </a:ext>
                            </a:extLst>
                          </a:hlinkClick>
                        </a:rPr>
                        <a:t>15-21-0266-01</a:t>
                      </a:r>
                      <a:endParaRPr lang="en-US" sz="2000" b="0" i="0" u="sng" strike="noStrike" dirty="0">
                        <a:solidFill>
                          <a:schemeClr val="accent2">
                            <a:lumMod val="75000"/>
                          </a:schemeClr>
                        </a:solidFill>
                        <a:effectLst/>
                        <a:latin typeface="Arial" panose="020B0604020202020204" pitchFamily="34" charset="0"/>
                      </a:endParaRPr>
                    </a:p>
                  </a:txBody>
                  <a:tcPr marL="8145" marR="8145" marT="8145" marB="0" anchor="b"/>
                </a:tc>
                <a:extLst>
                  <a:ext uri="{0D108BD9-81ED-4DB2-BD59-A6C34878D82A}">
                    <a16:rowId xmlns:a16="http://schemas.microsoft.com/office/drawing/2014/main" val="4191480525"/>
                  </a:ext>
                </a:extLst>
              </a:tr>
            </a:tbl>
          </a:graphicData>
        </a:graphic>
      </p:graphicFrame>
      <p:sp>
        <p:nvSpPr>
          <p:cNvPr id="4" name="Slide Number Placeholder 3">
            <a:extLst>
              <a:ext uri="{FF2B5EF4-FFF2-40B4-BE49-F238E27FC236}">
                <a16:creationId xmlns:a16="http://schemas.microsoft.com/office/drawing/2014/main" id="{6C709072-EA70-476E-BB75-421E12C51C4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a:p>
        </p:txBody>
      </p:sp>
    </p:spTree>
    <p:extLst>
      <p:ext uri="{BB962C8B-B14F-4D97-AF65-F5344CB8AC3E}">
        <p14:creationId xmlns:p14="http://schemas.microsoft.com/office/powerpoint/2010/main" val="3072578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Meeting Goals</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fontScale="92500" lnSpcReduction="10000"/>
          </a:bodyPr>
          <a:lstStyle/>
          <a:p>
            <a:pPr marL="457200" indent="-457200">
              <a:buClr>
                <a:schemeClr val="accent1">
                  <a:lumMod val="50000"/>
                </a:schemeClr>
              </a:buClr>
              <a:buFont typeface="Wingdings" panose="05000000000000000000" pitchFamily="2" charset="2"/>
              <a:buChar char="ü"/>
            </a:pPr>
            <a:r>
              <a:rPr lang="en-US" altLang="en-US" dirty="0">
                <a:solidFill>
                  <a:srgbClr val="002060"/>
                </a:solidFill>
              </a:rPr>
              <a:t>Review and reaffirm the proposed PAR and CSD.</a:t>
            </a:r>
          </a:p>
          <a:p>
            <a:pPr marL="457200" indent="-457200">
              <a:buClr>
                <a:schemeClr val="accent1">
                  <a:lumMod val="50000"/>
                </a:schemeClr>
              </a:buClr>
              <a:buFont typeface="Wingdings" panose="05000000000000000000" pitchFamily="2" charset="2"/>
              <a:buChar char="ü"/>
            </a:pPr>
            <a:r>
              <a:rPr lang="en-US" altLang="en-US" dirty="0">
                <a:solidFill>
                  <a:srgbClr val="002060"/>
                </a:solidFill>
              </a:rPr>
              <a:t>Further consideration of use cases and  technical requirements and characteristics</a:t>
            </a:r>
          </a:p>
          <a:p>
            <a:pPr marL="457200" indent="-457200">
              <a:buClr>
                <a:schemeClr val="accent1">
                  <a:lumMod val="50000"/>
                </a:schemeClr>
              </a:buClr>
              <a:buFont typeface="Wingdings" panose="05000000000000000000" pitchFamily="2" charset="2"/>
              <a:buChar char="ü"/>
            </a:pPr>
            <a:r>
              <a:rPr lang="en-US" altLang="en-US" dirty="0">
                <a:solidFill>
                  <a:srgbClr val="002060"/>
                </a:solidFill>
              </a:rPr>
              <a:t>Heard and discussed technical contributions</a:t>
            </a:r>
          </a:p>
          <a:p>
            <a:pPr marL="457200" indent="-457200">
              <a:buClr>
                <a:schemeClr val="accent1">
                  <a:lumMod val="50000"/>
                </a:schemeClr>
              </a:buClr>
              <a:buFont typeface="Wingdings" panose="05000000000000000000" pitchFamily="2" charset="2"/>
              <a:buChar char="ü"/>
            </a:pPr>
            <a:r>
              <a:rPr lang="en-US" altLang="en-US" dirty="0">
                <a:solidFill>
                  <a:srgbClr val="002060"/>
                </a:solidFill>
              </a:rPr>
              <a:t>Discussed technical framework and produce a technical guidance document</a:t>
            </a:r>
          </a:p>
          <a:p>
            <a:pPr marL="457200" indent="-457200">
              <a:buClr>
                <a:schemeClr val="accent1">
                  <a:lumMod val="50000"/>
                </a:schemeClr>
              </a:buClr>
              <a:buFont typeface="Wingdings" panose="05000000000000000000" pitchFamily="2" charset="2"/>
              <a:buChar char="ü"/>
            </a:pPr>
            <a:r>
              <a:rPr lang="en-US" altLang="en-US" dirty="0">
                <a:solidFill>
                  <a:srgbClr val="002060"/>
                </a:solidFill>
              </a:rPr>
              <a:t>Produce a call for contributions</a:t>
            </a:r>
          </a:p>
          <a:p>
            <a:pPr marL="457200" indent="-457200">
              <a:buClr>
                <a:schemeClr val="accent1">
                  <a:lumMod val="50000"/>
                </a:schemeClr>
              </a:buClr>
              <a:buFont typeface="Wingdings" panose="05000000000000000000" pitchFamily="2" charset="2"/>
              <a:buChar char="ü"/>
            </a:pPr>
            <a:r>
              <a:rPr lang="en-US" altLang="en-US" dirty="0">
                <a:solidFill>
                  <a:srgbClr val="002060"/>
                </a:solidFill>
              </a:rPr>
              <a:t>Coordinate with other Study Groups</a:t>
            </a:r>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5</a:t>
            </a:fld>
            <a:endParaRPr lang="en-US" altLang="en-US">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12149A0-7B32-4264-B944-85612E2372C8}"/>
              </a:ext>
            </a:extLst>
          </p:cNvPr>
          <p:cNvSpPr>
            <a:spLocks noGrp="1"/>
          </p:cNvSpPr>
          <p:nvPr>
            <p:ph type="title"/>
          </p:nvPr>
        </p:nvSpPr>
        <p:spPr>
          <a:xfrm>
            <a:off x="762000" y="685800"/>
            <a:ext cx="7764463" cy="1159024"/>
          </a:xfrm>
        </p:spPr>
        <p:txBody>
          <a:bodyPr/>
          <a:lstStyle/>
          <a:p>
            <a:r>
              <a:rPr lang="en-US" sz="3200" dirty="0"/>
              <a:t>Re-affirmed PAR and CSD approved by TG and WG in March</a:t>
            </a:r>
          </a:p>
        </p:txBody>
      </p:sp>
      <p:sp>
        <p:nvSpPr>
          <p:cNvPr id="13" name="Content Placeholder 2">
            <a:extLst>
              <a:ext uri="{FF2B5EF4-FFF2-40B4-BE49-F238E27FC236}">
                <a16:creationId xmlns:a16="http://schemas.microsoft.com/office/drawing/2014/main" id="{9106EA66-70D8-4AAD-8F0B-C6B3CDDFE913}"/>
              </a:ext>
            </a:extLst>
          </p:cNvPr>
          <p:cNvSpPr>
            <a:spLocks noGrp="1"/>
          </p:cNvSpPr>
          <p:nvPr>
            <p:ph sz="half" idx="1"/>
          </p:nvPr>
        </p:nvSpPr>
        <p:spPr>
          <a:xfrm>
            <a:off x="609600" y="2204864"/>
            <a:ext cx="3805238" cy="3785592"/>
          </a:xfrm>
        </p:spPr>
        <p:style>
          <a:lnRef idx="2">
            <a:schemeClr val="accent5"/>
          </a:lnRef>
          <a:fillRef idx="1">
            <a:schemeClr val="lt1"/>
          </a:fillRef>
          <a:effectRef idx="0">
            <a:schemeClr val="accent5"/>
          </a:effectRef>
          <a:fontRef idx="minor">
            <a:schemeClr val="dk1"/>
          </a:fontRef>
        </p:style>
        <p:txBody>
          <a:bodyPr>
            <a:normAutofit/>
          </a:bodyPr>
          <a:lstStyle/>
          <a:p>
            <a:pPr algn="ctr"/>
            <a:r>
              <a:rPr lang="en-US" b="1" dirty="0">
                <a:solidFill>
                  <a:schemeClr val="accent6">
                    <a:lumMod val="75000"/>
                  </a:schemeClr>
                </a:solidFill>
              </a:rPr>
              <a:t>PAR</a:t>
            </a:r>
            <a:endParaRPr lang="en-US" dirty="0"/>
          </a:p>
          <a:p>
            <a:pPr marL="457200" indent="-457200">
              <a:buFont typeface="Arial" panose="020B0604020202020204" pitchFamily="34" charset="0"/>
              <a:buChar char="•"/>
            </a:pPr>
            <a:endParaRPr lang="en-US" dirty="0">
              <a:solidFill>
                <a:srgbClr val="CCCCFF"/>
              </a:solidFill>
              <a:hlinkClick r:id="rId2">
                <a:extLst>
                  <a:ext uri="{A12FA001-AC4F-418D-AE19-62706E023703}">
                    <ahyp:hlinkClr xmlns:ahyp="http://schemas.microsoft.com/office/drawing/2018/hyperlinkcolor" val="tx"/>
                  </a:ext>
                </a:extLst>
              </a:hlinkClick>
            </a:endParaRPr>
          </a:p>
          <a:p>
            <a:pPr marL="0" indent="0" algn="ctr"/>
            <a:r>
              <a:rPr lang="en-US" dirty="0">
                <a:solidFill>
                  <a:schemeClr val="accent2">
                    <a:lumMod val="75000"/>
                  </a:schemeClr>
                </a:solidFill>
                <a:hlinkClick r:id="rId2">
                  <a:extLst>
                    <a:ext uri="{A12FA001-AC4F-418D-AE19-62706E023703}">
                      <ahyp:hlinkClr xmlns:ahyp="http://schemas.microsoft.com/office/drawing/2018/hyperlinkcolor" val="tx"/>
                    </a:ext>
                  </a:extLst>
                </a:hlinkClick>
              </a:rPr>
              <a:t>Document: 15-21-0126-01</a:t>
            </a:r>
            <a:endParaRPr lang="en-US" dirty="0">
              <a:solidFill>
                <a:schemeClr val="accent2">
                  <a:lumMod val="75000"/>
                </a:schemeClr>
              </a:solidFill>
            </a:endParaRPr>
          </a:p>
        </p:txBody>
      </p:sp>
      <p:sp>
        <p:nvSpPr>
          <p:cNvPr id="15" name="Content Placeholder 3">
            <a:extLst>
              <a:ext uri="{FF2B5EF4-FFF2-40B4-BE49-F238E27FC236}">
                <a16:creationId xmlns:a16="http://schemas.microsoft.com/office/drawing/2014/main" id="{198D7543-81E0-447F-A77B-042B42254601}"/>
              </a:ext>
            </a:extLst>
          </p:cNvPr>
          <p:cNvSpPr>
            <a:spLocks noGrp="1"/>
          </p:cNvSpPr>
          <p:nvPr>
            <p:ph sz="half" idx="2"/>
          </p:nvPr>
        </p:nvSpPr>
        <p:spPr>
          <a:xfrm>
            <a:off x="4567238" y="2204864"/>
            <a:ext cx="3806825" cy="3785592"/>
          </a:xfrm>
        </p:spPr>
        <p:style>
          <a:lnRef idx="2">
            <a:schemeClr val="accent5"/>
          </a:lnRef>
          <a:fillRef idx="1">
            <a:schemeClr val="lt1"/>
          </a:fillRef>
          <a:effectRef idx="0">
            <a:schemeClr val="accent5"/>
          </a:effectRef>
          <a:fontRef idx="minor">
            <a:schemeClr val="dk1"/>
          </a:fontRef>
        </p:style>
        <p:txBody>
          <a:bodyPr>
            <a:normAutofit/>
          </a:bodyPr>
          <a:lstStyle/>
          <a:p>
            <a:pPr algn="ctr"/>
            <a:r>
              <a:rPr lang="en-US" b="1" dirty="0">
                <a:solidFill>
                  <a:schemeClr val="accent6">
                    <a:lumMod val="75000"/>
                  </a:schemeClr>
                </a:solidFill>
              </a:rPr>
              <a:t>CSD</a:t>
            </a:r>
            <a:endParaRPr lang="en-US" dirty="0"/>
          </a:p>
          <a:p>
            <a:pPr marL="457200" indent="-457200">
              <a:buFont typeface="Arial" panose="020B0604020202020204" pitchFamily="34" charset="0"/>
              <a:buChar char="•"/>
            </a:pPr>
            <a:endParaRPr lang="en-US" dirty="0">
              <a:solidFill>
                <a:srgbClr val="CCCCFF"/>
              </a:solidFill>
              <a:hlinkClick r:id="rId3">
                <a:extLst>
                  <a:ext uri="{A12FA001-AC4F-418D-AE19-62706E023703}">
                    <ahyp:hlinkClr xmlns:ahyp="http://schemas.microsoft.com/office/drawing/2018/hyperlinkcolor" val="tx"/>
                  </a:ext>
                </a:extLst>
              </a:hlinkClick>
            </a:endParaRPr>
          </a:p>
          <a:p>
            <a:pPr marL="0" indent="0" algn="ctr"/>
            <a:r>
              <a:rPr lang="en-US" dirty="0">
                <a:solidFill>
                  <a:schemeClr val="accent2">
                    <a:lumMod val="75000"/>
                  </a:schemeClr>
                </a:solidFill>
                <a:hlinkClick r:id="rId3">
                  <a:extLst>
                    <a:ext uri="{A12FA001-AC4F-418D-AE19-62706E023703}">
                      <ahyp:hlinkClr xmlns:ahyp="http://schemas.microsoft.com/office/drawing/2018/hyperlinkcolor" val="tx"/>
                    </a:ext>
                  </a:extLst>
                </a:hlinkClick>
              </a:rPr>
              <a:t>Document: 15-21-0047-05</a:t>
            </a:r>
            <a:endParaRPr lang="en-US" dirty="0">
              <a:solidFill>
                <a:schemeClr val="accent2">
                  <a:lumMod val="75000"/>
                </a:schemeClr>
              </a:solidFill>
            </a:endParaRPr>
          </a:p>
          <a:p>
            <a:pPr algn="ctr"/>
            <a:endParaRPr lang="en-US" dirty="0"/>
          </a:p>
        </p:txBody>
      </p:sp>
      <p:sp>
        <p:nvSpPr>
          <p:cNvPr id="4" name="Slide Number Placeholder 3">
            <a:extLst>
              <a:ext uri="{FF2B5EF4-FFF2-40B4-BE49-F238E27FC236}">
                <a16:creationId xmlns:a16="http://schemas.microsoft.com/office/drawing/2014/main" id="{70652DD7-32C1-4D94-B44A-A800BC541337}"/>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3D266AC6-DD33-448D-B445-2628016ADA7D}" type="slidenum">
              <a:rPr lang="en-US" altLang="en-US" smtClean="0"/>
              <a:pPr>
                <a:spcAft>
                  <a:spcPts val="600"/>
                </a:spcAft>
                <a:defRPr/>
              </a:pPr>
              <a:t>6</a:t>
            </a:fld>
            <a:endParaRPr lang="en-US" altLang="en-US"/>
          </a:p>
        </p:txBody>
      </p:sp>
    </p:spTree>
    <p:extLst>
      <p:ext uri="{BB962C8B-B14F-4D97-AF65-F5344CB8AC3E}">
        <p14:creationId xmlns:p14="http://schemas.microsoft.com/office/powerpoint/2010/main" val="157199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D88E5-884C-4A73-854B-97F230B7BCF2}"/>
              </a:ext>
            </a:extLst>
          </p:cNvPr>
          <p:cNvSpPr>
            <a:spLocks noGrp="1"/>
          </p:cNvSpPr>
          <p:nvPr>
            <p:ph type="title"/>
          </p:nvPr>
        </p:nvSpPr>
        <p:spPr/>
        <p:txBody>
          <a:bodyPr/>
          <a:lstStyle/>
          <a:p>
            <a:r>
              <a:rPr lang="en-US" dirty="0"/>
              <a:t>Study Group Motion</a:t>
            </a:r>
          </a:p>
        </p:txBody>
      </p:sp>
      <p:sp>
        <p:nvSpPr>
          <p:cNvPr id="3" name="Content Placeholder 2">
            <a:extLst>
              <a:ext uri="{FF2B5EF4-FFF2-40B4-BE49-F238E27FC236}">
                <a16:creationId xmlns:a16="http://schemas.microsoft.com/office/drawing/2014/main" id="{3F4B85DC-6EB6-4D3D-A4BD-DA105BEFE38D}"/>
              </a:ext>
            </a:extLst>
          </p:cNvPr>
          <p:cNvSpPr>
            <a:spLocks noGrp="1"/>
          </p:cNvSpPr>
          <p:nvPr>
            <p:ph idx="1"/>
          </p:nvPr>
        </p:nvSpPr>
        <p:spPr/>
        <p:txBody>
          <a:bodyPr>
            <a:normAutofit/>
          </a:bodyPr>
          <a:lstStyle/>
          <a:p>
            <a:endParaRPr lang="en-US" dirty="0"/>
          </a:p>
          <a:p>
            <a:r>
              <a:rPr lang="en-US" sz="2400" dirty="0">
                <a:latin typeface="Times New Roman" panose="02020603050405020304" pitchFamily="18" charset="0"/>
                <a:cs typeface="Times New Roman" panose="02020603050405020304" pitchFamily="18" charset="0"/>
              </a:rPr>
              <a:t>SG Motion: </a:t>
            </a:r>
            <a:r>
              <a:rPr lang="en-US" sz="2400" i="1" dirty="0">
                <a:latin typeface="Times New Roman" panose="02020603050405020304" pitchFamily="18" charset="0"/>
                <a:cs typeface="Times New Roman" panose="02020603050405020304" pitchFamily="18" charset="0"/>
              </a:rPr>
              <a:t>Request that the PAR and CSD contained in documents [15-21-0126-01] and [15-21-0047-05], respectively, be approved for submission to the WG for its approval and that the EC be requested to forward the PAR to </a:t>
            </a:r>
            <a:r>
              <a:rPr lang="en-US" sz="2400" i="1" dirty="0" err="1">
                <a:latin typeface="Times New Roman" panose="02020603050405020304" pitchFamily="18" charset="0"/>
                <a:cs typeface="Times New Roman" panose="02020603050405020304" pitchFamily="18" charset="0"/>
              </a:rPr>
              <a:t>NesCom</a:t>
            </a:r>
            <a:endParaRPr lang="en-US" sz="2400" i="1" dirty="0">
              <a:latin typeface="Times New Roman" panose="02020603050405020304" pitchFamily="18" charset="0"/>
              <a:cs typeface="Times New Roman" panose="02020603050405020304" pitchFamily="18" charset="0"/>
            </a:endParaRPr>
          </a:p>
          <a:p>
            <a:endParaRPr lang="en-US" dirty="0"/>
          </a:p>
          <a:p>
            <a:r>
              <a:rPr lang="en-US" sz="2200" dirty="0">
                <a:latin typeface="Calibri" panose="020F0502020204030204" pitchFamily="34" charset="0"/>
                <a:cs typeface="Calibri" panose="020F0502020204030204" pitchFamily="34" charset="0"/>
              </a:rPr>
              <a:t>Moved: Clint Powel</a:t>
            </a:r>
          </a:p>
          <a:p>
            <a:r>
              <a:rPr lang="en-US" sz="2200" dirty="0">
                <a:latin typeface="Calibri" panose="020F0502020204030204" pitchFamily="34" charset="0"/>
                <a:cs typeface="Calibri" panose="020F0502020204030204" pitchFamily="34" charset="0"/>
              </a:rPr>
              <a:t>Second: Phil Beecher</a:t>
            </a:r>
          </a:p>
          <a:p>
            <a:r>
              <a:rPr lang="en-US" sz="2200" dirty="0">
                <a:latin typeface="Calibri" panose="020F0502020204030204" pitchFamily="34" charset="0"/>
                <a:cs typeface="Calibri" panose="020F0502020204030204" pitchFamily="34" charset="0"/>
              </a:rPr>
              <a:t>Discussion: None</a:t>
            </a:r>
          </a:p>
          <a:p>
            <a:r>
              <a:rPr lang="en-US" sz="2200" b="1" dirty="0">
                <a:solidFill>
                  <a:schemeClr val="accent1">
                    <a:lumMod val="50000"/>
                  </a:schemeClr>
                </a:solidFill>
                <a:latin typeface="Calibri" panose="020F0502020204030204" pitchFamily="34" charset="0"/>
                <a:cs typeface="Calibri" panose="020F0502020204030204" pitchFamily="34" charset="0"/>
              </a:rPr>
              <a:t>Result:  Motion carried by unanimous consent</a:t>
            </a:r>
          </a:p>
          <a:p>
            <a:endParaRPr lang="en-US" dirty="0"/>
          </a:p>
        </p:txBody>
      </p:sp>
      <p:sp>
        <p:nvSpPr>
          <p:cNvPr id="4" name="Slide Number Placeholder 3">
            <a:extLst>
              <a:ext uri="{FF2B5EF4-FFF2-40B4-BE49-F238E27FC236}">
                <a16:creationId xmlns:a16="http://schemas.microsoft.com/office/drawing/2014/main" id="{1ACC5FD2-7E8C-46E8-A93A-7296ED39B27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124374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60474-7CFC-47E3-A888-AFFD1ECCE70B}"/>
              </a:ext>
            </a:extLst>
          </p:cNvPr>
          <p:cNvSpPr>
            <a:spLocks noGrp="1"/>
          </p:cNvSpPr>
          <p:nvPr>
            <p:ph type="title"/>
          </p:nvPr>
        </p:nvSpPr>
        <p:spPr/>
        <p:txBody>
          <a:bodyPr/>
          <a:lstStyle/>
          <a:p>
            <a:r>
              <a:rPr lang="en-US" dirty="0"/>
              <a:t>Working Group Motion</a:t>
            </a:r>
          </a:p>
        </p:txBody>
      </p:sp>
      <p:sp>
        <p:nvSpPr>
          <p:cNvPr id="3" name="Content Placeholder 2">
            <a:extLst>
              <a:ext uri="{FF2B5EF4-FFF2-40B4-BE49-F238E27FC236}">
                <a16:creationId xmlns:a16="http://schemas.microsoft.com/office/drawing/2014/main" id="{4ED85202-D1B9-4E73-A015-C8F6651A5805}"/>
              </a:ext>
            </a:extLst>
          </p:cNvPr>
          <p:cNvSpPr>
            <a:spLocks noGrp="1"/>
          </p:cNvSpPr>
          <p:nvPr>
            <p:ph idx="1"/>
          </p:nvPr>
        </p:nvSpPr>
        <p:spPr>
          <a:xfrm>
            <a:off x="609600" y="1628800"/>
            <a:ext cx="7764463" cy="4611663"/>
          </a:xfrm>
        </p:spPr>
        <p:txBody>
          <a:bodyPr/>
          <a:lstStyle/>
          <a:p>
            <a:endParaRPr lang="en-US" sz="2000" dirty="0">
              <a:effectLst/>
              <a:latin typeface="Times New Roman" panose="02020603050405020304" pitchFamily="18" charset="0"/>
              <a:ea typeface="Calibri" panose="020F0502020204030204" pitchFamily="34" charset="0"/>
            </a:endParaRPr>
          </a:p>
          <a:p>
            <a:r>
              <a:rPr lang="en-US" sz="2000" dirty="0">
                <a:effectLst/>
                <a:latin typeface="Times New Roman" panose="02020603050405020304" pitchFamily="18" charset="0"/>
                <a:ea typeface="Calibri" panose="020F0502020204030204" pitchFamily="34" charset="0"/>
              </a:rPr>
              <a:t>WG Motion: </a:t>
            </a:r>
            <a:r>
              <a:rPr lang="en-US" sz="2000" i="1" dirty="0">
                <a:effectLst/>
                <a:latin typeface="Times New Roman" panose="02020603050405020304" pitchFamily="18" charset="0"/>
                <a:ea typeface="Calibri" panose="020F0502020204030204" pitchFamily="34" charset="0"/>
              </a:rPr>
              <a:t>Request that the PAR and CSD contained in documents [15-21-0126-01] and [15-21-0047-05], respectively, be approved for submission to the WG for its approval and that the EC be requested to forward the PAR to </a:t>
            </a:r>
            <a:r>
              <a:rPr lang="en-US" sz="2000" i="1" dirty="0" err="1">
                <a:effectLst/>
                <a:latin typeface="Times New Roman" panose="02020603050405020304" pitchFamily="18" charset="0"/>
                <a:ea typeface="Calibri" panose="020F0502020204030204" pitchFamily="34" charset="0"/>
              </a:rPr>
              <a:t>NesCom</a:t>
            </a:r>
            <a:r>
              <a:rPr lang="en-US" sz="2000" i="1" dirty="0">
                <a:effectLst/>
                <a:latin typeface="Times New Roman" panose="02020603050405020304" pitchFamily="18" charset="0"/>
                <a:ea typeface="Calibri" panose="020F0502020204030204" pitchFamily="34" charset="0"/>
              </a:rPr>
              <a:t>.  The 802.15 working group chair and technical editor are authorized to make additional modifications to the PAR and CSD as needed to reflect EC discussion at its closing meeting.</a:t>
            </a:r>
          </a:p>
          <a:p>
            <a:endParaRPr lang="en-US" sz="1800" dirty="0">
              <a:effectLst/>
              <a:latin typeface="Times New Roman" panose="02020603050405020304" pitchFamily="18" charset="0"/>
              <a:ea typeface="Times New Roman" panose="02020603050405020304" pitchFamily="18" charset="0"/>
            </a:endParaRPr>
          </a:p>
          <a:p>
            <a:pPr marL="685800" marR="0">
              <a:spcBef>
                <a:spcPts val="0"/>
              </a:spcBef>
              <a:spcAft>
                <a:spcPts val="0"/>
              </a:spcAft>
            </a:pPr>
            <a:r>
              <a:rPr lang="en-US" sz="2000" dirty="0">
                <a:effectLst/>
                <a:latin typeface="Calibri" panose="020F0502020204030204" pitchFamily="34" charset="0"/>
                <a:ea typeface="Calibri" panose="020F0502020204030204" pitchFamily="34" charset="0"/>
              </a:rPr>
              <a:t>Moved:</a:t>
            </a:r>
            <a:r>
              <a:rPr lang="en-US" sz="2000" i="1" dirty="0">
                <a:effectLst/>
                <a:latin typeface="Arial" panose="020B0604020202020204" pitchFamily="34" charset="0"/>
                <a:ea typeface="Calibri" panose="020F0502020204030204" pitchFamily="34" charset="0"/>
              </a:rPr>
              <a:t> Benjamin Rolfe</a:t>
            </a:r>
            <a:endParaRPr lang="en-US" sz="2000" dirty="0">
              <a:effectLst/>
              <a:latin typeface="Calibri" panose="020F0502020204030204" pitchFamily="34" charset="0"/>
              <a:ea typeface="Calibri" panose="020F0502020204030204" pitchFamily="34" charset="0"/>
            </a:endParaRPr>
          </a:p>
          <a:p>
            <a:pPr marL="685800" marR="0">
              <a:spcBef>
                <a:spcPts val="0"/>
              </a:spcBef>
              <a:spcAft>
                <a:spcPts val="0"/>
              </a:spcAft>
            </a:pPr>
            <a:r>
              <a:rPr lang="en-US" sz="2000" dirty="0">
                <a:effectLst/>
                <a:latin typeface="Calibri" panose="020F0502020204030204" pitchFamily="34" charset="0"/>
                <a:ea typeface="Calibri" panose="020F0502020204030204" pitchFamily="34" charset="0"/>
              </a:rPr>
              <a:t>Second:</a:t>
            </a:r>
            <a:r>
              <a:rPr lang="en-US" sz="2000" i="1" dirty="0">
                <a:effectLst/>
                <a:latin typeface="Arial" panose="020B0604020202020204" pitchFamily="34" charset="0"/>
                <a:ea typeface="Calibri" panose="020F0502020204030204" pitchFamily="34" charset="0"/>
              </a:rPr>
              <a:t> Clint Powell</a:t>
            </a:r>
            <a:endParaRPr lang="en-US" sz="2000" dirty="0">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187CDF26-0196-4A48-AAB8-8AFAFDE705F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8</a:t>
            </a:fld>
            <a:endParaRPr lang="en-US" altLang="en-US"/>
          </a:p>
        </p:txBody>
      </p:sp>
    </p:spTree>
    <p:extLst>
      <p:ext uri="{BB962C8B-B14F-4D97-AF65-F5344CB8AC3E}">
        <p14:creationId xmlns:p14="http://schemas.microsoft.com/office/powerpoint/2010/main" val="3705357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Contributions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30058</TotalTime>
  <Words>981</Words>
  <Application>Microsoft Office PowerPoint</Application>
  <PresentationFormat>On-screen Show (4:3)</PresentationFormat>
  <Paragraphs>174</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Times New Roman</vt:lpstr>
      <vt:lpstr>Wingdings</vt:lpstr>
      <vt:lpstr>Office Theme</vt:lpstr>
      <vt:lpstr>PowerPoint Presentation</vt:lpstr>
      <vt:lpstr>802.15.4ab Study Group Meeting</vt:lpstr>
      <vt:lpstr>Agenda</vt:lpstr>
      <vt:lpstr>Meeting Documents</vt:lpstr>
      <vt:lpstr>Meeting Goals</vt:lpstr>
      <vt:lpstr>Re-affirmed PAR and CSD approved by TG and WG in March</vt:lpstr>
      <vt:lpstr>Study Group Motion</vt:lpstr>
      <vt:lpstr>Working Group Motion</vt:lpstr>
      <vt:lpstr>Technical Contributions</vt:lpstr>
      <vt:lpstr>Contributions</vt:lpstr>
      <vt:lpstr>Next Steps</vt:lpstr>
      <vt:lpstr>Next Steps</vt:lpstr>
      <vt:lpstr>Call for Contributions</vt:lpstr>
      <vt:lpstr>Teleconference Schedule Discussion</vt:lpstr>
      <vt:lpstr>Donec iterum conveniant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189</cp:revision>
  <cp:lastPrinted>2000-03-07T00:55:37Z</cp:lastPrinted>
  <dcterms:created xsi:type="dcterms:W3CDTF">2016-01-17T22:48:36Z</dcterms:created>
  <dcterms:modified xsi:type="dcterms:W3CDTF">2021-05-18T18:29:43Z</dcterms:modified>
  <cp:category/>
</cp:coreProperties>
</file>