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36"/>
  </p:notesMasterIdLst>
  <p:sldIdLst>
    <p:sldId id="264" r:id="rId2"/>
    <p:sldId id="256" r:id="rId3"/>
    <p:sldId id="274" r:id="rId4"/>
    <p:sldId id="257" r:id="rId5"/>
    <p:sldId id="266" r:id="rId6"/>
    <p:sldId id="270" r:id="rId7"/>
    <p:sldId id="282" r:id="rId8"/>
    <p:sldId id="276" r:id="rId9"/>
    <p:sldId id="258" r:id="rId10"/>
    <p:sldId id="259" r:id="rId11"/>
    <p:sldId id="284" r:id="rId12"/>
    <p:sldId id="285" r:id="rId13"/>
    <p:sldId id="286" r:id="rId14"/>
    <p:sldId id="279" r:id="rId15"/>
    <p:sldId id="280" r:id="rId16"/>
    <p:sldId id="260" r:id="rId17"/>
    <p:sldId id="261" r:id="rId18"/>
    <p:sldId id="263" r:id="rId19"/>
    <p:sldId id="265" r:id="rId20"/>
    <p:sldId id="267" r:id="rId21"/>
    <p:sldId id="269" r:id="rId22"/>
    <p:sldId id="271" r:id="rId23"/>
    <p:sldId id="268" r:id="rId24"/>
    <p:sldId id="287" r:id="rId25"/>
    <p:sldId id="291" r:id="rId26"/>
    <p:sldId id="290" r:id="rId27"/>
    <p:sldId id="294" r:id="rId28"/>
    <p:sldId id="295" r:id="rId29"/>
    <p:sldId id="297" r:id="rId30"/>
    <p:sldId id="299" r:id="rId31"/>
    <p:sldId id="298" r:id="rId32"/>
    <p:sldId id="300" r:id="rId33"/>
    <p:sldId id="301" r:id="rId34"/>
    <p:sldId id="273" r:id="rId35"/>
  </p:sldIdLst>
  <p:sldSz cx="9144000" cy="6858000" type="screen4x3"/>
  <p:notesSz cx="6858000" cy="9144000"/>
  <p:defaultTextStyle>
    <a:defPPr>
      <a:defRPr lang="ja-JP"/>
    </a:defPPr>
    <a:lvl1pPr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bayashi Takumi" initials="KT" lastIdx="1" clrIdx="0">
    <p:extLst>
      <p:ext uri="{19B8F6BF-5375-455C-9EA6-DF929625EA0E}">
        <p15:presenceInfo xmlns:p15="http://schemas.microsoft.com/office/powerpoint/2012/main" userId="6ec8770888b2809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1194" y="-28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CAD07-D34E-4A2A-8D9C-AAA6248C4DCB}" type="datetimeFigureOut">
              <a:rPr kumimoji="1" lang="ja-JP" altLang="en-US" smtClean="0"/>
              <a:t>2021/9/21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419F9-3BB3-47DF-B069-6489BD728F98}" type="slidenum">
              <a:rPr kumimoji="1" lang="ja-JP" altLang="en-US" smtClean="0"/>
              <a:t>‹#›</a:t>
            </a:fld>
            <a:endParaRPr kumimoji="1" lang="ja-JP" altLang="en-US"/>
          </a:p>
        </p:txBody>
      </p:sp>
    </p:spTree>
    <p:extLst>
      <p:ext uri="{BB962C8B-B14F-4D97-AF65-F5344CB8AC3E}">
        <p14:creationId xmlns:p14="http://schemas.microsoft.com/office/powerpoint/2010/main" val="7201089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2021</a:t>
            </a:r>
            <a:endParaRPr dirty="0"/>
          </a:p>
        </p:txBody>
      </p:sp>
      <p:sp>
        <p:nvSpPr>
          <p:cNvPr id="24" name="Google Shape;24;p2"/>
          <p:cNvSpPr txBox="1">
            <a:spLocks noGrp="1"/>
          </p:cNvSpPr>
          <p:nvPr>
            <p:ph type="ftr" idx="11"/>
          </p:nvPr>
        </p:nvSpPr>
        <p:spPr>
          <a:xfrm>
            <a:off x="4746567" y="6475413"/>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05441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2021</a:t>
            </a:r>
            <a:endParaRPr dirty="0"/>
          </a:p>
        </p:txBody>
      </p:sp>
      <p:sp>
        <p:nvSpPr>
          <p:cNvPr id="89" name="Google Shape;89;p1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266078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2021</a:t>
            </a:r>
            <a:endParaRPr dirty="0"/>
          </a:p>
        </p:txBody>
      </p:sp>
      <p:sp>
        <p:nvSpPr>
          <p:cNvPr id="36" name="Google Shape;36;p4"/>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90872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0" name="Google Shape;40;p5"/>
          <p:cNvSpPr txBox="1">
            <a:spLocks noGrp="1"/>
          </p:cNvSpPr>
          <p:nvPr>
            <p:ph type="body" idx="1"/>
          </p:nvPr>
        </p:nvSpPr>
        <p:spPr>
          <a:xfrm>
            <a:off x="722313" y="2906714"/>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dk1"/>
              </a:buClr>
              <a:buSzPts val="32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24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9pPr>
          </a:lstStyle>
          <a:p>
            <a:endParaRPr/>
          </a:p>
        </p:txBody>
      </p:sp>
      <p:sp>
        <p:nvSpPr>
          <p:cNvPr id="41" name="Google Shape;41;p5"/>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2021</a:t>
            </a:r>
            <a:endParaRPr dirty="0"/>
          </a:p>
        </p:txBody>
      </p:sp>
      <p:sp>
        <p:nvSpPr>
          <p:cNvPr id="42" name="Google Shape;42;p5"/>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43" name="Google Shape;43;p5"/>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61401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reserve="1" userDrawn="1">
  <p:cSld name="Title only (T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2021</a:t>
            </a:r>
            <a:endParaRPr dirty="0"/>
          </a:p>
        </p:txBody>
      </p:sp>
      <p:sp>
        <p:nvSpPr>
          <p:cNvPr id="24" name="Google Shape;24;p2"/>
          <p:cNvSpPr txBox="1">
            <a:spLocks noGrp="1"/>
          </p:cNvSpPr>
          <p:nvPr>
            <p:ph type="ftr" idx="11"/>
          </p:nvPr>
        </p:nvSpPr>
        <p:spPr>
          <a:xfrm>
            <a:off x="4878387" y="6475413"/>
            <a:ext cx="4157547" cy="282834"/>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err="1"/>
              <a:t>T.Kobayashi</a:t>
            </a:r>
            <a:r>
              <a:rPr lang="en-US" dirty="0"/>
              <a:t>, </a:t>
            </a:r>
            <a:r>
              <a:rPr lang="en-US" dirty="0" err="1"/>
              <a:t>M.Kim</a:t>
            </a:r>
            <a:r>
              <a:rPr lang="en-US" dirty="0"/>
              <a:t>, M. Hernandez, </a:t>
            </a:r>
            <a:r>
              <a:rPr lang="en-US" dirty="0" err="1"/>
              <a:t>R.Kohno</a:t>
            </a:r>
            <a:r>
              <a:rPr lang="en-US" dirty="0"/>
              <a:t> (YNU/YRP-IAI)</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5" name="Google Shape;45;p6">
            <a:extLst>
              <a:ext uri="{FF2B5EF4-FFF2-40B4-BE49-F238E27FC236}">
                <a16:creationId xmlns:a16="http://schemas.microsoft.com/office/drawing/2014/main" id="{CD34F962-FBD7-403A-849E-8022E1552C17}"/>
              </a:ext>
            </a:extLst>
          </p:cNvPr>
          <p:cNvSpPr txBox="1">
            <a:spLocks noGrp="1"/>
          </p:cNvSpPr>
          <p:nvPr>
            <p:ph type="title"/>
          </p:nvPr>
        </p:nvSpPr>
        <p:spPr>
          <a:xfrm>
            <a:off x="685800" y="685799"/>
            <a:ext cx="7772400" cy="5112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3211204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2021</a:t>
            </a:r>
            <a:endParaRPr dirty="0"/>
          </a:p>
        </p:txBody>
      </p:sp>
      <p:sp>
        <p:nvSpPr>
          <p:cNvPr id="49" name="Google Shape;49;p6"/>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905358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2021</a:t>
            </a:r>
            <a:endParaRPr dirty="0"/>
          </a:p>
        </p:txBody>
      </p:sp>
      <p:sp>
        <p:nvSpPr>
          <p:cNvPr id="58" name="Google Shape;58;p7"/>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28970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2021</a:t>
            </a:r>
            <a:endParaRPr dirty="0"/>
          </a:p>
        </p:txBody>
      </p:sp>
      <p:sp>
        <p:nvSpPr>
          <p:cNvPr id="70" name="Google Shape;70;p9"/>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717157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2021</a:t>
            </a:r>
            <a:endParaRPr dirty="0"/>
          </a:p>
        </p:txBody>
      </p:sp>
      <p:sp>
        <p:nvSpPr>
          <p:cNvPr id="77" name="Google Shape;77;p10"/>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776760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2021</a:t>
            </a:r>
            <a:endParaRPr dirty="0"/>
          </a:p>
        </p:txBody>
      </p:sp>
      <p:sp>
        <p:nvSpPr>
          <p:cNvPr id="83" name="Google Shape;83;p11"/>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83535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dt" idx="10"/>
          </p:nvPr>
        </p:nvSpPr>
        <p:spPr>
          <a:xfrm>
            <a:off x="805543" y="469900"/>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2021</a:t>
            </a:r>
            <a:endParaRPr dirty="0"/>
          </a:p>
        </p:txBody>
      </p:sp>
      <p:sp>
        <p:nvSpPr>
          <p:cNvPr id="16" name="Google Shape;16;p1"/>
          <p:cNvSpPr txBox="1">
            <a:spLocks noGrp="1"/>
          </p:cNvSpPr>
          <p:nvPr>
            <p:ph type="ftr" idx="11"/>
          </p:nvPr>
        </p:nvSpPr>
        <p:spPr>
          <a:xfrm>
            <a:off x="4771505" y="6436069"/>
            <a:ext cx="4372495" cy="262838"/>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err="1"/>
              <a:t>T.Kobayashi</a:t>
            </a:r>
            <a:r>
              <a:rPr lang="en-US" dirty="0"/>
              <a:t>, </a:t>
            </a:r>
            <a:r>
              <a:rPr lang="en-US" dirty="0" err="1"/>
              <a:t>M.Kim</a:t>
            </a:r>
            <a:r>
              <a:rPr lang="en-US" dirty="0"/>
              <a:t>, M. Hernandez, </a:t>
            </a:r>
            <a:r>
              <a:rPr lang="en-US" dirty="0" err="1"/>
              <a:t>R.Kohno</a:t>
            </a:r>
            <a:r>
              <a:rPr lang="en-US" dirty="0"/>
              <a:t> (YNU/YRP-IAI)</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tx1"/>
                </a:solidFill>
                <a:latin typeface="Times New Roman"/>
                <a:ea typeface="Times New Roman"/>
                <a:cs typeface="Times New Roman"/>
                <a:sym typeface="Times New Roman"/>
              </a:rPr>
              <a:t>Doc: IEEE P802.15-21-0244-06-06a</a:t>
            </a:r>
            <a:endParaRPr sz="1400" b="1" i="0" u="none" strike="noStrike" cap="none" dirty="0">
              <a:solidFill>
                <a:schemeClr val="tx1"/>
              </a:solidFill>
              <a:latin typeface="Times New Roman"/>
              <a:ea typeface="Times New Roman"/>
              <a:cs typeface="Times New Roman"/>
              <a:sym typeface="Times New Roman"/>
            </a:endParaRPr>
          </a:p>
        </p:txBody>
      </p:sp>
      <p:cxnSp>
        <p:nvCxnSpPr>
          <p:cNvPr id="19" name="Google Shape;19;p1"/>
          <p:cNvCxnSpPr/>
          <p:nvPr/>
        </p:nvCxnSpPr>
        <p:spPr>
          <a:xfrm>
            <a:off x="694592"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930973884"/>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703" r:id="rId4"/>
    <p:sldLayoutId id="2147483697" r:id="rId5"/>
    <p:sldLayoutId id="2147483698" r:id="rId6"/>
    <p:sldLayoutId id="2147483699" r:id="rId7"/>
    <p:sldLayoutId id="2147483700" r:id="rId8"/>
    <p:sldLayoutId id="2147483701" r:id="rId9"/>
    <p:sldLayoutId id="2147483702" r:id="rId10"/>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ohno@ynu.ac.j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152400" y="295275"/>
            <a:ext cx="8991600"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SG15.6a Channel and Environmental  Models Including EMC/EMI of Human and Vehicle Body Area Networks(HBAN and VBAN)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a:t>
            </a: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kern="0" dirty="0">
                <a:latin typeface="Times New Roman"/>
                <a:ea typeface="Times New Roman"/>
                <a:cs typeface="Times New Roman"/>
                <a:sym typeface="Times New Roman"/>
              </a:rPr>
              <a:t>September 21</a:t>
            </a:r>
            <a:r>
              <a:rPr kumimoji="0" lang="en-US" sz="1600" b="0" kern="0" baseline="30000" dirty="0">
                <a:latin typeface="Times New Roman"/>
                <a:ea typeface="Times New Roman"/>
                <a:cs typeface="Times New Roman"/>
                <a:sym typeface="Times New Roman"/>
              </a:rPr>
              <a:t>st</a:t>
            </a:r>
            <a:r>
              <a:rPr kumimoji="0" lang="en-US" sz="1600" b="0" kern="0" dirty="0">
                <a:latin typeface="Times New Roman"/>
                <a:ea typeface="Times New Roman"/>
                <a:cs typeface="Times New Roman"/>
                <a:sym typeface="Times New Roman"/>
              </a:rPr>
              <a:t>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2021</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Takumi Kobayashi,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Minsoo</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Kim, Marco Hernandez, Ryuji Kohno </a:t>
            </a:r>
            <a:r>
              <a:rPr kumimoji="0" lang="en-US" sz="16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(1)Yokohama National University  (2) YRP International Alliance Institute</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 (1)79-5 Tokiwadai, Hodogaya-ku,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(2) YRP1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Blg</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3-4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HikarinoOka</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Yokosuka-City, Kanagawa, 239-0847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Voice:[+81-90-5408-0611] E-Mail:[minsoo@minsookim.com, kobayashi-takumi-ch@ynu.ac.jp, marco.hernandez@ieee.org,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hlinkClick r:id="rId3"/>
              </a:rPr>
              <a:t>kohno@ynu.ac.jp</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Kohno@yrp-iai.jp]</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call for technical contributions </a:t>
            </a:r>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kern="0" dirty="0">
                <a:solidFill>
                  <a:srgbClr val="000000"/>
                </a:solidFill>
                <a:latin typeface="Times New Roman"/>
                <a:ea typeface="Times New Roman"/>
                <a:cs typeface="Times New Roman"/>
                <a:sym typeface="Times New Roman"/>
              </a:rPr>
              <a:t>This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provides how channel and environmental model should be defined and developed for </a:t>
            </a:r>
            <a:r>
              <a:rPr kumimoji="0" lang="en-US" sz="1600" b="0" kern="0" dirty="0">
                <a:solidFill>
                  <a:srgbClr val="000000"/>
                </a:solidFill>
                <a:latin typeface="Times New Roman"/>
                <a:ea typeface="Times New Roman"/>
                <a:cs typeface="Times New Roman"/>
                <a:sym typeface="Times New Roman"/>
              </a:rPr>
              <a:t>human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body area network(HBAN) and vehicle body area network(VBAN) for amendment of IEEE802.15.6-2012 for wireless medical body area network(BAN) with enhanced dependability.</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Material for discussion in P802.15.6a SG corresponding to comments in EC Meeting</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the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IEEE 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590550" y="454025"/>
            <a:ext cx="1600200" cy="215900"/>
          </a:xfrm>
        </p:spPr>
        <p:txBody>
          <a:bodyPr/>
          <a:lstStyle/>
          <a:p>
            <a:r>
              <a:rPr lang="en-US" altLang="ja-JP"/>
              <a:t>September 2021</a:t>
            </a:r>
            <a:endParaRPr lang="en-US" dirty="0"/>
          </a:p>
        </p:txBody>
      </p:sp>
      <p:sp>
        <p:nvSpPr>
          <p:cNvPr id="3" name="フッター プレースホルダー 2">
            <a:extLst>
              <a:ext uri="{FF2B5EF4-FFF2-40B4-BE49-F238E27FC236}">
                <a16:creationId xmlns:a16="http://schemas.microsoft.com/office/drawing/2014/main" id="{8222C4D3-81D8-49AB-BFE7-F3585D6306DB}"/>
              </a:ext>
            </a:extLst>
          </p:cNvPr>
          <p:cNvSpPr>
            <a:spLocks noGrp="1"/>
          </p:cNvSpPr>
          <p:nvPr>
            <p:ph type="ftr" idx="11"/>
          </p:nvPr>
        </p:nvSpPr>
        <p:spPr>
          <a:xfrm>
            <a:off x="5010150" y="6396038"/>
            <a:ext cx="4133850" cy="184150"/>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a:t>
            </a:fld>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日付プレースホルダー 30">
            <a:extLst>
              <a:ext uri="{FF2B5EF4-FFF2-40B4-BE49-F238E27FC236}">
                <a16:creationId xmlns:a16="http://schemas.microsoft.com/office/drawing/2014/main" id="{03C8689E-18A8-4C77-BBDB-830BF6D02B92}"/>
              </a:ext>
            </a:extLst>
          </p:cNvPr>
          <p:cNvSpPr>
            <a:spLocks noGrp="1"/>
          </p:cNvSpPr>
          <p:nvPr>
            <p:ph type="dt" idx="10"/>
          </p:nvPr>
        </p:nvSpPr>
        <p:spPr/>
        <p:txBody>
          <a:bodyPr/>
          <a:lstStyle/>
          <a:p>
            <a:r>
              <a:rPr kumimoji="1" lang="en-US" altLang="ja-JP"/>
              <a:t>September 2021</a:t>
            </a:r>
            <a:endParaRPr kumimoji="1" lang="ja-JP" altLang="en-US"/>
          </a:p>
        </p:txBody>
      </p:sp>
      <p:sp>
        <p:nvSpPr>
          <p:cNvPr id="2048" name="フッター プレースホルダー 2047">
            <a:extLst>
              <a:ext uri="{FF2B5EF4-FFF2-40B4-BE49-F238E27FC236}">
                <a16:creationId xmlns:a16="http://schemas.microsoft.com/office/drawing/2014/main" id="{FA847A02-58D3-4830-A600-DFDE929624D7}"/>
              </a:ext>
            </a:extLst>
          </p:cNvPr>
          <p:cNvSpPr>
            <a:spLocks noGrp="1"/>
          </p:cNvSpPr>
          <p:nvPr>
            <p:ph type="ftr" idx="11"/>
          </p:nvPr>
        </p:nvSpPr>
        <p:spPr>
          <a:xfrm>
            <a:off x="4691118" y="6475412"/>
            <a:ext cx="4357632" cy="334191"/>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2049" name="スライド番号プレースホルダー 2048">
            <a:extLst>
              <a:ext uri="{FF2B5EF4-FFF2-40B4-BE49-F238E27FC236}">
                <a16:creationId xmlns:a16="http://schemas.microsoft.com/office/drawing/2014/main" id="{81C4C696-3D6D-4D56-A14D-8FF72805E871}"/>
              </a:ext>
            </a:extLst>
          </p:cNvPr>
          <p:cNvSpPr>
            <a:spLocks noGrp="1"/>
          </p:cNvSpPr>
          <p:nvPr>
            <p:ph type="sldNum" idx="12"/>
          </p:nvPr>
        </p:nvSpPr>
        <p:spPr/>
        <p:txBody>
          <a:bodyPr/>
          <a:lstStyle/>
          <a:p>
            <a:fld id="{248EE29C-DCB8-4C23-BE14-115B5B2E505D}" type="slidenum">
              <a:rPr kumimoji="1" lang="ja-JP" altLang="en-US" smtClean="0"/>
              <a:t>10</a:t>
            </a:fld>
            <a:endParaRPr kumimoji="1" lang="ja-JP" altLang="en-US"/>
          </a:p>
        </p:txBody>
      </p:sp>
      <p:sp>
        <p:nvSpPr>
          <p:cNvPr id="2" name="タイトル 1">
            <a:extLst>
              <a:ext uri="{FF2B5EF4-FFF2-40B4-BE49-F238E27FC236}">
                <a16:creationId xmlns:a16="http://schemas.microsoft.com/office/drawing/2014/main" id="{971302B0-BA59-46BC-9A8A-00E40AAFB135}"/>
              </a:ext>
            </a:extLst>
          </p:cNvPr>
          <p:cNvSpPr>
            <a:spLocks noGrp="1"/>
          </p:cNvSpPr>
          <p:nvPr>
            <p:ph type="title"/>
          </p:nvPr>
        </p:nvSpPr>
        <p:spPr>
          <a:xfrm>
            <a:off x="1777740" y="685799"/>
            <a:ext cx="6680460" cy="511233"/>
          </a:xfrm>
        </p:spPr>
        <p:txBody>
          <a:bodyPr/>
          <a:lstStyle/>
          <a:p>
            <a:r>
              <a:rPr kumimoji="1" lang="en-US" altLang="ja-JP" dirty="0"/>
              <a:t>Engine/Motor Room Environment</a:t>
            </a:r>
            <a:endParaRPr kumimoji="1" lang="ja-JP" altLang="en-US" dirty="0"/>
          </a:p>
        </p:txBody>
      </p:sp>
      <p:sp>
        <p:nvSpPr>
          <p:cNvPr id="4" name="テキスト ボックス 3">
            <a:extLst>
              <a:ext uri="{FF2B5EF4-FFF2-40B4-BE49-F238E27FC236}">
                <a16:creationId xmlns:a16="http://schemas.microsoft.com/office/drawing/2014/main" id="{41A7A42F-D543-4E25-9340-D2B726926319}"/>
              </a:ext>
            </a:extLst>
          </p:cNvPr>
          <p:cNvSpPr txBox="1"/>
          <p:nvPr/>
        </p:nvSpPr>
        <p:spPr>
          <a:xfrm>
            <a:off x="92087" y="1363383"/>
            <a:ext cx="3812959" cy="923330"/>
          </a:xfrm>
          <a:prstGeom prst="rect">
            <a:avLst/>
          </a:prstGeom>
          <a:noFill/>
        </p:spPr>
        <p:txBody>
          <a:bodyPr wrap="square">
            <a:spAutoFit/>
          </a:bodyPr>
          <a:lstStyle/>
          <a:p>
            <a:pPr marL="285750" indent="-285750">
              <a:buFont typeface="Arial" panose="020B0604020202020204" pitchFamily="34" charset="0"/>
              <a:buChar char="•"/>
            </a:pPr>
            <a:r>
              <a:rPr kumimoji="1" lang="en-US" altLang="ja-JP" b="0" dirty="0"/>
              <a:t>Many</a:t>
            </a:r>
            <a:r>
              <a:rPr lang="en-US" altLang="ja-JP" b="0" strike="sngStrike" dirty="0">
                <a:solidFill>
                  <a:srgbClr val="FF0000"/>
                </a:solidFill>
              </a:rPr>
              <a:t> </a:t>
            </a:r>
            <a:r>
              <a:rPr kumimoji="1" lang="en-US" altLang="ja-JP" b="0" dirty="0"/>
              <a:t>metallic components</a:t>
            </a:r>
          </a:p>
          <a:p>
            <a:pPr marL="285750" indent="-285750">
              <a:buFont typeface="Arial" panose="020B0604020202020204" pitchFamily="34" charset="0"/>
              <a:buChar char="•"/>
            </a:pPr>
            <a:r>
              <a:rPr lang="en-US" altLang="ja-JP" b="0" dirty="0"/>
              <a:t>Components existing in densely</a:t>
            </a:r>
            <a:endParaRPr kumimoji="1" lang="en-US" altLang="ja-JP" b="0" dirty="0"/>
          </a:p>
          <a:p>
            <a:pPr marL="285750" indent="-285750">
              <a:buFont typeface="Arial" panose="020B0604020202020204" pitchFamily="34" charset="0"/>
              <a:buChar char="•"/>
            </a:pPr>
            <a:r>
              <a:rPr lang="en-US" altLang="ja-JP" b="0" dirty="0"/>
              <a:t>Ignition noise, motor noise</a:t>
            </a:r>
            <a:endParaRPr kumimoji="1" lang="en-US" altLang="ja-JP" b="0" dirty="0"/>
          </a:p>
        </p:txBody>
      </p:sp>
      <p:sp>
        <p:nvSpPr>
          <p:cNvPr id="5" name="テキスト ボックス 4">
            <a:extLst>
              <a:ext uri="{FF2B5EF4-FFF2-40B4-BE49-F238E27FC236}">
                <a16:creationId xmlns:a16="http://schemas.microsoft.com/office/drawing/2014/main" id="{E6F50590-1F81-49D7-ABFB-9672C27106E7}"/>
              </a:ext>
            </a:extLst>
          </p:cNvPr>
          <p:cNvSpPr txBox="1"/>
          <p:nvPr/>
        </p:nvSpPr>
        <p:spPr>
          <a:xfrm>
            <a:off x="4532051" y="1625244"/>
            <a:ext cx="4611949" cy="1200329"/>
          </a:xfrm>
          <a:prstGeom prst="rect">
            <a:avLst/>
          </a:prstGeom>
          <a:noFill/>
        </p:spPr>
        <p:txBody>
          <a:bodyPr wrap="square">
            <a:spAutoFit/>
          </a:bodyPr>
          <a:lstStyle/>
          <a:p>
            <a:r>
              <a:rPr kumimoji="1" lang="en-US" altLang="ja-JP" b="0" dirty="0"/>
              <a:t>Larger path-loss than free propagation</a:t>
            </a:r>
          </a:p>
          <a:p>
            <a:r>
              <a:rPr lang="en-US" altLang="ja-JP" b="0" dirty="0"/>
              <a:t>A lot of reflection of RF signal</a:t>
            </a:r>
          </a:p>
          <a:p>
            <a:r>
              <a:rPr lang="en-US" altLang="ja-JP" b="0" dirty="0"/>
              <a:t>Electro-magnetic interference, EMI issues</a:t>
            </a:r>
          </a:p>
          <a:p>
            <a:pPr marL="285750" indent="-285750">
              <a:buFont typeface="Arial" panose="020B0604020202020204" pitchFamily="34" charset="0"/>
              <a:buChar char="•"/>
            </a:pPr>
            <a:endParaRPr kumimoji="1" lang="en-US" altLang="ja-JP" b="0" dirty="0"/>
          </a:p>
        </p:txBody>
      </p:sp>
      <p:sp>
        <p:nvSpPr>
          <p:cNvPr id="6" name="矢印: 右 5">
            <a:extLst>
              <a:ext uri="{FF2B5EF4-FFF2-40B4-BE49-F238E27FC236}">
                <a16:creationId xmlns:a16="http://schemas.microsoft.com/office/drawing/2014/main" id="{2DF49C4F-C6EC-4F57-8C08-D0AAB756C33D}"/>
              </a:ext>
            </a:extLst>
          </p:cNvPr>
          <p:cNvSpPr/>
          <p:nvPr/>
        </p:nvSpPr>
        <p:spPr>
          <a:xfrm>
            <a:off x="3848472" y="1696265"/>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7" name="矢印: 右 6">
            <a:extLst>
              <a:ext uri="{FF2B5EF4-FFF2-40B4-BE49-F238E27FC236}">
                <a16:creationId xmlns:a16="http://schemas.microsoft.com/office/drawing/2014/main" id="{D7CD08E2-A861-4DC1-8014-B7622FFB137E}"/>
              </a:ext>
            </a:extLst>
          </p:cNvPr>
          <p:cNvSpPr/>
          <p:nvPr/>
        </p:nvSpPr>
        <p:spPr>
          <a:xfrm>
            <a:off x="3848472" y="1988793"/>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8" name="矢印: 右 7">
            <a:extLst>
              <a:ext uri="{FF2B5EF4-FFF2-40B4-BE49-F238E27FC236}">
                <a16:creationId xmlns:a16="http://schemas.microsoft.com/office/drawing/2014/main" id="{4BA4A073-E911-4C4F-8B30-322D6C479595}"/>
              </a:ext>
            </a:extLst>
          </p:cNvPr>
          <p:cNvSpPr/>
          <p:nvPr/>
        </p:nvSpPr>
        <p:spPr>
          <a:xfrm>
            <a:off x="3848472" y="2288230"/>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2050" name="Picture 2" descr="3代目フィットRSのエンジンルーム |  現行で消滅した今こそ注目の存在。絶妙なスポーティさがマニアに刺さる先代ホンダ・フィット『RS』【ベース車両一刀両断!!】の画像・写真(3) |  autosport web">
            <a:extLst>
              <a:ext uri="{FF2B5EF4-FFF2-40B4-BE49-F238E27FC236}">
                <a16:creationId xmlns:a16="http://schemas.microsoft.com/office/drawing/2014/main" id="{045072D7-7B80-4ECE-B2EF-437F8F230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596" y="3037156"/>
            <a:ext cx="5081445" cy="3390277"/>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E10F4CB2-B162-43D5-B839-E0FD62F0E288}"/>
              </a:ext>
            </a:extLst>
          </p:cNvPr>
          <p:cNvSpPr txBox="1"/>
          <p:nvPr/>
        </p:nvSpPr>
        <p:spPr>
          <a:xfrm>
            <a:off x="533400" y="3766085"/>
            <a:ext cx="3812959" cy="369332"/>
          </a:xfrm>
          <a:prstGeom prst="rect">
            <a:avLst/>
          </a:prstGeom>
          <a:noFill/>
        </p:spPr>
        <p:txBody>
          <a:bodyPr wrap="square">
            <a:spAutoFit/>
          </a:bodyPr>
          <a:lstStyle/>
          <a:p>
            <a:r>
              <a:rPr lang="en-US" altLang="ja-JP" b="0" dirty="0"/>
              <a:t>Ignition coil</a:t>
            </a:r>
            <a:endParaRPr kumimoji="1" lang="en-US" altLang="ja-JP" b="0" dirty="0"/>
          </a:p>
        </p:txBody>
      </p:sp>
      <p:sp>
        <p:nvSpPr>
          <p:cNvPr id="12" name="テキスト ボックス 11">
            <a:extLst>
              <a:ext uri="{FF2B5EF4-FFF2-40B4-BE49-F238E27FC236}">
                <a16:creationId xmlns:a16="http://schemas.microsoft.com/office/drawing/2014/main" id="{5E2CEAD6-EFA5-44B7-B5BF-D7A5D78E8151}"/>
              </a:ext>
            </a:extLst>
          </p:cNvPr>
          <p:cNvSpPr txBox="1"/>
          <p:nvPr/>
        </p:nvSpPr>
        <p:spPr>
          <a:xfrm>
            <a:off x="417989" y="4407526"/>
            <a:ext cx="3812959" cy="369332"/>
          </a:xfrm>
          <a:prstGeom prst="rect">
            <a:avLst/>
          </a:prstGeom>
          <a:noFill/>
        </p:spPr>
        <p:txBody>
          <a:bodyPr wrap="square">
            <a:spAutoFit/>
          </a:bodyPr>
          <a:lstStyle/>
          <a:p>
            <a:r>
              <a:rPr kumimoji="1" lang="en-US" altLang="ja-JP" b="0" dirty="0"/>
              <a:t>Electric motor</a:t>
            </a:r>
          </a:p>
        </p:txBody>
      </p:sp>
      <p:sp>
        <p:nvSpPr>
          <p:cNvPr id="13" name="テキスト ボックス 12">
            <a:extLst>
              <a:ext uri="{FF2B5EF4-FFF2-40B4-BE49-F238E27FC236}">
                <a16:creationId xmlns:a16="http://schemas.microsoft.com/office/drawing/2014/main" id="{361EA10C-5859-44BF-A81C-BBBBB27927C8}"/>
              </a:ext>
            </a:extLst>
          </p:cNvPr>
          <p:cNvSpPr txBox="1"/>
          <p:nvPr/>
        </p:nvSpPr>
        <p:spPr>
          <a:xfrm>
            <a:off x="7566018" y="5022777"/>
            <a:ext cx="1586117" cy="923330"/>
          </a:xfrm>
          <a:prstGeom prst="rect">
            <a:avLst/>
          </a:prstGeom>
          <a:noFill/>
        </p:spPr>
        <p:txBody>
          <a:bodyPr wrap="square">
            <a:spAutoFit/>
          </a:bodyPr>
          <a:lstStyle/>
          <a:p>
            <a:r>
              <a:rPr lang="en-US" altLang="ja-JP" b="0" dirty="0"/>
              <a:t>High current battery and cable</a:t>
            </a:r>
            <a:endParaRPr kumimoji="1" lang="en-US" altLang="ja-JP" b="0" dirty="0"/>
          </a:p>
        </p:txBody>
      </p:sp>
      <p:sp>
        <p:nvSpPr>
          <p:cNvPr id="14" name="テキスト ボックス 13">
            <a:extLst>
              <a:ext uri="{FF2B5EF4-FFF2-40B4-BE49-F238E27FC236}">
                <a16:creationId xmlns:a16="http://schemas.microsoft.com/office/drawing/2014/main" id="{F88210C4-0103-471C-8867-BF4300B3FD59}"/>
              </a:ext>
            </a:extLst>
          </p:cNvPr>
          <p:cNvSpPr txBox="1"/>
          <p:nvPr/>
        </p:nvSpPr>
        <p:spPr>
          <a:xfrm>
            <a:off x="576303" y="4042631"/>
            <a:ext cx="3812959" cy="369332"/>
          </a:xfrm>
          <a:prstGeom prst="rect">
            <a:avLst/>
          </a:prstGeom>
          <a:noFill/>
        </p:spPr>
        <p:txBody>
          <a:bodyPr wrap="square">
            <a:spAutoFit/>
          </a:bodyPr>
          <a:lstStyle/>
          <a:p>
            <a:r>
              <a:rPr lang="en-US" altLang="ja-JP" b="0" dirty="0"/>
              <a:t>Spark plug</a:t>
            </a:r>
            <a:endParaRPr kumimoji="1" lang="en-US" altLang="ja-JP" b="0" dirty="0"/>
          </a:p>
        </p:txBody>
      </p:sp>
      <p:cxnSp>
        <p:nvCxnSpPr>
          <p:cNvPr id="17" name="直線コネクタ 16">
            <a:extLst>
              <a:ext uri="{FF2B5EF4-FFF2-40B4-BE49-F238E27FC236}">
                <a16:creationId xmlns:a16="http://schemas.microsoft.com/office/drawing/2014/main" id="{34F52CC3-C0DF-4097-B4F0-1892366E9B1F}"/>
              </a:ext>
            </a:extLst>
          </p:cNvPr>
          <p:cNvCxnSpPr>
            <a:cxnSpLocks/>
          </p:cNvCxnSpPr>
          <p:nvPr/>
        </p:nvCxnSpPr>
        <p:spPr>
          <a:xfrm>
            <a:off x="1848019" y="3963844"/>
            <a:ext cx="1875416" cy="9181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06518C42-05D3-4605-80FF-46B92F424C3A}"/>
              </a:ext>
            </a:extLst>
          </p:cNvPr>
          <p:cNvCxnSpPr>
            <a:cxnSpLocks/>
          </p:cNvCxnSpPr>
          <p:nvPr/>
        </p:nvCxnSpPr>
        <p:spPr>
          <a:xfrm>
            <a:off x="1998567" y="4611059"/>
            <a:ext cx="1957172" cy="69370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492D7F4E-7795-46C4-9397-1C6D9B3A3B5F}"/>
              </a:ext>
            </a:extLst>
          </p:cNvPr>
          <p:cNvCxnSpPr>
            <a:cxnSpLocks/>
          </p:cNvCxnSpPr>
          <p:nvPr/>
        </p:nvCxnSpPr>
        <p:spPr>
          <a:xfrm>
            <a:off x="1848019" y="4201882"/>
            <a:ext cx="1875416" cy="64536"/>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8DB61B9-A4BF-44BB-88D1-F4F1B93AA1F8}"/>
              </a:ext>
            </a:extLst>
          </p:cNvPr>
          <p:cNvCxnSpPr>
            <a:cxnSpLocks/>
          </p:cNvCxnSpPr>
          <p:nvPr/>
        </p:nvCxnSpPr>
        <p:spPr>
          <a:xfrm flipH="1">
            <a:off x="6346434" y="5236221"/>
            <a:ext cx="1219584" cy="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7A3AF3A6-49EA-4653-911E-0F25FF3A16BE}"/>
              </a:ext>
            </a:extLst>
          </p:cNvPr>
          <p:cNvSpPr txBox="1"/>
          <p:nvPr/>
        </p:nvSpPr>
        <p:spPr>
          <a:xfrm>
            <a:off x="7237520" y="3947327"/>
            <a:ext cx="3812959" cy="369332"/>
          </a:xfrm>
          <a:prstGeom prst="rect">
            <a:avLst/>
          </a:prstGeom>
          <a:noFill/>
        </p:spPr>
        <p:txBody>
          <a:bodyPr wrap="square">
            <a:spAutoFit/>
          </a:bodyPr>
          <a:lstStyle/>
          <a:p>
            <a:r>
              <a:rPr kumimoji="1" lang="en-US" altLang="ja-JP" b="0" dirty="0"/>
              <a:t>Electric generator</a:t>
            </a:r>
          </a:p>
        </p:txBody>
      </p:sp>
      <p:cxnSp>
        <p:nvCxnSpPr>
          <p:cNvPr id="27" name="直線コネクタ 26">
            <a:extLst>
              <a:ext uri="{FF2B5EF4-FFF2-40B4-BE49-F238E27FC236}">
                <a16:creationId xmlns:a16="http://schemas.microsoft.com/office/drawing/2014/main" id="{C2C41E31-0538-4A78-AA18-F9677BAE0A98}"/>
              </a:ext>
            </a:extLst>
          </p:cNvPr>
          <p:cNvCxnSpPr>
            <a:cxnSpLocks/>
          </p:cNvCxnSpPr>
          <p:nvPr/>
        </p:nvCxnSpPr>
        <p:spPr>
          <a:xfrm flipH="1">
            <a:off x="4691118" y="4131993"/>
            <a:ext cx="2546402" cy="72204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42736E65-0B82-4D88-8C9E-794D80BD708B}"/>
              </a:ext>
            </a:extLst>
          </p:cNvPr>
          <p:cNvSpPr txBox="1"/>
          <p:nvPr/>
        </p:nvSpPr>
        <p:spPr>
          <a:xfrm>
            <a:off x="2786013" y="2678314"/>
            <a:ext cx="5535226" cy="276999"/>
          </a:xfrm>
          <a:prstGeom prst="rect">
            <a:avLst/>
          </a:prstGeom>
          <a:noFill/>
        </p:spPr>
        <p:txBody>
          <a:bodyPr wrap="square">
            <a:spAutoFit/>
          </a:bodyPr>
          <a:lstStyle/>
          <a:p>
            <a:r>
              <a:rPr lang="ja-JP" altLang="en-US" sz="1200" b="0" dirty="0"/>
              <a:t>https://www.as-web.jp/car/575374/attachment/03a_sub_dsc01273</a:t>
            </a:r>
          </a:p>
        </p:txBody>
      </p:sp>
      <p:sp>
        <p:nvSpPr>
          <p:cNvPr id="25" name="テキスト ボックス 24">
            <a:extLst>
              <a:ext uri="{FF2B5EF4-FFF2-40B4-BE49-F238E27FC236}">
                <a16:creationId xmlns:a16="http://schemas.microsoft.com/office/drawing/2014/main" id="{6F26D4DA-4E32-4004-BB0E-B31B12C8E6A7}"/>
              </a:ext>
            </a:extLst>
          </p:cNvPr>
          <p:cNvSpPr txBox="1"/>
          <p:nvPr/>
        </p:nvSpPr>
        <p:spPr>
          <a:xfrm>
            <a:off x="1599071" y="2145995"/>
            <a:ext cx="4611949" cy="646331"/>
          </a:xfrm>
          <a:prstGeom prst="rect">
            <a:avLst/>
          </a:prstGeom>
          <a:noFill/>
        </p:spPr>
        <p:txBody>
          <a:bodyPr wrap="square">
            <a:spAutoFit/>
          </a:bodyPr>
          <a:lstStyle/>
          <a:p>
            <a:r>
              <a:rPr kumimoji="1" lang="en-US" altLang="ja-JP" b="0" dirty="0"/>
              <a:t>Especially EV</a:t>
            </a:r>
            <a:endParaRPr lang="en-US" altLang="ja-JP" b="0" dirty="0"/>
          </a:p>
          <a:p>
            <a:pPr marL="285750" indent="-285750">
              <a:buFont typeface="Arial" panose="020B0604020202020204" pitchFamily="34" charset="0"/>
              <a:buChar char="•"/>
            </a:pPr>
            <a:endParaRPr kumimoji="1" lang="en-US" altLang="ja-JP" b="0" dirty="0"/>
          </a:p>
        </p:txBody>
      </p:sp>
    </p:spTree>
    <p:extLst>
      <p:ext uri="{BB962C8B-B14F-4D97-AF65-F5344CB8AC3E}">
        <p14:creationId xmlns:p14="http://schemas.microsoft.com/office/powerpoint/2010/main" val="1868990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車・セダンのイラスト02 | 無料のフリー素材 イラストエイト">
            <a:extLst>
              <a:ext uri="{FF2B5EF4-FFF2-40B4-BE49-F238E27FC236}">
                <a16:creationId xmlns:a16="http://schemas.microsoft.com/office/drawing/2014/main" id="{6F8A1E41-0919-4896-BA81-4AE126E9A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34" y="1219201"/>
            <a:ext cx="8096250" cy="49530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B0216605-6F54-478A-A733-788178815910}"/>
              </a:ext>
            </a:extLst>
          </p:cNvPr>
          <p:cNvSpPr>
            <a:spLocks noGrp="1"/>
          </p:cNvSpPr>
          <p:nvPr>
            <p:ph type="dt" idx="10"/>
          </p:nvPr>
        </p:nvSpPr>
        <p:spPr/>
        <p:txBody>
          <a:bodyPr/>
          <a:lstStyle/>
          <a:p>
            <a:r>
              <a:rPr lang="en-US" altLang="ja-JP"/>
              <a:t>September 2021</a:t>
            </a:r>
            <a:endParaRPr lang="en-US" dirty="0"/>
          </a:p>
        </p:txBody>
      </p:sp>
      <p:sp>
        <p:nvSpPr>
          <p:cNvPr id="3" name="Footer Placeholder 2">
            <a:extLst>
              <a:ext uri="{FF2B5EF4-FFF2-40B4-BE49-F238E27FC236}">
                <a16:creationId xmlns:a16="http://schemas.microsoft.com/office/drawing/2014/main" id="{9262A59D-B963-4398-8E45-6980B9EE75A8}"/>
              </a:ext>
            </a:extLst>
          </p:cNvPr>
          <p:cNvSpPr>
            <a:spLocks noGrp="1"/>
          </p:cNvSpPr>
          <p:nvPr>
            <p:ph type="ftr" idx="11"/>
          </p:nvPr>
        </p:nvSpPr>
        <p:spPr/>
        <p:txBody>
          <a:bodyPr/>
          <a:lstStyle/>
          <a:p>
            <a:r>
              <a:rPr lang="en-US" altLang="ja-JP" dirty="0" err="1"/>
              <a:t>T.Kobayashi</a:t>
            </a:r>
            <a:r>
              <a:rPr lang="en-US" altLang="ja-JP" dirty="0"/>
              <a:t>, </a:t>
            </a:r>
            <a:r>
              <a:rPr lang="en-US" altLang="ja-JP" dirty="0" err="1"/>
              <a:t>M.Kim</a:t>
            </a:r>
            <a:r>
              <a:rPr lang="en-US" altLang="ja-JP" dirty="0"/>
              <a:t>, M. Hernandez, </a:t>
            </a:r>
            <a:r>
              <a:rPr lang="en-US" altLang="ja-JP" dirty="0" err="1"/>
              <a:t>R.Kohno</a:t>
            </a:r>
            <a:r>
              <a:rPr lang="en-US" altLang="ja-JP" dirty="0"/>
              <a:t> (YNU/YRP-IAI)</a:t>
            </a:r>
          </a:p>
        </p:txBody>
      </p:sp>
      <p:sp>
        <p:nvSpPr>
          <p:cNvPr id="4" name="Slide Number Placeholder 3">
            <a:extLst>
              <a:ext uri="{FF2B5EF4-FFF2-40B4-BE49-F238E27FC236}">
                <a16:creationId xmlns:a16="http://schemas.microsoft.com/office/drawing/2014/main" id="{DB9C9AC5-B9EA-4C1E-8860-0EE5050FAE2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11</a:t>
            </a:fld>
            <a:endParaRPr dirty="0"/>
          </a:p>
        </p:txBody>
      </p:sp>
      <p:sp>
        <p:nvSpPr>
          <p:cNvPr id="5" name="Title 4">
            <a:extLst>
              <a:ext uri="{FF2B5EF4-FFF2-40B4-BE49-F238E27FC236}">
                <a16:creationId xmlns:a16="http://schemas.microsoft.com/office/drawing/2014/main" id="{4D7E9494-1073-42D4-978C-D1121DF1EAA2}"/>
              </a:ext>
            </a:extLst>
          </p:cNvPr>
          <p:cNvSpPr>
            <a:spLocks noGrp="1"/>
          </p:cNvSpPr>
          <p:nvPr>
            <p:ph type="title"/>
          </p:nvPr>
        </p:nvSpPr>
        <p:spPr/>
        <p:txBody>
          <a:bodyPr/>
          <a:lstStyle/>
          <a:p>
            <a:r>
              <a:rPr lang="en-US" b="1" i="1" dirty="0"/>
              <a:t>Electromagnetic Environment </a:t>
            </a:r>
            <a:endParaRPr lang="en-US" dirty="0"/>
          </a:p>
        </p:txBody>
      </p:sp>
      <p:sp>
        <p:nvSpPr>
          <p:cNvPr id="13" name="テキスト ボックス 12">
            <a:extLst>
              <a:ext uri="{FF2B5EF4-FFF2-40B4-BE49-F238E27FC236}">
                <a16:creationId xmlns:a16="http://schemas.microsoft.com/office/drawing/2014/main" id="{C8C94170-B290-417E-9EC2-D4817D6901C5}"/>
              </a:ext>
            </a:extLst>
          </p:cNvPr>
          <p:cNvSpPr txBox="1"/>
          <p:nvPr/>
        </p:nvSpPr>
        <p:spPr>
          <a:xfrm>
            <a:off x="1880998" y="1817774"/>
            <a:ext cx="1759998" cy="276999"/>
          </a:xfrm>
          <a:prstGeom prst="rect">
            <a:avLst/>
          </a:prstGeom>
          <a:solidFill>
            <a:srgbClr val="D9D9D9">
              <a:alpha val="47843"/>
            </a:srgbClr>
          </a:solidFill>
        </p:spPr>
        <p:txBody>
          <a:bodyPr wrap="square">
            <a:spAutoFit/>
          </a:bodyPr>
          <a:lstStyle/>
          <a:p>
            <a:r>
              <a:rPr lang="en-US" altLang="ja-JP" sz="1200" b="0" dirty="0"/>
              <a:t>Lane departure system</a:t>
            </a:r>
            <a:endParaRPr lang="ja-JP" altLang="en-US" sz="1200" dirty="0"/>
          </a:p>
        </p:txBody>
      </p:sp>
      <p:sp>
        <p:nvSpPr>
          <p:cNvPr id="14" name="テキスト ボックス 13">
            <a:extLst>
              <a:ext uri="{FF2B5EF4-FFF2-40B4-BE49-F238E27FC236}">
                <a16:creationId xmlns:a16="http://schemas.microsoft.com/office/drawing/2014/main" id="{B3B1A798-F283-495F-A4A1-6D6AB3E74CEF}"/>
              </a:ext>
            </a:extLst>
          </p:cNvPr>
          <p:cNvSpPr txBox="1"/>
          <p:nvPr/>
        </p:nvSpPr>
        <p:spPr>
          <a:xfrm>
            <a:off x="1653983" y="2093257"/>
            <a:ext cx="1759998" cy="276999"/>
          </a:xfrm>
          <a:prstGeom prst="rect">
            <a:avLst/>
          </a:prstGeom>
          <a:solidFill>
            <a:srgbClr val="D9D9D9">
              <a:alpha val="47843"/>
            </a:srgbClr>
          </a:solidFill>
        </p:spPr>
        <p:txBody>
          <a:bodyPr wrap="square">
            <a:spAutoFit/>
          </a:bodyPr>
          <a:lstStyle/>
          <a:p>
            <a:r>
              <a:rPr lang="en-US" altLang="ja-JP" sz="1200" b="0" dirty="0"/>
              <a:t>Night vision</a:t>
            </a:r>
            <a:endParaRPr lang="ja-JP" altLang="en-US" sz="1200" dirty="0"/>
          </a:p>
        </p:txBody>
      </p:sp>
      <p:sp>
        <p:nvSpPr>
          <p:cNvPr id="15" name="テキスト ボックス 14">
            <a:extLst>
              <a:ext uri="{FF2B5EF4-FFF2-40B4-BE49-F238E27FC236}">
                <a16:creationId xmlns:a16="http://schemas.microsoft.com/office/drawing/2014/main" id="{0CA68AB5-C636-4890-9535-7BE6A142389C}"/>
              </a:ext>
            </a:extLst>
          </p:cNvPr>
          <p:cNvSpPr txBox="1"/>
          <p:nvPr/>
        </p:nvSpPr>
        <p:spPr>
          <a:xfrm>
            <a:off x="2251247" y="1368798"/>
            <a:ext cx="1759998" cy="461665"/>
          </a:xfrm>
          <a:prstGeom prst="rect">
            <a:avLst/>
          </a:prstGeom>
          <a:solidFill>
            <a:srgbClr val="D9D9D9">
              <a:alpha val="47843"/>
            </a:srgbClr>
          </a:solidFill>
        </p:spPr>
        <p:txBody>
          <a:bodyPr wrap="square">
            <a:spAutoFit/>
          </a:bodyPr>
          <a:lstStyle/>
          <a:p>
            <a:r>
              <a:rPr lang="en-US" altLang="ja-JP" sz="1200" b="0" dirty="0"/>
              <a:t>Front object CCD camera</a:t>
            </a:r>
            <a:endParaRPr lang="ja-JP" altLang="en-US" sz="1200" dirty="0"/>
          </a:p>
        </p:txBody>
      </p:sp>
      <p:sp>
        <p:nvSpPr>
          <p:cNvPr id="16" name="テキスト ボックス 15">
            <a:extLst>
              <a:ext uri="{FF2B5EF4-FFF2-40B4-BE49-F238E27FC236}">
                <a16:creationId xmlns:a16="http://schemas.microsoft.com/office/drawing/2014/main" id="{4575C3D4-15E9-4E43-9452-C30FBA0D381A}"/>
              </a:ext>
            </a:extLst>
          </p:cNvPr>
          <p:cNvSpPr txBox="1"/>
          <p:nvPr/>
        </p:nvSpPr>
        <p:spPr>
          <a:xfrm>
            <a:off x="859920" y="2571653"/>
            <a:ext cx="1759998" cy="276999"/>
          </a:xfrm>
          <a:prstGeom prst="rect">
            <a:avLst/>
          </a:prstGeom>
          <a:solidFill>
            <a:srgbClr val="D9D9D9">
              <a:alpha val="47843"/>
            </a:srgbClr>
          </a:solidFill>
        </p:spPr>
        <p:txBody>
          <a:bodyPr wrap="square">
            <a:spAutoFit/>
          </a:bodyPr>
          <a:lstStyle/>
          <a:p>
            <a:r>
              <a:rPr lang="en-US" altLang="ja-JP" sz="1200" b="0" dirty="0"/>
              <a:t>Front airbag sensors</a:t>
            </a:r>
            <a:endParaRPr lang="ja-JP" altLang="en-US" sz="1200" dirty="0"/>
          </a:p>
        </p:txBody>
      </p:sp>
      <p:sp>
        <p:nvSpPr>
          <p:cNvPr id="17" name="テキスト ボックス 16">
            <a:extLst>
              <a:ext uri="{FF2B5EF4-FFF2-40B4-BE49-F238E27FC236}">
                <a16:creationId xmlns:a16="http://schemas.microsoft.com/office/drawing/2014/main" id="{66A3B303-8F48-4FAB-AF65-57FCED204573}"/>
              </a:ext>
            </a:extLst>
          </p:cNvPr>
          <p:cNvSpPr txBox="1"/>
          <p:nvPr/>
        </p:nvSpPr>
        <p:spPr>
          <a:xfrm>
            <a:off x="401835" y="2915640"/>
            <a:ext cx="1759998" cy="461665"/>
          </a:xfrm>
          <a:prstGeom prst="rect">
            <a:avLst/>
          </a:prstGeom>
          <a:solidFill>
            <a:srgbClr val="D9D9D9">
              <a:alpha val="47843"/>
            </a:srgbClr>
          </a:solidFill>
        </p:spPr>
        <p:txBody>
          <a:bodyPr wrap="square">
            <a:spAutoFit/>
          </a:bodyPr>
          <a:lstStyle/>
          <a:p>
            <a:r>
              <a:rPr lang="en-US" altLang="ja-JP" sz="1200" b="0" dirty="0"/>
              <a:t>Nighttime pedestrian warning</a:t>
            </a:r>
            <a:endParaRPr lang="ja-JP" altLang="en-US" sz="1200" dirty="0"/>
          </a:p>
        </p:txBody>
      </p:sp>
      <p:sp>
        <p:nvSpPr>
          <p:cNvPr id="18" name="テキスト ボックス 17">
            <a:extLst>
              <a:ext uri="{FF2B5EF4-FFF2-40B4-BE49-F238E27FC236}">
                <a16:creationId xmlns:a16="http://schemas.microsoft.com/office/drawing/2014/main" id="{4571C56D-A6F5-4C99-BEE2-D4CE7B0E13CB}"/>
              </a:ext>
            </a:extLst>
          </p:cNvPr>
          <p:cNvSpPr txBox="1"/>
          <p:nvPr/>
        </p:nvSpPr>
        <p:spPr>
          <a:xfrm>
            <a:off x="2081207" y="3317374"/>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Drowsiness sensos</a:t>
            </a:r>
            <a:endParaRPr lang="ja-JP" altLang="en-US" dirty="0"/>
          </a:p>
        </p:txBody>
      </p:sp>
      <p:sp>
        <p:nvSpPr>
          <p:cNvPr id="19" name="テキスト ボックス 18">
            <a:extLst>
              <a:ext uri="{FF2B5EF4-FFF2-40B4-BE49-F238E27FC236}">
                <a16:creationId xmlns:a16="http://schemas.microsoft.com/office/drawing/2014/main" id="{77080E0A-1136-48DE-A93B-B56AACD46129}"/>
              </a:ext>
            </a:extLst>
          </p:cNvPr>
          <p:cNvSpPr txBox="1"/>
          <p:nvPr/>
        </p:nvSpPr>
        <p:spPr>
          <a:xfrm>
            <a:off x="133207" y="3486411"/>
            <a:ext cx="1759998" cy="276999"/>
          </a:xfrm>
          <a:prstGeom prst="rect">
            <a:avLst/>
          </a:prstGeom>
          <a:solidFill>
            <a:srgbClr val="D9D9D9">
              <a:alpha val="81176"/>
            </a:srgbClr>
          </a:solidFill>
        </p:spPr>
        <p:txBody>
          <a:bodyPr wrap="square">
            <a:spAutoFit/>
          </a:bodyPr>
          <a:lstStyle/>
          <a:p>
            <a:r>
              <a:rPr lang="en-US" altLang="ja-JP" sz="1200" b="0" dirty="0"/>
              <a:t>Front object laser radar</a:t>
            </a:r>
            <a:endParaRPr lang="ja-JP" altLang="en-US" sz="1200" dirty="0"/>
          </a:p>
        </p:txBody>
      </p:sp>
      <p:sp>
        <p:nvSpPr>
          <p:cNvPr id="20" name="テキスト ボックス 19">
            <a:extLst>
              <a:ext uri="{FF2B5EF4-FFF2-40B4-BE49-F238E27FC236}">
                <a16:creationId xmlns:a16="http://schemas.microsoft.com/office/drawing/2014/main" id="{825784DD-034D-4ACF-AD44-22E8CD3603FC}"/>
              </a:ext>
            </a:extLst>
          </p:cNvPr>
          <p:cNvSpPr txBox="1"/>
          <p:nvPr/>
        </p:nvSpPr>
        <p:spPr>
          <a:xfrm>
            <a:off x="727652" y="4902816"/>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Active park assist</a:t>
            </a:r>
            <a:endParaRPr lang="ja-JP" altLang="en-US" dirty="0"/>
          </a:p>
        </p:txBody>
      </p:sp>
      <p:sp>
        <p:nvSpPr>
          <p:cNvPr id="21" name="テキスト ボックス 20">
            <a:extLst>
              <a:ext uri="{FF2B5EF4-FFF2-40B4-BE49-F238E27FC236}">
                <a16:creationId xmlns:a16="http://schemas.microsoft.com/office/drawing/2014/main" id="{9E4202CB-09B1-49F6-9358-8DE21FD2042E}"/>
              </a:ext>
            </a:extLst>
          </p:cNvPr>
          <p:cNvSpPr txBox="1"/>
          <p:nvPr/>
        </p:nvSpPr>
        <p:spPr>
          <a:xfrm>
            <a:off x="1788173" y="4120551"/>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Tire pressure sensor</a:t>
            </a:r>
            <a:endParaRPr lang="ja-JP" altLang="en-US" dirty="0"/>
          </a:p>
        </p:txBody>
      </p:sp>
      <p:sp>
        <p:nvSpPr>
          <p:cNvPr id="22" name="テキスト ボックス 21">
            <a:extLst>
              <a:ext uri="{FF2B5EF4-FFF2-40B4-BE49-F238E27FC236}">
                <a16:creationId xmlns:a16="http://schemas.microsoft.com/office/drawing/2014/main" id="{DEEB7AFF-2684-4290-91B0-F4C0D12C515B}"/>
              </a:ext>
            </a:extLst>
          </p:cNvPr>
          <p:cNvSpPr txBox="1"/>
          <p:nvPr/>
        </p:nvSpPr>
        <p:spPr>
          <a:xfrm>
            <a:off x="6942420" y="1499601"/>
            <a:ext cx="1759998" cy="461665"/>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Rear object monitor CCD camera</a:t>
            </a:r>
            <a:endParaRPr lang="ja-JP" altLang="en-US" dirty="0"/>
          </a:p>
        </p:txBody>
      </p:sp>
      <p:sp>
        <p:nvSpPr>
          <p:cNvPr id="23" name="テキスト ボックス 22">
            <a:extLst>
              <a:ext uri="{FF2B5EF4-FFF2-40B4-BE49-F238E27FC236}">
                <a16:creationId xmlns:a16="http://schemas.microsoft.com/office/drawing/2014/main" id="{3685E849-79BF-496E-9E34-9ADCC9E6EF46}"/>
              </a:ext>
            </a:extLst>
          </p:cNvPr>
          <p:cNvSpPr txBox="1"/>
          <p:nvPr/>
        </p:nvSpPr>
        <p:spPr>
          <a:xfrm>
            <a:off x="8052929" y="2891782"/>
            <a:ext cx="1091071"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Rear camera</a:t>
            </a:r>
            <a:endParaRPr lang="ja-JP" altLang="en-US" dirty="0"/>
          </a:p>
        </p:txBody>
      </p:sp>
      <p:sp>
        <p:nvSpPr>
          <p:cNvPr id="24" name="テキスト ボックス 23">
            <a:extLst>
              <a:ext uri="{FF2B5EF4-FFF2-40B4-BE49-F238E27FC236}">
                <a16:creationId xmlns:a16="http://schemas.microsoft.com/office/drawing/2014/main" id="{EF7B0101-805C-4B69-B80D-CA111D583B1C}"/>
              </a:ext>
            </a:extLst>
          </p:cNvPr>
          <p:cNvSpPr txBox="1"/>
          <p:nvPr/>
        </p:nvSpPr>
        <p:spPr>
          <a:xfrm>
            <a:off x="7232699" y="2108251"/>
            <a:ext cx="1759998"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Blind spot detection</a:t>
            </a:r>
            <a:endParaRPr lang="ja-JP" altLang="en-US" dirty="0"/>
          </a:p>
        </p:txBody>
      </p:sp>
      <p:sp>
        <p:nvSpPr>
          <p:cNvPr id="25" name="テキスト ボックス 24">
            <a:extLst>
              <a:ext uri="{FF2B5EF4-FFF2-40B4-BE49-F238E27FC236}">
                <a16:creationId xmlns:a16="http://schemas.microsoft.com/office/drawing/2014/main" id="{9D8DE402-F3CC-45B4-92A8-DA055789E52D}"/>
              </a:ext>
            </a:extLst>
          </p:cNvPr>
          <p:cNvSpPr txBox="1"/>
          <p:nvPr/>
        </p:nvSpPr>
        <p:spPr>
          <a:xfrm>
            <a:off x="5802142" y="3082657"/>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Cross traffic alert</a:t>
            </a:r>
            <a:endParaRPr lang="ja-JP" altLang="en-US" dirty="0"/>
          </a:p>
        </p:txBody>
      </p:sp>
      <p:sp>
        <p:nvSpPr>
          <p:cNvPr id="26" name="テキスト ボックス 25">
            <a:extLst>
              <a:ext uri="{FF2B5EF4-FFF2-40B4-BE49-F238E27FC236}">
                <a16:creationId xmlns:a16="http://schemas.microsoft.com/office/drawing/2014/main" id="{BA19DE22-7189-4ED9-BC9F-3090CEB1393C}"/>
              </a:ext>
            </a:extLst>
          </p:cNvPr>
          <p:cNvSpPr txBox="1"/>
          <p:nvPr/>
        </p:nvSpPr>
        <p:spPr>
          <a:xfrm>
            <a:off x="3812157" y="4333764"/>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Central computer</a:t>
            </a:r>
            <a:endParaRPr lang="ja-JP" altLang="en-US" dirty="0"/>
          </a:p>
        </p:txBody>
      </p:sp>
      <p:sp>
        <p:nvSpPr>
          <p:cNvPr id="27" name="テキスト ボックス 26">
            <a:extLst>
              <a:ext uri="{FF2B5EF4-FFF2-40B4-BE49-F238E27FC236}">
                <a16:creationId xmlns:a16="http://schemas.microsoft.com/office/drawing/2014/main" id="{CEE3E144-8430-4E24-B9D1-132EF9E6B813}"/>
              </a:ext>
            </a:extLst>
          </p:cNvPr>
          <p:cNvSpPr txBox="1"/>
          <p:nvPr/>
        </p:nvSpPr>
        <p:spPr>
          <a:xfrm>
            <a:off x="5843910" y="3396572"/>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Rear object laser radar</a:t>
            </a:r>
            <a:endParaRPr lang="ja-JP" altLang="en-US" dirty="0"/>
          </a:p>
        </p:txBody>
      </p:sp>
      <p:sp>
        <p:nvSpPr>
          <p:cNvPr id="28" name="テキスト ボックス 27">
            <a:extLst>
              <a:ext uri="{FF2B5EF4-FFF2-40B4-BE49-F238E27FC236}">
                <a16:creationId xmlns:a16="http://schemas.microsoft.com/office/drawing/2014/main" id="{9D282690-E4E3-479E-91B9-61EDB4D9FE07}"/>
              </a:ext>
            </a:extLst>
          </p:cNvPr>
          <p:cNvSpPr txBox="1"/>
          <p:nvPr/>
        </p:nvSpPr>
        <p:spPr>
          <a:xfrm>
            <a:off x="5697696" y="4598170"/>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Wheel speed sensor</a:t>
            </a:r>
            <a:endParaRPr lang="ja-JP" altLang="en-US" dirty="0"/>
          </a:p>
        </p:txBody>
      </p:sp>
      <p:sp>
        <p:nvSpPr>
          <p:cNvPr id="29" name="テキスト ボックス 28">
            <a:extLst>
              <a:ext uri="{FF2B5EF4-FFF2-40B4-BE49-F238E27FC236}">
                <a16:creationId xmlns:a16="http://schemas.microsoft.com/office/drawing/2014/main" id="{B4390502-4003-406B-98ED-6E5B39439B88}"/>
              </a:ext>
            </a:extLst>
          </p:cNvPr>
          <p:cNvSpPr txBox="1"/>
          <p:nvPr/>
        </p:nvSpPr>
        <p:spPr>
          <a:xfrm>
            <a:off x="6479486" y="3880578"/>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Tire pressure sensor</a:t>
            </a:r>
            <a:endParaRPr lang="ja-JP" altLang="en-US" dirty="0"/>
          </a:p>
        </p:txBody>
      </p:sp>
      <p:sp>
        <p:nvSpPr>
          <p:cNvPr id="30" name="テキスト ボックス 29">
            <a:extLst>
              <a:ext uri="{FF2B5EF4-FFF2-40B4-BE49-F238E27FC236}">
                <a16:creationId xmlns:a16="http://schemas.microsoft.com/office/drawing/2014/main" id="{8D88F1CE-E49B-42AF-AB33-023B7FC92922}"/>
              </a:ext>
            </a:extLst>
          </p:cNvPr>
          <p:cNvSpPr txBox="1"/>
          <p:nvPr/>
        </p:nvSpPr>
        <p:spPr>
          <a:xfrm>
            <a:off x="4468296" y="3750572"/>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Side airbag SRS</a:t>
            </a:r>
            <a:endParaRPr lang="ja-JP" altLang="en-US" dirty="0"/>
          </a:p>
        </p:txBody>
      </p:sp>
      <p:sp>
        <p:nvSpPr>
          <p:cNvPr id="31" name="テキスト ボックス 30">
            <a:extLst>
              <a:ext uri="{FF2B5EF4-FFF2-40B4-BE49-F238E27FC236}">
                <a16:creationId xmlns:a16="http://schemas.microsoft.com/office/drawing/2014/main" id="{81BDB8C8-3A79-4C57-AB94-1A44DE0CC669}"/>
              </a:ext>
            </a:extLst>
          </p:cNvPr>
          <p:cNvSpPr txBox="1"/>
          <p:nvPr/>
        </p:nvSpPr>
        <p:spPr>
          <a:xfrm>
            <a:off x="3548171" y="4853796"/>
            <a:ext cx="1759998"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Adaptive cruise control</a:t>
            </a:r>
            <a:endParaRPr lang="ja-JP" altLang="en-US" dirty="0"/>
          </a:p>
        </p:txBody>
      </p:sp>
      <p:sp>
        <p:nvSpPr>
          <p:cNvPr id="32" name="テキスト ボックス 31">
            <a:extLst>
              <a:ext uri="{FF2B5EF4-FFF2-40B4-BE49-F238E27FC236}">
                <a16:creationId xmlns:a16="http://schemas.microsoft.com/office/drawing/2014/main" id="{D9576C42-7EC2-4B3C-BA92-FD0D478F2801}"/>
              </a:ext>
            </a:extLst>
          </p:cNvPr>
          <p:cNvSpPr txBox="1"/>
          <p:nvPr/>
        </p:nvSpPr>
        <p:spPr>
          <a:xfrm>
            <a:off x="1963877" y="4427626"/>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Steering angle sensor</a:t>
            </a:r>
            <a:endParaRPr lang="ja-JP" altLang="en-US" dirty="0"/>
          </a:p>
        </p:txBody>
      </p:sp>
      <p:sp>
        <p:nvSpPr>
          <p:cNvPr id="33" name="テキスト ボックス 32">
            <a:extLst>
              <a:ext uri="{FF2B5EF4-FFF2-40B4-BE49-F238E27FC236}">
                <a16:creationId xmlns:a16="http://schemas.microsoft.com/office/drawing/2014/main" id="{3ECFE31F-0B1F-4162-9D7A-01F19221C7E4}"/>
              </a:ext>
            </a:extLst>
          </p:cNvPr>
          <p:cNvSpPr txBox="1"/>
          <p:nvPr/>
        </p:nvSpPr>
        <p:spPr>
          <a:xfrm>
            <a:off x="4091132" y="4033062"/>
            <a:ext cx="1924051"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Automatic </a:t>
            </a:r>
            <a:r>
              <a:rPr lang="en-US" altLang="ja-JP"/>
              <a:t>brake </a:t>
            </a:r>
            <a:r>
              <a:rPr lang="en-US" altLang="ja-JP" dirty="0"/>
              <a:t>actuator</a:t>
            </a:r>
            <a:endParaRPr lang="ja-JP" altLang="en-US" dirty="0"/>
          </a:p>
        </p:txBody>
      </p:sp>
      <p:sp>
        <p:nvSpPr>
          <p:cNvPr id="34" name="テキスト ボックス 33">
            <a:extLst>
              <a:ext uri="{FF2B5EF4-FFF2-40B4-BE49-F238E27FC236}">
                <a16:creationId xmlns:a16="http://schemas.microsoft.com/office/drawing/2014/main" id="{9849CE78-A8CA-4276-8CC4-41949B25763E}"/>
              </a:ext>
            </a:extLst>
          </p:cNvPr>
          <p:cNvSpPr txBox="1"/>
          <p:nvPr/>
        </p:nvSpPr>
        <p:spPr>
          <a:xfrm>
            <a:off x="1248666" y="4674638"/>
            <a:ext cx="1924051"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Wheel speed sensor</a:t>
            </a:r>
            <a:endParaRPr lang="ja-JP" altLang="en-US" dirty="0"/>
          </a:p>
        </p:txBody>
      </p:sp>
      <p:sp>
        <p:nvSpPr>
          <p:cNvPr id="35" name="楕円 34">
            <a:extLst>
              <a:ext uri="{FF2B5EF4-FFF2-40B4-BE49-F238E27FC236}">
                <a16:creationId xmlns:a16="http://schemas.microsoft.com/office/drawing/2014/main" id="{186307F8-7CD1-4B6F-BA26-F558EE182035}"/>
              </a:ext>
            </a:extLst>
          </p:cNvPr>
          <p:cNvSpPr/>
          <p:nvPr/>
        </p:nvSpPr>
        <p:spPr>
          <a:xfrm>
            <a:off x="3670813" y="232632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6" name="楕円 35">
            <a:extLst>
              <a:ext uri="{FF2B5EF4-FFF2-40B4-BE49-F238E27FC236}">
                <a16:creationId xmlns:a16="http://schemas.microsoft.com/office/drawing/2014/main" id="{2F9FD443-4697-4BE9-A170-7E2F63A04396}"/>
              </a:ext>
            </a:extLst>
          </p:cNvPr>
          <p:cNvSpPr/>
          <p:nvPr/>
        </p:nvSpPr>
        <p:spPr>
          <a:xfrm>
            <a:off x="3477499" y="239221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C9759367-F5C2-4096-AC0F-8F7B949A6688}"/>
              </a:ext>
            </a:extLst>
          </p:cNvPr>
          <p:cNvSpPr/>
          <p:nvPr/>
        </p:nvSpPr>
        <p:spPr>
          <a:xfrm>
            <a:off x="3619841" y="2435169"/>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39" name="直線コネクタ 38">
            <a:extLst>
              <a:ext uri="{FF2B5EF4-FFF2-40B4-BE49-F238E27FC236}">
                <a16:creationId xmlns:a16="http://schemas.microsoft.com/office/drawing/2014/main" id="{DE83676D-AF3A-492F-9081-92FB38BE136B}"/>
              </a:ext>
            </a:extLst>
          </p:cNvPr>
          <p:cNvCxnSpPr>
            <a:stCxn id="13" idx="3"/>
          </p:cNvCxnSpPr>
          <p:nvPr/>
        </p:nvCxnSpPr>
        <p:spPr>
          <a:xfrm>
            <a:off x="3640996" y="1956274"/>
            <a:ext cx="29817" cy="47275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1" name="直線コネクタ 40">
            <a:extLst>
              <a:ext uri="{FF2B5EF4-FFF2-40B4-BE49-F238E27FC236}">
                <a16:creationId xmlns:a16="http://schemas.microsoft.com/office/drawing/2014/main" id="{642D47BC-DAF7-43EE-A77F-C1FBA4E85F11}"/>
              </a:ext>
            </a:extLst>
          </p:cNvPr>
          <p:cNvCxnSpPr>
            <a:stCxn id="14" idx="3"/>
            <a:endCxn id="36" idx="0"/>
          </p:cNvCxnSpPr>
          <p:nvPr/>
        </p:nvCxnSpPr>
        <p:spPr>
          <a:xfrm>
            <a:off x="3413981" y="2231757"/>
            <a:ext cx="134190" cy="16045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3" name="直線コネクタ 42">
            <a:extLst>
              <a:ext uri="{FF2B5EF4-FFF2-40B4-BE49-F238E27FC236}">
                <a16:creationId xmlns:a16="http://schemas.microsoft.com/office/drawing/2014/main" id="{20D7BF8C-C231-40A1-A060-3C9EC4C508FC}"/>
              </a:ext>
            </a:extLst>
          </p:cNvPr>
          <p:cNvCxnSpPr>
            <a:stCxn id="15" idx="3"/>
            <a:endCxn id="35" idx="7"/>
          </p:cNvCxnSpPr>
          <p:nvPr/>
        </p:nvCxnSpPr>
        <p:spPr>
          <a:xfrm flipH="1">
            <a:off x="3791458" y="1599631"/>
            <a:ext cx="219787" cy="745990"/>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4" name="楕円 43">
            <a:extLst>
              <a:ext uri="{FF2B5EF4-FFF2-40B4-BE49-F238E27FC236}">
                <a16:creationId xmlns:a16="http://schemas.microsoft.com/office/drawing/2014/main" id="{FF91925E-F075-4BAC-8250-4F56BA2E2021}"/>
              </a:ext>
            </a:extLst>
          </p:cNvPr>
          <p:cNvSpPr/>
          <p:nvPr/>
        </p:nvSpPr>
        <p:spPr>
          <a:xfrm>
            <a:off x="3343309" y="312740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5" name="直線コネクタ 44">
            <a:extLst>
              <a:ext uri="{FF2B5EF4-FFF2-40B4-BE49-F238E27FC236}">
                <a16:creationId xmlns:a16="http://schemas.microsoft.com/office/drawing/2014/main" id="{48C870D3-6AFA-4985-8910-A7BCDA8BA52D}"/>
              </a:ext>
            </a:extLst>
          </p:cNvPr>
          <p:cNvCxnSpPr>
            <a:cxnSpLocks/>
            <a:stCxn id="16" idx="3"/>
            <a:endCxn id="44" idx="7"/>
          </p:cNvCxnSpPr>
          <p:nvPr/>
        </p:nvCxnSpPr>
        <p:spPr>
          <a:xfrm>
            <a:off x="2619918" y="2710153"/>
            <a:ext cx="844036" cy="43654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9" name="楕円 48">
            <a:extLst>
              <a:ext uri="{FF2B5EF4-FFF2-40B4-BE49-F238E27FC236}">
                <a16:creationId xmlns:a16="http://schemas.microsoft.com/office/drawing/2014/main" id="{284E23E2-62A3-4BA8-A0F1-A5F96691BD4C}"/>
              </a:ext>
            </a:extLst>
          </p:cNvPr>
          <p:cNvSpPr/>
          <p:nvPr/>
        </p:nvSpPr>
        <p:spPr>
          <a:xfrm>
            <a:off x="2483422" y="3038587"/>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0" name="直線コネクタ 49">
            <a:extLst>
              <a:ext uri="{FF2B5EF4-FFF2-40B4-BE49-F238E27FC236}">
                <a16:creationId xmlns:a16="http://schemas.microsoft.com/office/drawing/2014/main" id="{0A77CDFB-FF1C-4CC8-A4D0-3D4852BD1701}"/>
              </a:ext>
            </a:extLst>
          </p:cNvPr>
          <p:cNvCxnSpPr>
            <a:cxnSpLocks/>
            <a:stCxn id="17" idx="3"/>
            <a:endCxn id="49" idx="2"/>
          </p:cNvCxnSpPr>
          <p:nvPr/>
        </p:nvCxnSpPr>
        <p:spPr>
          <a:xfrm flipV="1">
            <a:off x="2161833" y="3104477"/>
            <a:ext cx="321589" cy="41996"/>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5" name="楕円 54">
            <a:extLst>
              <a:ext uri="{FF2B5EF4-FFF2-40B4-BE49-F238E27FC236}">
                <a16:creationId xmlns:a16="http://schemas.microsoft.com/office/drawing/2014/main" id="{87F357EC-B610-45AA-9053-BBC0792AAB68}"/>
              </a:ext>
            </a:extLst>
          </p:cNvPr>
          <p:cNvSpPr/>
          <p:nvPr/>
        </p:nvSpPr>
        <p:spPr>
          <a:xfrm>
            <a:off x="385947" y="3883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6" name="直線コネクタ 55">
            <a:extLst>
              <a:ext uri="{FF2B5EF4-FFF2-40B4-BE49-F238E27FC236}">
                <a16:creationId xmlns:a16="http://schemas.microsoft.com/office/drawing/2014/main" id="{38DFE532-D2A6-4771-AE15-5BE769579CEF}"/>
              </a:ext>
            </a:extLst>
          </p:cNvPr>
          <p:cNvCxnSpPr>
            <a:cxnSpLocks/>
            <a:stCxn id="55" idx="7"/>
            <a:endCxn id="19" idx="2"/>
          </p:cNvCxnSpPr>
          <p:nvPr/>
        </p:nvCxnSpPr>
        <p:spPr>
          <a:xfrm flipV="1">
            <a:off x="506592" y="3763410"/>
            <a:ext cx="506614" cy="139194"/>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2" name="テキスト ボックス 61">
            <a:extLst>
              <a:ext uri="{FF2B5EF4-FFF2-40B4-BE49-F238E27FC236}">
                <a16:creationId xmlns:a16="http://schemas.microsoft.com/office/drawing/2014/main" id="{5C2EDEF6-D20A-436D-B05A-4A54DC8CED87}"/>
              </a:ext>
            </a:extLst>
          </p:cNvPr>
          <p:cNvSpPr txBox="1"/>
          <p:nvPr/>
        </p:nvSpPr>
        <p:spPr>
          <a:xfrm>
            <a:off x="203879" y="5254178"/>
            <a:ext cx="1759998" cy="461665"/>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Nighttime pedestrian warning IR sensor</a:t>
            </a:r>
            <a:endParaRPr lang="ja-JP" altLang="en-US" dirty="0"/>
          </a:p>
        </p:txBody>
      </p:sp>
      <p:sp>
        <p:nvSpPr>
          <p:cNvPr id="64" name="楕円 63">
            <a:extLst>
              <a:ext uri="{FF2B5EF4-FFF2-40B4-BE49-F238E27FC236}">
                <a16:creationId xmlns:a16="http://schemas.microsoft.com/office/drawing/2014/main" id="{97C5FE4C-D036-4CDD-805C-6536833D2793}"/>
              </a:ext>
            </a:extLst>
          </p:cNvPr>
          <p:cNvSpPr/>
          <p:nvPr/>
        </p:nvSpPr>
        <p:spPr>
          <a:xfrm>
            <a:off x="364771" y="4134980"/>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65" name="直線コネクタ 64">
            <a:extLst>
              <a:ext uri="{FF2B5EF4-FFF2-40B4-BE49-F238E27FC236}">
                <a16:creationId xmlns:a16="http://schemas.microsoft.com/office/drawing/2014/main" id="{8A7E175F-4EC9-4825-939E-94A99FFDFDB5}"/>
              </a:ext>
            </a:extLst>
          </p:cNvPr>
          <p:cNvCxnSpPr>
            <a:cxnSpLocks/>
            <a:stCxn id="64" idx="4"/>
            <a:endCxn id="62" idx="1"/>
          </p:cNvCxnSpPr>
          <p:nvPr/>
        </p:nvCxnSpPr>
        <p:spPr>
          <a:xfrm flipH="1">
            <a:off x="203879" y="4266760"/>
            <a:ext cx="231564" cy="1218251"/>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0" name="楕円 69">
            <a:extLst>
              <a:ext uri="{FF2B5EF4-FFF2-40B4-BE49-F238E27FC236}">
                <a16:creationId xmlns:a16="http://schemas.microsoft.com/office/drawing/2014/main" id="{29632D24-979C-4466-B883-E83FD25F8B09}"/>
              </a:ext>
            </a:extLst>
          </p:cNvPr>
          <p:cNvSpPr/>
          <p:nvPr/>
        </p:nvSpPr>
        <p:spPr>
          <a:xfrm>
            <a:off x="586308" y="4101218"/>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71" name="直線コネクタ 70">
            <a:extLst>
              <a:ext uri="{FF2B5EF4-FFF2-40B4-BE49-F238E27FC236}">
                <a16:creationId xmlns:a16="http://schemas.microsoft.com/office/drawing/2014/main" id="{E8FD745A-8302-4BFC-9FA3-E1F694F557F8}"/>
              </a:ext>
            </a:extLst>
          </p:cNvPr>
          <p:cNvCxnSpPr>
            <a:cxnSpLocks/>
            <a:stCxn id="70" idx="4"/>
            <a:endCxn id="20" idx="1"/>
          </p:cNvCxnSpPr>
          <p:nvPr/>
        </p:nvCxnSpPr>
        <p:spPr>
          <a:xfrm>
            <a:off x="656980" y="4232998"/>
            <a:ext cx="70672" cy="80831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2" name="楕円 81">
            <a:extLst>
              <a:ext uri="{FF2B5EF4-FFF2-40B4-BE49-F238E27FC236}">
                <a16:creationId xmlns:a16="http://schemas.microsoft.com/office/drawing/2014/main" id="{7F35F4C2-81EC-467E-A09A-34930530A149}"/>
              </a:ext>
            </a:extLst>
          </p:cNvPr>
          <p:cNvSpPr/>
          <p:nvPr/>
        </p:nvSpPr>
        <p:spPr>
          <a:xfrm>
            <a:off x="3146891" y="3121526"/>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83" name="直線コネクタ 82">
            <a:extLst>
              <a:ext uri="{FF2B5EF4-FFF2-40B4-BE49-F238E27FC236}">
                <a16:creationId xmlns:a16="http://schemas.microsoft.com/office/drawing/2014/main" id="{F3AA8B0B-DD6D-400D-A017-520AEA8DE8A5}"/>
              </a:ext>
            </a:extLst>
          </p:cNvPr>
          <p:cNvCxnSpPr>
            <a:cxnSpLocks/>
            <a:stCxn id="18" idx="0"/>
            <a:endCxn id="82" idx="3"/>
          </p:cNvCxnSpPr>
          <p:nvPr/>
        </p:nvCxnSpPr>
        <p:spPr>
          <a:xfrm flipV="1">
            <a:off x="2961206" y="3234007"/>
            <a:ext cx="206384" cy="8336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8" name="楕円 87">
            <a:extLst>
              <a:ext uri="{FF2B5EF4-FFF2-40B4-BE49-F238E27FC236}">
                <a16:creationId xmlns:a16="http://schemas.microsoft.com/office/drawing/2014/main" id="{07D3923C-E8BE-417E-B319-A3F4F8DB383D}"/>
              </a:ext>
            </a:extLst>
          </p:cNvPr>
          <p:cNvSpPr/>
          <p:nvPr/>
        </p:nvSpPr>
        <p:spPr>
          <a:xfrm>
            <a:off x="1822533" y="391658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89" name="直線コネクタ 88">
            <a:extLst>
              <a:ext uri="{FF2B5EF4-FFF2-40B4-BE49-F238E27FC236}">
                <a16:creationId xmlns:a16="http://schemas.microsoft.com/office/drawing/2014/main" id="{C476216A-98EB-42B5-84BF-93B8467B7AAF}"/>
              </a:ext>
            </a:extLst>
          </p:cNvPr>
          <p:cNvCxnSpPr>
            <a:cxnSpLocks/>
            <a:stCxn id="88" idx="4"/>
            <a:endCxn id="21" idx="1"/>
          </p:cNvCxnSpPr>
          <p:nvPr/>
        </p:nvCxnSpPr>
        <p:spPr>
          <a:xfrm flipH="1">
            <a:off x="1788173" y="4048363"/>
            <a:ext cx="105032" cy="21068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4" name="楕円 93">
            <a:extLst>
              <a:ext uri="{FF2B5EF4-FFF2-40B4-BE49-F238E27FC236}">
                <a16:creationId xmlns:a16="http://schemas.microsoft.com/office/drawing/2014/main" id="{4F1190DC-D7F5-45EA-AB50-6ACD5977CA4F}"/>
              </a:ext>
            </a:extLst>
          </p:cNvPr>
          <p:cNvSpPr/>
          <p:nvPr/>
        </p:nvSpPr>
        <p:spPr>
          <a:xfrm>
            <a:off x="7822419" y="3200074"/>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5" name="楕円 94">
            <a:extLst>
              <a:ext uri="{FF2B5EF4-FFF2-40B4-BE49-F238E27FC236}">
                <a16:creationId xmlns:a16="http://schemas.microsoft.com/office/drawing/2014/main" id="{5F025B87-12BE-43A8-9ADE-DE95E0A597A0}"/>
              </a:ext>
            </a:extLst>
          </p:cNvPr>
          <p:cNvSpPr/>
          <p:nvPr/>
        </p:nvSpPr>
        <p:spPr>
          <a:xfrm>
            <a:off x="5884476" y="239365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96" name="直線コネクタ 95">
            <a:extLst>
              <a:ext uri="{FF2B5EF4-FFF2-40B4-BE49-F238E27FC236}">
                <a16:creationId xmlns:a16="http://schemas.microsoft.com/office/drawing/2014/main" id="{BFC07591-1E98-4AE8-928B-541193A4273B}"/>
              </a:ext>
            </a:extLst>
          </p:cNvPr>
          <p:cNvCxnSpPr>
            <a:cxnSpLocks/>
            <a:stCxn id="22" idx="1"/>
            <a:endCxn id="95" idx="7"/>
          </p:cNvCxnSpPr>
          <p:nvPr/>
        </p:nvCxnSpPr>
        <p:spPr>
          <a:xfrm flipH="1">
            <a:off x="6005121" y="1730434"/>
            <a:ext cx="937299" cy="68251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直線コネクタ 99">
            <a:extLst>
              <a:ext uri="{FF2B5EF4-FFF2-40B4-BE49-F238E27FC236}">
                <a16:creationId xmlns:a16="http://schemas.microsoft.com/office/drawing/2014/main" id="{FAD2E449-BBC0-4E47-A070-F92843BE31A7}"/>
              </a:ext>
            </a:extLst>
          </p:cNvPr>
          <p:cNvCxnSpPr>
            <a:cxnSpLocks/>
            <a:stCxn id="94" idx="0"/>
            <a:endCxn id="23" idx="1"/>
          </p:cNvCxnSpPr>
          <p:nvPr/>
        </p:nvCxnSpPr>
        <p:spPr>
          <a:xfrm flipV="1">
            <a:off x="7893091" y="3030282"/>
            <a:ext cx="159838" cy="16979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直線コネクタ 103">
            <a:extLst>
              <a:ext uri="{FF2B5EF4-FFF2-40B4-BE49-F238E27FC236}">
                <a16:creationId xmlns:a16="http://schemas.microsoft.com/office/drawing/2014/main" id="{2489B4D8-62F3-482D-90C2-1DC7B1477BC9}"/>
              </a:ext>
            </a:extLst>
          </p:cNvPr>
          <p:cNvCxnSpPr>
            <a:cxnSpLocks/>
            <a:stCxn id="105" idx="5"/>
          </p:cNvCxnSpPr>
          <p:nvPr/>
        </p:nvCxnSpPr>
        <p:spPr>
          <a:xfrm flipH="1">
            <a:off x="5348295" y="3587282"/>
            <a:ext cx="42491" cy="15856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5" name="楕円 104">
            <a:extLst>
              <a:ext uri="{FF2B5EF4-FFF2-40B4-BE49-F238E27FC236}">
                <a16:creationId xmlns:a16="http://schemas.microsoft.com/office/drawing/2014/main" id="{BF9AF6D4-1F8D-4E43-AF6E-FEE44E491002}"/>
              </a:ext>
            </a:extLst>
          </p:cNvPr>
          <p:cNvSpPr/>
          <p:nvPr/>
        </p:nvSpPr>
        <p:spPr>
          <a:xfrm>
            <a:off x="5270141" y="347480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6" name="楕円 105">
            <a:extLst>
              <a:ext uri="{FF2B5EF4-FFF2-40B4-BE49-F238E27FC236}">
                <a16:creationId xmlns:a16="http://schemas.microsoft.com/office/drawing/2014/main" id="{22F05B98-253B-4F7E-A0BC-46E02B89EE23}"/>
              </a:ext>
            </a:extLst>
          </p:cNvPr>
          <p:cNvSpPr/>
          <p:nvPr/>
        </p:nvSpPr>
        <p:spPr>
          <a:xfrm>
            <a:off x="5606474" y="426419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09" name="直線コネクタ 108">
            <a:extLst>
              <a:ext uri="{FF2B5EF4-FFF2-40B4-BE49-F238E27FC236}">
                <a16:creationId xmlns:a16="http://schemas.microsoft.com/office/drawing/2014/main" id="{53828C43-6D18-4454-8E5B-75740557D537}"/>
              </a:ext>
            </a:extLst>
          </p:cNvPr>
          <p:cNvCxnSpPr>
            <a:cxnSpLocks/>
            <a:stCxn id="106" idx="4"/>
            <a:endCxn id="26" idx="3"/>
          </p:cNvCxnSpPr>
          <p:nvPr/>
        </p:nvCxnSpPr>
        <p:spPr>
          <a:xfrm flipH="1">
            <a:off x="5572155" y="4395971"/>
            <a:ext cx="104991" cy="7629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3" name="楕円 112">
            <a:extLst>
              <a:ext uri="{FF2B5EF4-FFF2-40B4-BE49-F238E27FC236}">
                <a16:creationId xmlns:a16="http://schemas.microsoft.com/office/drawing/2014/main" id="{792936A7-85D7-4944-A6F7-7F4BD5EE4BB3}"/>
              </a:ext>
            </a:extLst>
          </p:cNvPr>
          <p:cNvSpPr/>
          <p:nvPr/>
        </p:nvSpPr>
        <p:spPr>
          <a:xfrm>
            <a:off x="7882619" y="3377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4" name="楕円 113">
            <a:extLst>
              <a:ext uri="{FF2B5EF4-FFF2-40B4-BE49-F238E27FC236}">
                <a16:creationId xmlns:a16="http://schemas.microsoft.com/office/drawing/2014/main" id="{71B6291D-56F8-4949-B90A-1303E6C1AFED}"/>
              </a:ext>
            </a:extLst>
          </p:cNvPr>
          <p:cNvSpPr/>
          <p:nvPr/>
        </p:nvSpPr>
        <p:spPr>
          <a:xfrm>
            <a:off x="7909842" y="354445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5" name="楕円 114">
            <a:extLst>
              <a:ext uri="{FF2B5EF4-FFF2-40B4-BE49-F238E27FC236}">
                <a16:creationId xmlns:a16="http://schemas.microsoft.com/office/drawing/2014/main" id="{FF6CD384-18EB-4D3A-85BA-13BAA48A6D0F}"/>
              </a:ext>
            </a:extLst>
          </p:cNvPr>
          <p:cNvSpPr/>
          <p:nvPr/>
        </p:nvSpPr>
        <p:spPr>
          <a:xfrm>
            <a:off x="6469293" y="4299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6" name="楕円 115">
            <a:extLst>
              <a:ext uri="{FF2B5EF4-FFF2-40B4-BE49-F238E27FC236}">
                <a16:creationId xmlns:a16="http://schemas.microsoft.com/office/drawing/2014/main" id="{44BABDB5-D536-4D16-B89C-FE2A6911A619}"/>
              </a:ext>
            </a:extLst>
          </p:cNvPr>
          <p:cNvSpPr/>
          <p:nvPr/>
        </p:nvSpPr>
        <p:spPr>
          <a:xfrm>
            <a:off x="1514836" y="4324077"/>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17" name="直線コネクタ 116">
            <a:extLst>
              <a:ext uri="{FF2B5EF4-FFF2-40B4-BE49-F238E27FC236}">
                <a16:creationId xmlns:a16="http://schemas.microsoft.com/office/drawing/2014/main" id="{63E01AC7-FE22-4490-8DF4-3A89F8B8FFBE}"/>
              </a:ext>
            </a:extLst>
          </p:cNvPr>
          <p:cNvCxnSpPr>
            <a:cxnSpLocks/>
            <a:stCxn id="116" idx="5"/>
            <a:endCxn id="32" idx="1"/>
          </p:cNvCxnSpPr>
          <p:nvPr/>
        </p:nvCxnSpPr>
        <p:spPr>
          <a:xfrm>
            <a:off x="1635481" y="4436558"/>
            <a:ext cx="328396" cy="12956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3" name="直線コネクタ 122">
            <a:extLst>
              <a:ext uri="{FF2B5EF4-FFF2-40B4-BE49-F238E27FC236}">
                <a16:creationId xmlns:a16="http://schemas.microsoft.com/office/drawing/2014/main" id="{BA5956B4-60E6-4957-8636-B28BF1E139FF}"/>
              </a:ext>
            </a:extLst>
          </p:cNvPr>
          <p:cNvCxnSpPr>
            <a:cxnSpLocks/>
            <a:stCxn id="27" idx="3"/>
            <a:endCxn id="114" idx="3"/>
          </p:cNvCxnSpPr>
          <p:nvPr/>
        </p:nvCxnSpPr>
        <p:spPr>
          <a:xfrm>
            <a:off x="7603908" y="3535072"/>
            <a:ext cx="326633" cy="121861"/>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4" name="直線コネクタ 123">
            <a:extLst>
              <a:ext uri="{FF2B5EF4-FFF2-40B4-BE49-F238E27FC236}">
                <a16:creationId xmlns:a16="http://schemas.microsoft.com/office/drawing/2014/main" id="{16A50693-592E-4F1E-B533-DE564C062C09}"/>
              </a:ext>
            </a:extLst>
          </p:cNvPr>
          <p:cNvCxnSpPr>
            <a:cxnSpLocks/>
            <a:stCxn id="25" idx="3"/>
            <a:endCxn id="113" idx="2"/>
          </p:cNvCxnSpPr>
          <p:nvPr/>
        </p:nvCxnSpPr>
        <p:spPr>
          <a:xfrm>
            <a:off x="7562140" y="3221157"/>
            <a:ext cx="320479" cy="22203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9" name="楕円 128">
            <a:extLst>
              <a:ext uri="{FF2B5EF4-FFF2-40B4-BE49-F238E27FC236}">
                <a16:creationId xmlns:a16="http://schemas.microsoft.com/office/drawing/2014/main" id="{BEE29223-9351-4D91-954C-586121A267BE}"/>
              </a:ext>
            </a:extLst>
          </p:cNvPr>
          <p:cNvSpPr/>
          <p:nvPr/>
        </p:nvSpPr>
        <p:spPr>
          <a:xfrm>
            <a:off x="6957585" y="436192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30" name="直線コネクタ 129">
            <a:extLst>
              <a:ext uri="{FF2B5EF4-FFF2-40B4-BE49-F238E27FC236}">
                <a16:creationId xmlns:a16="http://schemas.microsoft.com/office/drawing/2014/main" id="{18864ED2-7FD6-48CC-94F1-B5FC66499FF5}"/>
              </a:ext>
            </a:extLst>
          </p:cNvPr>
          <p:cNvCxnSpPr>
            <a:cxnSpLocks/>
            <a:stCxn id="29" idx="2"/>
            <a:endCxn id="129" idx="7"/>
          </p:cNvCxnSpPr>
          <p:nvPr/>
        </p:nvCxnSpPr>
        <p:spPr>
          <a:xfrm flipH="1">
            <a:off x="7078230" y="4157577"/>
            <a:ext cx="281255" cy="22364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3" name="直線コネクタ 132">
            <a:extLst>
              <a:ext uri="{FF2B5EF4-FFF2-40B4-BE49-F238E27FC236}">
                <a16:creationId xmlns:a16="http://schemas.microsoft.com/office/drawing/2014/main" id="{AD1897A5-C9B2-432F-A9D1-5DEBAE095CF8}"/>
              </a:ext>
            </a:extLst>
          </p:cNvPr>
          <p:cNvCxnSpPr>
            <a:cxnSpLocks/>
            <a:stCxn id="115" idx="4"/>
            <a:endCxn id="28" idx="0"/>
          </p:cNvCxnSpPr>
          <p:nvPr/>
        </p:nvCxnSpPr>
        <p:spPr>
          <a:xfrm>
            <a:off x="6539965" y="4431085"/>
            <a:ext cx="37730" cy="16708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7" name="楕円 136">
            <a:extLst>
              <a:ext uri="{FF2B5EF4-FFF2-40B4-BE49-F238E27FC236}">
                <a16:creationId xmlns:a16="http://schemas.microsoft.com/office/drawing/2014/main" id="{BD929493-780C-4677-AC3C-39A01F04F70D}"/>
              </a:ext>
            </a:extLst>
          </p:cNvPr>
          <p:cNvSpPr/>
          <p:nvPr/>
        </p:nvSpPr>
        <p:spPr>
          <a:xfrm>
            <a:off x="6257837" y="424081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38" name="直線コネクタ 137">
            <a:extLst>
              <a:ext uri="{FF2B5EF4-FFF2-40B4-BE49-F238E27FC236}">
                <a16:creationId xmlns:a16="http://schemas.microsoft.com/office/drawing/2014/main" id="{1B1F0392-3B19-48D7-8CBD-717DDE131DBA}"/>
              </a:ext>
            </a:extLst>
          </p:cNvPr>
          <p:cNvCxnSpPr>
            <a:cxnSpLocks/>
            <a:stCxn id="33" idx="3"/>
            <a:endCxn id="137" idx="1"/>
          </p:cNvCxnSpPr>
          <p:nvPr/>
        </p:nvCxnSpPr>
        <p:spPr>
          <a:xfrm>
            <a:off x="6015183" y="4171562"/>
            <a:ext cx="263353" cy="8855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3" name="楕円 142">
            <a:extLst>
              <a:ext uri="{FF2B5EF4-FFF2-40B4-BE49-F238E27FC236}">
                <a16:creationId xmlns:a16="http://schemas.microsoft.com/office/drawing/2014/main" id="{A3287AA1-4787-41E3-BED2-A9A67074BD29}"/>
              </a:ext>
            </a:extLst>
          </p:cNvPr>
          <p:cNvSpPr/>
          <p:nvPr/>
        </p:nvSpPr>
        <p:spPr>
          <a:xfrm>
            <a:off x="4982485" y="4670779"/>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44" name="直線コネクタ 143">
            <a:extLst>
              <a:ext uri="{FF2B5EF4-FFF2-40B4-BE49-F238E27FC236}">
                <a16:creationId xmlns:a16="http://schemas.microsoft.com/office/drawing/2014/main" id="{94C439D1-4219-48D3-9B99-C7448B016CA1}"/>
              </a:ext>
            </a:extLst>
          </p:cNvPr>
          <p:cNvCxnSpPr>
            <a:cxnSpLocks/>
            <a:stCxn id="31" idx="0"/>
            <a:endCxn id="143" idx="2"/>
          </p:cNvCxnSpPr>
          <p:nvPr/>
        </p:nvCxnSpPr>
        <p:spPr>
          <a:xfrm flipV="1">
            <a:off x="4428170" y="4736669"/>
            <a:ext cx="554315" cy="11712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50" name="楕円 149">
            <a:extLst>
              <a:ext uri="{FF2B5EF4-FFF2-40B4-BE49-F238E27FC236}">
                <a16:creationId xmlns:a16="http://schemas.microsoft.com/office/drawing/2014/main" id="{E4D122F8-F25D-445A-8258-283C06B9871A}"/>
              </a:ext>
            </a:extLst>
          </p:cNvPr>
          <p:cNvSpPr/>
          <p:nvPr/>
        </p:nvSpPr>
        <p:spPr>
          <a:xfrm>
            <a:off x="1381365" y="4377014"/>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51" name="直線コネクタ 150">
            <a:extLst>
              <a:ext uri="{FF2B5EF4-FFF2-40B4-BE49-F238E27FC236}">
                <a16:creationId xmlns:a16="http://schemas.microsoft.com/office/drawing/2014/main" id="{6BC0438F-8025-49A0-A12C-10078E83B699}"/>
              </a:ext>
            </a:extLst>
          </p:cNvPr>
          <p:cNvCxnSpPr>
            <a:cxnSpLocks/>
            <a:stCxn id="150" idx="3"/>
            <a:endCxn id="34" idx="1"/>
          </p:cNvCxnSpPr>
          <p:nvPr/>
        </p:nvCxnSpPr>
        <p:spPr>
          <a:xfrm flipH="1">
            <a:off x="1248666" y="4489495"/>
            <a:ext cx="153398" cy="32364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7" name="テキスト ボックス 76">
            <a:extLst>
              <a:ext uri="{FF2B5EF4-FFF2-40B4-BE49-F238E27FC236}">
                <a16:creationId xmlns:a16="http://schemas.microsoft.com/office/drawing/2014/main" id="{177878E6-8A97-4495-99B5-D6F36BBF964A}"/>
              </a:ext>
            </a:extLst>
          </p:cNvPr>
          <p:cNvSpPr txBox="1"/>
          <p:nvPr/>
        </p:nvSpPr>
        <p:spPr>
          <a:xfrm>
            <a:off x="669957" y="5953871"/>
            <a:ext cx="8096250" cy="369332"/>
          </a:xfrm>
          <a:prstGeom prst="rect">
            <a:avLst/>
          </a:prstGeom>
          <a:noFill/>
        </p:spPr>
        <p:txBody>
          <a:bodyPr wrap="square">
            <a:spAutoFit/>
          </a:bodyPr>
          <a:lstStyle/>
          <a:p>
            <a:r>
              <a:rPr lang="en-US" altLang="ja-JP" i="1" dirty="0"/>
              <a:t>Sensors, monitors and vehicle controlling systems in modern vehicle </a:t>
            </a:r>
            <a:endParaRPr lang="ja-JP" altLang="en-US" i="1" dirty="0"/>
          </a:p>
        </p:txBody>
      </p:sp>
    </p:spTree>
    <p:extLst>
      <p:ext uri="{BB962C8B-B14F-4D97-AF65-F5344CB8AC3E}">
        <p14:creationId xmlns:p14="http://schemas.microsoft.com/office/powerpoint/2010/main" val="16875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日付プレースホルダー 30">
            <a:extLst>
              <a:ext uri="{FF2B5EF4-FFF2-40B4-BE49-F238E27FC236}">
                <a16:creationId xmlns:a16="http://schemas.microsoft.com/office/drawing/2014/main" id="{03C8689E-18A8-4C77-BBDB-830BF6D02B92}"/>
              </a:ext>
            </a:extLst>
          </p:cNvPr>
          <p:cNvSpPr>
            <a:spLocks noGrp="1"/>
          </p:cNvSpPr>
          <p:nvPr>
            <p:ph type="dt" idx="10"/>
          </p:nvPr>
        </p:nvSpPr>
        <p:spPr>
          <a:xfrm>
            <a:off x="685800" y="377825"/>
            <a:ext cx="1600200" cy="215900"/>
          </a:xfrm>
        </p:spPr>
        <p:txBody>
          <a:bodyPr/>
          <a:lstStyle/>
          <a:p>
            <a:r>
              <a:rPr lang="en-US" altLang="ja-JP"/>
              <a:t>September 2021</a:t>
            </a:r>
            <a:endParaRPr lang="ja-JP" altLang="en-US" dirty="0"/>
          </a:p>
        </p:txBody>
      </p:sp>
      <p:sp>
        <p:nvSpPr>
          <p:cNvPr id="2048" name="フッター プレースホルダー 2047">
            <a:extLst>
              <a:ext uri="{FF2B5EF4-FFF2-40B4-BE49-F238E27FC236}">
                <a16:creationId xmlns:a16="http://schemas.microsoft.com/office/drawing/2014/main" id="{FA847A02-58D3-4830-A600-DFDE929624D7}"/>
              </a:ext>
            </a:extLst>
          </p:cNvPr>
          <p:cNvSpPr>
            <a:spLocks noGrp="1"/>
          </p:cNvSpPr>
          <p:nvPr>
            <p:ph type="ftr" idx="11"/>
          </p:nvPr>
        </p:nvSpPr>
        <p:spPr>
          <a:xfrm>
            <a:off x="4878388" y="6475412"/>
            <a:ext cx="4159080" cy="245273"/>
          </a:xfrm>
        </p:spPr>
        <p:txBody>
          <a:bodyPr/>
          <a:lstStyle/>
          <a:p>
            <a:r>
              <a:rPr lang="en-US" altLang="ja-JP" dirty="0" err="1"/>
              <a:t>T.Kobayashi</a:t>
            </a:r>
            <a:r>
              <a:rPr lang="en-US" altLang="ja-JP" dirty="0"/>
              <a:t>, </a:t>
            </a:r>
            <a:r>
              <a:rPr lang="en-US" altLang="ja-JP" dirty="0" err="1"/>
              <a:t>M.Kim</a:t>
            </a:r>
            <a:r>
              <a:rPr lang="en-US" altLang="ja-JP" dirty="0"/>
              <a:t>, M. Hernandez, </a:t>
            </a:r>
            <a:r>
              <a:rPr lang="en-US" altLang="ja-JP" dirty="0" err="1"/>
              <a:t>R.Kohno</a:t>
            </a:r>
            <a:r>
              <a:rPr lang="en-US" altLang="ja-JP" dirty="0"/>
              <a:t> (YNU/YRP-IAI)</a:t>
            </a:r>
          </a:p>
        </p:txBody>
      </p:sp>
      <p:sp>
        <p:nvSpPr>
          <p:cNvPr id="2049" name="スライド番号プレースホルダー 2048">
            <a:extLst>
              <a:ext uri="{FF2B5EF4-FFF2-40B4-BE49-F238E27FC236}">
                <a16:creationId xmlns:a16="http://schemas.microsoft.com/office/drawing/2014/main" id="{81C4C696-3D6D-4D56-A14D-8FF72805E871}"/>
              </a:ext>
            </a:extLst>
          </p:cNvPr>
          <p:cNvSpPr>
            <a:spLocks noGrp="1"/>
          </p:cNvSpPr>
          <p:nvPr>
            <p:ph type="sldNum" idx="12"/>
          </p:nvPr>
        </p:nvSpPr>
        <p:spPr>
          <a:xfrm>
            <a:off x="4341813" y="6475413"/>
            <a:ext cx="536575" cy="184150"/>
          </a:xfrm>
        </p:spPr>
        <p:txBody>
          <a:bodyPr/>
          <a:lstStyle/>
          <a:p>
            <a:fld id="{248EE29C-DCB8-4C23-BE14-115B5B2E505D}" type="slidenum">
              <a:rPr lang="ja-JP" altLang="en-US" smtClean="0"/>
              <a:pPr/>
              <a:t>12</a:t>
            </a:fld>
            <a:endParaRPr lang="ja-JP" altLang="en-US"/>
          </a:p>
        </p:txBody>
      </p:sp>
      <p:sp>
        <p:nvSpPr>
          <p:cNvPr id="2" name="タイトル 1">
            <a:extLst>
              <a:ext uri="{FF2B5EF4-FFF2-40B4-BE49-F238E27FC236}">
                <a16:creationId xmlns:a16="http://schemas.microsoft.com/office/drawing/2014/main" id="{971302B0-BA59-46BC-9A8A-00E40AAFB135}"/>
              </a:ext>
            </a:extLst>
          </p:cNvPr>
          <p:cNvSpPr>
            <a:spLocks noGrp="1"/>
          </p:cNvSpPr>
          <p:nvPr>
            <p:ph type="title"/>
          </p:nvPr>
        </p:nvSpPr>
        <p:spPr>
          <a:xfrm>
            <a:off x="685800" y="685800"/>
            <a:ext cx="7772400" cy="511175"/>
          </a:xfrm>
        </p:spPr>
        <p:txBody>
          <a:bodyPr/>
          <a:lstStyle/>
          <a:p>
            <a:r>
              <a:rPr lang="en-US" altLang="ja-JP" dirty="0"/>
              <a:t>Electric and hybrid vehicle environment</a:t>
            </a:r>
            <a:endParaRPr lang="ja-JP" altLang="en-US" dirty="0"/>
          </a:p>
        </p:txBody>
      </p:sp>
      <p:sp>
        <p:nvSpPr>
          <p:cNvPr id="25" name="テキスト ボックス 24">
            <a:extLst>
              <a:ext uri="{FF2B5EF4-FFF2-40B4-BE49-F238E27FC236}">
                <a16:creationId xmlns:a16="http://schemas.microsoft.com/office/drawing/2014/main" id="{6F26D4DA-4E32-4004-BB0E-B31B12C8E6A7}"/>
              </a:ext>
            </a:extLst>
          </p:cNvPr>
          <p:cNvSpPr txBox="1"/>
          <p:nvPr/>
        </p:nvSpPr>
        <p:spPr>
          <a:xfrm>
            <a:off x="358436" y="1478988"/>
            <a:ext cx="3983377" cy="3385542"/>
          </a:xfrm>
          <a:prstGeom prst="rect">
            <a:avLst/>
          </a:prstGeom>
          <a:noFill/>
        </p:spPr>
        <p:txBody>
          <a:bodyPr wrap="square">
            <a:spAutoFit/>
          </a:bodyPr>
          <a:lstStyle/>
          <a:p>
            <a:pPr marL="285750" indent="-285750">
              <a:buFont typeface="Arial" panose="020B0604020202020204" pitchFamily="34" charset="0"/>
              <a:buChar char="•"/>
            </a:pPr>
            <a:r>
              <a:rPr lang="en-US" altLang="ja-JP" sz="2000" b="0" dirty="0"/>
              <a:t>Wheel motor</a:t>
            </a:r>
          </a:p>
          <a:p>
            <a:pPr marL="285750" indent="-285750">
              <a:buFont typeface="Arial" panose="020B0604020202020204" pitchFamily="34" charset="0"/>
              <a:buChar char="•"/>
            </a:pPr>
            <a:r>
              <a:rPr lang="en-US" altLang="ja-JP" sz="2000" b="0" dirty="0"/>
              <a:t>High current cables</a:t>
            </a:r>
          </a:p>
          <a:p>
            <a:pPr marL="285750" indent="-285750">
              <a:buFont typeface="Arial" panose="020B0604020202020204" pitchFamily="34" charset="0"/>
              <a:buChar char="•"/>
            </a:pPr>
            <a:r>
              <a:rPr lang="en-US" altLang="ja-JP" sz="2000" b="0" dirty="0"/>
              <a:t>High capacity Li-ion batteries</a:t>
            </a:r>
          </a:p>
          <a:p>
            <a:pPr marL="285750" indent="-285750">
              <a:buFont typeface="Arial" panose="020B0604020202020204" pitchFamily="34" charset="0"/>
              <a:buChar char="•"/>
            </a:pPr>
            <a:r>
              <a:rPr lang="en-US" altLang="ja-JP" sz="2000" b="0" dirty="0"/>
              <a:t>Motor controller / inverter</a:t>
            </a:r>
          </a:p>
          <a:p>
            <a:pPr marL="285750" indent="-285750">
              <a:buFont typeface="Arial" panose="020B0604020202020204" pitchFamily="34" charset="0"/>
              <a:buChar char="•"/>
            </a:pPr>
            <a:r>
              <a:rPr lang="en-US" altLang="ja-JP" sz="2000" b="0" dirty="0"/>
              <a:t>Battery charge and discharge controller</a:t>
            </a:r>
          </a:p>
          <a:p>
            <a:pPr marL="285750" indent="-285750">
              <a:buFont typeface="Arial" panose="020B0604020202020204" pitchFamily="34" charset="0"/>
              <a:buChar char="•"/>
            </a:pPr>
            <a:r>
              <a:rPr lang="en-US" altLang="ja-JP" sz="2000" b="0" dirty="0"/>
              <a:t>Electric generator</a:t>
            </a:r>
          </a:p>
          <a:p>
            <a:r>
              <a:rPr lang="en-US" altLang="ja-JP" sz="2000" b="0" dirty="0"/>
              <a:t>    </a:t>
            </a:r>
            <a:r>
              <a:rPr lang="en-US" altLang="ja-JP" sz="2000" b="0" dirty="0" err="1"/>
              <a:t>etc</a:t>
            </a:r>
            <a:r>
              <a:rPr lang="en-US" altLang="ja-JP" sz="2000" b="0" dirty="0"/>
              <a:t>….</a:t>
            </a:r>
          </a:p>
          <a:p>
            <a:pPr marL="285750" indent="-285750">
              <a:buFont typeface="Arial" panose="020B0604020202020204" pitchFamily="34" charset="0"/>
              <a:buChar char="•"/>
            </a:pPr>
            <a:endParaRPr lang="en-US" altLang="ja-JP" b="0" dirty="0"/>
          </a:p>
          <a:p>
            <a:pPr marL="285750" indent="-285750">
              <a:buFont typeface="Arial" panose="020B0604020202020204" pitchFamily="34" charset="0"/>
              <a:buChar char="•"/>
            </a:pPr>
            <a:endParaRPr lang="en-US" altLang="ja-JP" b="0" dirty="0"/>
          </a:p>
          <a:p>
            <a:pPr marL="285750" indent="-285750">
              <a:buFont typeface="Arial" panose="020B0604020202020204" pitchFamily="34" charset="0"/>
              <a:buChar char="•"/>
            </a:pPr>
            <a:endParaRPr kumimoji="1" lang="en-US" altLang="ja-JP" b="0" dirty="0"/>
          </a:p>
        </p:txBody>
      </p:sp>
      <p:sp>
        <p:nvSpPr>
          <p:cNvPr id="28" name="テキスト ボックス 27">
            <a:extLst>
              <a:ext uri="{FF2B5EF4-FFF2-40B4-BE49-F238E27FC236}">
                <a16:creationId xmlns:a16="http://schemas.microsoft.com/office/drawing/2014/main" id="{7D23FA92-3509-444E-9EC7-E69D264322FD}"/>
              </a:ext>
            </a:extLst>
          </p:cNvPr>
          <p:cNvSpPr txBox="1"/>
          <p:nvPr/>
        </p:nvSpPr>
        <p:spPr>
          <a:xfrm>
            <a:off x="4802189" y="1478988"/>
            <a:ext cx="3983377" cy="2769989"/>
          </a:xfrm>
          <a:prstGeom prst="rect">
            <a:avLst/>
          </a:prstGeom>
          <a:noFill/>
        </p:spPr>
        <p:txBody>
          <a:bodyPr wrap="square">
            <a:spAutoFit/>
          </a:bodyPr>
          <a:lstStyle/>
          <a:p>
            <a:pPr marL="285750" indent="-285750">
              <a:buFont typeface="Arial" panose="020B0604020202020204" pitchFamily="34" charset="0"/>
              <a:buChar char="•"/>
            </a:pPr>
            <a:r>
              <a:rPr lang="en-US" altLang="ja-JP" sz="2000" b="0" dirty="0"/>
              <a:t>Motor controller / inverter</a:t>
            </a:r>
          </a:p>
          <a:p>
            <a:pPr marL="285750" indent="-285750">
              <a:buFont typeface="Arial" panose="020B0604020202020204" pitchFamily="34" charset="0"/>
              <a:buChar char="•"/>
            </a:pPr>
            <a:r>
              <a:rPr lang="en-US" altLang="ja-JP" sz="2000" b="0" dirty="0"/>
              <a:t>Brake controller</a:t>
            </a:r>
          </a:p>
          <a:p>
            <a:pPr marL="285750" indent="-285750">
              <a:buFont typeface="Arial" panose="020B0604020202020204" pitchFamily="34" charset="0"/>
              <a:buChar char="•"/>
            </a:pPr>
            <a:r>
              <a:rPr lang="en-US" altLang="ja-JP" sz="2000" b="0" dirty="0"/>
              <a:t>Central computer</a:t>
            </a:r>
          </a:p>
          <a:p>
            <a:pPr marL="285750" indent="-285750">
              <a:buFont typeface="Arial" panose="020B0604020202020204" pitchFamily="34" charset="0"/>
              <a:buChar char="•"/>
            </a:pPr>
            <a:r>
              <a:rPr lang="en-US" altLang="ja-JP" sz="2000" b="0" dirty="0"/>
              <a:t>Battery charge and discharge controller</a:t>
            </a:r>
          </a:p>
          <a:p>
            <a:pPr marL="285750" indent="-285750">
              <a:buFont typeface="Arial" panose="020B0604020202020204" pitchFamily="34" charset="0"/>
              <a:buChar char="•"/>
            </a:pPr>
            <a:r>
              <a:rPr lang="en-US" altLang="ja-JP" sz="2000" b="0" dirty="0"/>
              <a:t>Sensors, cameras, </a:t>
            </a:r>
            <a:r>
              <a:rPr lang="en-US" altLang="ja-JP" sz="2000" b="0" dirty="0" err="1"/>
              <a:t>etc</a:t>
            </a:r>
            <a:r>
              <a:rPr lang="en-US" altLang="ja-JP" sz="2000" b="0" dirty="0"/>
              <a:t>….</a:t>
            </a:r>
          </a:p>
          <a:p>
            <a:pPr marL="285750" indent="-285750">
              <a:buFont typeface="Arial" panose="020B0604020202020204" pitchFamily="34" charset="0"/>
              <a:buChar char="•"/>
            </a:pPr>
            <a:endParaRPr lang="en-US" altLang="ja-JP" b="0" dirty="0"/>
          </a:p>
          <a:p>
            <a:pPr marL="285750" indent="-285750">
              <a:buFont typeface="Arial" panose="020B0604020202020204" pitchFamily="34" charset="0"/>
              <a:buChar char="•"/>
            </a:pPr>
            <a:endParaRPr lang="en-US" altLang="ja-JP" b="0" dirty="0"/>
          </a:p>
          <a:p>
            <a:pPr marL="285750" indent="-285750">
              <a:buFont typeface="Arial" panose="020B0604020202020204" pitchFamily="34" charset="0"/>
              <a:buChar char="•"/>
            </a:pPr>
            <a:endParaRPr kumimoji="1" lang="en-US" altLang="ja-JP" b="0" dirty="0"/>
          </a:p>
        </p:txBody>
      </p:sp>
      <p:sp>
        <p:nvSpPr>
          <p:cNvPr id="9" name="左中かっこ 8">
            <a:extLst>
              <a:ext uri="{FF2B5EF4-FFF2-40B4-BE49-F238E27FC236}">
                <a16:creationId xmlns:a16="http://schemas.microsoft.com/office/drawing/2014/main" id="{F4749FA6-AECA-4B1D-B43F-1284CD4AAB7A}"/>
              </a:ext>
            </a:extLst>
          </p:cNvPr>
          <p:cNvSpPr/>
          <p:nvPr/>
        </p:nvSpPr>
        <p:spPr>
          <a:xfrm rot="16200000">
            <a:off x="1954751" y="2199899"/>
            <a:ext cx="452761" cy="3645395"/>
          </a:xfrm>
          <a:prstGeom prst="leftBrace">
            <a:avLst>
              <a:gd name="adj1" fmla="val 45588"/>
              <a:gd name="adj2"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2" name="左中かっこ 31">
            <a:extLst>
              <a:ext uri="{FF2B5EF4-FFF2-40B4-BE49-F238E27FC236}">
                <a16:creationId xmlns:a16="http://schemas.microsoft.com/office/drawing/2014/main" id="{6FA84285-F70C-4E2E-A615-455DC1E3BDB1}"/>
              </a:ext>
            </a:extLst>
          </p:cNvPr>
          <p:cNvSpPr/>
          <p:nvPr/>
        </p:nvSpPr>
        <p:spPr>
          <a:xfrm rot="16200000">
            <a:off x="6409122" y="2050759"/>
            <a:ext cx="452761" cy="3645395"/>
          </a:xfrm>
          <a:prstGeom prst="leftBrace">
            <a:avLst>
              <a:gd name="adj1" fmla="val 45588"/>
              <a:gd name="adj2"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26F287F1-F9B6-4A53-BEAA-B693CC646439}"/>
              </a:ext>
            </a:extLst>
          </p:cNvPr>
          <p:cNvSpPr txBox="1"/>
          <p:nvPr/>
        </p:nvSpPr>
        <p:spPr>
          <a:xfrm>
            <a:off x="358433" y="4294669"/>
            <a:ext cx="3742573" cy="1754326"/>
          </a:xfrm>
          <a:prstGeom prst="rect">
            <a:avLst/>
          </a:prstGeom>
          <a:noFill/>
        </p:spPr>
        <p:txBody>
          <a:bodyPr wrap="square">
            <a:spAutoFit/>
          </a:bodyPr>
          <a:lstStyle/>
          <a:p>
            <a:r>
              <a:rPr kumimoji="1" lang="en-US" altLang="ja-JP" b="0" dirty="0"/>
              <a:t>Power electronics systems and its circuits radiate EM wave which causes colored noise EMI.</a:t>
            </a:r>
            <a:br>
              <a:rPr kumimoji="1" lang="en-US" altLang="ja-JP" b="0" dirty="0"/>
            </a:br>
            <a:br>
              <a:rPr kumimoji="1" lang="en-US" altLang="ja-JP" b="0" dirty="0"/>
            </a:br>
            <a:r>
              <a:rPr lang="en-US" altLang="ja-JP" b="0" dirty="0"/>
              <a:t>VBAN and HBAN should be protected from such EMI.</a:t>
            </a:r>
            <a:endParaRPr kumimoji="1" lang="en-US" altLang="ja-JP" b="0" dirty="0"/>
          </a:p>
        </p:txBody>
      </p:sp>
      <p:sp>
        <p:nvSpPr>
          <p:cNvPr id="34" name="テキスト ボックス 33">
            <a:extLst>
              <a:ext uri="{FF2B5EF4-FFF2-40B4-BE49-F238E27FC236}">
                <a16:creationId xmlns:a16="http://schemas.microsoft.com/office/drawing/2014/main" id="{F91DCF44-DECA-4152-9AD6-A77D4FFD20DF}"/>
              </a:ext>
            </a:extLst>
          </p:cNvPr>
          <p:cNvSpPr txBox="1"/>
          <p:nvPr/>
        </p:nvSpPr>
        <p:spPr>
          <a:xfrm>
            <a:off x="4922590" y="4099837"/>
            <a:ext cx="3742573" cy="2031325"/>
          </a:xfrm>
          <a:prstGeom prst="rect">
            <a:avLst/>
          </a:prstGeom>
          <a:noFill/>
        </p:spPr>
        <p:txBody>
          <a:bodyPr wrap="square">
            <a:spAutoFit/>
          </a:bodyPr>
          <a:lstStyle/>
          <a:p>
            <a:r>
              <a:rPr kumimoji="1" lang="en-US" altLang="ja-JP" b="0" dirty="0"/>
              <a:t>Vehicle control systems and sensors are electronically sensitive system in general.</a:t>
            </a:r>
          </a:p>
          <a:p>
            <a:endParaRPr lang="en-US" altLang="ja-JP" b="0" dirty="0"/>
          </a:p>
          <a:p>
            <a:r>
              <a:rPr kumimoji="1" lang="en-US" altLang="ja-JP" b="0" dirty="0"/>
              <a:t>Those systems should be protected from EMI from HBAN and VBAN and guaranteed EMC.</a:t>
            </a:r>
          </a:p>
        </p:txBody>
      </p:sp>
    </p:spTree>
    <p:extLst>
      <p:ext uri="{BB962C8B-B14F-4D97-AF65-F5344CB8AC3E}">
        <p14:creationId xmlns:p14="http://schemas.microsoft.com/office/powerpoint/2010/main" val="1508990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楕円 18">
            <a:extLst>
              <a:ext uri="{FF2B5EF4-FFF2-40B4-BE49-F238E27FC236}">
                <a16:creationId xmlns:a16="http://schemas.microsoft.com/office/drawing/2014/main" id="{9F81F462-27BD-4E93-A0E0-337E627F6CF7}"/>
              </a:ext>
            </a:extLst>
          </p:cNvPr>
          <p:cNvSpPr/>
          <p:nvPr/>
        </p:nvSpPr>
        <p:spPr>
          <a:xfrm>
            <a:off x="5702099" y="1287262"/>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8" name="矢印: ストライプ 17">
            <a:extLst>
              <a:ext uri="{FF2B5EF4-FFF2-40B4-BE49-F238E27FC236}">
                <a16:creationId xmlns:a16="http://schemas.microsoft.com/office/drawing/2014/main" id="{AB4B1137-59A4-4C5A-845A-C0E6E138D2E8}"/>
              </a:ext>
            </a:extLst>
          </p:cNvPr>
          <p:cNvSpPr/>
          <p:nvPr/>
        </p:nvSpPr>
        <p:spPr>
          <a:xfrm>
            <a:off x="3339249" y="1237792"/>
            <a:ext cx="2272354" cy="764284"/>
          </a:xfrm>
          <a:prstGeom prst="stripedRightArrow">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AD89EC60-E0CF-4A22-AA91-3C6795C2CFFF}"/>
              </a:ext>
            </a:extLst>
          </p:cNvPr>
          <p:cNvSpPr/>
          <p:nvPr/>
        </p:nvSpPr>
        <p:spPr>
          <a:xfrm>
            <a:off x="1653783" y="1287262"/>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Date Placeholder 1">
            <a:extLst>
              <a:ext uri="{FF2B5EF4-FFF2-40B4-BE49-F238E27FC236}">
                <a16:creationId xmlns:a16="http://schemas.microsoft.com/office/drawing/2014/main" id="{3E1ADFA6-5E41-4E6C-AD3A-AC38D999D846}"/>
              </a:ext>
            </a:extLst>
          </p:cNvPr>
          <p:cNvSpPr>
            <a:spLocks noGrp="1"/>
          </p:cNvSpPr>
          <p:nvPr>
            <p:ph type="dt" idx="10"/>
          </p:nvPr>
        </p:nvSpPr>
        <p:spPr/>
        <p:txBody>
          <a:bodyPr/>
          <a:lstStyle/>
          <a:p>
            <a:r>
              <a:rPr lang="en-US" altLang="ja-JP"/>
              <a:t>September 2021</a:t>
            </a:r>
            <a:endParaRPr lang="en-US" dirty="0"/>
          </a:p>
        </p:txBody>
      </p:sp>
      <p:sp>
        <p:nvSpPr>
          <p:cNvPr id="3" name="Footer Placeholder 2">
            <a:extLst>
              <a:ext uri="{FF2B5EF4-FFF2-40B4-BE49-F238E27FC236}">
                <a16:creationId xmlns:a16="http://schemas.microsoft.com/office/drawing/2014/main" id="{5E3C2579-4842-410D-A6BC-68A2C8FD1CB8}"/>
              </a:ext>
            </a:extLst>
          </p:cNvPr>
          <p:cNvSpPr>
            <a:spLocks noGrp="1"/>
          </p:cNvSpPr>
          <p:nvPr>
            <p:ph type="ftr" idx="11"/>
          </p:nvPr>
        </p:nvSpPr>
        <p:spPr/>
        <p:txBody>
          <a:bodyPr/>
          <a:lstStyle/>
          <a:p>
            <a:r>
              <a:rPr lang="en-US" altLang="ja-JP" dirty="0" err="1"/>
              <a:t>T.Kobayashi</a:t>
            </a:r>
            <a:r>
              <a:rPr lang="en-US" altLang="ja-JP" dirty="0"/>
              <a:t>, </a:t>
            </a:r>
            <a:r>
              <a:rPr lang="en-US" altLang="ja-JP" dirty="0" err="1"/>
              <a:t>M.Kim</a:t>
            </a:r>
            <a:r>
              <a:rPr lang="en-US" altLang="ja-JP" dirty="0"/>
              <a:t>, M. Hernandez, </a:t>
            </a:r>
            <a:r>
              <a:rPr lang="en-US" altLang="ja-JP" dirty="0" err="1"/>
              <a:t>R.Kohno</a:t>
            </a:r>
            <a:r>
              <a:rPr lang="en-US" altLang="ja-JP" dirty="0"/>
              <a:t> (YNU/YRP-IAI)</a:t>
            </a:r>
          </a:p>
        </p:txBody>
      </p:sp>
      <p:sp>
        <p:nvSpPr>
          <p:cNvPr id="4" name="Slide Number Placeholder 3">
            <a:extLst>
              <a:ext uri="{FF2B5EF4-FFF2-40B4-BE49-F238E27FC236}">
                <a16:creationId xmlns:a16="http://schemas.microsoft.com/office/drawing/2014/main" id="{529E4190-C4C5-4779-AF55-C3D02BB9612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13</a:t>
            </a:fld>
            <a:endParaRPr dirty="0"/>
          </a:p>
        </p:txBody>
      </p:sp>
      <p:sp>
        <p:nvSpPr>
          <p:cNvPr id="5" name="Title 4">
            <a:extLst>
              <a:ext uri="{FF2B5EF4-FFF2-40B4-BE49-F238E27FC236}">
                <a16:creationId xmlns:a16="http://schemas.microsoft.com/office/drawing/2014/main" id="{65B480F8-B7B8-4F70-912A-A05C86D77210}"/>
              </a:ext>
            </a:extLst>
          </p:cNvPr>
          <p:cNvSpPr>
            <a:spLocks noGrp="1"/>
          </p:cNvSpPr>
          <p:nvPr>
            <p:ph type="title"/>
          </p:nvPr>
        </p:nvSpPr>
        <p:spPr/>
        <p:txBody>
          <a:bodyPr/>
          <a:lstStyle/>
          <a:p>
            <a:r>
              <a:rPr lang="en-US" dirty="0"/>
              <a:t>EMC model</a:t>
            </a:r>
          </a:p>
        </p:txBody>
      </p:sp>
      <p:sp>
        <p:nvSpPr>
          <p:cNvPr id="8" name="TextBox 7">
            <a:extLst>
              <a:ext uri="{FF2B5EF4-FFF2-40B4-BE49-F238E27FC236}">
                <a16:creationId xmlns:a16="http://schemas.microsoft.com/office/drawing/2014/main" id="{7526DCA6-AE13-4739-BC00-669FC4999F65}"/>
              </a:ext>
            </a:extLst>
          </p:cNvPr>
          <p:cNvSpPr txBox="1"/>
          <p:nvPr/>
        </p:nvSpPr>
        <p:spPr>
          <a:xfrm>
            <a:off x="1881900" y="1443758"/>
            <a:ext cx="966931" cy="369332"/>
          </a:xfrm>
          <a:prstGeom prst="rect">
            <a:avLst/>
          </a:prstGeom>
          <a:noFill/>
        </p:spPr>
        <p:txBody>
          <a:bodyPr wrap="none" rtlCol="0">
            <a:spAutoFit/>
          </a:bodyPr>
          <a:lstStyle/>
          <a:p>
            <a:r>
              <a:rPr lang="en-US" dirty="0"/>
              <a:t>Source</a:t>
            </a:r>
          </a:p>
        </p:txBody>
      </p:sp>
      <p:sp>
        <p:nvSpPr>
          <p:cNvPr id="9" name="TextBox 8">
            <a:extLst>
              <a:ext uri="{FF2B5EF4-FFF2-40B4-BE49-F238E27FC236}">
                <a16:creationId xmlns:a16="http://schemas.microsoft.com/office/drawing/2014/main" id="{3EC31317-D8B7-4F3E-A3E2-7B9A7083EFFD}"/>
              </a:ext>
            </a:extLst>
          </p:cNvPr>
          <p:cNvSpPr txBox="1"/>
          <p:nvPr/>
        </p:nvSpPr>
        <p:spPr>
          <a:xfrm>
            <a:off x="804844" y="2018586"/>
            <a:ext cx="7951857" cy="646331"/>
          </a:xfrm>
          <a:prstGeom prst="rect">
            <a:avLst/>
          </a:prstGeom>
          <a:noFill/>
        </p:spPr>
        <p:txBody>
          <a:bodyPr wrap="none" rtlCol="0">
            <a:spAutoFit/>
          </a:bodyPr>
          <a:lstStyle/>
          <a:p>
            <a:r>
              <a:rPr lang="en-US" dirty="0"/>
              <a:t>Sources of EM near and far field: </a:t>
            </a:r>
            <a:r>
              <a:rPr lang="en-US" b="0" dirty="0"/>
              <a:t> may be off board and on board sources</a:t>
            </a:r>
          </a:p>
          <a:p>
            <a:endParaRPr lang="en-US" b="0" dirty="0"/>
          </a:p>
        </p:txBody>
      </p:sp>
      <p:sp>
        <p:nvSpPr>
          <p:cNvPr id="10" name="TextBox 9">
            <a:extLst>
              <a:ext uri="{FF2B5EF4-FFF2-40B4-BE49-F238E27FC236}">
                <a16:creationId xmlns:a16="http://schemas.microsoft.com/office/drawing/2014/main" id="{BBD02350-86FD-4BAA-907C-AE4797E7E02C}"/>
              </a:ext>
            </a:extLst>
          </p:cNvPr>
          <p:cNvSpPr txBox="1"/>
          <p:nvPr/>
        </p:nvSpPr>
        <p:spPr>
          <a:xfrm>
            <a:off x="812755" y="2314307"/>
            <a:ext cx="3057247" cy="369332"/>
          </a:xfrm>
          <a:prstGeom prst="rect">
            <a:avLst/>
          </a:prstGeom>
          <a:noFill/>
        </p:spPr>
        <p:txBody>
          <a:bodyPr wrap="none" rtlCol="0">
            <a:spAutoFit/>
          </a:bodyPr>
          <a:lstStyle/>
          <a:p>
            <a:r>
              <a:rPr lang="en-US" dirty="0"/>
              <a:t>Path: </a:t>
            </a:r>
            <a:r>
              <a:rPr lang="en-US" b="0" dirty="0"/>
              <a:t>radiated or conducted</a:t>
            </a:r>
          </a:p>
        </p:txBody>
      </p:sp>
      <p:sp>
        <p:nvSpPr>
          <p:cNvPr id="11" name="TextBox 10">
            <a:extLst>
              <a:ext uri="{FF2B5EF4-FFF2-40B4-BE49-F238E27FC236}">
                <a16:creationId xmlns:a16="http://schemas.microsoft.com/office/drawing/2014/main" id="{18477906-16BB-49B0-8301-E869C273DB8D}"/>
              </a:ext>
            </a:extLst>
          </p:cNvPr>
          <p:cNvSpPr txBox="1"/>
          <p:nvPr/>
        </p:nvSpPr>
        <p:spPr>
          <a:xfrm>
            <a:off x="812755" y="2629255"/>
            <a:ext cx="4942379" cy="369332"/>
          </a:xfrm>
          <a:prstGeom prst="rect">
            <a:avLst/>
          </a:prstGeom>
          <a:noFill/>
        </p:spPr>
        <p:txBody>
          <a:bodyPr wrap="none" rtlCol="0">
            <a:spAutoFit/>
          </a:bodyPr>
          <a:lstStyle/>
          <a:p>
            <a:r>
              <a:rPr lang="en-US" dirty="0"/>
              <a:t>Sink: </a:t>
            </a:r>
            <a:r>
              <a:rPr lang="en-US" b="0" dirty="0"/>
              <a:t>intended receiver or unintended receiver</a:t>
            </a:r>
          </a:p>
        </p:txBody>
      </p:sp>
      <p:sp>
        <p:nvSpPr>
          <p:cNvPr id="12" name="TextBox 11">
            <a:extLst>
              <a:ext uri="{FF2B5EF4-FFF2-40B4-BE49-F238E27FC236}">
                <a16:creationId xmlns:a16="http://schemas.microsoft.com/office/drawing/2014/main" id="{09B80BA5-F2F0-467D-9814-8767FB716ACD}"/>
              </a:ext>
            </a:extLst>
          </p:cNvPr>
          <p:cNvSpPr txBox="1"/>
          <p:nvPr/>
        </p:nvSpPr>
        <p:spPr>
          <a:xfrm>
            <a:off x="961053" y="3983977"/>
            <a:ext cx="184731" cy="369332"/>
          </a:xfrm>
          <a:prstGeom prst="rect">
            <a:avLst/>
          </a:prstGeom>
          <a:noFill/>
        </p:spPr>
        <p:txBody>
          <a:bodyPr wrap="none" rtlCol="0">
            <a:spAutoFit/>
          </a:bodyPr>
          <a:lstStyle/>
          <a:p>
            <a:pPr algn="ctr"/>
            <a:endParaRPr lang="en-US" b="0" dirty="0"/>
          </a:p>
        </p:txBody>
      </p:sp>
      <p:sp>
        <p:nvSpPr>
          <p:cNvPr id="13" name="TextBox 7">
            <a:extLst>
              <a:ext uri="{FF2B5EF4-FFF2-40B4-BE49-F238E27FC236}">
                <a16:creationId xmlns:a16="http://schemas.microsoft.com/office/drawing/2014/main" id="{F84E8772-1CBF-4D9D-96DC-3D8263E0D009}"/>
              </a:ext>
            </a:extLst>
          </p:cNvPr>
          <p:cNvSpPr txBox="1"/>
          <p:nvPr/>
        </p:nvSpPr>
        <p:spPr>
          <a:xfrm>
            <a:off x="4014653" y="1443758"/>
            <a:ext cx="684803" cy="369332"/>
          </a:xfrm>
          <a:prstGeom prst="rect">
            <a:avLst/>
          </a:prstGeom>
          <a:noFill/>
        </p:spPr>
        <p:txBody>
          <a:bodyPr wrap="none" rtlCol="0">
            <a:spAutoFit/>
          </a:bodyPr>
          <a:lstStyle/>
          <a:p>
            <a:r>
              <a:rPr lang="en-US" dirty="0"/>
              <a:t>Path</a:t>
            </a:r>
          </a:p>
        </p:txBody>
      </p:sp>
      <p:sp>
        <p:nvSpPr>
          <p:cNvPr id="15" name="TextBox 7">
            <a:extLst>
              <a:ext uri="{FF2B5EF4-FFF2-40B4-BE49-F238E27FC236}">
                <a16:creationId xmlns:a16="http://schemas.microsoft.com/office/drawing/2014/main" id="{0BFE5849-0B39-499B-8973-2CF95427C7AE}"/>
              </a:ext>
            </a:extLst>
          </p:cNvPr>
          <p:cNvSpPr txBox="1"/>
          <p:nvPr/>
        </p:nvSpPr>
        <p:spPr>
          <a:xfrm>
            <a:off x="6063006" y="1443758"/>
            <a:ext cx="671979" cy="369332"/>
          </a:xfrm>
          <a:prstGeom prst="rect">
            <a:avLst/>
          </a:prstGeom>
          <a:noFill/>
        </p:spPr>
        <p:txBody>
          <a:bodyPr wrap="none" rtlCol="0">
            <a:spAutoFit/>
          </a:bodyPr>
          <a:lstStyle/>
          <a:p>
            <a:r>
              <a:rPr lang="en-US" dirty="0"/>
              <a:t>Sink</a:t>
            </a:r>
          </a:p>
        </p:txBody>
      </p:sp>
      <p:sp>
        <p:nvSpPr>
          <p:cNvPr id="17" name="稲妻 16">
            <a:extLst>
              <a:ext uri="{FF2B5EF4-FFF2-40B4-BE49-F238E27FC236}">
                <a16:creationId xmlns:a16="http://schemas.microsoft.com/office/drawing/2014/main" id="{ED86ED22-2C37-4436-AD69-9FA7EBE4F1AA}"/>
              </a:ext>
            </a:extLst>
          </p:cNvPr>
          <p:cNvSpPr/>
          <p:nvPr/>
        </p:nvSpPr>
        <p:spPr>
          <a:xfrm flipH="1">
            <a:off x="2700936" y="1174272"/>
            <a:ext cx="589363" cy="603307"/>
          </a:xfrm>
          <a:prstGeom prst="lightningBol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pic>
        <p:nvPicPr>
          <p:cNvPr id="22" name="図 21" descr="スポーツゲーム が含まれている画像&#10;&#10;自動的に生成された説明">
            <a:extLst>
              <a:ext uri="{FF2B5EF4-FFF2-40B4-BE49-F238E27FC236}">
                <a16:creationId xmlns:a16="http://schemas.microsoft.com/office/drawing/2014/main" id="{AB2FF5A7-DB50-4ABD-A6D3-4731CA8B7D13}"/>
              </a:ext>
            </a:extLst>
          </p:cNvPr>
          <p:cNvPicPr>
            <a:picLocks noChangeAspect="1"/>
          </p:cNvPicPr>
          <p:nvPr/>
        </p:nvPicPr>
        <p:blipFill rotWithShape="1">
          <a:blip r:embed="rId2">
            <a:extLst>
              <a:ext uri="{28A0092B-C50C-407E-A947-70E740481C1C}">
                <a14:useLocalDpi xmlns:a14="http://schemas.microsoft.com/office/drawing/2010/main" val="0"/>
              </a:ext>
            </a:extLst>
          </a:blip>
          <a:srcRect l="6958" t="24307" r="5366" b="23703"/>
          <a:stretch/>
        </p:blipFill>
        <p:spPr>
          <a:xfrm>
            <a:off x="2040134" y="3220174"/>
            <a:ext cx="5148229" cy="3052832"/>
          </a:xfrm>
          <a:prstGeom prst="rect">
            <a:avLst/>
          </a:prstGeom>
        </p:spPr>
      </p:pic>
      <p:sp>
        <p:nvSpPr>
          <p:cNvPr id="27" name="テキスト ボックス 26">
            <a:extLst>
              <a:ext uri="{FF2B5EF4-FFF2-40B4-BE49-F238E27FC236}">
                <a16:creationId xmlns:a16="http://schemas.microsoft.com/office/drawing/2014/main" id="{76DA98B5-EF30-43C1-8A48-16F9639BB49E}"/>
              </a:ext>
            </a:extLst>
          </p:cNvPr>
          <p:cNvSpPr txBox="1"/>
          <p:nvPr/>
        </p:nvSpPr>
        <p:spPr>
          <a:xfrm>
            <a:off x="1240191" y="3404150"/>
            <a:ext cx="962463" cy="461665"/>
          </a:xfrm>
          <a:prstGeom prst="rect">
            <a:avLst/>
          </a:prstGeom>
          <a:solidFill>
            <a:srgbClr val="D9D9D9">
              <a:alpha val="81176"/>
            </a:srgbClr>
          </a:solidFill>
        </p:spPr>
        <p:txBody>
          <a:bodyPr wrap="square">
            <a:spAutoFit/>
          </a:bodyPr>
          <a:lstStyle/>
          <a:p>
            <a:pPr algn="ctr"/>
            <a:r>
              <a:rPr lang="en-US" altLang="ja-JP" sz="1200" b="0" dirty="0"/>
              <a:t>Radar application</a:t>
            </a:r>
            <a:endParaRPr lang="ja-JP" altLang="en-US" sz="1200" dirty="0"/>
          </a:p>
        </p:txBody>
      </p:sp>
      <p:sp>
        <p:nvSpPr>
          <p:cNvPr id="28" name="楕円 27">
            <a:extLst>
              <a:ext uri="{FF2B5EF4-FFF2-40B4-BE49-F238E27FC236}">
                <a16:creationId xmlns:a16="http://schemas.microsoft.com/office/drawing/2014/main" id="{F0DB5036-7CA2-4F75-9990-0C7DE0BA66A5}"/>
              </a:ext>
            </a:extLst>
          </p:cNvPr>
          <p:cNvSpPr/>
          <p:nvPr/>
        </p:nvSpPr>
        <p:spPr>
          <a:xfrm>
            <a:off x="2231051" y="3859414"/>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9" name="テキスト ボックス 28">
            <a:extLst>
              <a:ext uri="{FF2B5EF4-FFF2-40B4-BE49-F238E27FC236}">
                <a16:creationId xmlns:a16="http://schemas.microsoft.com/office/drawing/2014/main" id="{7C9D6124-EAA0-4DEA-98EB-E13CDE71EC91}"/>
              </a:ext>
            </a:extLst>
          </p:cNvPr>
          <p:cNvSpPr txBox="1"/>
          <p:nvPr/>
        </p:nvSpPr>
        <p:spPr>
          <a:xfrm>
            <a:off x="1276196" y="5489347"/>
            <a:ext cx="962463" cy="461665"/>
          </a:xfrm>
          <a:prstGeom prst="rect">
            <a:avLst/>
          </a:prstGeom>
          <a:solidFill>
            <a:srgbClr val="D9D9D9">
              <a:alpha val="81176"/>
            </a:srgbClr>
          </a:solidFill>
        </p:spPr>
        <p:txBody>
          <a:bodyPr wrap="square">
            <a:spAutoFit/>
          </a:bodyPr>
          <a:lstStyle/>
          <a:p>
            <a:pPr algn="ctr"/>
            <a:r>
              <a:rPr lang="en-US" altLang="ja-JP" sz="1200" b="0" dirty="0"/>
              <a:t>Radar application</a:t>
            </a:r>
            <a:endParaRPr lang="ja-JP" altLang="en-US" sz="1200" dirty="0"/>
          </a:p>
        </p:txBody>
      </p:sp>
      <p:sp>
        <p:nvSpPr>
          <p:cNvPr id="30" name="テキスト ボックス 29">
            <a:extLst>
              <a:ext uri="{FF2B5EF4-FFF2-40B4-BE49-F238E27FC236}">
                <a16:creationId xmlns:a16="http://schemas.microsoft.com/office/drawing/2014/main" id="{745DED8A-955E-492E-918B-5A9A5D37D85D}"/>
              </a:ext>
            </a:extLst>
          </p:cNvPr>
          <p:cNvSpPr txBox="1"/>
          <p:nvPr/>
        </p:nvSpPr>
        <p:spPr>
          <a:xfrm>
            <a:off x="2440944" y="3397749"/>
            <a:ext cx="1215716" cy="461665"/>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Engine control application</a:t>
            </a:r>
            <a:endParaRPr lang="ja-JP" altLang="en-US" dirty="0"/>
          </a:p>
        </p:txBody>
      </p:sp>
      <p:sp>
        <p:nvSpPr>
          <p:cNvPr id="31" name="テキスト ボックス 30">
            <a:extLst>
              <a:ext uri="{FF2B5EF4-FFF2-40B4-BE49-F238E27FC236}">
                <a16:creationId xmlns:a16="http://schemas.microsoft.com/office/drawing/2014/main" id="{6CA0FB69-7789-4D1A-82EB-9B33B2477449}"/>
              </a:ext>
            </a:extLst>
          </p:cNvPr>
          <p:cNvSpPr txBox="1"/>
          <p:nvPr/>
        </p:nvSpPr>
        <p:spPr>
          <a:xfrm>
            <a:off x="3064994" y="5262329"/>
            <a:ext cx="1060544" cy="461665"/>
          </a:xfrm>
          <a:prstGeom prst="rect">
            <a:avLst/>
          </a:prstGeom>
          <a:solidFill>
            <a:srgbClr val="D9D9D9">
              <a:alpha val="81176"/>
            </a:srgbClr>
          </a:solidFill>
        </p:spPr>
        <p:txBody>
          <a:bodyPr wrap="square">
            <a:spAutoFit/>
          </a:bodyPr>
          <a:lstStyle/>
          <a:p>
            <a:pPr algn="ctr"/>
            <a:r>
              <a:rPr lang="en-US" altLang="ja-JP" sz="1200" b="0" dirty="0"/>
              <a:t>Body control </a:t>
            </a:r>
            <a:r>
              <a:rPr lang="en-US" altLang="ja-JP" sz="1200" b="0" dirty="0" err="1"/>
              <a:t>applicaition</a:t>
            </a:r>
            <a:endParaRPr lang="ja-JP" altLang="en-US" sz="1200" dirty="0"/>
          </a:p>
        </p:txBody>
      </p:sp>
      <p:sp>
        <p:nvSpPr>
          <p:cNvPr id="32" name="テキスト ボックス 31">
            <a:extLst>
              <a:ext uri="{FF2B5EF4-FFF2-40B4-BE49-F238E27FC236}">
                <a16:creationId xmlns:a16="http://schemas.microsoft.com/office/drawing/2014/main" id="{639E9AF7-B518-4CBC-AF18-5E5BEA9F2B09}"/>
              </a:ext>
            </a:extLst>
          </p:cNvPr>
          <p:cNvSpPr txBox="1"/>
          <p:nvPr/>
        </p:nvSpPr>
        <p:spPr>
          <a:xfrm>
            <a:off x="3142272" y="4207699"/>
            <a:ext cx="809457" cy="461665"/>
          </a:xfrm>
          <a:prstGeom prst="rect">
            <a:avLst/>
          </a:prstGeom>
          <a:solidFill>
            <a:srgbClr val="FFFF00"/>
          </a:solidFill>
          <a:ln w="28575">
            <a:solidFill>
              <a:srgbClr val="FF0000"/>
            </a:solidFill>
          </a:ln>
        </p:spPr>
        <p:txBody>
          <a:bodyPr wrap="square">
            <a:spAutoFit/>
          </a:bodyPr>
          <a:lstStyle/>
          <a:p>
            <a:pPr algn="ctr"/>
            <a:r>
              <a:rPr lang="en-US" altLang="ja-JP" sz="1200" b="0" dirty="0"/>
              <a:t>Head unit</a:t>
            </a:r>
            <a:endParaRPr lang="ja-JP" altLang="en-US" sz="1200" dirty="0"/>
          </a:p>
        </p:txBody>
      </p:sp>
      <p:sp>
        <p:nvSpPr>
          <p:cNvPr id="33" name="テキスト ボックス 32">
            <a:extLst>
              <a:ext uri="{FF2B5EF4-FFF2-40B4-BE49-F238E27FC236}">
                <a16:creationId xmlns:a16="http://schemas.microsoft.com/office/drawing/2014/main" id="{5C1BA0E2-1DCE-427F-BA10-4E24E2405C96}"/>
              </a:ext>
            </a:extLst>
          </p:cNvPr>
          <p:cNvSpPr txBox="1"/>
          <p:nvPr/>
        </p:nvSpPr>
        <p:spPr>
          <a:xfrm>
            <a:off x="3810479" y="3031924"/>
            <a:ext cx="934097" cy="461665"/>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35" name="テキスト ボックス 34">
            <a:extLst>
              <a:ext uri="{FF2B5EF4-FFF2-40B4-BE49-F238E27FC236}">
                <a16:creationId xmlns:a16="http://schemas.microsoft.com/office/drawing/2014/main" id="{28499ADC-B30F-42C1-B0F7-5DD5B0384AD4}"/>
              </a:ext>
            </a:extLst>
          </p:cNvPr>
          <p:cNvSpPr txBox="1"/>
          <p:nvPr/>
        </p:nvSpPr>
        <p:spPr>
          <a:xfrm>
            <a:off x="6934656" y="3675262"/>
            <a:ext cx="1523544" cy="276999"/>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37" name="テキスト ボックス 36">
            <a:extLst>
              <a:ext uri="{FF2B5EF4-FFF2-40B4-BE49-F238E27FC236}">
                <a16:creationId xmlns:a16="http://schemas.microsoft.com/office/drawing/2014/main" id="{F78BCDEC-1F7F-4A7C-A429-DF235A1B6FF2}"/>
              </a:ext>
            </a:extLst>
          </p:cNvPr>
          <p:cNvSpPr txBox="1"/>
          <p:nvPr/>
        </p:nvSpPr>
        <p:spPr>
          <a:xfrm>
            <a:off x="3263529" y="4712788"/>
            <a:ext cx="1060544" cy="461665"/>
          </a:xfrm>
          <a:prstGeom prst="rect">
            <a:avLst/>
          </a:prstGeom>
          <a:solidFill>
            <a:srgbClr val="D9D9D9">
              <a:alpha val="81176"/>
            </a:srgbClr>
          </a:solidFill>
        </p:spPr>
        <p:txBody>
          <a:bodyPr wrap="square">
            <a:spAutoFit/>
          </a:bodyPr>
          <a:lstStyle/>
          <a:p>
            <a:pPr algn="ctr"/>
            <a:r>
              <a:rPr lang="en-US" altLang="ja-JP" sz="1200" b="0" dirty="0"/>
              <a:t>Dashboard application</a:t>
            </a:r>
            <a:endParaRPr lang="ja-JP" altLang="en-US" sz="1200" dirty="0"/>
          </a:p>
        </p:txBody>
      </p:sp>
      <p:sp>
        <p:nvSpPr>
          <p:cNvPr id="57" name="楕円 56">
            <a:extLst>
              <a:ext uri="{FF2B5EF4-FFF2-40B4-BE49-F238E27FC236}">
                <a16:creationId xmlns:a16="http://schemas.microsoft.com/office/drawing/2014/main" id="{A3DD585C-C4D5-41C1-A556-AB354168E37B}"/>
              </a:ext>
            </a:extLst>
          </p:cNvPr>
          <p:cNvSpPr/>
          <p:nvPr/>
        </p:nvSpPr>
        <p:spPr>
          <a:xfrm>
            <a:off x="2254795" y="5372259"/>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8" name="楕円 57">
            <a:extLst>
              <a:ext uri="{FF2B5EF4-FFF2-40B4-BE49-F238E27FC236}">
                <a16:creationId xmlns:a16="http://schemas.microsoft.com/office/drawing/2014/main" id="{8CD97B30-532F-47EA-A9F1-EF0CD7DF434A}"/>
              </a:ext>
            </a:extLst>
          </p:cNvPr>
          <p:cNvSpPr/>
          <p:nvPr/>
        </p:nvSpPr>
        <p:spPr>
          <a:xfrm>
            <a:off x="2767389" y="3863144"/>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0" name="楕円 59">
            <a:extLst>
              <a:ext uri="{FF2B5EF4-FFF2-40B4-BE49-F238E27FC236}">
                <a16:creationId xmlns:a16="http://schemas.microsoft.com/office/drawing/2014/main" id="{7A9D7FB1-8E10-4955-A1AC-5B72CA522091}"/>
              </a:ext>
            </a:extLst>
          </p:cNvPr>
          <p:cNvSpPr/>
          <p:nvPr/>
        </p:nvSpPr>
        <p:spPr>
          <a:xfrm>
            <a:off x="3105568" y="4750625"/>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1" name="楕円 60">
            <a:extLst>
              <a:ext uri="{FF2B5EF4-FFF2-40B4-BE49-F238E27FC236}">
                <a16:creationId xmlns:a16="http://schemas.microsoft.com/office/drawing/2014/main" id="{B4A2082D-9B58-478A-9E93-733BF30F4805}"/>
              </a:ext>
            </a:extLst>
          </p:cNvPr>
          <p:cNvSpPr/>
          <p:nvPr/>
        </p:nvSpPr>
        <p:spPr>
          <a:xfrm>
            <a:off x="3790646" y="3479473"/>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2" name="楕円 61">
            <a:extLst>
              <a:ext uri="{FF2B5EF4-FFF2-40B4-BE49-F238E27FC236}">
                <a16:creationId xmlns:a16="http://schemas.microsoft.com/office/drawing/2014/main" id="{3EA57DA7-2313-4886-B5BF-1D1C1B1ADA64}"/>
              </a:ext>
            </a:extLst>
          </p:cNvPr>
          <p:cNvSpPr/>
          <p:nvPr/>
        </p:nvSpPr>
        <p:spPr>
          <a:xfrm>
            <a:off x="3803217" y="5753432"/>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3" name="楕円 62">
            <a:extLst>
              <a:ext uri="{FF2B5EF4-FFF2-40B4-BE49-F238E27FC236}">
                <a16:creationId xmlns:a16="http://schemas.microsoft.com/office/drawing/2014/main" id="{819BA7B9-F0F6-47C4-A043-EC4AA65725C0}"/>
              </a:ext>
            </a:extLst>
          </p:cNvPr>
          <p:cNvSpPr/>
          <p:nvPr/>
        </p:nvSpPr>
        <p:spPr>
          <a:xfrm>
            <a:off x="5512123" y="4353309"/>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4" name="楕円 63">
            <a:extLst>
              <a:ext uri="{FF2B5EF4-FFF2-40B4-BE49-F238E27FC236}">
                <a16:creationId xmlns:a16="http://schemas.microsoft.com/office/drawing/2014/main" id="{F3A6ABEE-94CC-44F3-920F-56BD3C224D0C}"/>
              </a:ext>
            </a:extLst>
          </p:cNvPr>
          <p:cNvSpPr/>
          <p:nvPr/>
        </p:nvSpPr>
        <p:spPr>
          <a:xfrm>
            <a:off x="5519237" y="4728685"/>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5" name="楕円 64">
            <a:extLst>
              <a:ext uri="{FF2B5EF4-FFF2-40B4-BE49-F238E27FC236}">
                <a16:creationId xmlns:a16="http://schemas.microsoft.com/office/drawing/2014/main" id="{9056B51E-EF1B-495A-8E4B-1103DA1E427D}"/>
              </a:ext>
            </a:extLst>
          </p:cNvPr>
          <p:cNvSpPr/>
          <p:nvPr/>
        </p:nvSpPr>
        <p:spPr>
          <a:xfrm>
            <a:off x="2859754" y="5281326"/>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8" name="楕円 67">
            <a:extLst>
              <a:ext uri="{FF2B5EF4-FFF2-40B4-BE49-F238E27FC236}">
                <a16:creationId xmlns:a16="http://schemas.microsoft.com/office/drawing/2014/main" id="{303BAA8F-6460-48F2-AFE1-7F30973E33AB}"/>
              </a:ext>
            </a:extLst>
          </p:cNvPr>
          <p:cNvSpPr/>
          <p:nvPr/>
        </p:nvSpPr>
        <p:spPr>
          <a:xfrm>
            <a:off x="6760997" y="3612733"/>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9" name="楕円 68">
            <a:extLst>
              <a:ext uri="{FF2B5EF4-FFF2-40B4-BE49-F238E27FC236}">
                <a16:creationId xmlns:a16="http://schemas.microsoft.com/office/drawing/2014/main" id="{5E16656A-3642-41FB-A5F1-0425614CE7F2}"/>
              </a:ext>
            </a:extLst>
          </p:cNvPr>
          <p:cNvSpPr/>
          <p:nvPr/>
        </p:nvSpPr>
        <p:spPr>
          <a:xfrm>
            <a:off x="6782256" y="5619136"/>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0" name="テキスト ボックス 69">
            <a:extLst>
              <a:ext uri="{FF2B5EF4-FFF2-40B4-BE49-F238E27FC236}">
                <a16:creationId xmlns:a16="http://schemas.microsoft.com/office/drawing/2014/main" id="{23D22342-774C-4639-90E2-F8BF50E9E8B1}"/>
              </a:ext>
            </a:extLst>
          </p:cNvPr>
          <p:cNvSpPr txBox="1"/>
          <p:nvPr/>
        </p:nvSpPr>
        <p:spPr>
          <a:xfrm>
            <a:off x="4918511" y="3905456"/>
            <a:ext cx="1060544" cy="461665"/>
          </a:xfrm>
          <a:prstGeom prst="rect">
            <a:avLst/>
          </a:prstGeom>
          <a:solidFill>
            <a:srgbClr val="D9D9D9">
              <a:alpha val="81176"/>
            </a:srgbClr>
          </a:solidFill>
        </p:spPr>
        <p:txBody>
          <a:bodyPr wrap="square">
            <a:spAutoFit/>
          </a:bodyPr>
          <a:lstStyle/>
          <a:p>
            <a:pPr algn="ctr"/>
            <a:r>
              <a:rPr lang="en-US" altLang="ja-JP" sz="1200" b="0" dirty="0"/>
              <a:t>Multimedia application</a:t>
            </a:r>
            <a:endParaRPr lang="ja-JP" altLang="en-US" sz="1200" dirty="0"/>
          </a:p>
        </p:txBody>
      </p:sp>
      <p:sp>
        <p:nvSpPr>
          <p:cNvPr id="71" name="テキスト ボックス 70">
            <a:extLst>
              <a:ext uri="{FF2B5EF4-FFF2-40B4-BE49-F238E27FC236}">
                <a16:creationId xmlns:a16="http://schemas.microsoft.com/office/drawing/2014/main" id="{F1DD1688-4959-4EC1-A061-F01C595B55C4}"/>
              </a:ext>
            </a:extLst>
          </p:cNvPr>
          <p:cNvSpPr txBox="1"/>
          <p:nvPr/>
        </p:nvSpPr>
        <p:spPr>
          <a:xfrm>
            <a:off x="4904929" y="4919001"/>
            <a:ext cx="1214388" cy="461665"/>
          </a:xfrm>
          <a:prstGeom prst="rect">
            <a:avLst/>
          </a:prstGeom>
          <a:solidFill>
            <a:srgbClr val="D9D9D9">
              <a:alpha val="81176"/>
            </a:srgbClr>
          </a:solidFill>
        </p:spPr>
        <p:txBody>
          <a:bodyPr wrap="square">
            <a:spAutoFit/>
          </a:bodyPr>
          <a:lstStyle/>
          <a:p>
            <a:pPr algn="ctr"/>
            <a:r>
              <a:rPr lang="en-US" altLang="ja-JP" sz="1200" b="0" dirty="0"/>
              <a:t>rear seat entertainment</a:t>
            </a:r>
            <a:endParaRPr lang="ja-JP" altLang="en-US" sz="1200" dirty="0"/>
          </a:p>
        </p:txBody>
      </p:sp>
      <p:sp>
        <p:nvSpPr>
          <p:cNvPr id="72" name="テキスト ボックス 71">
            <a:extLst>
              <a:ext uri="{FF2B5EF4-FFF2-40B4-BE49-F238E27FC236}">
                <a16:creationId xmlns:a16="http://schemas.microsoft.com/office/drawing/2014/main" id="{A20E9E0F-C222-401A-8EEB-011EFCD62EDC}"/>
              </a:ext>
            </a:extLst>
          </p:cNvPr>
          <p:cNvSpPr txBox="1"/>
          <p:nvPr/>
        </p:nvSpPr>
        <p:spPr>
          <a:xfrm>
            <a:off x="6934656" y="5562918"/>
            <a:ext cx="1523544" cy="276999"/>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73" name="テキスト ボックス 72">
            <a:extLst>
              <a:ext uri="{FF2B5EF4-FFF2-40B4-BE49-F238E27FC236}">
                <a16:creationId xmlns:a16="http://schemas.microsoft.com/office/drawing/2014/main" id="{423F50F4-207F-461B-A08D-2BCE468EDD38}"/>
              </a:ext>
            </a:extLst>
          </p:cNvPr>
          <p:cNvSpPr txBox="1"/>
          <p:nvPr/>
        </p:nvSpPr>
        <p:spPr>
          <a:xfrm>
            <a:off x="3835488" y="5926401"/>
            <a:ext cx="934097" cy="461665"/>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cxnSp>
        <p:nvCxnSpPr>
          <p:cNvPr id="75" name="コネクタ: カギ線 74">
            <a:extLst>
              <a:ext uri="{FF2B5EF4-FFF2-40B4-BE49-F238E27FC236}">
                <a16:creationId xmlns:a16="http://schemas.microsoft.com/office/drawing/2014/main" id="{7076B0B5-C446-464B-8473-111E43055CAC}"/>
              </a:ext>
            </a:extLst>
          </p:cNvPr>
          <p:cNvCxnSpPr>
            <a:cxnSpLocks/>
            <a:stCxn id="28" idx="6"/>
          </p:cNvCxnSpPr>
          <p:nvPr/>
        </p:nvCxnSpPr>
        <p:spPr>
          <a:xfrm>
            <a:off x="2415782" y="3945899"/>
            <a:ext cx="715216" cy="425219"/>
          </a:xfrm>
          <a:prstGeom prst="bentConnector3">
            <a:avLst>
              <a:gd name="adj1" fmla="val 38494"/>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コネクタ: カギ線 76">
            <a:extLst>
              <a:ext uri="{FF2B5EF4-FFF2-40B4-BE49-F238E27FC236}">
                <a16:creationId xmlns:a16="http://schemas.microsoft.com/office/drawing/2014/main" id="{041088EB-6D95-4E8E-879C-51A8A42E1932}"/>
              </a:ext>
            </a:extLst>
          </p:cNvPr>
          <p:cNvCxnSpPr>
            <a:cxnSpLocks/>
            <a:stCxn id="58" idx="4"/>
          </p:cNvCxnSpPr>
          <p:nvPr/>
        </p:nvCxnSpPr>
        <p:spPr>
          <a:xfrm rot="16200000" flipH="1">
            <a:off x="2871396" y="4024472"/>
            <a:ext cx="278443" cy="301724"/>
          </a:xfrm>
          <a:prstGeom prst="bentConnector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コネクタ: カギ線 91">
            <a:extLst>
              <a:ext uri="{FF2B5EF4-FFF2-40B4-BE49-F238E27FC236}">
                <a16:creationId xmlns:a16="http://schemas.microsoft.com/office/drawing/2014/main" id="{3D26ED97-CCFE-4FAD-9CE7-BE09AA87DD5D}"/>
              </a:ext>
            </a:extLst>
          </p:cNvPr>
          <p:cNvCxnSpPr>
            <a:cxnSpLocks/>
            <a:stCxn id="65" idx="0"/>
          </p:cNvCxnSpPr>
          <p:nvPr/>
        </p:nvCxnSpPr>
        <p:spPr>
          <a:xfrm rot="5400000" flipH="1" flipV="1">
            <a:off x="2702887" y="4841939"/>
            <a:ext cx="688621" cy="190154"/>
          </a:xfrm>
          <a:prstGeom prst="bentConnector3">
            <a:avLst>
              <a:gd name="adj1" fmla="val 101787"/>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コネクタ: カギ線 95">
            <a:extLst>
              <a:ext uri="{FF2B5EF4-FFF2-40B4-BE49-F238E27FC236}">
                <a16:creationId xmlns:a16="http://schemas.microsoft.com/office/drawing/2014/main" id="{AD80544B-639F-4A4E-A007-D4B3936CD101}"/>
              </a:ext>
            </a:extLst>
          </p:cNvPr>
          <p:cNvCxnSpPr>
            <a:cxnSpLocks/>
            <a:stCxn id="57" idx="6"/>
            <a:endCxn id="32" idx="1"/>
          </p:cNvCxnSpPr>
          <p:nvPr/>
        </p:nvCxnSpPr>
        <p:spPr>
          <a:xfrm flipV="1">
            <a:off x="2439526" y="4438532"/>
            <a:ext cx="702746" cy="1020212"/>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コネクタ: カギ線 100">
            <a:extLst>
              <a:ext uri="{FF2B5EF4-FFF2-40B4-BE49-F238E27FC236}">
                <a16:creationId xmlns:a16="http://schemas.microsoft.com/office/drawing/2014/main" id="{9D7D2099-84E5-4E63-AC92-95696BDB36C9}"/>
              </a:ext>
            </a:extLst>
          </p:cNvPr>
          <p:cNvCxnSpPr>
            <a:cxnSpLocks/>
            <a:stCxn id="60" idx="6"/>
          </p:cNvCxnSpPr>
          <p:nvPr/>
        </p:nvCxnSpPr>
        <p:spPr>
          <a:xfrm flipV="1">
            <a:off x="3290299" y="4695275"/>
            <a:ext cx="88531" cy="141835"/>
          </a:xfrm>
          <a:prstGeom prst="bentConnector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コネクタ: カギ線 103">
            <a:extLst>
              <a:ext uri="{FF2B5EF4-FFF2-40B4-BE49-F238E27FC236}">
                <a16:creationId xmlns:a16="http://schemas.microsoft.com/office/drawing/2014/main" id="{57E30E21-2D5E-454A-891F-F350C7AF70C1}"/>
              </a:ext>
            </a:extLst>
          </p:cNvPr>
          <p:cNvCxnSpPr>
            <a:cxnSpLocks/>
            <a:stCxn id="61" idx="4"/>
          </p:cNvCxnSpPr>
          <p:nvPr/>
        </p:nvCxnSpPr>
        <p:spPr>
          <a:xfrm rot="5400000">
            <a:off x="3352871" y="3663753"/>
            <a:ext cx="541452" cy="518831"/>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7" name="コネクタ: カギ線 106">
            <a:extLst>
              <a:ext uri="{FF2B5EF4-FFF2-40B4-BE49-F238E27FC236}">
                <a16:creationId xmlns:a16="http://schemas.microsoft.com/office/drawing/2014/main" id="{DF671F49-3BBE-493D-8416-733753170E76}"/>
              </a:ext>
            </a:extLst>
          </p:cNvPr>
          <p:cNvCxnSpPr>
            <a:cxnSpLocks/>
            <a:stCxn id="62" idx="6"/>
          </p:cNvCxnSpPr>
          <p:nvPr/>
        </p:nvCxnSpPr>
        <p:spPr>
          <a:xfrm flipH="1" flipV="1">
            <a:off x="3959352" y="4553712"/>
            <a:ext cx="28596" cy="1286205"/>
          </a:xfrm>
          <a:prstGeom prst="bentConnector4">
            <a:avLst>
              <a:gd name="adj1" fmla="val -1758708"/>
              <a:gd name="adj2" fmla="val 9957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1" name="コネクタ: カギ線 110">
            <a:extLst>
              <a:ext uri="{FF2B5EF4-FFF2-40B4-BE49-F238E27FC236}">
                <a16:creationId xmlns:a16="http://schemas.microsoft.com/office/drawing/2014/main" id="{9549C429-8530-4FF1-9692-15ED7888FEF4}"/>
              </a:ext>
            </a:extLst>
          </p:cNvPr>
          <p:cNvCxnSpPr>
            <a:cxnSpLocks/>
          </p:cNvCxnSpPr>
          <p:nvPr/>
        </p:nvCxnSpPr>
        <p:spPr>
          <a:xfrm>
            <a:off x="3950208" y="4297680"/>
            <a:ext cx="1587024" cy="133168"/>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4" name="コネクタ: カギ線 113">
            <a:extLst>
              <a:ext uri="{FF2B5EF4-FFF2-40B4-BE49-F238E27FC236}">
                <a16:creationId xmlns:a16="http://schemas.microsoft.com/office/drawing/2014/main" id="{F9070FEF-0AF0-4BED-8289-2D9CC658C9B4}"/>
              </a:ext>
            </a:extLst>
          </p:cNvPr>
          <p:cNvCxnSpPr>
            <a:cxnSpLocks/>
            <a:stCxn id="64" idx="2"/>
          </p:cNvCxnSpPr>
          <p:nvPr/>
        </p:nvCxnSpPr>
        <p:spPr>
          <a:xfrm rot="10800000">
            <a:off x="3968497" y="4370832"/>
            <a:ext cx="1550741" cy="444338"/>
          </a:xfrm>
          <a:prstGeom prst="bentConnector3">
            <a:avLst>
              <a:gd name="adj1" fmla="val 53538"/>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8" name="コネクタ: カギ線 117">
            <a:extLst>
              <a:ext uri="{FF2B5EF4-FFF2-40B4-BE49-F238E27FC236}">
                <a16:creationId xmlns:a16="http://schemas.microsoft.com/office/drawing/2014/main" id="{71D3EB69-3EB4-47A5-BF49-663EC732086B}"/>
              </a:ext>
            </a:extLst>
          </p:cNvPr>
          <p:cNvCxnSpPr>
            <a:cxnSpLocks/>
            <a:stCxn id="68" idx="2"/>
          </p:cNvCxnSpPr>
          <p:nvPr/>
        </p:nvCxnSpPr>
        <p:spPr>
          <a:xfrm rot="10800000" flipV="1">
            <a:off x="3942215" y="3699218"/>
            <a:ext cx="2818782" cy="525704"/>
          </a:xfrm>
          <a:prstGeom prst="bentConnector3">
            <a:avLst>
              <a:gd name="adj1" fmla="val 70437"/>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3" name="コネクタ: カギ線 122">
            <a:extLst>
              <a:ext uri="{FF2B5EF4-FFF2-40B4-BE49-F238E27FC236}">
                <a16:creationId xmlns:a16="http://schemas.microsoft.com/office/drawing/2014/main" id="{8E715D9D-5EF2-466B-A54E-E107C68B895D}"/>
              </a:ext>
            </a:extLst>
          </p:cNvPr>
          <p:cNvCxnSpPr>
            <a:cxnSpLocks/>
            <a:endCxn id="69" idx="2"/>
          </p:cNvCxnSpPr>
          <p:nvPr/>
        </p:nvCxnSpPr>
        <p:spPr>
          <a:xfrm>
            <a:off x="3968496" y="4438531"/>
            <a:ext cx="2813760" cy="1267090"/>
          </a:xfrm>
          <a:prstGeom prst="bentConnector3">
            <a:avLst>
              <a:gd name="adj1" fmla="val 2270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30077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F01B3-2A0E-480A-9AA4-C35F85EB4919}"/>
              </a:ext>
            </a:extLst>
          </p:cNvPr>
          <p:cNvSpPr>
            <a:spLocks noGrp="1"/>
          </p:cNvSpPr>
          <p:nvPr>
            <p:ph type="dt" idx="10"/>
          </p:nvPr>
        </p:nvSpPr>
        <p:spPr/>
        <p:txBody>
          <a:bodyPr/>
          <a:lstStyle/>
          <a:p>
            <a:r>
              <a:rPr lang="en-US" altLang="ja-JP"/>
              <a:t>September 2021</a:t>
            </a:r>
            <a:endParaRPr lang="en-US" dirty="0"/>
          </a:p>
        </p:txBody>
      </p:sp>
      <p:sp>
        <p:nvSpPr>
          <p:cNvPr id="3" name="Footer Placeholder 2">
            <a:extLst>
              <a:ext uri="{FF2B5EF4-FFF2-40B4-BE49-F238E27FC236}">
                <a16:creationId xmlns:a16="http://schemas.microsoft.com/office/drawing/2014/main" id="{25EC94BC-F5F1-4C42-AEA0-B879A0FECE3D}"/>
              </a:ext>
            </a:extLst>
          </p:cNvPr>
          <p:cNvSpPr>
            <a:spLocks noGrp="1"/>
          </p:cNvSpPr>
          <p:nvPr>
            <p:ph type="ftr" idx="11"/>
          </p:nvPr>
        </p:nvSpPr>
        <p:spPr>
          <a:xfrm>
            <a:off x="4817671" y="6475413"/>
            <a:ext cx="4255077" cy="511232"/>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Slide Number Placeholder 3">
            <a:extLst>
              <a:ext uri="{FF2B5EF4-FFF2-40B4-BE49-F238E27FC236}">
                <a16:creationId xmlns:a16="http://schemas.microsoft.com/office/drawing/2014/main" id="{5387F5D4-05C7-4B64-BF59-DA0AB863024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14</a:t>
            </a:fld>
            <a:endParaRPr dirty="0"/>
          </a:p>
        </p:txBody>
      </p:sp>
      <p:sp>
        <p:nvSpPr>
          <p:cNvPr id="6" name="TextBox 5">
            <a:extLst>
              <a:ext uri="{FF2B5EF4-FFF2-40B4-BE49-F238E27FC236}">
                <a16:creationId xmlns:a16="http://schemas.microsoft.com/office/drawing/2014/main" id="{D2750C80-CC01-41E9-B688-F5828F1A5680}"/>
              </a:ext>
            </a:extLst>
          </p:cNvPr>
          <p:cNvSpPr txBox="1"/>
          <p:nvPr/>
        </p:nvSpPr>
        <p:spPr>
          <a:xfrm>
            <a:off x="626661" y="1432422"/>
            <a:ext cx="7584127" cy="3693319"/>
          </a:xfrm>
          <a:prstGeom prst="rect">
            <a:avLst/>
          </a:prstGeom>
          <a:noFill/>
        </p:spPr>
        <p:txBody>
          <a:bodyPr wrap="none" rtlCol="0">
            <a:spAutoFit/>
          </a:bodyPr>
          <a:lstStyle/>
          <a:p>
            <a:endParaRPr lang="en-US" b="0" dirty="0"/>
          </a:p>
          <a:p>
            <a:r>
              <a:rPr lang="en-US" b="0" dirty="0"/>
              <a:t>Vehicle Original Equipment Manufacturer (OEM) practice is to address </a:t>
            </a:r>
          </a:p>
          <a:p>
            <a:r>
              <a:rPr lang="en-US" b="0" dirty="0"/>
              <a:t>EMC/EMI at the component </a:t>
            </a:r>
            <a:r>
              <a:rPr lang="en-US" b="0" i="1" dirty="0"/>
              <a:t>and </a:t>
            </a:r>
            <a:r>
              <a:rPr lang="en-US" b="0" dirty="0"/>
              <a:t>system design phase. Moreover, the </a:t>
            </a:r>
          </a:p>
          <a:p>
            <a:r>
              <a:rPr lang="en-US" b="0" dirty="0"/>
              <a:t>resolution of EMC/EMI issues must take in high volume and complex </a:t>
            </a:r>
          </a:p>
          <a:p>
            <a:r>
              <a:rPr lang="en-US" b="0" dirty="0"/>
              <a:t>manufacturing process with the </a:t>
            </a:r>
            <a:r>
              <a:rPr lang="en-US" b="0" i="1" dirty="0"/>
              <a:t>Goal t</a:t>
            </a:r>
            <a:r>
              <a:rPr lang="en-US" b="0" dirty="0"/>
              <a:t>o balance EMC/EMI requirements </a:t>
            </a:r>
          </a:p>
          <a:p>
            <a:r>
              <a:rPr lang="en-US" b="0" dirty="0"/>
              <a:t>with market-based vehicle usage, as in our case HBAN and VBAN. </a:t>
            </a:r>
          </a:p>
          <a:p>
            <a:endParaRPr lang="en-US" dirty="0"/>
          </a:p>
          <a:p>
            <a:r>
              <a:rPr lang="en-US" b="0" dirty="0"/>
              <a:t>15.6a does not intend to address all these items and issues. </a:t>
            </a:r>
          </a:p>
          <a:p>
            <a:r>
              <a:rPr lang="en-US" b="0" dirty="0"/>
              <a:t>We would like to use the knowledge base on these issues:  </a:t>
            </a:r>
          </a:p>
          <a:p>
            <a:r>
              <a:rPr lang="en-US" b="0" dirty="0"/>
              <a:t>EMI is been categorized into four areas: conducted &amp; radiated</a:t>
            </a:r>
          </a:p>
          <a:p>
            <a:r>
              <a:rPr lang="en-US" b="0" dirty="0"/>
              <a:t>emissions, and conducted &amp; radiated susceptibility; with</a:t>
            </a:r>
          </a:p>
          <a:p>
            <a:r>
              <a:rPr lang="en-US" b="0" dirty="0"/>
              <a:t>their specific </a:t>
            </a:r>
            <a:r>
              <a:rPr lang="en-US" b="0" i="1" dirty="0"/>
              <a:t>compliance standards </a:t>
            </a:r>
            <a:r>
              <a:rPr lang="en-US" b="0" dirty="0"/>
              <a:t>and </a:t>
            </a:r>
            <a:r>
              <a:rPr lang="en-US" b="0" i="1" dirty="0"/>
              <a:t>limits</a:t>
            </a:r>
          </a:p>
          <a:p>
            <a:endParaRPr lang="en-US" b="0" dirty="0"/>
          </a:p>
        </p:txBody>
      </p:sp>
      <p:sp>
        <p:nvSpPr>
          <p:cNvPr id="7" name="TextBox 6">
            <a:extLst>
              <a:ext uri="{FF2B5EF4-FFF2-40B4-BE49-F238E27FC236}">
                <a16:creationId xmlns:a16="http://schemas.microsoft.com/office/drawing/2014/main" id="{75C3CC86-FD19-4806-A380-22E887C91A04}"/>
              </a:ext>
            </a:extLst>
          </p:cNvPr>
          <p:cNvSpPr txBox="1"/>
          <p:nvPr/>
        </p:nvSpPr>
        <p:spPr>
          <a:xfrm>
            <a:off x="2425959" y="4366727"/>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2A0B645-E527-40E3-B568-2D93B3257D4C}"/>
              </a:ext>
            </a:extLst>
          </p:cNvPr>
          <p:cNvSpPr txBox="1"/>
          <p:nvPr/>
        </p:nvSpPr>
        <p:spPr>
          <a:xfrm>
            <a:off x="626661" y="3307586"/>
            <a:ext cx="184731" cy="923330"/>
          </a:xfrm>
          <a:prstGeom prst="rect">
            <a:avLst/>
          </a:prstGeom>
          <a:noFill/>
        </p:spPr>
        <p:txBody>
          <a:bodyPr wrap="none" rtlCol="0">
            <a:spAutoFit/>
          </a:bodyPr>
          <a:lstStyle/>
          <a:p>
            <a:endParaRPr lang="en-US" b="0" dirty="0"/>
          </a:p>
          <a:p>
            <a:endParaRPr lang="en-US" b="0" dirty="0"/>
          </a:p>
          <a:p>
            <a:endParaRPr lang="en-US" dirty="0"/>
          </a:p>
        </p:txBody>
      </p:sp>
    </p:spTree>
    <p:extLst>
      <p:ext uri="{BB962C8B-B14F-4D97-AF65-F5344CB8AC3E}">
        <p14:creationId xmlns:p14="http://schemas.microsoft.com/office/powerpoint/2010/main" val="666357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B14055-96D7-487A-86B7-02CD54AECBCC}"/>
              </a:ext>
            </a:extLst>
          </p:cNvPr>
          <p:cNvSpPr>
            <a:spLocks noGrp="1"/>
          </p:cNvSpPr>
          <p:nvPr>
            <p:ph type="dt" idx="10"/>
          </p:nvPr>
        </p:nvSpPr>
        <p:spPr/>
        <p:txBody>
          <a:bodyPr/>
          <a:lstStyle/>
          <a:p>
            <a:r>
              <a:rPr lang="en-US" altLang="ja-JP"/>
              <a:t>September 2021</a:t>
            </a:r>
            <a:endParaRPr lang="en-US" dirty="0"/>
          </a:p>
        </p:txBody>
      </p:sp>
      <p:sp>
        <p:nvSpPr>
          <p:cNvPr id="3" name="Footer Placeholder 2">
            <a:extLst>
              <a:ext uri="{FF2B5EF4-FFF2-40B4-BE49-F238E27FC236}">
                <a16:creationId xmlns:a16="http://schemas.microsoft.com/office/drawing/2014/main" id="{A5BD5CF6-7652-4C00-93B7-029DB48745BB}"/>
              </a:ext>
            </a:extLst>
          </p:cNvPr>
          <p:cNvSpPr>
            <a:spLocks noGrp="1"/>
          </p:cNvSpPr>
          <p:nvPr>
            <p:ph type="ftr" idx="11"/>
          </p:nvPr>
        </p:nvSpPr>
        <p:spPr>
          <a:xfrm>
            <a:off x="4878389" y="6475412"/>
            <a:ext cx="4265612" cy="382588"/>
          </a:xfrm>
        </p:spPr>
        <p:txBody>
          <a:bodyPr/>
          <a:lstStyle/>
          <a:p>
            <a:r>
              <a:rPr lang="en-US"/>
              <a:t>T.Kobayashi, M.Kim, M. Hernandez, R.Kohno (YNU/YRP-IAI)</a:t>
            </a:r>
            <a:endParaRPr lang="en-US" dirty="0"/>
          </a:p>
        </p:txBody>
      </p:sp>
      <p:sp>
        <p:nvSpPr>
          <p:cNvPr id="4" name="Slide Number Placeholder 3">
            <a:extLst>
              <a:ext uri="{FF2B5EF4-FFF2-40B4-BE49-F238E27FC236}">
                <a16:creationId xmlns:a16="http://schemas.microsoft.com/office/drawing/2014/main" id="{5277B62F-3D6D-42A5-BFE2-750A3E6886F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15</a:t>
            </a:fld>
            <a:endParaRPr dirty="0"/>
          </a:p>
        </p:txBody>
      </p:sp>
      <p:sp>
        <p:nvSpPr>
          <p:cNvPr id="6" name="TextBox 5">
            <a:extLst>
              <a:ext uri="{FF2B5EF4-FFF2-40B4-BE49-F238E27FC236}">
                <a16:creationId xmlns:a16="http://schemas.microsoft.com/office/drawing/2014/main" id="{26BEBC50-3697-4BDB-A403-6BBF830CF94F}"/>
              </a:ext>
            </a:extLst>
          </p:cNvPr>
          <p:cNvSpPr txBox="1"/>
          <p:nvPr/>
        </p:nvSpPr>
        <p:spPr>
          <a:xfrm>
            <a:off x="707221" y="1167157"/>
            <a:ext cx="7970888" cy="2862322"/>
          </a:xfrm>
          <a:prstGeom prst="rect">
            <a:avLst/>
          </a:prstGeom>
          <a:noFill/>
        </p:spPr>
        <p:txBody>
          <a:bodyPr wrap="square" rtlCol="0">
            <a:spAutoFit/>
          </a:bodyPr>
          <a:lstStyle/>
          <a:p>
            <a:r>
              <a:rPr lang="en-US" b="0" dirty="0"/>
              <a:t>OEMs design EMC-proof circuits and components for immunity, with  the ultimate goal to achieve certification of the vehicle to relevant standards, including EMC/EMI.</a:t>
            </a:r>
          </a:p>
          <a:p>
            <a:endParaRPr lang="en-US" b="0" dirty="0"/>
          </a:p>
          <a:p>
            <a:r>
              <a:rPr lang="en-US" b="0" dirty="0"/>
              <a:t>So far we have been relaying on international standards for EMC/EMI environments  for on-board and off-board sources in internal combustion vehicles, electric  vehicle and hybrid-electric vehicles.  </a:t>
            </a:r>
          </a:p>
          <a:p>
            <a:endParaRPr lang="en-US" b="0" dirty="0"/>
          </a:p>
          <a:p>
            <a:r>
              <a:rPr lang="en-US" b="0" dirty="0"/>
              <a:t>CISPR 25 v4 , SAE J551/1, ECE R10 r5, Nissan NDS02 </a:t>
            </a:r>
          </a:p>
          <a:p>
            <a:endParaRPr lang="en-US" dirty="0"/>
          </a:p>
        </p:txBody>
      </p:sp>
      <p:sp>
        <p:nvSpPr>
          <p:cNvPr id="7" name="TextBox 6">
            <a:extLst>
              <a:ext uri="{FF2B5EF4-FFF2-40B4-BE49-F238E27FC236}">
                <a16:creationId xmlns:a16="http://schemas.microsoft.com/office/drawing/2014/main" id="{1C4BDA4D-A86A-467F-B7E5-69941F9DF9CE}"/>
              </a:ext>
            </a:extLst>
          </p:cNvPr>
          <p:cNvSpPr txBox="1"/>
          <p:nvPr/>
        </p:nvSpPr>
        <p:spPr>
          <a:xfrm>
            <a:off x="685800" y="4490514"/>
            <a:ext cx="7661072" cy="1200329"/>
          </a:xfrm>
          <a:prstGeom prst="rect">
            <a:avLst/>
          </a:prstGeom>
          <a:noFill/>
        </p:spPr>
        <p:txBody>
          <a:bodyPr wrap="none" rtlCol="0">
            <a:spAutoFit/>
          </a:bodyPr>
          <a:lstStyle/>
          <a:p>
            <a:r>
              <a:rPr lang="en-US" b="0" dirty="0"/>
              <a:t>We may add support from Japanese automotive industry and/or others </a:t>
            </a:r>
          </a:p>
          <a:p>
            <a:r>
              <a:rPr lang="en-US" b="0" dirty="0"/>
              <a:t>for testing EMC/EMI over UWB systems in-vehicles based on CISPR 25, </a:t>
            </a:r>
          </a:p>
          <a:p>
            <a:r>
              <a:rPr lang="en-US" b="0" dirty="0"/>
              <a:t>SAE J551/1 or relevant Standards.</a:t>
            </a:r>
          </a:p>
          <a:p>
            <a:endParaRPr lang="en-US" dirty="0"/>
          </a:p>
        </p:txBody>
      </p:sp>
    </p:spTree>
    <p:extLst>
      <p:ext uri="{BB962C8B-B14F-4D97-AF65-F5344CB8AC3E}">
        <p14:creationId xmlns:p14="http://schemas.microsoft.com/office/powerpoint/2010/main" val="3811429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日付プレースホルダー 8">
            <a:extLst>
              <a:ext uri="{FF2B5EF4-FFF2-40B4-BE49-F238E27FC236}">
                <a16:creationId xmlns:a16="http://schemas.microsoft.com/office/drawing/2014/main" id="{7DAC9AAA-06DF-417E-B736-87B7FC127E40}"/>
              </a:ext>
            </a:extLst>
          </p:cNvPr>
          <p:cNvSpPr>
            <a:spLocks noGrp="1"/>
          </p:cNvSpPr>
          <p:nvPr>
            <p:ph type="dt" idx="10"/>
          </p:nvPr>
        </p:nvSpPr>
        <p:spPr/>
        <p:txBody>
          <a:bodyPr/>
          <a:lstStyle/>
          <a:p>
            <a:r>
              <a:rPr kumimoji="1" lang="en-US" altLang="ja-JP"/>
              <a:t>September 2021</a:t>
            </a:r>
            <a:endParaRPr kumimoji="1" lang="ja-JP" altLang="en-US"/>
          </a:p>
        </p:txBody>
      </p:sp>
      <p:sp>
        <p:nvSpPr>
          <p:cNvPr id="10" name="フッター プレースホルダー 9">
            <a:extLst>
              <a:ext uri="{FF2B5EF4-FFF2-40B4-BE49-F238E27FC236}">
                <a16:creationId xmlns:a16="http://schemas.microsoft.com/office/drawing/2014/main" id="{751F920D-6C77-4FB4-81D8-CC8C29065B44}"/>
              </a:ext>
            </a:extLst>
          </p:cNvPr>
          <p:cNvSpPr>
            <a:spLocks noGrp="1"/>
          </p:cNvSpPr>
          <p:nvPr>
            <p:ph type="ftr" idx="11"/>
          </p:nvPr>
        </p:nvSpPr>
        <p:spPr>
          <a:xfrm>
            <a:off x="4341813" y="6475412"/>
            <a:ext cx="4802187" cy="269771"/>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11" name="スライド番号プレースホルダー 10">
            <a:extLst>
              <a:ext uri="{FF2B5EF4-FFF2-40B4-BE49-F238E27FC236}">
                <a16:creationId xmlns:a16="http://schemas.microsoft.com/office/drawing/2014/main" id="{CC140077-E18A-4E8A-A7DF-73B6D50E720C}"/>
              </a:ext>
            </a:extLst>
          </p:cNvPr>
          <p:cNvSpPr>
            <a:spLocks noGrp="1"/>
          </p:cNvSpPr>
          <p:nvPr>
            <p:ph type="sldNum" idx="12"/>
          </p:nvPr>
        </p:nvSpPr>
        <p:spPr/>
        <p:txBody>
          <a:bodyPr/>
          <a:lstStyle/>
          <a:p>
            <a:fld id="{248EE29C-DCB8-4C23-BE14-115B5B2E505D}" type="slidenum">
              <a:rPr kumimoji="1" lang="ja-JP" altLang="en-US" smtClean="0"/>
              <a:t>16</a:t>
            </a:fld>
            <a:endParaRPr kumimoji="1" lang="ja-JP" altLang="en-US"/>
          </a:p>
        </p:txBody>
      </p:sp>
      <p:sp>
        <p:nvSpPr>
          <p:cNvPr id="2" name="タイトル 1">
            <a:extLst>
              <a:ext uri="{FF2B5EF4-FFF2-40B4-BE49-F238E27FC236}">
                <a16:creationId xmlns:a16="http://schemas.microsoft.com/office/drawing/2014/main" id="{82DF758C-32E7-4865-9C28-FF6C601A669C}"/>
              </a:ext>
            </a:extLst>
          </p:cNvPr>
          <p:cNvSpPr>
            <a:spLocks noGrp="1"/>
          </p:cNvSpPr>
          <p:nvPr>
            <p:ph type="title"/>
          </p:nvPr>
        </p:nvSpPr>
        <p:spPr>
          <a:xfrm>
            <a:off x="2042556" y="685799"/>
            <a:ext cx="6415644" cy="511233"/>
          </a:xfrm>
        </p:spPr>
        <p:txBody>
          <a:bodyPr/>
          <a:lstStyle/>
          <a:p>
            <a:r>
              <a:rPr kumimoji="1" lang="en-US" altLang="ja-JP" dirty="0"/>
              <a:t>Cabin Room Environment</a:t>
            </a:r>
            <a:endParaRPr kumimoji="1" lang="ja-JP" altLang="en-US" dirty="0"/>
          </a:p>
        </p:txBody>
      </p:sp>
      <p:sp>
        <p:nvSpPr>
          <p:cNvPr id="3" name="テキスト ボックス 2">
            <a:extLst>
              <a:ext uri="{FF2B5EF4-FFF2-40B4-BE49-F238E27FC236}">
                <a16:creationId xmlns:a16="http://schemas.microsoft.com/office/drawing/2014/main" id="{2C016E41-0C49-4886-AF0E-12AA4C8E1B31}"/>
              </a:ext>
            </a:extLst>
          </p:cNvPr>
          <p:cNvSpPr txBox="1"/>
          <p:nvPr/>
        </p:nvSpPr>
        <p:spPr>
          <a:xfrm>
            <a:off x="361025" y="1706278"/>
            <a:ext cx="3949085" cy="1754326"/>
          </a:xfrm>
          <a:prstGeom prst="rect">
            <a:avLst/>
          </a:prstGeom>
          <a:noFill/>
        </p:spPr>
        <p:txBody>
          <a:bodyPr wrap="square">
            <a:spAutoFit/>
          </a:bodyPr>
          <a:lstStyle/>
          <a:p>
            <a:pPr marL="285750" indent="-285750">
              <a:buFont typeface="Arial" panose="020B0604020202020204" pitchFamily="34" charset="0"/>
              <a:buChar char="•"/>
            </a:pPr>
            <a:r>
              <a:rPr kumimoji="1" lang="en-US" altLang="ja-JP" b="0" dirty="0"/>
              <a:t>A lot of metallic components</a:t>
            </a:r>
          </a:p>
          <a:p>
            <a:pPr marL="285750" indent="-285750">
              <a:buFont typeface="Arial" panose="020B0604020202020204" pitchFamily="34" charset="0"/>
              <a:buChar char="•"/>
            </a:pPr>
            <a:r>
              <a:rPr kumimoji="1" lang="en-US" altLang="ja-JP" b="0" dirty="0"/>
              <a:t>Human being moves in the cabin room</a:t>
            </a:r>
          </a:p>
          <a:p>
            <a:pPr marL="285750" indent="-285750">
              <a:buFont typeface="Arial" panose="020B0604020202020204" pitchFamily="34" charset="0"/>
              <a:buChar char="•"/>
            </a:pPr>
            <a:endParaRPr kumimoji="1" lang="en-US" altLang="ja-JP" b="0" dirty="0"/>
          </a:p>
          <a:p>
            <a:pPr marL="285750" indent="-285750">
              <a:buFont typeface="Arial" panose="020B0604020202020204" pitchFamily="34" charset="0"/>
              <a:buChar char="•"/>
            </a:pPr>
            <a:endParaRPr kumimoji="1" lang="en-US" altLang="ja-JP" b="0" dirty="0"/>
          </a:p>
          <a:p>
            <a:pPr marL="285750" indent="-285750">
              <a:buFont typeface="Arial" panose="020B0604020202020204" pitchFamily="34" charset="0"/>
              <a:buChar char="•"/>
            </a:pPr>
            <a:r>
              <a:rPr lang="en-US" altLang="ja-JP" b="0" dirty="0"/>
              <a:t>Ignition noise, motor noise</a:t>
            </a:r>
            <a:endParaRPr kumimoji="1" lang="en-US" altLang="ja-JP" b="0" dirty="0"/>
          </a:p>
        </p:txBody>
      </p:sp>
      <p:sp>
        <p:nvSpPr>
          <p:cNvPr id="4" name="テキスト ボックス 3">
            <a:extLst>
              <a:ext uri="{FF2B5EF4-FFF2-40B4-BE49-F238E27FC236}">
                <a16:creationId xmlns:a16="http://schemas.microsoft.com/office/drawing/2014/main" id="{3A872E0B-C4A4-4C61-B87B-0E8FB2C355CE}"/>
              </a:ext>
            </a:extLst>
          </p:cNvPr>
          <p:cNvSpPr txBox="1"/>
          <p:nvPr/>
        </p:nvSpPr>
        <p:spPr>
          <a:xfrm>
            <a:off x="4833891" y="1706278"/>
            <a:ext cx="4097045" cy="2308324"/>
          </a:xfrm>
          <a:prstGeom prst="rect">
            <a:avLst/>
          </a:prstGeom>
          <a:noFill/>
        </p:spPr>
        <p:txBody>
          <a:bodyPr wrap="square">
            <a:spAutoFit/>
          </a:bodyPr>
          <a:lstStyle/>
          <a:p>
            <a:r>
              <a:rPr kumimoji="1" lang="en-US" altLang="ja-JP" b="0" dirty="0"/>
              <a:t>Larger path-loss than free propagation</a:t>
            </a:r>
          </a:p>
          <a:p>
            <a:r>
              <a:rPr kumimoji="1" lang="en-US" altLang="ja-JP" b="0" dirty="0"/>
              <a:t>Human body absolve RF energy. Dynamic path loss issue and safety issue for passengers should be considered.</a:t>
            </a:r>
          </a:p>
          <a:p>
            <a:r>
              <a:rPr kumimoji="1" lang="en-US" altLang="ja-JP" b="0" dirty="0"/>
              <a:t>Even smaller effect than engine room environment, electro-magnetic interference should be considered.</a:t>
            </a:r>
          </a:p>
        </p:txBody>
      </p:sp>
      <p:sp>
        <p:nvSpPr>
          <p:cNvPr id="5" name="矢印: 右 4">
            <a:extLst>
              <a:ext uri="{FF2B5EF4-FFF2-40B4-BE49-F238E27FC236}">
                <a16:creationId xmlns:a16="http://schemas.microsoft.com/office/drawing/2014/main" id="{EC293B51-57BA-47EF-9309-0C692FD665EC}"/>
              </a:ext>
            </a:extLst>
          </p:cNvPr>
          <p:cNvSpPr/>
          <p:nvPr/>
        </p:nvSpPr>
        <p:spPr>
          <a:xfrm>
            <a:off x="4150312" y="1777299"/>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6" name="矢印: 右 5">
            <a:extLst>
              <a:ext uri="{FF2B5EF4-FFF2-40B4-BE49-F238E27FC236}">
                <a16:creationId xmlns:a16="http://schemas.microsoft.com/office/drawing/2014/main" id="{E2C8C5E8-0990-4D11-AF9B-F1DD01EEFE50}"/>
              </a:ext>
            </a:extLst>
          </p:cNvPr>
          <p:cNvSpPr/>
          <p:nvPr/>
        </p:nvSpPr>
        <p:spPr>
          <a:xfrm>
            <a:off x="4150312" y="2069827"/>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7" name="矢印: 右 6">
            <a:extLst>
              <a:ext uri="{FF2B5EF4-FFF2-40B4-BE49-F238E27FC236}">
                <a16:creationId xmlns:a16="http://schemas.microsoft.com/office/drawing/2014/main" id="{65371F66-1206-4220-9ACB-30CE860D04BD}"/>
              </a:ext>
            </a:extLst>
          </p:cNvPr>
          <p:cNvSpPr/>
          <p:nvPr/>
        </p:nvSpPr>
        <p:spPr>
          <a:xfrm>
            <a:off x="4150312" y="3163854"/>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2" name="テキスト ボックス 11">
            <a:extLst>
              <a:ext uri="{FF2B5EF4-FFF2-40B4-BE49-F238E27FC236}">
                <a16:creationId xmlns:a16="http://schemas.microsoft.com/office/drawing/2014/main" id="{22D6A09F-9114-4652-B1A4-AC97FE551AA6}"/>
              </a:ext>
            </a:extLst>
          </p:cNvPr>
          <p:cNvSpPr txBox="1"/>
          <p:nvPr/>
        </p:nvSpPr>
        <p:spPr>
          <a:xfrm>
            <a:off x="461639" y="4327791"/>
            <a:ext cx="8369423" cy="1200329"/>
          </a:xfrm>
          <a:prstGeom prst="rect">
            <a:avLst/>
          </a:prstGeom>
          <a:solidFill>
            <a:srgbClr val="FFFF00"/>
          </a:solidFill>
          <a:ln>
            <a:solidFill>
              <a:schemeClr val="tx1"/>
            </a:solidFill>
          </a:ln>
        </p:spPr>
        <p:txBody>
          <a:bodyPr wrap="square">
            <a:spAutoFit/>
          </a:bodyPr>
          <a:lstStyle/>
          <a:p>
            <a:r>
              <a:rPr lang="en-US" altLang="ja-JP" dirty="0"/>
              <a:t>Note:</a:t>
            </a:r>
          </a:p>
          <a:p>
            <a:pPr marL="285750" indent="-285750">
              <a:buFont typeface="Arial" panose="020B0604020202020204" pitchFamily="34" charset="0"/>
              <a:buChar char="•"/>
            </a:pPr>
            <a:r>
              <a:rPr lang="en-US" altLang="ja-JP" b="0" dirty="0"/>
              <a:t>Noise and interference through the glass windows cannot be ignored.</a:t>
            </a:r>
          </a:p>
          <a:p>
            <a:pPr marL="285750" indent="-285750">
              <a:buFont typeface="Arial" panose="020B0604020202020204" pitchFamily="34" charset="0"/>
              <a:buChar char="•"/>
            </a:pPr>
            <a:r>
              <a:rPr kumimoji="1" lang="en-US" altLang="ja-JP" b="0" dirty="0"/>
              <a:t>Interference from BT/WiF</a:t>
            </a:r>
            <a:r>
              <a:rPr lang="en-US" altLang="ja-JP" b="0" dirty="0"/>
              <a:t>i/ cellular / ETC (Electric toll correction system), car navigation system should be considered.</a:t>
            </a:r>
            <a:endParaRPr kumimoji="1" lang="en-US" altLang="ja-JP" b="0" strike="sngStrike" dirty="0"/>
          </a:p>
        </p:txBody>
      </p:sp>
    </p:spTree>
    <p:extLst>
      <p:ext uri="{BB962C8B-B14F-4D97-AF65-F5344CB8AC3E}">
        <p14:creationId xmlns:p14="http://schemas.microsoft.com/office/powerpoint/2010/main" val="434694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車・セダンのイラスト02 | 無料のフリー素材 イラストエイト">
            <a:extLst>
              <a:ext uri="{FF2B5EF4-FFF2-40B4-BE49-F238E27FC236}">
                <a16:creationId xmlns:a16="http://schemas.microsoft.com/office/drawing/2014/main" id="{2A7E36EE-C88A-4531-847C-66EA6ABC16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832" y="1387506"/>
            <a:ext cx="8096250" cy="4953000"/>
          </a:xfrm>
          <a:prstGeom prst="rect">
            <a:avLst/>
          </a:prstGeom>
          <a:noFill/>
          <a:extLst>
            <a:ext uri="{909E8E84-426E-40DD-AFC4-6F175D3DCCD1}">
              <a14:hiddenFill xmlns:a14="http://schemas.microsoft.com/office/drawing/2010/main">
                <a:solidFill>
                  <a:srgbClr val="FFFFFF"/>
                </a:solidFill>
              </a14:hiddenFill>
            </a:ext>
          </a:extLst>
        </p:spPr>
      </p:pic>
      <p:sp>
        <p:nvSpPr>
          <p:cNvPr id="12" name="日付プレースホルダー 11">
            <a:extLst>
              <a:ext uri="{FF2B5EF4-FFF2-40B4-BE49-F238E27FC236}">
                <a16:creationId xmlns:a16="http://schemas.microsoft.com/office/drawing/2014/main" id="{271DC4D5-C430-4F4D-8ADE-D79B5A36B73A}"/>
              </a:ext>
            </a:extLst>
          </p:cNvPr>
          <p:cNvSpPr>
            <a:spLocks noGrp="1"/>
          </p:cNvSpPr>
          <p:nvPr>
            <p:ph type="dt" idx="10"/>
          </p:nvPr>
        </p:nvSpPr>
        <p:spPr/>
        <p:txBody>
          <a:bodyPr/>
          <a:lstStyle/>
          <a:p>
            <a:r>
              <a:rPr kumimoji="1" lang="en-US" altLang="ja-JP"/>
              <a:t>September 2021</a:t>
            </a:r>
            <a:endParaRPr kumimoji="1" lang="ja-JP" altLang="en-US"/>
          </a:p>
        </p:txBody>
      </p:sp>
      <p:sp>
        <p:nvSpPr>
          <p:cNvPr id="13" name="フッター プレースホルダー 12">
            <a:extLst>
              <a:ext uri="{FF2B5EF4-FFF2-40B4-BE49-F238E27FC236}">
                <a16:creationId xmlns:a16="http://schemas.microsoft.com/office/drawing/2014/main" id="{6529C6C9-24C0-445F-AC96-B8BFF4A458CF}"/>
              </a:ext>
            </a:extLst>
          </p:cNvPr>
          <p:cNvSpPr>
            <a:spLocks noGrp="1"/>
          </p:cNvSpPr>
          <p:nvPr>
            <p:ph type="ftr" idx="11"/>
          </p:nvPr>
        </p:nvSpPr>
        <p:spPr>
          <a:xfrm>
            <a:off x="4572001" y="6475413"/>
            <a:ext cx="4403324" cy="357246"/>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14" name="スライド番号プレースホルダー 13">
            <a:extLst>
              <a:ext uri="{FF2B5EF4-FFF2-40B4-BE49-F238E27FC236}">
                <a16:creationId xmlns:a16="http://schemas.microsoft.com/office/drawing/2014/main" id="{D01BE0B9-5146-4094-B169-681C336C0A1D}"/>
              </a:ext>
            </a:extLst>
          </p:cNvPr>
          <p:cNvSpPr>
            <a:spLocks noGrp="1"/>
          </p:cNvSpPr>
          <p:nvPr>
            <p:ph type="sldNum" idx="12"/>
          </p:nvPr>
        </p:nvSpPr>
        <p:spPr/>
        <p:txBody>
          <a:bodyPr/>
          <a:lstStyle/>
          <a:p>
            <a:fld id="{248EE29C-DCB8-4C23-BE14-115B5B2E505D}" type="slidenum">
              <a:rPr kumimoji="1" lang="ja-JP" altLang="en-US" smtClean="0"/>
              <a:t>17</a:t>
            </a:fld>
            <a:endParaRPr kumimoji="1" lang="ja-JP" altLang="en-US"/>
          </a:p>
        </p:txBody>
      </p:sp>
      <p:sp>
        <p:nvSpPr>
          <p:cNvPr id="2" name="タイトル 1">
            <a:extLst>
              <a:ext uri="{FF2B5EF4-FFF2-40B4-BE49-F238E27FC236}">
                <a16:creationId xmlns:a16="http://schemas.microsoft.com/office/drawing/2014/main" id="{05043DC3-7F36-4601-BC87-9622B53A3F6B}"/>
              </a:ext>
            </a:extLst>
          </p:cNvPr>
          <p:cNvSpPr>
            <a:spLocks noGrp="1"/>
          </p:cNvSpPr>
          <p:nvPr>
            <p:ph type="title"/>
          </p:nvPr>
        </p:nvSpPr>
        <p:spPr>
          <a:xfrm>
            <a:off x="1947552" y="685799"/>
            <a:ext cx="6510647" cy="511233"/>
          </a:xfrm>
        </p:spPr>
        <p:txBody>
          <a:bodyPr/>
          <a:lstStyle/>
          <a:p>
            <a:r>
              <a:rPr kumimoji="1" lang="en-US" altLang="ja-JP" dirty="0"/>
              <a:t>On Vehicle Environment</a:t>
            </a:r>
            <a:endParaRPr kumimoji="1" lang="ja-JP" altLang="en-US" dirty="0"/>
          </a:p>
        </p:txBody>
      </p:sp>
      <p:sp>
        <p:nvSpPr>
          <p:cNvPr id="3" name="テキスト ボックス 2">
            <a:extLst>
              <a:ext uri="{FF2B5EF4-FFF2-40B4-BE49-F238E27FC236}">
                <a16:creationId xmlns:a16="http://schemas.microsoft.com/office/drawing/2014/main" id="{C2857812-9D0E-42A1-B2CA-900747EE33CC}"/>
              </a:ext>
            </a:extLst>
          </p:cNvPr>
          <p:cNvSpPr txBox="1"/>
          <p:nvPr/>
        </p:nvSpPr>
        <p:spPr>
          <a:xfrm>
            <a:off x="3805560" y="1533409"/>
            <a:ext cx="3846991" cy="800219"/>
          </a:xfrm>
          <a:prstGeom prst="rect">
            <a:avLst/>
          </a:prstGeom>
          <a:noFill/>
        </p:spPr>
        <p:txBody>
          <a:bodyPr wrap="square">
            <a:spAutoFit/>
          </a:bodyPr>
          <a:lstStyle/>
          <a:p>
            <a:r>
              <a:rPr kumimoji="1" lang="en-US" altLang="ja-JP" dirty="0"/>
              <a:t>Around roof</a:t>
            </a:r>
          </a:p>
          <a:p>
            <a:r>
              <a:rPr kumimoji="1" lang="ja-JP" altLang="en-US" sz="1400" b="0" dirty="0"/>
              <a:t>・</a:t>
            </a:r>
            <a:r>
              <a:rPr kumimoji="1" lang="en-US" altLang="ja-JP" sz="1400" b="0" dirty="0"/>
              <a:t>mostly free propagation can be applicable except reflection on the metallic roof</a:t>
            </a:r>
          </a:p>
        </p:txBody>
      </p:sp>
      <p:sp>
        <p:nvSpPr>
          <p:cNvPr id="7" name="テキスト ボックス 6">
            <a:extLst>
              <a:ext uri="{FF2B5EF4-FFF2-40B4-BE49-F238E27FC236}">
                <a16:creationId xmlns:a16="http://schemas.microsoft.com/office/drawing/2014/main" id="{9A8CA9BE-431A-424E-A3D7-19E438C91EA1}"/>
              </a:ext>
            </a:extLst>
          </p:cNvPr>
          <p:cNvSpPr txBox="1"/>
          <p:nvPr/>
        </p:nvSpPr>
        <p:spPr>
          <a:xfrm>
            <a:off x="2366950" y="3602251"/>
            <a:ext cx="4912311" cy="1015663"/>
          </a:xfrm>
          <a:prstGeom prst="rect">
            <a:avLst/>
          </a:prstGeom>
          <a:solidFill>
            <a:schemeClr val="bg2">
              <a:lumMod val="20000"/>
              <a:lumOff val="80000"/>
            </a:schemeClr>
          </a:solidFill>
        </p:spPr>
        <p:txBody>
          <a:bodyPr wrap="square">
            <a:spAutoFit/>
          </a:bodyPr>
          <a:lstStyle/>
          <a:p>
            <a:r>
              <a:rPr kumimoji="1" lang="en-US" altLang="ja-JP" dirty="0"/>
              <a:t>Side</a:t>
            </a:r>
          </a:p>
          <a:p>
            <a:pPr marL="285750" indent="-285750">
              <a:buFont typeface="Arial" panose="020B0604020202020204" pitchFamily="34" charset="0"/>
              <a:buChar char="•"/>
            </a:pPr>
            <a:r>
              <a:rPr kumimoji="1" lang="en-US" altLang="ja-JP" sz="1400" b="0" dirty="0"/>
              <a:t>mostly free propagation can be applicable</a:t>
            </a:r>
            <a:endParaRPr lang="en-US" altLang="ja-JP" sz="1400" b="0" dirty="0"/>
          </a:p>
          <a:p>
            <a:pPr marL="285750" indent="-285750">
              <a:buFont typeface="Arial" panose="020B0604020202020204" pitchFamily="34" charset="0"/>
              <a:buChar char="•"/>
            </a:pPr>
            <a:r>
              <a:rPr kumimoji="1" lang="en-US" altLang="ja-JP" sz="1400" b="0" dirty="0"/>
              <a:t>Between right hand side and the left, front and back, </a:t>
            </a:r>
            <a:r>
              <a:rPr kumimoji="1" lang="en-US" altLang="ja-JP" sz="1400" dirty="0">
                <a:solidFill>
                  <a:srgbClr val="FF0000"/>
                </a:solidFill>
              </a:rPr>
              <a:t>NLOS model</a:t>
            </a:r>
            <a:r>
              <a:rPr kumimoji="1" lang="en-US" altLang="ja-JP" sz="1400" b="0" dirty="0"/>
              <a:t> should be applied. (Glass window)</a:t>
            </a:r>
          </a:p>
        </p:txBody>
      </p:sp>
      <p:sp>
        <p:nvSpPr>
          <p:cNvPr id="5" name="正方形/長方形 4">
            <a:extLst>
              <a:ext uri="{FF2B5EF4-FFF2-40B4-BE49-F238E27FC236}">
                <a16:creationId xmlns:a16="http://schemas.microsoft.com/office/drawing/2014/main" id="{9575A55E-42EA-4BD7-9110-0FAB3587824E}"/>
              </a:ext>
            </a:extLst>
          </p:cNvPr>
          <p:cNvSpPr/>
          <p:nvPr/>
        </p:nvSpPr>
        <p:spPr>
          <a:xfrm>
            <a:off x="106532" y="5184560"/>
            <a:ext cx="8868792" cy="976543"/>
          </a:xfrm>
          <a:prstGeom prst="rect">
            <a:avLst/>
          </a:prstGeom>
          <a:solidFill>
            <a:schemeClr val="bg2">
              <a:lumMod val="75000"/>
            </a:schemeClr>
          </a:solidFill>
          <a:ln>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9" name="テキスト ボックス 8">
            <a:extLst>
              <a:ext uri="{FF2B5EF4-FFF2-40B4-BE49-F238E27FC236}">
                <a16:creationId xmlns:a16="http://schemas.microsoft.com/office/drawing/2014/main" id="{5664C7B2-E193-4C81-9C7B-73A05B5334A1}"/>
              </a:ext>
            </a:extLst>
          </p:cNvPr>
          <p:cNvSpPr txBox="1"/>
          <p:nvPr/>
        </p:nvSpPr>
        <p:spPr>
          <a:xfrm>
            <a:off x="914401" y="5241944"/>
            <a:ext cx="6933460" cy="1107996"/>
          </a:xfrm>
          <a:prstGeom prst="rect">
            <a:avLst/>
          </a:prstGeom>
          <a:solidFill>
            <a:schemeClr val="bg2">
              <a:lumMod val="20000"/>
              <a:lumOff val="80000"/>
            </a:schemeClr>
          </a:solidFill>
        </p:spPr>
        <p:txBody>
          <a:bodyPr wrap="square">
            <a:spAutoFit/>
          </a:bodyPr>
          <a:lstStyle/>
          <a:p>
            <a:r>
              <a:rPr kumimoji="1" lang="en-US" altLang="ja-JP" dirty="0"/>
              <a:t>Bottom</a:t>
            </a:r>
          </a:p>
          <a:p>
            <a:pPr marL="285750" indent="-285750">
              <a:buFont typeface="Arial" panose="020B0604020202020204" pitchFamily="34" charset="0"/>
              <a:buChar char="•"/>
            </a:pPr>
            <a:r>
              <a:rPr kumimoji="1" lang="en-US" altLang="ja-JP" sz="1600" b="0" dirty="0"/>
              <a:t>Reflection at the body bottom and the ground should be considered.</a:t>
            </a:r>
            <a:br>
              <a:rPr kumimoji="1" lang="en-US" altLang="ja-JP" sz="1600" b="0" dirty="0"/>
            </a:br>
            <a:r>
              <a:rPr lang="en-US" altLang="ja-JP" sz="1600" b="0" dirty="0"/>
              <a:t>=&gt; maybe ignorable.</a:t>
            </a:r>
            <a:br>
              <a:rPr lang="en-US" altLang="ja-JP" sz="1600" b="0" dirty="0"/>
            </a:br>
            <a:r>
              <a:rPr lang="en-US" altLang="ja-JP" sz="1600" b="0" dirty="0"/>
              <a:t>=&gt;</a:t>
            </a:r>
            <a:r>
              <a:rPr lang="ja-JP" altLang="en-US" sz="1600" b="0" dirty="0"/>
              <a:t> </a:t>
            </a:r>
            <a:r>
              <a:rPr lang="en-US" altLang="ja-JP" sz="1600" b="0" dirty="0"/>
              <a:t>Depends on pavement</a:t>
            </a:r>
            <a:endParaRPr kumimoji="1" lang="en-US" altLang="ja-JP" sz="1600" b="0" dirty="0"/>
          </a:p>
        </p:txBody>
      </p:sp>
      <p:sp>
        <p:nvSpPr>
          <p:cNvPr id="11" name="テキスト ボックス 10">
            <a:extLst>
              <a:ext uri="{FF2B5EF4-FFF2-40B4-BE49-F238E27FC236}">
                <a16:creationId xmlns:a16="http://schemas.microsoft.com/office/drawing/2014/main" id="{6366F616-FEA8-4D6A-987B-8ADC4191E293}"/>
              </a:ext>
            </a:extLst>
          </p:cNvPr>
          <p:cNvSpPr txBox="1"/>
          <p:nvPr/>
        </p:nvSpPr>
        <p:spPr>
          <a:xfrm>
            <a:off x="6629596" y="4928432"/>
            <a:ext cx="2476357" cy="276999"/>
          </a:xfrm>
          <a:prstGeom prst="rect">
            <a:avLst/>
          </a:prstGeom>
          <a:solidFill>
            <a:schemeClr val="bg1"/>
          </a:solidFill>
        </p:spPr>
        <p:txBody>
          <a:bodyPr wrap="square">
            <a:spAutoFit/>
          </a:bodyPr>
          <a:lstStyle/>
          <a:p>
            <a:r>
              <a:rPr lang="ja-JP" altLang="en-US" sz="1200" b="0" dirty="0"/>
              <a:t>https://illust8.com/contents/2559</a:t>
            </a:r>
          </a:p>
        </p:txBody>
      </p:sp>
      <p:sp>
        <p:nvSpPr>
          <p:cNvPr id="4" name="楕円 3">
            <a:extLst>
              <a:ext uri="{FF2B5EF4-FFF2-40B4-BE49-F238E27FC236}">
                <a16:creationId xmlns:a16="http://schemas.microsoft.com/office/drawing/2014/main" id="{418EE24C-EB01-4B9E-B420-BD136BFBDF89}"/>
              </a:ext>
            </a:extLst>
          </p:cNvPr>
          <p:cNvSpPr/>
          <p:nvPr/>
        </p:nvSpPr>
        <p:spPr>
          <a:xfrm>
            <a:off x="2781600" y="4796457"/>
            <a:ext cx="165716" cy="184449"/>
          </a:xfrm>
          <a:prstGeom prst="ellipse">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5" name="楕円 14">
            <a:extLst>
              <a:ext uri="{FF2B5EF4-FFF2-40B4-BE49-F238E27FC236}">
                <a16:creationId xmlns:a16="http://schemas.microsoft.com/office/drawing/2014/main" id="{475BA755-4A66-46FC-B92E-4690E0A95A2F}"/>
              </a:ext>
            </a:extLst>
          </p:cNvPr>
          <p:cNvSpPr/>
          <p:nvPr/>
        </p:nvSpPr>
        <p:spPr>
          <a:xfrm>
            <a:off x="5308846" y="4815053"/>
            <a:ext cx="165716" cy="184449"/>
          </a:xfrm>
          <a:prstGeom prst="ellipse">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cxnSp>
        <p:nvCxnSpPr>
          <p:cNvPr id="8" name="直線矢印コネクタ 7">
            <a:extLst>
              <a:ext uri="{FF2B5EF4-FFF2-40B4-BE49-F238E27FC236}">
                <a16:creationId xmlns:a16="http://schemas.microsoft.com/office/drawing/2014/main" id="{658F7258-7015-469C-B3FC-457AA82FF1C7}"/>
              </a:ext>
            </a:extLst>
          </p:cNvPr>
          <p:cNvCxnSpPr>
            <a:cxnSpLocks/>
          </p:cNvCxnSpPr>
          <p:nvPr/>
        </p:nvCxnSpPr>
        <p:spPr>
          <a:xfrm>
            <a:off x="2964066" y="4947881"/>
            <a:ext cx="1083296" cy="224345"/>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F40C675F-99C0-4774-8ABE-66CACA99B78D}"/>
              </a:ext>
            </a:extLst>
          </p:cNvPr>
          <p:cNvCxnSpPr>
            <a:cxnSpLocks/>
          </p:cNvCxnSpPr>
          <p:nvPr/>
        </p:nvCxnSpPr>
        <p:spPr>
          <a:xfrm flipV="1">
            <a:off x="4322662" y="4952900"/>
            <a:ext cx="1000888" cy="202638"/>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楕円 18">
            <a:extLst>
              <a:ext uri="{FF2B5EF4-FFF2-40B4-BE49-F238E27FC236}">
                <a16:creationId xmlns:a16="http://schemas.microsoft.com/office/drawing/2014/main" id="{E3C31362-A1AE-4978-9A72-F418A5CA2E25}"/>
              </a:ext>
            </a:extLst>
          </p:cNvPr>
          <p:cNvSpPr/>
          <p:nvPr/>
        </p:nvSpPr>
        <p:spPr>
          <a:xfrm>
            <a:off x="4095588" y="2380839"/>
            <a:ext cx="165716" cy="184449"/>
          </a:xfrm>
          <a:prstGeom prst="ellipse">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20" name="楕円 19">
            <a:extLst>
              <a:ext uri="{FF2B5EF4-FFF2-40B4-BE49-F238E27FC236}">
                <a16:creationId xmlns:a16="http://schemas.microsoft.com/office/drawing/2014/main" id="{44B99317-3660-4A3C-8F2F-D6F76E02E4D4}"/>
              </a:ext>
            </a:extLst>
          </p:cNvPr>
          <p:cNvSpPr/>
          <p:nvPr/>
        </p:nvSpPr>
        <p:spPr>
          <a:xfrm>
            <a:off x="5489266" y="2363948"/>
            <a:ext cx="165716" cy="184449"/>
          </a:xfrm>
          <a:prstGeom prst="ellipse">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cxnSp>
        <p:nvCxnSpPr>
          <p:cNvPr id="21" name="直線矢印コネクタ 20">
            <a:extLst>
              <a:ext uri="{FF2B5EF4-FFF2-40B4-BE49-F238E27FC236}">
                <a16:creationId xmlns:a16="http://schemas.microsoft.com/office/drawing/2014/main" id="{7DA49BE9-7745-4C90-AC6F-59279E9E42B4}"/>
              </a:ext>
            </a:extLst>
          </p:cNvPr>
          <p:cNvCxnSpPr>
            <a:cxnSpLocks/>
          </p:cNvCxnSpPr>
          <p:nvPr/>
        </p:nvCxnSpPr>
        <p:spPr>
          <a:xfrm>
            <a:off x="4261304" y="2469688"/>
            <a:ext cx="1227962" cy="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爆発: 8 pt 24">
            <a:extLst>
              <a:ext uri="{FF2B5EF4-FFF2-40B4-BE49-F238E27FC236}">
                <a16:creationId xmlns:a16="http://schemas.microsoft.com/office/drawing/2014/main" id="{5A6886F3-ACDF-4C87-BE7D-970E915A5DC0}"/>
              </a:ext>
            </a:extLst>
          </p:cNvPr>
          <p:cNvSpPr/>
          <p:nvPr/>
        </p:nvSpPr>
        <p:spPr>
          <a:xfrm>
            <a:off x="4041444" y="4999502"/>
            <a:ext cx="281218" cy="248565"/>
          </a:xfrm>
          <a:prstGeom prst="irregularSeal1">
            <a:avLst/>
          </a:prstGeom>
          <a:solidFill>
            <a:srgbClr val="FFFF00"/>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28" name="テキスト ボックス 27">
            <a:extLst>
              <a:ext uri="{FF2B5EF4-FFF2-40B4-BE49-F238E27FC236}">
                <a16:creationId xmlns:a16="http://schemas.microsoft.com/office/drawing/2014/main" id="{1656D8B7-806E-4FCC-A8F6-EEAC93C14E79}"/>
              </a:ext>
            </a:extLst>
          </p:cNvPr>
          <p:cNvSpPr txBox="1"/>
          <p:nvPr/>
        </p:nvSpPr>
        <p:spPr>
          <a:xfrm>
            <a:off x="7078098" y="2152358"/>
            <a:ext cx="2027855" cy="800219"/>
          </a:xfrm>
          <a:prstGeom prst="rect">
            <a:avLst/>
          </a:prstGeom>
          <a:solidFill>
            <a:srgbClr val="FFFF00"/>
          </a:solidFill>
          <a:ln>
            <a:solidFill>
              <a:schemeClr val="tx1"/>
            </a:solidFill>
          </a:ln>
        </p:spPr>
        <p:txBody>
          <a:bodyPr wrap="square">
            <a:spAutoFit/>
          </a:bodyPr>
          <a:lstStyle/>
          <a:p>
            <a:r>
              <a:rPr kumimoji="1" lang="en-US" altLang="ja-JP" b="0" dirty="0"/>
              <a:t>Note:</a:t>
            </a:r>
          </a:p>
          <a:p>
            <a:r>
              <a:rPr kumimoji="1" lang="ja-JP" altLang="en-US" sz="1400" b="0" dirty="0"/>
              <a:t>・</a:t>
            </a:r>
            <a:r>
              <a:rPr kumimoji="1" lang="en-US" altLang="ja-JP" sz="1400" b="0" dirty="0"/>
              <a:t>open car</a:t>
            </a:r>
          </a:p>
          <a:p>
            <a:r>
              <a:rPr lang="ja-JP" altLang="en-US" sz="1400" b="0" dirty="0"/>
              <a:t>・</a:t>
            </a:r>
            <a:r>
              <a:rPr lang="en-US" altLang="ja-JP" sz="1400" b="0" dirty="0"/>
              <a:t>in-door roof&lt;=in body</a:t>
            </a:r>
            <a:endParaRPr kumimoji="1" lang="en-US" altLang="ja-JP" sz="1400" b="0" dirty="0"/>
          </a:p>
        </p:txBody>
      </p:sp>
      <p:sp>
        <p:nvSpPr>
          <p:cNvPr id="29" name="テキスト ボックス 28">
            <a:extLst>
              <a:ext uri="{FF2B5EF4-FFF2-40B4-BE49-F238E27FC236}">
                <a16:creationId xmlns:a16="http://schemas.microsoft.com/office/drawing/2014/main" id="{2500FD91-5BCD-4A6B-A577-7DA5E97AA118}"/>
              </a:ext>
            </a:extLst>
          </p:cNvPr>
          <p:cNvSpPr txBox="1"/>
          <p:nvPr/>
        </p:nvSpPr>
        <p:spPr>
          <a:xfrm>
            <a:off x="7051829" y="4183150"/>
            <a:ext cx="2092172" cy="584775"/>
          </a:xfrm>
          <a:prstGeom prst="rect">
            <a:avLst/>
          </a:prstGeom>
          <a:solidFill>
            <a:srgbClr val="FFFF00"/>
          </a:solidFill>
          <a:ln>
            <a:solidFill>
              <a:schemeClr val="tx1"/>
            </a:solidFill>
          </a:ln>
        </p:spPr>
        <p:txBody>
          <a:bodyPr wrap="square">
            <a:spAutoFit/>
          </a:bodyPr>
          <a:lstStyle/>
          <a:p>
            <a:r>
              <a:rPr kumimoji="1" lang="en-US" altLang="ja-JP" b="0" dirty="0"/>
              <a:t>Note:</a:t>
            </a:r>
            <a:endParaRPr kumimoji="1" lang="en-US" altLang="ja-JP" sz="1400" b="0" dirty="0"/>
          </a:p>
          <a:p>
            <a:r>
              <a:rPr lang="ja-JP" altLang="en-US" sz="1400" b="0" dirty="0"/>
              <a:t>・</a:t>
            </a:r>
            <a:r>
              <a:rPr lang="en-US" altLang="ja-JP" sz="1400" b="0" dirty="0"/>
              <a:t>key-less entry system</a:t>
            </a:r>
            <a:endParaRPr kumimoji="1" lang="en-US" altLang="ja-JP" sz="1400" b="0" dirty="0"/>
          </a:p>
        </p:txBody>
      </p:sp>
    </p:spTree>
    <p:extLst>
      <p:ext uri="{BB962C8B-B14F-4D97-AF65-F5344CB8AC3E}">
        <p14:creationId xmlns:p14="http://schemas.microsoft.com/office/powerpoint/2010/main" val="1945032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日付プレースホルダー 14">
            <a:extLst>
              <a:ext uri="{FF2B5EF4-FFF2-40B4-BE49-F238E27FC236}">
                <a16:creationId xmlns:a16="http://schemas.microsoft.com/office/drawing/2014/main" id="{6C98EE0B-1540-4685-BA56-A8EBFB239881}"/>
              </a:ext>
            </a:extLst>
          </p:cNvPr>
          <p:cNvSpPr>
            <a:spLocks noGrp="1"/>
          </p:cNvSpPr>
          <p:nvPr>
            <p:ph type="dt" idx="10"/>
          </p:nvPr>
        </p:nvSpPr>
        <p:spPr/>
        <p:txBody>
          <a:bodyPr/>
          <a:lstStyle/>
          <a:p>
            <a:r>
              <a:rPr kumimoji="1" lang="en-US" altLang="ja-JP"/>
              <a:t>September 2021</a:t>
            </a:r>
            <a:endParaRPr kumimoji="1" lang="ja-JP" altLang="en-US"/>
          </a:p>
        </p:txBody>
      </p:sp>
      <p:sp>
        <p:nvSpPr>
          <p:cNvPr id="23" name="フッター プレースホルダー 22">
            <a:extLst>
              <a:ext uri="{FF2B5EF4-FFF2-40B4-BE49-F238E27FC236}">
                <a16:creationId xmlns:a16="http://schemas.microsoft.com/office/drawing/2014/main" id="{DAFC81DF-C7B0-43D7-AC70-2D493926D6E5}"/>
              </a:ext>
            </a:extLst>
          </p:cNvPr>
          <p:cNvSpPr>
            <a:spLocks noGrp="1"/>
          </p:cNvSpPr>
          <p:nvPr>
            <p:ph type="ftr" idx="11"/>
          </p:nvPr>
        </p:nvSpPr>
        <p:spPr>
          <a:xfrm>
            <a:off x="4627813" y="6475413"/>
            <a:ext cx="4297112" cy="305924"/>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24" name="スライド番号プレースホルダー 23">
            <a:extLst>
              <a:ext uri="{FF2B5EF4-FFF2-40B4-BE49-F238E27FC236}">
                <a16:creationId xmlns:a16="http://schemas.microsoft.com/office/drawing/2014/main" id="{D300E173-984E-4C15-BA28-7089030485A2}"/>
              </a:ext>
            </a:extLst>
          </p:cNvPr>
          <p:cNvSpPr>
            <a:spLocks noGrp="1"/>
          </p:cNvSpPr>
          <p:nvPr>
            <p:ph type="sldNum" idx="12"/>
          </p:nvPr>
        </p:nvSpPr>
        <p:spPr/>
        <p:txBody>
          <a:bodyPr/>
          <a:lstStyle/>
          <a:p>
            <a:fld id="{248EE29C-DCB8-4C23-BE14-115B5B2E505D}" type="slidenum">
              <a:rPr kumimoji="1" lang="ja-JP" altLang="en-US" smtClean="0"/>
              <a:t>18</a:t>
            </a:fld>
            <a:endParaRPr kumimoji="1" lang="ja-JP" altLang="en-US"/>
          </a:p>
        </p:txBody>
      </p:sp>
      <p:sp>
        <p:nvSpPr>
          <p:cNvPr id="2" name="タイトル 1">
            <a:extLst>
              <a:ext uri="{FF2B5EF4-FFF2-40B4-BE49-F238E27FC236}">
                <a16:creationId xmlns:a16="http://schemas.microsoft.com/office/drawing/2014/main" id="{91639C30-1FF0-4851-AE84-0D2322A7D1FE}"/>
              </a:ext>
            </a:extLst>
          </p:cNvPr>
          <p:cNvSpPr>
            <a:spLocks noGrp="1"/>
          </p:cNvSpPr>
          <p:nvPr>
            <p:ph type="title"/>
          </p:nvPr>
        </p:nvSpPr>
        <p:spPr>
          <a:xfrm>
            <a:off x="329953" y="731243"/>
            <a:ext cx="8280647" cy="923330"/>
          </a:xfrm>
        </p:spPr>
        <p:txBody>
          <a:bodyPr/>
          <a:lstStyle/>
          <a:p>
            <a:r>
              <a:rPr kumimoji="1" lang="en-US" altLang="ja-JP" dirty="0"/>
              <a:t>Environment models that can be applicable against different type of vehicles</a:t>
            </a:r>
            <a:endParaRPr kumimoji="1" lang="ja-JP" altLang="en-US" dirty="0"/>
          </a:p>
        </p:txBody>
      </p:sp>
      <p:pic>
        <p:nvPicPr>
          <p:cNvPr id="3" name="Picture 4" descr="車・セダンのイラスト02 | 無料のフリー素材 イラストエイト">
            <a:extLst>
              <a:ext uri="{FF2B5EF4-FFF2-40B4-BE49-F238E27FC236}">
                <a16:creationId xmlns:a16="http://schemas.microsoft.com/office/drawing/2014/main" id="{765CDC0E-4039-4CA5-8243-40B928FAF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64" y="2603781"/>
            <a:ext cx="1962077" cy="120032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72E50FD7-7D79-45B3-AB55-1AB5A6703B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99" r="2348" b="20027"/>
          <a:stretch/>
        </p:blipFill>
        <p:spPr bwMode="auto">
          <a:xfrm>
            <a:off x="3558838" y="2064847"/>
            <a:ext cx="5585162" cy="2166151"/>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CFB7B189-CB83-45A4-A54B-7520906A8527}"/>
              </a:ext>
            </a:extLst>
          </p:cNvPr>
          <p:cNvSpPr txBox="1"/>
          <p:nvPr/>
        </p:nvSpPr>
        <p:spPr>
          <a:xfrm>
            <a:off x="0" y="3619444"/>
            <a:ext cx="963226" cy="369332"/>
          </a:xfrm>
          <a:prstGeom prst="rect">
            <a:avLst/>
          </a:prstGeom>
          <a:noFill/>
        </p:spPr>
        <p:txBody>
          <a:bodyPr wrap="square">
            <a:spAutoFit/>
          </a:bodyPr>
          <a:lstStyle/>
          <a:p>
            <a:r>
              <a:rPr kumimoji="1" lang="en-US" altLang="ja-JP" dirty="0"/>
              <a:t>Engine</a:t>
            </a:r>
            <a:endParaRPr lang="ja-JP" altLang="en-US" dirty="0"/>
          </a:p>
        </p:txBody>
      </p:sp>
      <p:sp>
        <p:nvSpPr>
          <p:cNvPr id="9" name="テキスト ボックス 8">
            <a:extLst>
              <a:ext uri="{FF2B5EF4-FFF2-40B4-BE49-F238E27FC236}">
                <a16:creationId xmlns:a16="http://schemas.microsoft.com/office/drawing/2014/main" id="{461C7567-1A78-4B0A-95DD-E3F286E308A0}"/>
              </a:ext>
            </a:extLst>
          </p:cNvPr>
          <p:cNvSpPr txBox="1"/>
          <p:nvPr/>
        </p:nvSpPr>
        <p:spPr>
          <a:xfrm>
            <a:off x="1092692" y="3642489"/>
            <a:ext cx="963226" cy="369332"/>
          </a:xfrm>
          <a:prstGeom prst="rect">
            <a:avLst/>
          </a:prstGeom>
          <a:noFill/>
        </p:spPr>
        <p:txBody>
          <a:bodyPr wrap="square">
            <a:spAutoFit/>
          </a:bodyPr>
          <a:lstStyle/>
          <a:p>
            <a:r>
              <a:rPr kumimoji="1" lang="en-US" altLang="ja-JP" dirty="0"/>
              <a:t>Cabin</a:t>
            </a:r>
            <a:endParaRPr lang="ja-JP" altLang="en-US" dirty="0"/>
          </a:p>
        </p:txBody>
      </p:sp>
      <p:sp>
        <p:nvSpPr>
          <p:cNvPr id="10" name="テキスト ボックス 9">
            <a:extLst>
              <a:ext uri="{FF2B5EF4-FFF2-40B4-BE49-F238E27FC236}">
                <a16:creationId xmlns:a16="http://schemas.microsoft.com/office/drawing/2014/main" id="{B17EC944-0893-4238-B1C3-A555C7B77299}"/>
              </a:ext>
            </a:extLst>
          </p:cNvPr>
          <p:cNvSpPr txBox="1"/>
          <p:nvPr/>
        </p:nvSpPr>
        <p:spPr>
          <a:xfrm rot="16200000">
            <a:off x="2878024" y="3725087"/>
            <a:ext cx="963226" cy="369332"/>
          </a:xfrm>
          <a:prstGeom prst="rect">
            <a:avLst/>
          </a:prstGeom>
          <a:noFill/>
        </p:spPr>
        <p:txBody>
          <a:bodyPr wrap="square">
            <a:spAutoFit/>
          </a:bodyPr>
          <a:lstStyle/>
          <a:p>
            <a:r>
              <a:rPr kumimoji="1" lang="en-US" altLang="ja-JP" dirty="0"/>
              <a:t>Engine</a:t>
            </a:r>
            <a:endParaRPr lang="ja-JP" altLang="en-US" dirty="0"/>
          </a:p>
        </p:txBody>
      </p:sp>
      <p:sp>
        <p:nvSpPr>
          <p:cNvPr id="11" name="テキスト ボックス 10">
            <a:extLst>
              <a:ext uri="{FF2B5EF4-FFF2-40B4-BE49-F238E27FC236}">
                <a16:creationId xmlns:a16="http://schemas.microsoft.com/office/drawing/2014/main" id="{E55CBE2A-548D-469C-BB6E-0A3A91A0A4BF}"/>
              </a:ext>
            </a:extLst>
          </p:cNvPr>
          <p:cNvSpPr txBox="1"/>
          <p:nvPr/>
        </p:nvSpPr>
        <p:spPr>
          <a:xfrm rot="16200000">
            <a:off x="2876915" y="2624343"/>
            <a:ext cx="963226" cy="369332"/>
          </a:xfrm>
          <a:prstGeom prst="rect">
            <a:avLst/>
          </a:prstGeom>
          <a:noFill/>
        </p:spPr>
        <p:txBody>
          <a:bodyPr wrap="square">
            <a:spAutoFit/>
          </a:bodyPr>
          <a:lstStyle/>
          <a:p>
            <a:r>
              <a:rPr lang="en-US" altLang="ja-JP" dirty="0"/>
              <a:t>Cabin</a:t>
            </a:r>
            <a:endParaRPr lang="ja-JP" altLang="en-US" dirty="0"/>
          </a:p>
        </p:txBody>
      </p:sp>
      <p:sp>
        <p:nvSpPr>
          <p:cNvPr id="6" name="右中かっこ 5">
            <a:extLst>
              <a:ext uri="{FF2B5EF4-FFF2-40B4-BE49-F238E27FC236}">
                <a16:creationId xmlns:a16="http://schemas.microsoft.com/office/drawing/2014/main" id="{50E0F77A-B8F4-4AF7-A7FF-21E5360FBBDE}"/>
              </a:ext>
            </a:extLst>
          </p:cNvPr>
          <p:cNvSpPr/>
          <p:nvPr/>
        </p:nvSpPr>
        <p:spPr>
          <a:xfrm rot="5400000">
            <a:off x="430569" y="3295918"/>
            <a:ext cx="169025" cy="478028"/>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右中かっこ 13">
            <a:extLst>
              <a:ext uri="{FF2B5EF4-FFF2-40B4-BE49-F238E27FC236}">
                <a16:creationId xmlns:a16="http://schemas.microsoft.com/office/drawing/2014/main" id="{2931C48A-2573-4C0F-B23E-790E2BAEA585}"/>
              </a:ext>
            </a:extLst>
          </p:cNvPr>
          <p:cNvSpPr/>
          <p:nvPr/>
        </p:nvSpPr>
        <p:spPr>
          <a:xfrm rot="5400000">
            <a:off x="1296271" y="3021651"/>
            <a:ext cx="169024" cy="1041369"/>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右中かっこ 15">
            <a:extLst>
              <a:ext uri="{FF2B5EF4-FFF2-40B4-BE49-F238E27FC236}">
                <a16:creationId xmlns:a16="http://schemas.microsoft.com/office/drawing/2014/main" id="{DFB9D4D4-C68A-4679-ADB9-0F5431405A55}"/>
              </a:ext>
            </a:extLst>
          </p:cNvPr>
          <p:cNvSpPr/>
          <p:nvPr/>
        </p:nvSpPr>
        <p:spPr>
          <a:xfrm rot="10800000">
            <a:off x="3470399" y="2657844"/>
            <a:ext cx="251905" cy="887217"/>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右中かっこ 16">
            <a:extLst>
              <a:ext uri="{FF2B5EF4-FFF2-40B4-BE49-F238E27FC236}">
                <a16:creationId xmlns:a16="http://schemas.microsoft.com/office/drawing/2014/main" id="{640E3739-BD7C-4126-BAAF-F7B14E27A6E4}"/>
              </a:ext>
            </a:extLst>
          </p:cNvPr>
          <p:cNvSpPr/>
          <p:nvPr/>
        </p:nvSpPr>
        <p:spPr>
          <a:xfrm rot="10800000">
            <a:off x="3470398" y="3603474"/>
            <a:ext cx="251905" cy="329203"/>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9C92AFDA-E4C6-407A-9544-762378638465}"/>
              </a:ext>
            </a:extLst>
          </p:cNvPr>
          <p:cNvSpPr txBox="1"/>
          <p:nvPr/>
        </p:nvSpPr>
        <p:spPr>
          <a:xfrm>
            <a:off x="419144" y="5006980"/>
            <a:ext cx="4097045" cy="1477328"/>
          </a:xfrm>
          <a:prstGeom prst="rect">
            <a:avLst/>
          </a:prstGeom>
          <a:noFill/>
        </p:spPr>
        <p:txBody>
          <a:bodyPr wrap="square">
            <a:spAutoFit/>
          </a:bodyPr>
          <a:lstStyle/>
          <a:p>
            <a:r>
              <a:rPr lang="en-US" altLang="ja-JP" dirty="0"/>
              <a:t>Policy:</a:t>
            </a:r>
          </a:p>
          <a:p>
            <a:r>
              <a:rPr kumimoji="1" lang="en-US" altLang="ja-JP" b="0" dirty="0"/>
              <a:t>IEEE 802.15.6a defines several common environment models against </a:t>
            </a:r>
            <a:r>
              <a:rPr kumimoji="1" lang="en-US" altLang="ja-JP" dirty="0"/>
              <a:t>most dominant </a:t>
            </a:r>
            <a:r>
              <a:rPr kumimoji="1" lang="en-US" altLang="ja-JP" b="0" dirty="0"/>
              <a:t>use cases as </a:t>
            </a:r>
            <a:r>
              <a:rPr kumimoji="1" lang="en-US" altLang="ja-JP" dirty="0"/>
              <a:t>mandatory models</a:t>
            </a:r>
            <a:r>
              <a:rPr kumimoji="1" lang="en-US" altLang="ja-JP" b="0" dirty="0"/>
              <a:t>.</a:t>
            </a:r>
          </a:p>
        </p:txBody>
      </p:sp>
      <p:sp>
        <p:nvSpPr>
          <p:cNvPr id="19" name="テキスト ボックス 18">
            <a:extLst>
              <a:ext uri="{FF2B5EF4-FFF2-40B4-BE49-F238E27FC236}">
                <a16:creationId xmlns:a16="http://schemas.microsoft.com/office/drawing/2014/main" id="{19FFEAA1-58CD-4F79-836A-5FB81D83041A}"/>
              </a:ext>
            </a:extLst>
          </p:cNvPr>
          <p:cNvSpPr txBox="1"/>
          <p:nvPr/>
        </p:nvSpPr>
        <p:spPr>
          <a:xfrm>
            <a:off x="4600483" y="4806925"/>
            <a:ext cx="4097045" cy="1600438"/>
          </a:xfrm>
          <a:prstGeom prst="rect">
            <a:avLst/>
          </a:prstGeom>
          <a:noFill/>
        </p:spPr>
        <p:txBody>
          <a:bodyPr wrap="square">
            <a:spAutoFit/>
          </a:bodyPr>
          <a:lstStyle/>
          <a:p>
            <a:r>
              <a:rPr lang="en-US" altLang="ja-JP" dirty="0"/>
              <a:t>Categories:</a:t>
            </a:r>
          </a:p>
          <a:p>
            <a:r>
              <a:rPr kumimoji="1" lang="en-US" altLang="ja-JP" sz="1600" b="0" dirty="0"/>
              <a:t>Categorize several type of vehicle like “for passengers”, “bus”, “small cargo”, “middle cargo”, “Large cargo” and “special purpose vehicles” such as a construction machines and build models for various categories.</a:t>
            </a:r>
          </a:p>
        </p:txBody>
      </p:sp>
      <p:sp>
        <p:nvSpPr>
          <p:cNvPr id="4" name="矢印: 左右 3">
            <a:extLst>
              <a:ext uri="{FF2B5EF4-FFF2-40B4-BE49-F238E27FC236}">
                <a16:creationId xmlns:a16="http://schemas.microsoft.com/office/drawing/2014/main" id="{87469726-62CA-4610-9F22-430336236D4E}"/>
              </a:ext>
            </a:extLst>
          </p:cNvPr>
          <p:cNvSpPr/>
          <p:nvPr/>
        </p:nvSpPr>
        <p:spPr>
          <a:xfrm>
            <a:off x="2185384" y="2603781"/>
            <a:ext cx="963226" cy="1384995"/>
          </a:xfrm>
          <a:prstGeom prst="leftRightArrow">
            <a:avLst>
              <a:gd name="adj1" fmla="val 57692"/>
              <a:gd name="adj2" fmla="val 36175"/>
            </a:avLst>
          </a:prstGeom>
          <a:solidFill>
            <a:srgbClr val="FF99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20" name="テキスト ボックス 19">
            <a:extLst>
              <a:ext uri="{FF2B5EF4-FFF2-40B4-BE49-F238E27FC236}">
                <a16:creationId xmlns:a16="http://schemas.microsoft.com/office/drawing/2014/main" id="{AEF52FC5-2433-460A-A0F6-837A13692DF5}"/>
              </a:ext>
            </a:extLst>
          </p:cNvPr>
          <p:cNvSpPr txBox="1"/>
          <p:nvPr/>
        </p:nvSpPr>
        <p:spPr>
          <a:xfrm>
            <a:off x="151537" y="3961427"/>
            <a:ext cx="4722920" cy="923330"/>
          </a:xfrm>
          <a:prstGeom prst="rect">
            <a:avLst/>
          </a:prstGeom>
          <a:noFill/>
        </p:spPr>
        <p:txBody>
          <a:bodyPr wrap="square">
            <a:spAutoFit/>
          </a:bodyPr>
          <a:lstStyle/>
          <a:p>
            <a:pPr algn="ctr"/>
            <a:r>
              <a:rPr kumimoji="1" lang="en-US" altLang="ja-JP" b="0" dirty="0">
                <a:solidFill>
                  <a:schemeClr val="tx1"/>
                </a:solidFill>
              </a:rPr>
              <a:t>Different</a:t>
            </a:r>
          </a:p>
          <a:p>
            <a:pPr algn="ctr"/>
            <a:r>
              <a:rPr lang="en-US" altLang="ja-JP" b="0" dirty="0"/>
              <a:t>Size;</a:t>
            </a:r>
          </a:p>
          <a:p>
            <a:pPr algn="ctr"/>
            <a:r>
              <a:rPr lang="en-US" altLang="ja-JP" b="0" dirty="0"/>
              <a:t>Structure;...etc.</a:t>
            </a:r>
          </a:p>
        </p:txBody>
      </p:sp>
      <p:sp>
        <p:nvSpPr>
          <p:cNvPr id="22" name="テキスト ボックス 21">
            <a:extLst>
              <a:ext uri="{FF2B5EF4-FFF2-40B4-BE49-F238E27FC236}">
                <a16:creationId xmlns:a16="http://schemas.microsoft.com/office/drawing/2014/main" id="{573AD068-71BF-46E7-958D-C6B532AB415E}"/>
              </a:ext>
            </a:extLst>
          </p:cNvPr>
          <p:cNvSpPr txBox="1"/>
          <p:nvPr/>
        </p:nvSpPr>
        <p:spPr>
          <a:xfrm>
            <a:off x="3590477" y="4380740"/>
            <a:ext cx="4722920" cy="400110"/>
          </a:xfrm>
          <a:prstGeom prst="rect">
            <a:avLst/>
          </a:prstGeom>
          <a:noFill/>
        </p:spPr>
        <p:txBody>
          <a:bodyPr wrap="square">
            <a:spAutoFit/>
          </a:bodyPr>
          <a:lstStyle/>
          <a:p>
            <a:r>
              <a:rPr lang="ja-JP" altLang="en-US" sz="1000" b="0" dirty="0"/>
              <a:t>https://nohat.cc/f/heavy-truck-illustration-isolated-on-a-white-background/comvecteezy328938-201908251309.html</a:t>
            </a:r>
          </a:p>
        </p:txBody>
      </p:sp>
    </p:spTree>
    <p:extLst>
      <p:ext uri="{BB962C8B-B14F-4D97-AF65-F5344CB8AC3E}">
        <p14:creationId xmlns:p14="http://schemas.microsoft.com/office/powerpoint/2010/main" val="2883404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正方形/長方形 79">
            <a:extLst>
              <a:ext uri="{FF2B5EF4-FFF2-40B4-BE49-F238E27FC236}">
                <a16:creationId xmlns:a16="http://schemas.microsoft.com/office/drawing/2014/main" id="{56B0BA0B-D3CA-43F9-B625-7991660E06A1}"/>
              </a:ext>
            </a:extLst>
          </p:cNvPr>
          <p:cNvSpPr/>
          <p:nvPr/>
        </p:nvSpPr>
        <p:spPr>
          <a:xfrm>
            <a:off x="3808809" y="1961522"/>
            <a:ext cx="1860066" cy="970886"/>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 name="日付プレースホルダー 3">
            <a:extLst>
              <a:ext uri="{FF2B5EF4-FFF2-40B4-BE49-F238E27FC236}">
                <a16:creationId xmlns:a16="http://schemas.microsoft.com/office/drawing/2014/main" id="{044EEBF0-F909-48FF-90F6-578FBAAB3116}"/>
              </a:ext>
            </a:extLst>
          </p:cNvPr>
          <p:cNvSpPr>
            <a:spLocks noGrp="1"/>
          </p:cNvSpPr>
          <p:nvPr>
            <p:ph type="dt" idx="10"/>
          </p:nvPr>
        </p:nvSpPr>
        <p:spPr/>
        <p:txBody>
          <a:bodyPr/>
          <a:lstStyle/>
          <a:p>
            <a:r>
              <a:rPr lang="en-US" altLang="ja-JP"/>
              <a:t>September 2021</a:t>
            </a:r>
            <a:endParaRPr lang="en-US" dirty="0"/>
          </a:p>
        </p:txBody>
      </p:sp>
      <p:sp>
        <p:nvSpPr>
          <p:cNvPr id="5" name="フッター プレースホルダー 4">
            <a:extLst>
              <a:ext uri="{FF2B5EF4-FFF2-40B4-BE49-F238E27FC236}">
                <a16:creationId xmlns:a16="http://schemas.microsoft.com/office/drawing/2014/main" id="{CAE57167-E2F9-472C-A19B-FAD21C527B5F}"/>
              </a:ext>
            </a:extLst>
          </p:cNvPr>
          <p:cNvSpPr>
            <a:spLocks noGrp="1"/>
          </p:cNvSpPr>
          <p:nvPr>
            <p:ph type="ftr" idx="11"/>
          </p:nvPr>
        </p:nvSpPr>
        <p:spPr>
          <a:xfrm>
            <a:off x="4860020" y="6463360"/>
            <a:ext cx="4202704" cy="363019"/>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6" name="スライド番号プレースホルダー 5">
            <a:extLst>
              <a:ext uri="{FF2B5EF4-FFF2-40B4-BE49-F238E27FC236}">
                <a16:creationId xmlns:a16="http://schemas.microsoft.com/office/drawing/2014/main" id="{E1627449-0F68-4AF7-AED6-690F976B7E52}"/>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19</a:t>
            </a:fld>
            <a:endParaRPr dirty="0"/>
          </a:p>
        </p:txBody>
      </p:sp>
      <p:sp>
        <p:nvSpPr>
          <p:cNvPr id="7" name="タイトル 6">
            <a:extLst>
              <a:ext uri="{FF2B5EF4-FFF2-40B4-BE49-F238E27FC236}">
                <a16:creationId xmlns:a16="http://schemas.microsoft.com/office/drawing/2014/main" id="{4190B607-2BA2-4D88-ABBD-E05B65A9F0B9}"/>
              </a:ext>
            </a:extLst>
          </p:cNvPr>
          <p:cNvSpPr>
            <a:spLocks noGrp="1"/>
          </p:cNvSpPr>
          <p:nvPr>
            <p:ph type="title"/>
          </p:nvPr>
        </p:nvSpPr>
        <p:spPr>
          <a:xfrm>
            <a:off x="286841" y="591182"/>
            <a:ext cx="8608255" cy="511233"/>
          </a:xfrm>
        </p:spPr>
        <p:txBody>
          <a:bodyPr/>
          <a:lstStyle/>
          <a:p>
            <a:r>
              <a:rPr lang="en-US" altLang="ja-JP" dirty="0"/>
              <a:t>Channel and Environment Model Categories</a:t>
            </a:r>
            <a:endParaRPr lang="ja-JP" altLang="en-US" dirty="0"/>
          </a:p>
        </p:txBody>
      </p:sp>
      <p:pic>
        <p:nvPicPr>
          <p:cNvPr id="8" name="Picture 4" descr="車・セダンのイラスト02 | 無料のフリー素材 イラストエイト">
            <a:extLst>
              <a:ext uri="{FF2B5EF4-FFF2-40B4-BE49-F238E27FC236}">
                <a16:creationId xmlns:a16="http://schemas.microsoft.com/office/drawing/2014/main" id="{ADCE65CE-A52E-4F15-B4D1-D8387428A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92685" y="2339895"/>
            <a:ext cx="973197" cy="5953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21D86F50-31C2-400B-88DC-2D99727B05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99" r="2348" b="20027"/>
          <a:stretch/>
        </p:blipFill>
        <p:spPr bwMode="auto">
          <a:xfrm flipH="1">
            <a:off x="102871" y="3871811"/>
            <a:ext cx="1884037" cy="7307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157B4A3A-12D8-44BC-85CA-DC89B187AC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78577" y="4936715"/>
            <a:ext cx="1521243" cy="1231482"/>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EB392F78-7883-47DF-8EBD-F2D809852078}"/>
              </a:ext>
            </a:extLst>
          </p:cNvPr>
          <p:cNvSpPr txBox="1"/>
          <p:nvPr/>
        </p:nvSpPr>
        <p:spPr>
          <a:xfrm>
            <a:off x="1639332" y="5731186"/>
            <a:ext cx="1842008" cy="230832"/>
          </a:xfrm>
          <a:prstGeom prst="rect">
            <a:avLst/>
          </a:prstGeom>
          <a:noFill/>
        </p:spPr>
        <p:txBody>
          <a:bodyPr wrap="square">
            <a:spAutoFit/>
          </a:bodyPr>
          <a:lstStyle/>
          <a:p>
            <a:r>
              <a:rPr lang="ja-JP" altLang="en-US" sz="900" b="0" dirty="0"/>
              <a:t>https://illust8.com/contents/5097</a:t>
            </a:r>
          </a:p>
        </p:txBody>
      </p:sp>
      <p:sp>
        <p:nvSpPr>
          <p:cNvPr id="14" name="テキスト ボックス 13">
            <a:extLst>
              <a:ext uri="{FF2B5EF4-FFF2-40B4-BE49-F238E27FC236}">
                <a16:creationId xmlns:a16="http://schemas.microsoft.com/office/drawing/2014/main" id="{71BCA652-DBF0-402B-9C95-C07985C0894E}"/>
              </a:ext>
            </a:extLst>
          </p:cNvPr>
          <p:cNvSpPr txBox="1"/>
          <p:nvPr/>
        </p:nvSpPr>
        <p:spPr>
          <a:xfrm>
            <a:off x="69433" y="2801334"/>
            <a:ext cx="1908461" cy="646331"/>
          </a:xfrm>
          <a:prstGeom prst="rect">
            <a:avLst/>
          </a:prstGeom>
          <a:noFill/>
        </p:spPr>
        <p:txBody>
          <a:bodyPr wrap="square">
            <a:spAutoFit/>
          </a:bodyPr>
          <a:lstStyle/>
          <a:p>
            <a:r>
              <a:rPr kumimoji="1" lang="en-US" altLang="ja-JP" dirty="0"/>
              <a:t>Small / medium size vehicle</a:t>
            </a:r>
            <a:endParaRPr kumimoji="1" lang="en-US" altLang="ja-JP" sz="1400" b="0" dirty="0"/>
          </a:p>
        </p:txBody>
      </p:sp>
      <p:sp>
        <p:nvSpPr>
          <p:cNvPr id="15" name="テキスト ボックス 14">
            <a:extLst>
              <a:ext uri="{FF2B5EF4-FFF2-40B4-BE49-F238E27FC236}">
                <a16:creationId xmlns:a16="http://schemas.microsoft.com/office/drawing/2014/main" id="{721ACEF6-25DC-4636-9A5B-13F7250FD11D}"/>
              </a:ext>
            </a:extLst>
          </p:cNvPr>
          <p:cNvSpPr txBox="1"/>
          <p:nvPr/>
        </p:nvSpPr>
        <p:spPr>
          <a:xfrm>
            <a:off x="360339" y="4524136"/>
            <a:ext cx="3162419" cy="369332"/>
          </a:xfrm>
          <a:prstGeom prst="rect">
            <a:avLst/>
          </a:prstGeom>
          <a:noFill/>
        </p:spPr>
        <p:txBody>
          <a:bodyPr wrap="square">
            <a:spAutoFit/>
          </a:bodyPr>
          <a:lstStyle/>
          <a:p>
            <a:r>
              <a:rPr kumimoji="1" lang="en-US" altLang="ja-JP" dirty="0"/>
              <a:t>Large / long size vehicle</a:t>
            </a:r>
            <a:endParaRPr kumimoji="1" lang="en-US" altLang="ja-JP" sz="1400" b="0" dirty="0"/>
          </a:p>
        </p:txBody>
      </p:sp>
      <p:sp>
        <p:nvSpPr>
          <p:cNvPr id="16" name="テキスト ボックス 15">
            <a:extLst>
              <a:ext uri="{FF2B5EF4-FFF2-40B4-BE49-F238E27FC236}">
                <a16:creationId xmlns:a16="http://schemas.microsoft.com/office/drawing/2014/main" id="{579F1112-C8D9-43B7-A49C-7725F98F8E36}"/>
              </a:ext>
            </a:extLst>
          </p:cNvPr>
          <p:cNvSpPr txBox="1"/>
          <p:nvPr/>
        </p:nvSpPr>
        <p:spPr>
          <a:xfrm>
            <a:off x="491521" y="5983531"/>
            <a:ext cx="2989819" cy="369332"/>
          </a:xfrm>
          <a:prstGeom prst="rect">
            <a:avLst/>
          </a:prstGeom>
          <a:noFill/>
        </p:spPr>
        <p:txBody>
          <a:bodyPr wrap="square">
            <a:spAutoFit/>
          </a:bodyPr>
          <a:lstStyle/>
          <a:p>
            <a:r>
              <a:rPr kumimoji="1" lang="en-US" altLang="ja-JP" dirty="0"/>
              <a:t>Special purpose vehicle</a:t>
            </a:r>
            <a:endParaRPr kumimoji="1" lang="en-US" altLang="ja-JP" sz="1400" b="0" dirty="0"/>
          </a:p>
        </p:txBody>
      </p:sp>
      <p:sp>
        <p:nvSpPr>
          <p:cNvPr id="12" name="左中かっこ 11">
            <a:extLst>
              <a:ext uri="{FF2B5EF4-FFF2-40B4-BE49-F238E27FC236}">
                <a16:creationId xmlns:a16="http://schemas.microsoft.com/office/drawing/2014/main" id="{6A2BD1C9-6219-41DA-8086-CB0873BBBA39}"/>
              </a:ext>
            </a:extLst>
          </p:cNvPr>
          <p:cNvSpPr/>
          <p:nvPr/>
        </p:nvSpPr>
        <p:spPr>
          <a:xfrm>
            <a:off x="1796789" y="2397359"/>
            <a:ext cx="312012" cy="988967"/>
          </a:xfrm>
          <a:prstGeom prst="leftBrace">
            <a:avLst>
              <a:gd name="adj1" fmla="val 56703"/>
              <a:gd name="adj2"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0" name="テキスト ボックス 19">
            <a:extLst>
              <a:ext uri="{FF2B5EF4-FFF2-40B4-BE49-F238E27FC236}">
                <a16:creationId xmlns:a16="http://schemas.microsoft.com/office/drawing/2014/main" id="{CFF9F9FA-0639-41E5-8722-B8FAAEDDC2D3}"/>
              </a:ext>
            </a:extLst>
          </p:cNvPr>
          <p:cNvSpPr txBox="1"/>
          <p:nvPr/>
        </p:nvSpPr>
        <p:spPr>
          <a:xfrm>
            <a:off x="2222592" y="2086415"/>
            <a:ext cx="1624496" cy="646331"/>
          </a:xfrm>
          <a:prstGeom prst="rect">
            <a:avLst/>
          </a:prstGeom>
          <a:noFill/>
        </p:spPr>
        <p:txBody>
          <a:bodyPr wrap="square">
            <a:spAutoFit/>
          </a:bodyPr>
          <a:lstStyle/>
          <a:p>
            <a:r>
              <a:rPr kumimoji="1" lang="en-US" altLang="ja-JP" dirty="0"/>
              <a:t>Without motor</a:t>
            </a:r>
            <a:endParaRPr kumimoji="1" lang="en-US" altLang="ja-JP" sz="1400" b="0" dirty="0"/>
          </a:p>
        </p:txBody>
      </p:sp>
      <p:sp>
        <p:nvSpPr>
          <p:cNvPr id="21" name="テキスト ボックス 20">
            <a:extLst>
              <a:ext uri="{FF2B5EF4-FFF2-40B4-BE49-F238E27FC236}">
                <a16:creationId xmlns:a16="http://schemas.microsoft.com/office/drawing/2014/main" id="{FFA508D4-E1E6-4A9A-9603-C3487DF08950}"/>
              </a:ext>
            </a:extLst>
          </p:cNvPr>
          <p:cNvSpPr txBox="1"/>
          <p:nvPr/>
        </p:nvSpPr>
        <p:spPr>
          <a:xfrm>
            <a:off x="2249361" y="3161860"/>
            <a:ext cx="1418940" cy="369332"/>
          </a:xfrm>
          <a:prstGeom prst="rect">
            <a:avLst/>
          </a:prstGeom>
          <a:noFill/>
        </p:spPr>
        <p:txBody>
          <a:bodyPr wrap="square">
            <a:spAutoFit/>
          </a:bodyPr>
          <a:lstStyle/>
          <a:p>
            <a:r>
              <a:rPr kumimoji="1" lang="en-US" altLang="ja-JP" dirty="0"/>
              <a:t>With motor</a:t>
            </a:r>
            <a:endParaRPr kumimoji="1" lang="en-US" altLang="ja-JP" sz="1400" b="0" dirty="0"/>
          </a:p>
        </p:txBody>
      </p:sp>
      <p:cxnSp>
        <p:nvCxnSpPr>
          <p:cNvPr id="22" name="直線コネクタ 21">
            <a:extLst>
              <a:ext uri="{FF2B5EF4-FFF2-40B4-BE49-F238E27FC236}">
                <a16:creationId xmlns:a16="http://schemas.microsoft.com/office/drawing/2014/main" id="{3A9C8CEE-5A4A-43BC-A42D-4A2A83DCE942}"/>
              </a:ext>
            </a:extLst>
          </p:cNvPr>
          <p:cNvCxnSpPr/>
          <p:nvPr/>
        </p:nvCxnSpPr>
        <p:spPr>
          <a:xfrm>
            <a:off x="218355" y="3828563"/>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2A04D568-8BAA-4E04-9912-81155FC9F233}"/>
              </a:ext>
            </a:extLst>
          </p:cNvPr>
          <p:cNvCxnSpPr/>
          <p:nvPr/>
        </p:nvCxnSpPr>
        <p:spPr>
          <a:xfrm>
            <a:off x="286841" y="5033745"/>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5" name="直線コネクタ 24">
            <a:extLst>
              <a:ext uri="{FF2B5EF4-FFF2-40B4-BE49-F238E27FC236}">
                <a16:creationId xmlns:a16="http://schemas.microsoft.com/office/drawing/2014/main" id="{62D33982-984B-4428-96EE-56253B78C3D6}"/>
              </a:ext>
            </a:extLst>
          </p:cNvPr>
          <p:cNvCxnSpPr>
            <a:cxnSpLocks/>
          </p:cNvCxnSpPr>
          <p:nvPr/>
        </p:nvCxnSpPr>
        <p:spPr>
          <a:xfrm>
            <a:off x="2423896" y="2956104"/>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66BF76FF-B839-455C-ADE4-16A42CCCA0BA}"/>
              </a:ext>
            </a:extLst>
          </p:cNvPr>
          <p:cNvCxnSpPr>
            <a:cxnSpLocks/>
          </p:cNvCxnSpPr>
          <p:nvPr/>
        </p:nvCxnSpPr>
        <p:spPr>
          <a:xfrm>
            <a:off x="3794225"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0" name="直線コネクタ 29">
            <a:extLst>
              <a:ext uri="{FF2B5EF4-FFF2-40B4-BE49-F238E27FC236}">
                <a16:creationId xmlns:a16="http://schemas.microsoft.com/office/drawing/2014/main" id="{6168E933-C8C9-4012-A10F-D9E0C56E0299}"/>
              </a:ext>
            </a:extLst>
          </p:cNvPr>
          <p:cNvCxnSpPr>
            <a:cxnSpLocks/>
          </p:cNvCxnSpPr>
          <p:nvPr/>
        </p:nvCxnSpPr>
        <p:spPr>
          <a:xfrm>
            <a:off x="2355410" y="1942321"/>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2" name="直線コネクタ 31">
            <a:extLst>
              <a:ext uri="{FF2B5EF4-FFF2-40B4-BE49-F238E27FC236}">
                <a16:creationId xmlns:a16="http://schemas.microsoft.com/office/drawing/2014/main" id="{6303EE69-3404-4250-9DDA-813C07392523}"/>
              </a:ext>
            </a:extLst>
          </p:cNvPr>
          <p:cNvCxnSpPr>
            <a:cxnSpLocks/>
          </p:cNvCxnSpPr>
          <p:nvPr/>
        </p:nvCxnSpPr>
        <p:spPr>
          <a:xfrm>
            <a:off x="5709013"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 name="直線コネクタ 32">
            <a:extLst>
              <a:ext uri="{FF2B5EF4-FFF2-40B4-BE49-F238E27FC236}">
                <a16:creationId xmlns:a16="http://schemas.microsoft.com/office/drawing/2014/main" id="{5566D618-F99A-44B6-A6CF-807328DBE28D}"/>
              </a:ext>
            </a:extLst>
          </p:cNvPr>
          <p:cNvCxnSpPr>
            <a:cxnSpLocks/>
          </p:cNvCxnSpPr>
          <p:nvPr/>
        </p:nvCxnSpPr>
        <p:spPr>
          <a:xfrm>
            <a:off x="7468811"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5" name="テキスト ボックス 34">
            <a:extLst>
              <a:ext uri="{FF2B5EF4-FFF2-40B4-BE49-F238E27FC236}">
                <a16:creationId xmlns:a16="http://schemas.microsoft.com/office/drawing/2014/main" id="{D2BEAE49-F863-4730-9C8D-CAA3623658DB}"/>
              </a:ext>
            </a:extLst>
          </p:cNvPr>
          <p:cNvSpPr txBox="1"/>
          <p:nvPr/>
        </p:nvSpPr>
        <p:spPr>
          <a:xfrm>
            <a:off x="5840392" y="1260630"/>
            <a:ext cx="1379353" cy="646331"/>
          </a:xfrm>
          <a:prstGeom prst="rect">
            <a:avLst/>
          </a:prstGeom>
          <a:noFill/>
        </p:spPr>
        <p:txBody>
          <a:bodyPr wrap="square" rtlCol="0">
            <a:spAutoFit/>
          </a:bodyPr>
          <a:lstStyle/>
          <a:p>
            <a:pPr algn="ctr"/>
            <a:r>
              <a:rPr kumimoji="1" lang="en-US" altLang="ja-JP" b="0" dirty="0"/>
              <a:t>On-vehicle body </a:t>
            </a:r>
            <a:endParaRPr kumimoji="1" lang="ja-JP" altLang="en-US" b="0" dirty="0"/>
          </a:p>
        </p:txBody>
      </p:sp>
      <p:sp>
        <p:nvSpPr>
          <p:cNvPr id="36" name="テキスト ボックス 35">
            <a:extLst>
              <a:ext uri="{FF2B5EF4-FFF2-40B4-BE49-F238E27FC236}">
                <a16:creationId xmlns:a16="http://schemas.microsoft.com/office/drawing/2014/main" id="{FEC8D37B-429B-4E89-A9F3-251C60CCBB61}"/>
              </a:ext>
            </a:extLst>
          </p:cNvPr>
          <p:cNvSpPr txBox="1"/>
          <p:nvPr/>
        </p:nvSpPr>
        <p:spPr>
          <a:xfrm>
            <a:off x="7435151" y="1252743"/>
            <a:ext cx="1627573" cy="646331"/>
          </a:xfrm>
          <a:prstGeom prst="rect">
            <a:avLst/>
          </a:prstGeom>
          <a:noFill/>
        </p:spPr>
        <p:txBody>
          <a:bodyPr wrap="square" rtlCol="0">
            <a:spAutoFit/>
          </a:bodyPr>
          <a:lstStyle/>
          <a:p>
            <a:pPr algn="ctr"/>
            <a:r>
              <a:rPr kumimoji="1" lang="en-US" altLang="ja-JP" b="0" dirty="0"/>
              <a:t>Around vehicle body </a:t>
            </a:r>
            <a:endParaRPr kumimoji="1" lang="ja-JP" altLang="en-US" b="0" dirty="0"/>
          </a:p>
        </p:txBody>
      </p:sp>
      <p:sp>
        <p:nvSpPr>
          <p:cNvPr id="37" name="テキスト ボックス 36">
            <a:extLst>
              <a:ext uri="{FF2B5EF4-FFF2-40B4-BE49-F238E27FC236}">
                <a16:creationId xmlns:a16="http://schemas.microsoft.com/office/drawing/2014/main" id="{AF994244-2D68-4E84-BEFA-1A4131B94CE8}"/>
              </a:ext>
            </a:extLst>
          </p:cNvPr>
          <p:cNvSpPr txBox="1"/>
          <p:nvPr/>
        </p:nvSpPr>
        <p:spPr>
          <a:xfrm>
            <a:off x="4267004" y="1260630"/>
            <a:ext cx="1223974" cy="646331"/>
          </a:xfrm>
          <a:prstGeom prst="rect">
            <a:avLst/>
          </a:prstGeom>
          <a:noFill/>
        </p:spPr>
        <p:txBody>
          <a:bodyPr wrap="square" rtlCol="0">
            <a:spAutoFit/>
          </a:bodyPr>
          <a:lstStyle/>
          <a:p>
            <a:pPr algn="ctr"/>
            <a:r>
              <a:rPr kumimoji="1" lang="en-US" altLang="ja-JP" b="0" dirty="0"/>
              <a:t>In-vehicle  body </a:t>
            </a:r>
            <a:endParaRPr kumimoji="1" lang="ja-JP" altLang="en-US" b="0" dirty="0"/>
          </a:p>
        </p:txBody>
      </p:sp>
      <p:sp>
        <p:nvSpPr>
          <p:cNvPr id="43" name="テキスト ボックス 42">
            <a:extLst>
              <a:ext uri="{FF2B5EF4-FFF2-40B4-BE49-F238E27FC236}">
                <a16:creationId xmlns:a16="http://schemas.microsoft.com/office/drawing/2014/main" id="{5E74F999-4F0E-4DF0-9150-09FF30E46E74}"/>
              </a:ext>
            </a:extLst>
          </p:cNvPr>
          <p:cNvSpPr txBox="1"/>
          <p:nvPr/>
        </p:nvSpPr>
        <p:spPr>
          <a:xfrm>
            <a:off x="4202040" y="2447091"/>
            <a:ext cx="1268108" cy="523220"/>
          </a:xfrm>
          <a:prstGeom prst="rect">
            <a:avLst/>
          </a:prstGeom>
          <a:noFill/>
        </p:spPr>
        <p:txBody>
          <a:bodyPr wrap="square" rtlCol="0">
            <a:spAutoFit/>
          </a:bodyPr>
          <a:lstStyle/>
          <a:p>
            <a:pPr algn="ctr"/>
            <a:r>
              <a:rPr kumimoji="1" lang="en-US" altLang="ja-JP" sz="1400" dirty="0">
                <a:solidFill>
                  <a:srgbClr val="FF0000"/>
                </a:solidFill>
              </a:rPr>
              <a:t>channel</a:t>
            </a:r>
            <a:r>
              <a:rPr kumimoji="1" lang="en-US" altLang="ja-JP" sz="1400" b="0" dirty="0"/>
              <a:t> / </a:t>
            </a:r>
            <a:r>
              <a:rPr lang="en-US" altLang="ja-JP" sz="1400" dirty="0">
                <a:solidFill>
                  <a:srgbClr val="FF0000"/>
                </a:solidFill>
              </a:rPr>
              <a:t>Environment</a:t>
            </a:r>
            <a:endParaRPr kumimoji="1" lang="ja-JP" altLang="en-US" sz="1400" dirty="0">
              <a:solidFill>
                <a:srgbClr val="FF0000"/>
              </a:solidFill>
            </a:endParaRPr>
          </a:p>
        </p:txBody>
      </p:sp>
      <p:sp>
        <p:nvSpPr>
          <p:cNvPr id="44" name="テキスト ボックス 43">
            <a:extLst>
              <a:ext uri="{FF2B5EF4-FFF2-40B4-BE49-F238E27FC236}">
                <a16:creationId xmlns:a16="http://schemas.microsoft.com/office/drawing/2014/main" id="{327AA901-C11A-4BB5-B1D8-275409E47117}"/>
              </a:ext>
            </a:extLst>
          </p:cNvPr>
          <p:cNvSpPr txBox="1"/>
          <p:nvPr/>
        </p:nvSpPr>
        <p:spPr>
          <a:xfrm>
            <a:off x="4202040" y="3290742"/>
            <a:ext cx="1202619"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47" name="テキスト ボックス 46">
            <a:extLst>
              <a:ext uri="{FF2B5EF4-FFF2-40B4-BE49-F238E27FC236}">
                <a16:creationId xmlns:a16="http://schemas.microsoft.com/office/drawing/2014/main" id="{3093AF1D-3E6F-4E89-BC74-BBA56F71DF2B}"/>
              </a:ext>
            </a:extLst>
          </p:cNvPr>
          <p:cNvSpPr txBox="1"/>
          <p:nvPr/>
        </p:nvSpPr>
        <p:spPr>
          <a:xfrm>
            <a:off x="6095450" y="3306246"/>
            <a:ext cx="1202619"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48" name="テキスト ボックス 47">
            <a:extLst>
              <a:ext uri="{FF2B5EF4-FFF2-40B4-BE49-F238E27FC236}">
                <a16:creationId xmlns:a16="http://schemas.microsoft.com/office/drawing/2014/main" id="{91385E83-61C7-43C3-B1C0-539417D88138}"/>
              </a:ext>
            </a:extLst>
          </p:cNvPr>
          <p:cNvSpPr txBox="1"/>
          <p:nvPr/>
        </p:nvSpPr>
        <p:spPr>
          <a:xfrm>
            <a:off x="7728445" y="3304389"/>
            <a:ext cx="1202619"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51" name="テキスト ボックス 50">
            <a:extLst>
              <a:ext uri="{FF2B5EF4-FFF2-40B4-BE49-F238E27FC236}">
                <a16:creationId xmlns:a16="http://schemas.microsoft.com/office/drawing/2014/main" id="{37DB93A4-38B3-4042-9969-8299A3ACCFDF}"/>
              </a:ext>
            </a:extLst>
          </p:cNvPr>
          <p:cNvSpPr txBox="1"/>
          <p:nvPr/>
        </p:nvSpPr>
        <p:spPr>
          <a:xfrm>
            <a:off x="4192804" y="4186897"/>
            <a:ext cx="1202619"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dirty="0"/>
              <a:t>channel / Environment</a:t>
            </a:r>
            <a:endParaRPr lang="ja-JP" altLang="en-US" dirty="0"/>
          </a:p>
        </p:txBody>
      </p:sp>
      <p:sp>
        <p:nvSpPr>
          <p:cNvPr id="52" name="テキスト ボックス 51">
            <a:extLst>
              <a:ext uri="{FF2B5EF4-FFF2-40B4-BE49-F238E27FC236}">
                <a16:creationId xmlns:a16="http://schemas.microsoft.com/office/drawing/2014/main" id="{611F55AB-E882-49F7-8A0C-D866E112F53C}"/>
              </a:ext>
            </a:extLst>
          </p:cNvPr>
          <p:cNvSpPr txBox="1"/>
          <p:nvPr/>
        </p:nvSpPr>
        <p:spPr>
          <a:xfrm>
            <a:off x="4166072" y="5426232"/>
            <a:ext cx="1202619"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53" name="テキスト ボックス 52">
            <a:extLst>
              <a:ext uri="{FF2B5EF4-FFF2-40B4-BE49-F238E27FC236}">
                <a16:creationId xmlns:a16="http://schemas.microsoft.com/office/drawing/2014/main" id="{A69A16C4-1574-4B87-A922-D4DFDBC45F8A}"/>
              </a:ext>
            </a:extLst>
          </p:cNvPr>
          <p:cNvSpPr txBox="1"/>
          <p:nvPr/>
        </p:nvSpPr>
        <p:spPr>
          <a:xfrm>
            <a:off x="6017126" y="4195700"/>
            <a:ext cx="1202619"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54" name="テキスト ボックス 53">
            <a:extLst>
              <a:ext uri="{FF2B5EF4-FFF2-40B4-BE49-F238E27FC236}">
                <a16:creationId xmlns:a16="http://schemas.microsoft.com/office/drawing/2014/main" id="{44105918-1D40-40D2-866F-2F5C1ECB3AA0}"/>
              </a:ext>
            </a:extLst>
          </p:cNvPr>
          <p:cNvSpPr txBox="1"/>
          <p:nvPr/>
        </p:nvSpPr>
        <p:spPr>
          <a:xfrm>
            <a:off x="7724229" y="4202803"/>
            <a:ext cx="1202619"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55" name="テキスト ボックス 54">
            <a:extLst>
              <a:ext uri="{FF2B5EF4-FFF2-40B4-BE49-F238E27FC236}">
                <a16:creationId xmlns:a16="http://schemas.microsoft.com/office/drawing/2014/main" id="{EEF6A29A-9388-4385-9B1A-C594AD0E0397}"/>
              </a:ext>
            </a:extLst>
          </p:cNvPr>
          <p:cNvSpPr txBox="1"/>
          <p:nvPr/>
        </p:nvSpPr>
        <p:spPr>
          <a:xfrm>
            <a:off x="6059482" y="5441736"/>
            <a:ext cx="1202619"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56" name="テキスト ボックス 55">
            <a:extLst>
              <a:ext uri="{FF2B5EF4-FFF2-40B4-BE49-F238E27FC236}">
                <a16:creationId xmlns:a16="http://schemas.microsoft.com/office/drawing/2014/main" id="{7EDC0554-3377-4D03-AD3F-31D6D60D53EC}"/>
              </a:ext>
            </a:extLst>
          </p:cNvPr>
          <p:cNvSpPr txBox="1"/>
          <p:nvPr/>
        </p:nvSpPr>
        <p:spPr>
          <a:xfrm>
            <a:off x="7692477" y="5439879"/>
            <a:ext cx="1202619"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58" name="テキスト ボックス 57">
            <a:extLst>
              <a:ext uri="{FF2B5EF4-FFF2-40B4-BE49-F238E27FC236}">
                <a16:creationId xmlns:a16="http://schemas.microsoft.com/office/drawing/2014/main" id="{A724AFC5-56E7-47BC-AEC7-C5F3C99ED932}"/>
              </a:ext>
            </a:extLst>
          </p:cNvPr>
          <p:cNvSpPr txBox="1"/>
          <p:nvPr/>
        </p:nvSpPr>
        <p:spPr>
          <a:xfrm>
            <a:off x="4213651" y="1931494"/>
            <a:ext cx="1336304" cy="646331"/>
          </a:xfrm>
          <a:prstGeom prst="rect">
            <a:avLst/>
          </a:prstGeom>
          <a:noFill/>
        </p:spPr>
        <p:txBody>
          <a:bodyPr wrap="square">
            <a:spAutoFit/>
          </a:bodyPr>
          <a:lstStyle/>
          <a:p>
            <a:r>
              <a:rPr kumimoji="1" lang="en-US" altLang="ja-JP" dirty="0"/>
              <a:t>CM-V1 / EM-V1</a:t>
            </a:r>
            <a:endParaRPr kumimoji="1" lang="en-US" altLang="ja-JP" sz="1400" b="0" dirty="0"/>
          </a:p>
        </p:txBody>
      </p:sp>
      <p:pic>
        <p:nvPicPr>
          <p:cNvPr id="73" name="Picture 2">
            <a:extLst>
              <a:ext uri="{FF2B5EF4-FFF2-40B4-BE49-F238E27FC236}">
                <a16:creationId xmlns:a16="http://schemas.microsoft.com/office/drawing/2014/main" id="{1E913B95-E932-4020-8429-E34118940F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225084" y="3939182"/>
            <a:ext cx="1516368" cy="595031"/>
          </a:xfrm>
          <a:prstGeom prst="rect">
            <a:avLst/>
          </a:prstGeom>
          <a:noFill/>
          <a:extLst>
            <a:ext uri="{909E8E84-426E-40DD-AFC4-6F175D3DCCD1}">
              <a14:hiddenFill xmlns:a14="http://schemas.microsoft.com/office/drawing/2010/main">
                <a:solidFill>
                  <a:srgbClr val="FFFFFF"/>
                </a:solidFill>
              </a14:hiddenFill>
            </a:ext>
          </a:extLst>
        </p:spPr>
      </p:pic>
      <p:sp>
        <p:nvSpPr>
          <p:cNvPr id="74" name="テキスト ボックス 73">
            <a:extLst>
              <a:ext uri="{FF2B5EF4-FFF2-40B4-BE49-F238E27FC236}">
                <a16:creationId xmlns:a16="http://schemas.microsoft.com/office/drawing/2014/main" id="{970C0CA9-5253-46B0-833C-DD6B96C3460D}"/>
              </a:ext>
            </a:extLst>
          </p:cNvPr>
          <p:cNvSpPr txBox="1"/>
          <p:nvPr/>
        </p:nvSpPr>
        <p:spPr>
          <a:xfrm>
            <a:off x="2066437" y="4454187"/>
            <a:ext cx="1833663" cy="230832"/>
          </a:xfrm>
          <a:prstGeom prst="rect">
            <a:avLst/>
          </a:prstGeom>
          <a:noFill/>
        </p:spPr>
        <p:txBody>
          <a:bodyPr wrap="square">
            <a:spAutoFit/>
          </a:bodyPr>
          <a:lstStyle>
            <a:defPPr>
              <a:defRPr lang="ja-JP"/>
            </a:defPPr>
            <a:lvl1pPr>
              <a:defRPr sz="900" b="0"/>
            </a:lvl1pPr>
          </a:lstStyle>
          <a:p>
            <a:r>
              <a:rPr lang="ja-JP" altLang="en-US" dirty="0"/>
              <a:t>https://frame-illust.com/?p=8372</a:t>
            </a:r>
          </a:p>
        </p:txBody>
      </p:sp>
      <p:sp>
        <p:nvSpPr>
          <p:cNvPr id="76" name="正方形/長方形 75">
            <a:extLst>
              <a:ext uri="{FF2B5EF4-FFF2-40B4-BE49-F238E27FC236}">
                <a16:creationId xmlns:a16="http://schemas.microsoft.com/office/drawing/2014/main" id="{F7CBB52E-7FCC-42FD-8296-653F3C1B296F}"/>
              </a:ext>
            </a:extLst>
          </p:cNvPr>
          <p:cNvSpPr/>
          <p:nvPr/>
        </p:nvSpPr>
        <p:spPr>
          <a:xfrm>
            <a:off x="379751" y="1635258"/>
            <a:ext cx="2341921" cy="302849"/>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Most dominant case</a:t>
            </a:r>
            <a:endParaRPr kumimoji="1" lang="ja-JP" altLang="en-US" dirty="0"/>
          </a:p>
        </p:txBody>
      </p:sp>
      <p:sp>
        <p:nvSpPr>
          <p:cNvPr id="77" name="テキスト ボックス 76">
            <a:extLst>
              <a:ext uri="{FF2B5EF4-FFF2-40B4-BE49-F238E27FC236}">
                <a16:creationId xmlns:a16="http://schemas.microsoft.com/office/drawing/2014/main" id="{E1F84E33-C7CA-40AB-8AD1-1E415C2C537E}"/>
              </a:ext>
            </a:extLst>
          </p:cNvPr>
          <p:cNvSpPr txBox="1"/>
          <p:nvPr/>
        </p:nvSpPr>
        <p:spPr>
          <a:xfrm>
            <a:off x="165530" y="1215643"/>
            <a:ext cx="2782434" cy="369332"/>
          </a:xfrm>
          <a:prstGeom prst="rect">
            <a:avLst/>
          </a:prstGeom>
          <a:noFill/>
        </p:spPr>
        <p:txBody>
          <a:bodyPr wrap="square" rtlCol="0">
            <a:spAutoFit/>
          </a:bodyPr>
          <a:lstStyle/>
          <a:p>
            <a:pPr algn="ctr"/>
            <a:r>
              <a:rPr kumimoji="1" lang="en-US" altLang="ja-JP" dirty="0">
                <a:solidFill>
                  <a:srgbClr val="FF0000"/>
                </a:solidFill>
              </a:rPr>
              <a:t>Mandatory</a:t>
            </a:r>
            <a:r>
              <a:rPr kumimoji="1" lang="en-US" altLang="ja-JP" b="0" dirty="0"/>
              <a:t> / </a:t>
            </a:r>
            <a:r>
              <a:rPr kumimoji="1" lang="en-US" altLang="ja-JP" b="0" dirty="0">
                <a:solidFill>
                  <a:srgbClr val="0000FF"/>
                </a:solidFill>
              </a:rPr>
              <a:t>optional</a:t>
            </a:r>
            <a:endParaRPr kumimoji="1" lang="ja-JP" altLang="en-US" b="0" dirty="0">
              <a:solidFill>
                <a:srgbClr val="0000FF"/>
              </a:solidFill>
            </a:endParaRPr>
          </a:p>
        </p:txBody>
      </p:sp>
      <p:sp>
        <p:nvSpPr>
          <p:cNvPr id="78" name="四角形: 角を丸くする 77">
            <a:extLst>
              <a:ext uri="{FF2B5EF4-FFF2-40B4-BE49-F238E27FC236}">
                <a16:creationId xmlns:a16="http://schemas.microsoft.com/office/drawing/2014/main" id="{D17D0598-145D-4869-B0DF-91AC7FE317C1}"/>
              </a:ext>
            </a:extLst>
          </p:cNvPr>
          <p:cNvSpPr/>
          <p:nvPr/>
        </p:nvSpPr>
        <p:spPr>
          <a:xfrm>
            <a:off x="251058" y="1180385"/>
            <a:ext cx="2530135" cy="439239"/>
          </a:xfrm>
          <a:prstGeom prst="roundRect">
            <a:avLst/>
          </a:prstGeom>
          <a:ln w="38100">
            <a:solidFill>
              <a:srgbClr val="FFC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85" name="正方形/長方形 84">
            <a:extLst>
              <a:ext uri="{FF2B5EF4-FFF2-40B4-BE49-F238E27FC236}">
                <a16:creationId xmlns:a16="http://schemas.microsoft.com/office/drawing/2014/main" id="{273D3E09-96FD-4C54-A295-CE069F9C8E29}"/>
              </a:ext>
            </a:extLst>
          </p:cNvPr>
          <p:cNvSpPr/>
          <p:nvPr/>
        </p:nvSpPr>
        <p:spPr>
          <a:xfrm>
            <a:off x="5709013" y="1961522"/>
            <a:ext cx="1692174" cy="970886"/>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86" name="テキスト ボックス 85">
            <a:extLst>
              <a:ext uri="{FF2B5EF4-FFF2-40B4-BE49-F238E27FC236}">
                <a16:creationId xmlns:a16="http://schemas.microsoft.com/office/drawing/2014/main" id="{1647F3B7-1D64-4C5E-B14F-BCA747CBF8AE}"/>
              </a:ext>
            </a:extLst>
          </p:cNvPr>
          <p:cNvSpPr txBox="1"/>
          <p:nvPr/>
        </p:nvSpPr>
        <p:spPr>
          <a:xfrm>
            <a:off x="6102244" y="2447091"/>
            <a:ext cx="1268108" cy="523220"/>
          </a:xfrm>
          <a:prstGeom prst="rect">
            <a:avLst/>
          </a:prstGeom>
          <a:noFill/>
        </p:spPr>
        <p:txBody>
          <a:bodyPr wrap="square" rtlCol="0">
            <a:spAutoFit/>
          </a:bodyPr>
          <a:lstStyle/>
          <a:p>
            <a:pPr algn="ctr"/>
            <a:r>
              <a:rPr kumimoji="1" lang="en-US" altLang="ja-JP" sz="1400" dirty="0">
                <a:solidFill>
                  <a:srgbClr val="FF0000"/>
                </a:solidFill>
              </a:rPr>
              <a:t>channel</a:t>
            </a:r>
            <a:r>
              <a:rPr kumimoji="1" lang="en-US" altLang="ja-JP" sz="1400" b="0" dirty="0"/>
              <a:t> / </a:t>
            </a:r>
            <a:r>
              <a:rPr lang="en-US" altLang="ja-JP" sz="1400" dirty="0">
                <a:solidFill>
                  <a:srgbClr val="FF0000"/>
                </a:solidFill>
              </a:rPr>
              <a:t>Environment</a:t>
            </a:r>
            <a:endParaRPr kumimoji="1" lang="ja-JP" altLang="en-US" sz="1400" dirty="0">
              <a:solidFill>
                <a:srgbClr val="FF0000"/>
              </a:solidFill>
            </a:endParaRPr>
          </a:p>
        </p:txBody>
      </p:sp>
      <p:sp>
        <p:nvSpPr>
          <p:cNvPr id="87" name="テキスト ボックス 86">
            <a:extLst>
              <a:ext uri="{FF2B5EF4-FFF2-40B4-BE49-F238E27FC236}">
                <a16:creationId xmlns:a16="http://schemas.microsoft.com/office/drawing/2014/main" id="{5BFD2434-5F45-428D-BDCB-592113089F63}"/>
              </a:ext>
            </a:extLst>
          </p:cNvPr>
          <p:cNvSpPr txBox="1"/>
          <p:nvPr/>
        </p:nvSpPr>
        <p:spPr>
          <a:xfrm>
            <a:off x="6113855" y="1931494"/>
            <a:ext cx="1336304" cy="646331"/>
          </a:xfrm>
          <a:prstGeom prst="rect">
            <a:avLst/>
          </a:prstGeom>
          <a:noFill/>
        </p:spPr>
        <p:txBody>
          <a:bodyPr wrap="square">
            <a:spAutoFit/>
          </a:bodyPr>
          <a:lstStyle/>
          <a:p>
            <a:r>
              <a:rPr kumimoji="1" lang="en-US" altLang="ja-JP" dirty="0"/>
              <a:t>CM-V2 / EM-V2</a:t>
            </a:r>
            <a:endParaRPr kumimoji="1" lang="en-US" altLang="ja-JP" sz="1400" b="0" dirty="0"/>
          </a:p>
        </p:txBody>
      </p:sp>
      <p:sp>
        <p:nvSpPr>
          <p:cNvPr id="88" name="正方形/長方形 87">
            <a:extLst>
              <a:ext uri="{FF2B5EF4-FFF2-40B4-BE49-F238E27FC236}">
                <a16:creationId xmlns:a16="http://schemas.microsoft.com/office/drawing/2014/main" id="{92AD92FA-5848-4976-A2A6-CC83262D0E98}"/>
              </a:ext>
            </a:extLst>
          </p:cNvPr>
          <p:cNvSpPr/>
          <p:nvPr/>
        </p:nvSpPr>
        <p:spPr>
          <a:xfrm>
            <a:off x="7499646" y="1961522"/>
            <a:ext cx="1583982" cy="970886"/>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89" name="テキスト ボックス 88">
            <a:extLst>
              <a:ext uri="{FF2B5EF4-FFF2-40B4-BE49-F238E27FC236}">
                <a16:creationId xmlns:a16="http://schemas.microsoft.com/office/drawing/2014/main" id="{3D504146-A690-47A7-A159-3CE4307CF507}"/>
              </a:ext>
            </a:extLst>
          </p:cNvPr>
          <p:cNvSpPr txBox="1"/>
          <p:nvPr/>
        </p:nvSpPr>
        <p:spPr>
          <a:xfrm>
            <a:off x="7616793" y="2447091"/>
            <a:ext cx="1268108" cy="523220"/>
          </a:xfrm>
          <a:prstGeom prst="rect">
            <a:avLst/>
          </a:prstGeom>
          <a:noFill/>
        </p:spPr>
        <p:txBody>
          <a:bodyPr wrap="square" rtlCol="0">
            <a:spAutoFit/>
          </a:bodyPr>
          <a:lstStyle/>
          <a:p>
            <a:pPr algn="ctr"/>
            <a:r>
              <a:rPr kumimoji="1" lang="en-US" altLang="ja-JP" sz="1400" dirty="0">
                <a:solidFill>
                  <a:srgbClr val="FF0000"/>
                </a:solidFill>
              </a:rPr>
              <a:t>channel</a:t>
            </a:r>
            <a:r>
              <a:rPr kumimoji="1" lang="en-US" altLang="ja-JP" sz="1400" b="0" dirty="0"/>
              <a:t> / </a:t>
            </a:r>
            <a:r>
              <a:rPr lang="en-US" altLang="ja-JP" sz="1400" dirty="0">
                <a:solidFill>
                  <a:srgbClr val="FF0000"/>
                </a:solidFill>
              </a:rPr>
              <a:t>Environment</a:t>
            </a:r>
            <a:endParaRPr kumimoji="1" lang="ja-JP" altLang="en-US" sz="1400" dirty="0">
              <a:solidFill>
                <a:srgbClr val="FF0000"/>
              </a:solidFill>
            </a:endParaRPr>
          </a:p>
        </p:txBody>
      </p:sp>
      <p:sp>
        <p:nvSpPr>
          <p:cNvPr id="90" name="テキスト ボックス 89">
            <a:extLst>
              <a:ext uri="{FF2B5EF4-FFF2-40B4-BE49-F238E27FC236}">
                <a16:creationId xmlns:a16="http://schemas.microsoft.com/office/drawing/2014/main" id="{A13E8B83-5B3F-46CE-A567-25210CDB2D56}"/>
              </a:ext>
            </a:extLst>
          </p:cNvPr>
          <p:cNvSpPr txBox="1"/>
          <p:nvPr/>
        </p:nvSpPr>
        <p:spPr>
          <a:xfrm>
            <a:off x="7628404" y="1931494"/>
            <a:ext cx="1336304" cy="646331"/>
          </a:xfrm>
          <a:prstGeom prst="rect">
            <a:avLst/>
          </a:prstGeom>
          <a:noFill/>
        </p:spPr>
        <p:txBody>
          <a:bodyPr wrap="square">
            <a:spAutoFit/>
          </a:bodyPr>
          <a:lstStyle/>
          <a:p>
            <a:r>
              <a:rPr kumimoji="1" lang="en-US" altLang="ja-JP" dirty="0"/>
              <a:t>CM-V3 / EM-V3</a:t>
            </a:r>
            <a:endParaRPr kumimoji="1" lang="en-US" altLang="ja-JP" sz="1400" b="0" dirty="0"/>
          </a:p>
        </p:txBody>
      </p:sp>
      <p:sp>
        <p:nvSpPr>
          <p:cNvPr id="91" name="テキスト ボックス 90">
            <a:extLst>
              <a:ext uri="{FF2B5EF4-FFF2-40B4-BE49-F238E27FC236}">
                <a16:creationId xmlns:a16="http://schemas.microsoft.com/office/drawing/2014/main" id="{3886456E-E0A8-4DE6-A476-4E3D02D1F13D}"/>
              </a:ext>
            </a:extLst>
          </p:cNvPr>
          <p:cNvSpPr txBox="1"/>
          <p:nvPr/>
        </p:nvSpPr>
        <p:spPr>
          <a:xfrm>
            <a:off x="1454358" y="4083275"/>
            <a:ext cx="1202619" cy="307777"/>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b="1" dirty="0">
                <a:solidFill>
                  <a:schemeClr val="tx1"/>
                </a:solidFill>
              </a:rPr>
              <a:t>or</a:t>
            </a:r>
            <a:endParaRPr lang="ja-JP" altLang="en-US" b="1" dirty="0">
              <a:solidFill>
                <a:schemeClr val="tx1"/>
              </a:solidFill>
            </a:endParaRPr>
          </a:p>
        </p:txBody>
      </p:sp>
    </p:spTree>
    <p:extLst>
      <p:ext uri="{BB962C8B-B14F-4D97-AF65-F5344CB8AC3E}">
        <p14:creationId xmlns:p14="http://schemas.microsoft.com/office/powerpoint/2010/main" val="765127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685800" y="1787525"/>
            <a:ext cx="8096250" cy="1470025"/>
          </a:xfrm>
        </p:spPr>
        <p:txBody>
          <a:bodyPr>
            <a:normAutofit fontScale="90000"/>
          </a:bodyPr>
          <a:lstStyle/>
          <a:p>
            <a:r>
              <a:rPr lang="en-US" altLang="ja-JP" dirty="0"/>
              <a:t>SG15.6a Channel and Environmental Models  of Human and Vehicle Body Area Networks (HBAN and VBAN)Including EMC/EMI Issues</a:t>
            </a:r>
            <a:endParaRPr kumimoji="1" lang="ja-JP" altLang="en-US" dirty="0"/>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1409700" y="3990181"/>
            <a:ext cx="6400800" cy="1752600"/>
          </a:xfrm>
        </p:spPr>
        <p:txBody>
          <a:bodyPr/>
          <a:lstStyle/>
          <a:p>
            <a:r>
              <a:rPr kumimoji="1" lang="en-US" altLang="ja-JP" sz="2400" dirty="0"/>
              <a:t>Takumi Kobayashi</a:t>
            </a:r>
            <a:r>
              <a:rPr kumimoji="1" lang="en-US" altLang="ja-JP" sz="2400" baseline="30000" dirty="0"/>
              <a:t> (1,2)</a:t>
            </a:r>
            <a:r>
              <a:rPr kumimoji="1" lang="en-US" altLang="ja-JP" sz="2400" dirty="0">
                <a:sym typeface="Times New Roman"/>
              </a:rPr>
              <a:t>, Marco Hernandez</a:t>
            </a:r>
            <a:r>
              <a:rPr kumimoji="1" lang="en-US" altLang="ja-JP" sz="2400" baseline="30000" dirty="0"/>
              <a:t> (2)</a:t>
            </a:r>
            <a:r>
              <a:rPr kumimoji="1" lang="en-US" altLang="ja-JP" sz="2400" dirty="0">
                <a:sym typeface="Times New Roman"/>
              </a:rPr>
              <a:t>, </a:t>
            </a:r>
            <a:r>
              <a:rPr kumimoji="1" lang="en-US" altLang="ja-JP" sz="2400" dirty="0" err="1">
                <a:sym typeface="Times New Roman"/>
              </a:rPr>
              <a:t>Minsoo</a:t>
            </a:r>
            <a:r>
              <a:rPr kumimoji="1" lang="en-US" altLang="ja-JP" sz="2400" dirty="0">
                <a:sym typeface="Times New Roman"/>
              </a:rPr>
              <a:t> Kim</a:t>
            </a:r>
            <a:r>
              <a:rPr kumimoji="1" lang="en-US" altLang="ja-JP" sz="2400" baseline="30000" dirty="0"/>
              <a:t> (2)</a:t>
            </a:r>
            <a:r>
              <a:rPr kumimoji="1" lang="en-US" altLang="ja-JP" sz="2400" dirty="0">
                <a:sym typeface="Times New Roman"/>
              </a:rPr>
              <a:t>, Ryuji Kohno</a:t>
            </a:r>
            <a:r>
              <a:rPr kumimoji="1" lang="en-US" altLang="ja-JP" sz="2400" baseline="30000" dirty="0"/>
              <a:t>(1,2)</a:t>
            </a:r>
          </a:p>
          <a:p>
            <a:endParaRPr kumimoji="1" lang="en-US" altLang="ja-JP" sz="2400" dirty="0"/>
          </a:p>
          <a:p>
            <a:r>
              <a:rPr kumimoji="1" lang="en-US" altLang="ja-JP" sz="2000" baseline="30000" dirty="0"/>
              <a:t>(1)</a:t>
            </a:r>
            <a:r>
              <a:rPr kumimoji="1" lang="en-US" altLang="ja-JP" sz="2000" dirty="0"/>
              <a:t>YNU, </a:t>
            </a:r>
            <a:r>
              <a:rPr kumimoji="1" lang="en-US" altLang="ja-JP" sz="2000" baseline="30000" dirty="0"/>
              <a:t>(2)</a:t>
            </a:r>
            <a:r>
              <a:rPr kumimoji="1" lang="en-US" altLang="ja-JP" sz="2000" dirty="0"/>
              <a:t>YRP-IAI</a:t>
            </a:r>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444500"/>
            <a:ext cx="1600200" cy="215900"/>
          </a:xfrm>
        </p:spPr>
        <p:txBody>
          <a:bodyPr/>
          <a:lstStyle/>
          <a:p>
            <a:r>
              <a:rPr kumimoji="1" lang="en-US" altLang="ja-JP"/>
              <a:t>September 2021</a:t>
            </a:r>
            <a:endParaRPr kumimoji="1" lang="ja-JP" altLang="en-US"/>
          </a:p>
        </p:txBody>
      </p:sp>
      <p:sp>
        <p:nvSpPr>
          <p:cNvPr id="6" name="フッター プレースホルダー 5">
            <a:extLst>
              <a:ext uri="{FF2B5EF4-FFF2-40B4-BE49-F238E27FC236}">
                <a16:creationId xmlns:a16="http://schemas.microsoft.com/office/drawing/2014/main" id="{D04E258F-1F60-4F52-8C75-E11614000F78}"/>
              </a:ext>
            </a:extLst>
          </p:cNvPr>
          <p:cNvSpPr>
            <a:spLocks noGrp="1"/>
          </p:cNvSpPr>
          <p:nvPr>
            <p:ph type="ftr" idx="11"/>
          </p:nvPr>
        </p:nvSpPr>
        <p:spPr>
          <a:xfrm>
            <a:off x="4878388" y="6464299"/>
            <a:ext cx="4132262" cy="184150"/>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a:t>
            </a:fld>
            <a:endParaRPr dirty="0"/>
          </a:p>
        </p:txBody>
      </p:sp>
    </p:spTree>
    <p:extLst>
      <p:ext uri="{BB962C8B-B14F-4D97-AF65-F5344CB8AC3E}">
        <p14:creationId xmlns:p14="http://schemas.microsoft.com/office/powerpoint/2010/main" val="365680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正方形/長方形 55">
            <a:extLst>
              <a:ext uri="{FF2B5EF4-FFF2-40B4-BE49-F238E27FC236}">
                <a16:creationId xmlns:a16="http://schemas.microsoft.com/office/drawing/2014/main" id="{E1CD7648-9156-476E-980E-769B3C60EA8E}"/>
              </a:ext>
            </a:extLst>
          </p:cNvPr>
          <p:cNvSpPr/>
          <p:nvPr/>
        </p:nvSpPr>
        <p:spPr>
          <a:xfrm>
            <a:off x="5483162" y="1966937"/>
            <a:ext cx="1553086" cy="905350"/>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日付プレースホルダー 1">
            <a:extLst>
              <a:ext uri="{FF2B5EF4-FFF2-40B4-BE49-F238E27FC236}">
                <a16:creationId xmlns:a16="http://schemas.microsoft.com/office/drawing/2014/main" id="{05FE45EC-DE13-42D6-9F37-AF218C40ED92}"/>
              </a:ext>
            </a:extLst>
          </p:cNvPr>
          <p:cNvSpPr>
            <a:spLocks noGrp="1"/>
          </p:cNvSpPr>
          <p:nvPr>
            <p:ph type="dt" idx="10"/>
          </p:nvPr>
        </p:nvSpPr>
        <p:spPr/>
        <p:txBody>
          <a:bodyPr/>
          <a:lstStyle/>
          <a:p>
            <a:r>
              <a:rPr lang="en-US" altLang="ja-JP"/>
              <a:t>September 2021</a:t>
            </a:r>
            <a:endParaRPr lang="en-US" dirty="0"/>
          </a:p>
        </p:txBody>
      </p:sp>
      <p:sp>
        <p:nvSpPr>
          <p:cNvPr id="3" name="フッター プレースホルダー 2">
            <a:extLst>
              <a:ext uri="{FF2B5EF4-FFF2-40B4-BE49-F238E27FC236}">
                <a16:creationId xmlns:a16="http://schemas.microsoft.com/office/drawing/2014/main" id="{9564AFC4-A5F0-49AF-B299-2A776B43D4E7}"/>
              </a:ext>
            </a:extLst>
          </p:cNvPr>
          <p:cNvSpPr>
            <a:spLocks noGrp="1"/>
          </p:cNvSpPr>
          <p:nvPr>
            <p:ph type="ftr" idx="11"/>
          </p:nvPr>
        </p:nvSpPr>
        <p:spPr>
          <a:xfrm>
            <a:off x="4878389" y="6475412"/>
            <a:ext cx="4198936" cy="279553"/>
          </a:xfrm>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EE5AB535-959C-408E-8CDF-E61ABFA352C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20</a:t>
            </a:fld>
            <a:endParaRPr dirty="0"/>
          </a:p>
        </p:txBody>
      </p:sp>
      <p:pic>
        <p:nvPicPr>
          <p:cNvPr id="6" name="Picture 4" descr="車・セダンのイラスト02 | 無料のフリー素材 イラストエイト">
            <a:extLst>
              <a:ext uri="{FF2B5EF4-FFF2-40B4-BE49-F238E27FC236}">
                <a16:creationId xmlns:a16="http://schemas.microsoft.com/office/drawing/2014/main" id="{81B3237A-7B02-429B-9240-3450F5F4F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92685" y="2339895"/>
            <a:ext cx="973197" cy="5953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6BF34085-8832-4EBD-A439-85758AA3F4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99" r="2348" b="20027"/>
          <a:stretch/>
        </p:blipFill>
        <p:spPr bwMode="auto">
          <a:xfrm flipH="1">
            <a:off x="116436" y="3868809"/>
            <a:ext cx="1884037" cy="7307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C0E941EF-B128-42D4-B0EB-95698BF10B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78577" y="4936715"/>
            <a:ext cx="1521243" cy="1231482"/>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C745B62E-026F-4919-A098-2BF7B3A635FE}"/>
              </a:ext>
            </a:extLst>
          </p:cNvPr>
          <p:cNvSpPr txBox="1"/>
          <p:nvPr/>
        </p:nvSpPr>
        <p:spPr>
          <a:xfrm>
            <a:off x="1639332" y="5731186"/>
            <a:ext cx="1842008" cy="230832"/>
          </a:xfrm>
          <a:prstGeom prst="rect">
            <a:avLst/>
          </a:prstGeom>
          <a:noFill/>
        </p:spPr>
        <p:txBody>
          <a:bodyPr wrap="square">
            <a:spAutoFit/>
          </a:bodyPr>
          <a:lstStyle/>
          <a:p>
            <a:r>
              <a:rPr lang="ja-JP" altLang="en-US" sz="900" b="0" dirty="0"/>
              <a:t>https://illust8.com/contents/5097</a:t>
            </a:r>
          </a:p>
        </p:txBody>
      </p:sp>
      <p:sp>
        <p:nvSpPr>
          <p:cNvPr id="10" name="テキスト ボックス 9">
            <a:extLst>
              <a:ext uri="{FF2B5EF4-FFF2-40B4-BE49-F238E27FC236}">
                <a16:creationId xmlns:a16="http://schemas.microsoft.com/office/drawing/2014/main" id="{832DCD1F-A0AE-4F35-8312-9B4ECC8FE0AE}"/>
              </a:ext>
            </a:extLst>
          </p:cNvPr>
          <p:cNvSpPr txBox="1"/>
          <p:nvPr/>
        </p:nvSpPr>
        <p:spPr>
          <a:xfrm>
            <a:off x="69433" y="2801334"/>
            <a:ext cx="1908461" cy="646331"/>
          </a:xfrm>
          <a:prstGeom prst="rect">
            <a:avLst/>
          </a:prstGeom>
          <a:noFill/>
        </p:spPr>
        <p:txBody>
          <a:bodyPr wrap="square">
            <a:spAutoFit/>
          </a:bodyPr>
          <a:lstStyle/>
          <a:p>
            <a:r>
              <a:rPr kumimoji="1" lang="en-US" altLang="ja-JP" dirty="0"/>
              <a:t>Small / medium size vehicle</a:t>
            </a:r>
            <a:endParaRPr kumimoji="1" lang="en-US" altLang="ja-JP" sz="1400" b="0" dirty="0"/>
          </a:p>
        </p:txBody>
      </p:sp>
      <p:sp>
        <p:nvSpPr>
          <p:cNvPr id="11" name="テキスト ボックス 10">
            <a:extLst>
              <a:ext uri="{FF2B5EF4-FFF2-40B4-BE49-F238E27FC236}">
                <a16:creationId xmlns:a16="http://schemas.microsoft.com/office/drawing/2014/main" id="{57B03521-CC5E-4B3F-8B01-DBD0F65ECD44}"/>
              </a:ext>
            </a:extLst>
          </p:cNvPr>
          <p:cNvSpPr txBox="1"/>
          <p:nvPr/>
        </p:nvSpPr>
        <p:spPr>
          <a:xfrm>
            <a:off x="360339" y="4524136"/>
            <a:ext cx="3162419" cy="369332"/>
          </a:xfrm>
          <a:prstGeom prst="rect">
            <a:avLst/>
          </a:prstGeom>
          <a:noFill/>
        </p:spPr>
        <p:txBody>
          <a:bodyPr wrap="square">
            <a:spAutoFit/>
          </a:bodyPr>
          <a:lstStyle/>
          <a:p>
            <a:r>
              <a:rPr kumimoji="1" lang="en-US" altLang="ja-JP" dirty="0"/>
              <a:t>Large / long size vehicle</a:t>
            </a:r>
            <a:endParaRPr kumimoji="1" lang="en-US" altLang="ja-JP" sz="1400" b="0" dirty="0"/>
          </a:p>
        </p:txBody>
      </p:sp>
      <p:sp>
        <p:nvSpPr>
          <p:cNvPr id="12" name="テキスト ボックス 11">
            <a:extLst>
              <a:ext uri="{FF2B5EF4-FFF2-40B4-BE49-F238E27FC236}">
                <a16:creationId xmlns:a16="http://schemas.microsoft.com/office/drawing/2014/main" id="{2E31F436-7FD9-4F18-98E6-661CF832EEDF}"/>
              </a:ext>
            </a:extLst>
          </p:cNvPr>
          <p:cNvSpPr txBox="1"/>
          <p:nvPr/>
        </p:nvSpPr>
        <p:spPr>
          <a:xfrm>
            <a:off x="491521" y="5983531"/>
            <a:ext cx="2989819" cy="369332"/>
          </a:xfrm>
          <a:prstGeom prst="rect">
            <a:avLst/>
          </a:prstGeom>
          <a:noFill/>
        </p:spPr>
        <p:txBody>
          <a:bodyPr wrap="square">
            <a:spAutoFit/>
          </a:bodyPr>
          <a:lstStyle/>
          <a:p>
            <a:r>
              <a:rPr kumimoji="1" lang="en-US" altLang="ja-JP" dirty="0"/>
              <a:t>Special purpose vehicle</a:t>
            </a:r>
            <a:endParaRPr kumimoji="1" lang="en-US" altLang="ja-JP" sz="1400" b="0" dirty="0"/>
          </a:p>
        </p:txBody>
      </p:sp>
      <p:sp>
        <p:nvSpPr>
          <p:cNvPr id="13" name="左中かっこ 12">
            <a:extLst>
              <a:ext uri="{FF2B5EF4-FFF2-40B4-BE49-F238E27FC236}">
                <a16:creationId xmlns:a16="http://schemas.microsoft.com/office/drawing/2014/main" id="{3B0DA6CF-D897-45AC-A5E7-83C66D6CC2B3}"/>
              </a:ext>
            </a:extLst>
          </p:cNvPr>
          <p:cNvSpPr/>
          <p:nvPr/>
        </p:nvSpPr>
        <p:spPr>
          <a:xfrm>
            <a:off x="1796789" y="2397359"/>
            <a:ext cx="312012" cy="988967"/>
          </a:xfrm>
          <a:prstGeom prst="leftBrace">
            <a:avLst>
              <a:gd name="adj1" fmla="val 56703"/>
              <a:gd name="adj2"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6" name="直線コネクタ 15">
            <a:extLst>
              <a:ext uri="{FF2B5EF4-FFF2-40B4-BE49-F238E27FC236}">
                <a16:creationId xmlns:a16="http://schemas.microsoft.com/office/drawing/2014/main" id="{9F27C28A-5315-431C-8659-85A64BE96971}"/>
              </a:ext>
            </a:extLst>
          </p:cNvPr>
          <p:cNvCxnSpPr/>
          <p:nvPr/>
        </p:nvCxnSpPr>
        <p:spPr>
          <a:xfrm>
            <a:off x="218355" y="3828563"/>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直線コネクタ 16">
            <a:extLst>
              <a:ext uri="{FF2B5EF4-FFF2-40B4-BE49-F238E27FC236}">
                <a16:creationId xmlns:a16="http://schemas.microsoft.com/office/drawing/2014/main" id="{F4C249BB-B9DF-47C1-9CC2-E3657457DD7A}"/>
              </a:ext>
            </a:extLst>
          </p:cNvPr>
          <p:cNvCxnSpPr/>
          <p:nvPr/>
        </p:nvCxnSpPr>
        <p:spPr>
          <a:xfrm>
            <a:off x="286841" y="5033745"/>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直線コネクタ 17">
            <a:extLst>
              <a:ext uri="{FF2B5EF4-FFF2-40B4-BE49-F238E27FC236}">
                <a16:creationId xmlns:a16="http://schemas.microsoft.com/office/drawing/2014/main" id="{3BC9620C-06A7-499E-8176-C44CE3B3A2ED}"/>
              </a:ext>
            </a:extLst>
          </p:cNvPr>
          <p:cNvCxnSpPr>
            <a:cxnSpLocks/>
          </p:cNvCxnSpPr>
          <p:nvPr/>
        </p:nvCxnSpPr>
        <p:spPr>
          <a:xfrm>
            <a:off x="2423896" y="2891842"/>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1C169B98-F8EC-499C-98AD-12347EC4FACB}"/>
              </a:ext>
            </a:extLst>
          </p:cNvPr>
          <p:cNvCxnSpPr>
            <a:cxnSpLocks/>
          </p:cNvCxnSpPr>
          <p:nvPr/>
        </p:nvCxnSpPr>
        <p:spPr>
          <a:xfrm>
            <a:off x="3794225"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A5CC8CB3-2822-44E1-9BEB-DD3D09024758}"/>
              </a:ext>
            </a:extLst>
          </p:cNvPr>
          <p:cNvCxnSpPr>
            <a:cxnSpLocks/>
          </p:cNvCxnSpPr>
          <p:nvPr/>
        </p:nvCxnSpPr>
        <p:spPr>
          <a:xfrm>
            <a:off x="2355410" y="1942321"/>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5D1F0E24-08B2-49CE-8C44-58FBCA2E1160}"/>
              </a:ext>
            </a:extLst>
          </p:cNvPr>
          <p:cNvCxnSpPr>
            <a:cxnSpLocks/>
          </p:cNvCxnSpPr>
          <p:nvPr/>
        </p:nvCxnSpPr>
        <p:spPr>
          <a:xfrm>
            <a:off x="5445577"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F18054B0-B380-4740-99AD-523E24FC317D}"/>
              </a:ext>
            </a:extLst>
          </p:cNvPr>
          <p:cNvCxnSpPr>
            <a:cxnSpLocks/>
          </p:cNvCxnSpPr>
          <p:nvPr/>
        </p:nvCxnSpPr>
        <p:spPr>
          <a:xfrm>
            <a:off x="7054656"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5" name="テキスト ボックス 24">
            <a:extLst>
              <a:ext uri="{FF2B5EF4-FFF2-40B4-BE49-F238E27FC236}">
                <a16:creationId xmlns:a16="http://schemas.microsoft.com/office/drawing/2014/main" id="{391CA813-1212-44FC-B16C-D4C8BB1E3D02}"/>
              </a:ext>
            </a:extLst>
          </p:cNvPr>
          <p:cNvSpPr txBox="1"/>
          <p:nvPr/>
        </p:nvSpPr>
        <p:spPr>
          <a:xfrm>
            <a:off x="6971226" y="1306613"/>
            <a:ext cx="2007244" cy="923330"/>
          </a:xfrm>
          <a:prstGeom prst="rect">
            <a:avLst/>
          </a:prstGeom>
          <a:noFill/>
        </p:spPr>
        <p:txBody>
          <a:bodyPr wrap="square" rtlCol="0">
            <a:spAutoFit/>
          </a:bodyPr>
          <a:lstStyle/>
          <a:p>
            <a:pPr algn="ctr"/>
            <a:r>
              <a:rPr kumimoji="1" lang="en-US" altLang="ja-JP" b="0" dirty="0"/>
              <a:t>Through engine room and cabin</a:t>
            </a:r>
            <a:endParaRPr kumimoji="1" lang="ja-JP" altLang="en-US" b="0" dirty="0"/>
          </a:p>
          <a:p>
            <a:pPr algn="ctr"/>
            <a:endParaRPr kumimoji="1" lang="ja-JP" altLang="en-US" b="0" dirty="0"/>
          </a:p>
        </p:txBody>
      </p:sp>
      <p:sp>
        <p:nvSpPr>
          <p:cNvPr id="28" name="テキスト ボックス 27">
            <a:extLst>
              <a:ext uri="{FF2B5EF4-FFF2-40B4-BE49-F238E27FC236}">
                <a16:creationId xmlns:a16="http://schemas.microsoft.com/office/drawing/2014/main" id="{E5FCC6B8-D40C-4ACA-966A-3E6A44C43072}"/>
              </a:ext>
            </a:extLst>
          </p:cNvPr>
          <p:cNvSpPr txBox="1"/>
          <p:nvPr/>
        </p:nvSpPr>
        <p:spPr>
          <a:xfrm>
            <a:off x="3818465" y="1402296"/>
            <a:ext cx="1511443" cy="369332"/>
          </a:xfrm>
          <a:prstGeom prst="rect">
            <a:avLst/>
          </a:prstGeom>
          <a:noFill/>
        </p:spPr>
        <p:txBody>
          <a:bodyPr wrap="square" rtlCol="0">
            <a:spAutoFit/>
          </a:bodyPr>
          <a:lstStyle/>
          <a:p>
            <a:pPr algn="ctr"/>
            <a:r>
              <a:rPr kumimoji="1" lang="en-US" altLang="ja-JP" b="0" dirty="0"/>
              <a:t>Engine room</a:t>
            </a:r>
            <a:endParaRPr kumimoji="1" lang="ja-JP" altLang="en-US" b="0" dirty="0"/>
          </a:p>
        </p:txBody>
      </p:sp>
      <p:sp>
        <p:nvSpPr>
          <p:cNvPr id="29" name="テキスト ボックス 28">
            <a:extLst>
              <a:ext uri="{FF2B5EF4-FFF2-40B4-BE49-F238E27FC236}">
                <a16:creationId xmlns:a16="http://schemas.microsoft.com/office/drawing/2014/main" id="{42A6A668-C47A-4104-9DE0-F4DBA30FD82B}"/>
              </a:ext>
            </a:extLst>
          </p:cNvPr>
          <p:cNvSpPr txBox="1"/>
          <p:nvPr/>
        </p:nvSpPr>
        <p:spPr>
          <a:xfrm>
            <a:off x="5567683" y="1414750"/>
            <a:ext cx="1223974" cy="369332"/>
          </a:xfrm>
          <a:prstGeom prst="rect">
            <a:avLst/>
          </a:prstGeom>
          <a:noFill/>
        </p:spPr>
        <p:txBody>
          <a:bodyPr wrap="square" rtlCol="0">
            <a:spAutoFit/>
          </a:bodyPr>
          <a:lstStyle/>
          <a:p>
            <a:pPr algn="ctr"/>
            <a:r>
              <a:rPr kumimoji="1" lang="en-US" altLang="ja-JP" dirty="0">
                <a:solidFill>
                  <a:srgbClr val="FF0000"/>
                </a:solidFill>
              </a:rPr>
              <a:t>Cabin</a:t>
            </a:r>
            <a:endParaRPr kumimoji="1" lang="ja-JP" altLang="en-US" dirty="0">
              <a:solidFill>
                <a:srgbClr val="FF0000"/>
              </a:solidFill>
            </a:endParaRPr>
          </a:p>
        </p:txBody>
      </p:sp>
      <p:sp>
        <p:nvSpPr>
          <p:cNvPr id="30" name="テキスト ボックス 29">
            <a:extLst>
              <a:ext uri="{FF2B5EF4-FFF2-40B4-BE49-F238E27FC236}">
                <a16:creationId xmlns:a16="http://schemas.microsoft.com/office/drawing/2014/main" id="{E8624A5F-A4BA-4C23-B2F4-C5B4653BD190}"/>
              </a:ext>
            </a:extLst>
          </p:cNvPr>
          <p:cNvSpPr txBox="1"/>
          <p:nvPr/>
        </p:nvSpPr>
        <p:spPr>
          <a:xfrm>
            <a:off x="165530" y="1215643"/>
            <a:ext cx="2782434" cy="369332"/>
          </a:xfrm>
          <a:prstGeom prst="rect">
            <a:avLst/>
          </a:prstGeom>
          <a:noFill/>
        </p:spPr>
        <p:txBody>
          <a:bodyPr wrap="square" rtlCol="0">
            <a:spAutoFit/>
          </a:bodyPr>
          <a:lstStyle/>
          <a:p>
            <a:pPr algn="ctr"/>
            <a:r>
              <a:rPr kumimoji="1" lang="en-US" altLang="ja-JP" dirty="0">
                <a:solidFill>
                  <a:srgbClr val="FF0000"/>
                </a:solidFill>
              </a:rPr>
              <a:t>Mandatory</a:t>
            </a:r>
            <a:r>
              <a:rPr kumimoji="1" lang="en-US" altLang="ja-JP" b="0" dirty="0"/>
              <a:t> / </a:t>
            </a:r>
            <a:r>
              <a:rPr kumimoji="1" lang="en-US" altLang="ja-JP" b="0" dirty="0">
                <a:solidFill>
                  <a:srgbClr val="0000FF"/>
                </a:solidFill>
              </a:rPr>
              <a:t>optional</a:t>
            </a:r>
            <a:endParaRPr kumimoji="1" lang="ja-JP" altLang="en-US" b="0" dirty="0">
              <a:solidFill>
                <a:srgbClr val="0000FF"/>
              </a:solidFill>
            </a:endParaRPr>
          </a:p>
        </p:txBody>
      </p:sp>
      <p:sp>
        <p:nvSpPr>
          <p:cNvPr id="31" name="テキスト ボックス 30">
            <a:extLst>
              <a:ext uri="{FF2B5EF4-FFF2-40B4-BE49-F238E27FC236}">
                <a16:creationId xmlns:a16="http://schemas.microsoft.com/office/drawing/2014/main" id="{9E9C8395-40B1-4FAD-927B-AD92D48A28B1}"/>
              </a:ext>
            </a:extLst>
          </p:cNvPr>
          <p:cNvSpPr txBox="1"/>
          <p:nvPr/>
        </p:nvSpPr>
        <p:spPr>
          <a:xfrm>
            <a:off x="4011987" y="2251107"/>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49" name="テキスト ボックス 48">
            <a:extLst>
              <a:ext uri="{FF2B5EF4-FFF2-40B4-BE49-F238E27FC236}">
                <a16:creationId xmlns:a16="http://schemas.microsoft.com/office/drawing/2014/main" id="{F39118B4-4B1E-476A-88FD-5B4578D7676A}"/>
              </a:ext>
            </a:extLst>
          </p:cNvPr>
          <p:cNvSpPr txBox="1"/>
          <p:nvPr/>
        </p:nvSpPr>
        <p:spPr>
          <a:xfrm>
            <a:off x="5486377" y="1929840"/>
            <a:ext cx="1336304" cy="646331"/>
          </a:xfrm>
          <a:prstGeom prst="rect">
            <a:avLst/>
          </a:prstGeom>
          <a:noFill/>
        </p:spPr>
        <p:txBody>
          <a:bodyPr wrap="square">
            <a:spAutoFit/>
          </a:bodyPr>
          <a:lstStyle/>
          <a:p>
            <a:r>
              <a:rPr kumimoji="1" lang="en-US" altLang="ja-JP" dirty="0"/>
              <a:t>CM-V1 / EM-V1</a:t>
            </a:r>
            <a:endParaRPr kumimoji="1" lang="en-US" altLang="ja-JP" sz="1400" b="0" dirty="0"/>
          </a:p>
        </p:txBody>
      </p:sp>
      <p:sp>
        <p:nvSpPr>
          <p:cNvPr id="63" name="タイトル 62">
            <a:extLst>
              <a:ext uri="{FF2B5EF4-FFF2-40B4-BE49-F238E27FC236}">
                <a16:creationId xmlns:a16="http://schemas.microsoft.com/office/drawing/2014/main" id="{4AD72B6E-EA4B-4DC4-8282-E563AE3F8C72}"/>
              </a:ext>
            </a:extLst>
          </p:cNvPr>
          <p:cNvSpPr txBox="1">
            <a:spLocks noGrp="1"/>
          </p:cNvSpPr>
          <p:nvPr>
            <p:ph type="title"/>
          </p:nvPr>
        </p:nvSpPr>
        <p:spPr>
          <a:xfrm>
            <a:off x="685800" y="572071"/>
            <a:ext cx="7772400" cy="738633"/>
          </a:xfrm>
          <a:prstGeom prst="rect">
            <a:avLst/>
          </a:prstGeom>
          <a:noFill/>
        </p:spPr>
        <p:txBody>
          <a:bodyPr wrap="square" rtlCol="0">
            <a:spAutoFit/>
          </a:bodyPr>
          <a:lstStyle/>
          <a:p>
            <a:pPr algn="ctr"/>
            <a:r>
              <a:rPr kumimoji="1" lang="en-US" altLang="ja-JP" b="0" dirty="0"/>
              <a:t>In-Vehicle </a:t>
            </a:r>
            <a:r>
              <a:rPr kumimoji="1" lang="en-US" altLang="ja-JP" dirty="0"/>
              <a:t>B</a:t>
            </a:r>
            <a:r>
              <a:rPr kumimoji="1" lang="en-US" altLang="ja-JP" b="0" dirty="0"/>
              <a:t>ody Model Categories</a:t>
            </a:r>
            <a:endParaRPr kumimoji="1" lang="ja-JP" altLang="en-US" b="0" dirty="0"/>
          </a:p>
        </p:txBody>
      </p:sp>
      <p:sp>
        <p:nvSpPr>
          <p:cNvPr id="71" name="テキスト ボックス 70">
            <a:extLst>
              <a:ext uri="{FF2B5EF4-FFF2-40B4-BE49-F238E27FC236}">
                <a16:creationId xmlns:a16="http://schemas.microsoft.com/office/drawing/2014/main" id="{4B39AC1B-F224-4A42-A050-EDF493C5698E}"/>
              </a:ext>
            </a:extLst>
          </p:cNvPr>
          <p:cNvSpPr txBox="1"/>
          <p:nvPr/>
        </p:nvSpPr>
        <p:spPr>
          <a:xfrm>
            <a:off x="5475126" y="2427277"/>
            <a:ext cx="1487050" cy="523220"/>
          </a:xfrm>
          <a:prstGeom prst="rect">
            <a:avLst/>
          </a:prstGeom>
          <a:noFill/>
        </p:spPr>
        <p:txBody>
          <a:bodyPr wrap="square" rtlCol="0">
            <a:spAutoFit/>
          </a:bodyPr>
          <a:lstStyle/>
          <a:p>
            <a:pPr algn="ctr"/>
            <a:r>
              <a:rPr kumimoji="1" lang="en-US" altLang="ja-JP" sz="1400" dirty="0">
                <a:solidFill>
                  <a:srgbClr val="FF0000"/>
                </a:solidFill>
              </a:rPr>
              <a:t>channel</a:t>
            </a:r>
            <a:r>
              <a:rPr kumimoji="1" lang="en-US" altLang="ja-JP" sz="1400" b="0" dirty="0"/>
              <a:t> / </a:t>
            </a:r>
            <a:r>
              <a:rPr lang="en-US" altLang="ja-JP" sz="1400" dirty="0">
                <a:solidFill>
                  <a:srgbClr val="FF0000"/>
                </a:solidFill>
              </a:rPr>
              <a:t>Environment</a:t>
            </a:r>
            <a:endParaRPr kumimoji="1" lang="ja-JP" altLang="en-US" sz="1400" dirty="0">
              <a:solidFill>
                <a:srgbClr val="FF0000"/>
              </a:solidFill>
            </a:endParaRPr>
          </a:p>
        </p:txBody>
      </p:sp>
      <p:sp>
        <p:nvSpPr>
          <p:cNvPr id="72" name="テキスト ボックス 71">
            <a:extLst>
              <a:ext uri="{FF2B5EF4-FFF2-40B4-BE49-F238E27FC236}">
                <a16:creationId xmlns:a16="http://schemas.microsoft.com/office/drawing/2014/main" id="{736D1840-D775-468D-A754-4F65F3CAE12E}"/>
              </a:ext>
            </a:extLst>
          </p:cNvPr>
          <p:cNvSpPr txBox="1"/>
          <p:nvPr/>
        </p:nvSpPr>
        <p:spPr>
          <a:xfrm>
            <a:off x="5501942" y="3235157"/>
            <a:ext cx="1487050" cy="523220"/>
          </a:xfrm>
          <a:prstGeom prst="rect">
            <a:avLst/>
          </a:prstGeom>
          <a:noFill/>
        </p:spPr>
        <p:txBody>
          <a:bodyPr wrap="square" rtlCol="0">
            <a:spAutoFit/>
          </a:bodyPr>
          <a:lstStyle/>
          <a:p>
            <a:pPr algn="ctr"/>
            <a:r>
              <a:rPr lang="en-US" altLang="ja-JP" sz="1400" b="0" dirty="0">
                <a:solidFill>
                  <a:srgbClr val="0000FF"/>
                </a:solidFill>
              </a:rPr>
              <a:t>channel / Environment</a:t>
            </a:r>
            <a:endParaRPr lang="ja-JP" altLang="en-US" sz="1400" b="0" dirty="0">
              <a:solidFill>
                <a:srgbClr val="0000FF"/>
              </a:solidFill>
            </a:endParaRPr>
          </a:p>
        </p:txBody>
      </p:sp>
      <p:sp>
        <p:nvSpPr>
          <p:cNvPr id="73" name="テキスト ボックス 72">
            <a:extLst>
              <a:ext uri="{FF2B5EF4-FFF2-40B4-BE49-F238E27FC236}">
                <a16:creationId xmlns:a16="http://schemas.microsoft.com/office/drawing/2014/main" id="{C39DB43F-0197-486F-A500-507F9EC16077}"/>
              </a:ext>
            </a:extLst>
          </p:cNvPr>
          <p:cNvSpPr txBox="1"/>
          <p:nvPr/>
        </p:nvSpPr>
        <p:spPr>
          <a:xfrm>
            <a:off x="5479650" y="4283838"/>
            <a:ext cx="1487050" cy="523220"/>
          </a:xfrm>
          <a:prstGeom prst="rect">
            <a:avLst/>
          </a:prstGeom>
          <a:noFill/>
        </p:spPr>
        <p:txBody>
          <a:bodyPr wrap="square" rtlCol="0">
            <a:spAutoFit/>
          </a:bodyPr>
          <a:lstStyle/>
          <a:p>
            <a:pPr algn="ctr"/>
            <a:r>
              <a:rPr lang="en-US" altLang="ja-JP" sz="1400" b="0" dirty="0">
                <a:solidFill>
                  <a:srgbClr val="0000FF"/>
                </a:solidFill>
              </a:rPr>
              <a:t>channel</a:t>
            </a:r>
            <a:r>
              <a:rPr kumimoji="1" lang="en-US" altLang="ja-JP" sz="1400" b="0" dirty="0"/>
              <a:t> / </a:t>
            </a:r>
            <a:r>
              <a:rPr lang="en-US" altLang="ja-JP" sz="1400" b="0" dirty="0">
                <a:solidFill>
                  <a:srgbClr val="0000FF"/>
                </a:solidFill>
              </a:rPr>
              <a:t>Environment</a:t>
            </a:r>
            <a:endParaRPr lang="ja-JP" altLang="en-US" sz="1400" b="0" dirty="0">
              <a:solidFill>
                <a:srgbClr val="0000FF"/>
              </a:solidFill>
            </a:endParaRPr>
          </a:p>
        </p:txBody>
      </p:sp>
      <p:sp>
        <p:nvSpPr>
          <p:cNvPr id="74" name="テキスト ボックス 73">
            <a:extLst>
              <a:ext uri="{FF2B5EF4-FFF2-40B4-BE49-F238E27FC236}">
                <a16:creationId xmlns:a16="http://schemas.microsoft.com/office/drawing/2014/main" id="{B6BFD2B8-488A-419B-916A-4859805C8DF9}"/>
              </a:ext>
            </a:extLst>
          </p:cNvPr>
          <p:cNvSpPr txBox="1"/>
          <p:nvPr/>
        </p:nvSpPr>
        <p:spPr>
          <a:xfrm>
            <a:off x="5510477" y="5547714"/>
            <a:ext cx="1487050" cy="523220"/>
          </a:xfrm>
          <a:prstGeom prst="rect">
            <a:avLst/>
          </a:prstGeom>
          <a:noFill/>
        </p:spPr>
        <p:txBody>
          <a:bodyPr wrap="square" rtlCol="0">
            <a:spAutoFit/>
          </a:bodyPr>
          <a:lstStyle/>
          <a:p>
            <a:pPr algn="ctr"/>
            <a:r>
              <a:rPr lang="en-US" altLang="ja-JP" sz="1400" b="0" dirty="0">
                <a:solidFill>
                  <a:srgbClr val="0000FF"/>
                </a:solidFill>
              </a:rPr>
              <a:t>channel</a:t>
            </a:r>
            <a:r>
              <a:rPr kumimoji="1" lang="en-US" altLang="ja-JP" sz="1400" b="0" dirty="0"/>
              <a:t> / </a:t>
            </a:r>
            <a:r>
              <a:rPr lang="en-US" altLang="ja-JP" sz="1400" b="0" dirty="0">
                <a:solidFill>
                  <a:srgbClr val="0000FF"/>
                </a:solidFill>
              </a:rPr>
              <a:t>Environment</a:t>
            </a:r>
            <a:endParaRPr lang="ja-JP" altLang="en-US" sz="1400" b="0" dirty="0">
              <a:solidFill>
                <a:srgbClr val="0000FF"/>
              </a:solidFill>
            </a:endParaRPr>
          </a:p>
        </p:txBody>
      </p:sp>
      <p:sp>
        <p:nvSpPr>
          <p:cNvPr id="75" name="テキスト ボックス 74">
            <a:extLst>
              <a:ext uri="{FF2B5EF4-FFF2-40B4-BE49-F238E27FC236}">
                <a16:creationId xmlns:a16="http://schemas.microsoft.com/office/drawing/2014/main" id="{33550DCC-BC2A-4685-9611-57BFD67E8E8D}"/>
              </a:ext>
            </a:extLst>
          </p:cNvPr>
          <p:cNvSpPr txBox="1"/>
          <p:nvPr/>
        </p:nvSpPr>
        <p:spPr>
          <a:xfrm>
            <a:off x="3994990" y="3140469"/>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6" name="テキスト ボックス 75">
            <a:extLst>
              <a:ext uri="{FF2B5EF4-FFF2-40B4-BE49-F238E27FC236}">
                <a16:creationId xmlns:a16="http://schemas.microsoft.com/office/drawing/2014/main" id="{05A34174-D893-403D-9E55-499277A5BAF5}"/>
              </a:ext>
            </a:extLst>
          </p:cNvPr>
          <p:cNvSpPr txBox="1"/>
          <p:nvPr/>
        </p:nvSpPr>
        <p:spPr>
          <a:xfrm>
            <a:off x="3994990" y="4301865"/>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7" name="テキスト ボックス 76">
            <a:extLst>
              <a:ext uri="{FF2B5EF4-FFF2-40B4-BE49-F238E27FC236}">
                <a16:creationId xmlns:a16="http://schemas.microsoft.com/office/drawing/2014/main" id="{FCAAC1C0-F03A-4A61-B2C8-FB29ED06D2BC}"/>
              </a:ext>
            </a:extLst>
          </p:cNvPr>
          <p:cNvSpPr txBox="1"/>
          <p:nvPr/>
        </p:nvSpPr>
        <p:spPr>
          <a:xfrm>
            <a:off x="3994990" y="5550087"/>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8" name="テキスト ボックス 77">
            <a:extLst>
              <a:ext uri="{FF2B5EF4-FFF2-40B4-BE49-F238E27FC236}">
                <a16:creationId xmlns:a16="http://schemas.microsoft.com/office/drawing/2014/main" id="{807C02F3-EF75-44B8-BB20-FC134ED964AD}"/>
              </a:ext>
            </a:extLst>
          </p:cNvPr>
          <p:cNvSpPr txBox="1"/>
          <p:nvPr/>
        </p:nvSpPr>
        <p:spPr>
          <a:xfrm>
            <a:off x="7323213" y="2251107"/>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9" name="テキスト ボックス 78">
            <a:extLst>
              <a:ext uri="{FF2B5EF4-FFF2-40B4-BE49-F238E27FC236}">
                <a16:creationId xmlns:a16="http://schemas.microsoft.com/office/drawing/2014/main" id="{E6DE2D79-F42B-4BF9-AA04-E503EB41BF98}"/>
              </a:ext>
            </a:extLst>
          </p:cNvPr>
          <p:cNvSpPr txBox="1"/>
          <p:nvPr/>
        </p:nvSpPr>
        <p:spPr>
          <a:xfrm>
            <a:off x="7306216" y="3140469"/>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80" name="テキスト ボックス 79">
            <a:extLst>
              <a:ext uri="{FF2B5EF4-FFF2-40B4-BE49-F238E27FC236}">
                <a16:creationId xmlns:a16="http://schemas.microsoft.com/office/drawing/2014/main" id="{2A4A0A45-4B17-4C2C-A6D5-A2E1956C522D}"/>
              </a:ext>
            </a:extLst>
          </p:cNvPr>
          <p:cNvSpPr txBox="1"/>
          <p:nvPr/>
        </p:nvSpPr>
        <p:spPr>
          <a:xfrm>
            <a:off x="7306216" y="4301865"/>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81" name="テキスト ボックス 80">
            <a:extLst>
              <a:ext uri="{FF2B5EF4-FFF2-40B4-BE49-F238E27FC236}">
                <a16:creationId xmlns:a16="http://schemas.microsoft.com/office/drawing/2014/main" id="{2BFA769B-1313-4AF7-BF15-55A8556B7F98}"/>
              </a:ext>
            </a:extLst>
          </p:cNvPr>
          <p:cNvSpPr txBox="1"/>
          <p:nvPr/>
        </p:nvSpPr>
        <p:spPr>
          <a:xfrm>
            <a:off x="7306216" y="5550087"/>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pic>
        <p:nvPicPr>
          <p:cNvPr id="82" name="Picture 2">
            <a:extLst>
              <a:ext uri="{FF2B5EF4-FFF2-40B4-BE49-F238E27FC236}">
                <a16:creationId xmlns:a16="http://schemas.microsoft.com/office/drawing/2014/main" id="{7B289993-9F81-45CB-A6F5-225CA21BF7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201237" y="3943907"/>
            <a:ext cx="1516368" cy="595031"/>
          </a:xfrm>
          <a:prstGeom prst="rect">
            <a:avLst/>
          </a:prstGeom>
          <a:noFill/>
          <a:extLst>
            <a:ext uri="{909E8E84-426E-40DD-AFC4-6F175D3DCCD1}">
              <a14:hiddenFill xmlns:a14="http://schemas.microsoft.com/office/drawing/2010/main">
                <a:solidFill>
                  <a:srgbClr val="FFFFFF"/>
                </a:solidFill>
              </a14:hiddenFill>
            </a:ext>
          </a:extLst>
        </p:spPr>
      </p:pic>
      <p:sp>
        <p:nvSpPr>
          <p:cNvPr id="83" name="四角形: 角を丸くする 82">
            <a:extLst>
              <a:ext uri="{FF2B5EF4-FFF2-40B4-BE49-F238E27FC236}">
                <a16:creationId xmlns:a16="http://schemas.microsoft.com/office/drawing/2014/main" id="{EAC3576A-F5F8-496C-BF18-C79255156951}"/>
              </a:ext>
            </a:extLst>
          </p:cNvPr>
          <p:cNvSpPr/>
          <p:nvPr/>
        </p:nvSpPr>
        <p:spPr>
          <a:xfrm>
            <a:off x="251058" y="1180385"/>
            <a:ext cx="2530135" cy="439239"/>
          </a:xfrm>
          <a:prstGeom prst="roundRect">
            <a:avLst/>
          </a:prstGeom>
          <a:ln w="38100">
            <a:solidFill>
              <a:srgbClr val="FFC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84" name="正方形/長方形 83">
            <a:extLst>
              <a:ext uri="{FF2B5EF4-FFF2-40B4-BE49-F238E27FC236}">
                <a16:creationId xmlns:a16="http://schemas.microsoft.com/office/drawing/2014/main" id="{9EA78F37-A50C-4319-996F-8F4536E6DE7F}"/>
              </a:ext>
            </a:extLst>
          </p:cNvPr>
          <p:cNvSpPr/>
          <p:nvPr/>
        </p:nvSpPr>
        <p:spPr>
          <a:xfrm>
            <a:off x="379751" y="1635258"/>
            <a:ext cx="2341921" cy="302849"/>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Most dominant case</a:t>
            </a:r>
            <a:endParaRPr kumimoji="1" lang="ja-JP" altLang="en-US" dirty="0"/>
          </a:p>
        </p:txBody>
      </p:sp>
      <p:sp>
        <p:nvSpPr>
          <p:cNvPr id="44" name="テキスト ボックス 43">
            <a:extLst>
              <a:ext uri="{FF2B5EF4-FFF2-40B4-BE49-F238E27FC236}">
                <a16:creationId xmlns:a16="http://schemas.microsoft.com/office/drawing/2014/main" id="{5FB65E4E-334B-4625-8AE1-07462230C2FD}"/>
              </a:ext>
            </a:extLst>
          </p:cNvPr>
          <p:cNvSpPr txBox="1"/>
          <p:nvPr/>
        </p:nvSpPr>
        <p:spPr>
          <a:xfrm>
            <a:off x="2222592" y="2086415"/>
            <a:ext cx="1624496" cy="646331"/>
          </a:xfrm>
          <a:prstGeom prst="rect">
            <a:avLst/>
          </a:prstGeom>
          <a:noFill/>
        </p:spPr>
        <p:txBody>
          <a:bodyPr wrap="square">
            <a:spAutoFit/>
          </a:bodyPr>
          <a:lstStyle/>
          <a:p>
            <a:r>
              <a:rPr kumimoji="1" lang="en-US" altLang="ja-JP" dirty="0"/>
              <a:t>Without motor</a:t>
            </a:r>
            <a:endParaRPr kumimoji="1" lang="en-US" altLang="ja-JP" sz="1400" b="0" dirty="0"/>
          </a:p>
        </p:txBody>
      </p:sp>
      <p:sp>
        <p:nvSpPr>
          <p:cNvPr id="45" name="テキスト ボックス 44">
            <a:extLst>
              <a:ext uri="{FF2B5EF4-FFF2-40B4-BE49-F238E27FC236}">
                <a16:creationId xmlns:a16="http://schemas.microsoft.com/office/drawing/2014/main" id="{81EEEBB1-E2AD-4D06-A2EF-79CDED21FB88}"/>
              </a:ext>
            </a:extLst>
          </p:cNvPr>
          <p:cNvSpPr txBox="1"/>
          <p:nvPr/>
        </p:nvSpPr>
        <p:spPr>
          <a:xfrm>
            <a:off x="2249361" y="3161860"/>
            <a:ext cx="1418940" cy="369332"/>
          </a:xfrm>
          <a:prstGeom prst="rect">
            <a:avLst/>
          </a:prstGeom>
          <a:noFill/>
        </p:spPr>
        <p:txBody>
          <a:bodyPr wrap="square">
            <a:spAutoFit/>
          </a:bodyPr>
          <a:lstStyle/>
          <a:p>
            <a:r>
              <a:rPr kumimoji="1" lang="en-US" altLang="ja-JP" dirty="0"/>
              <a:t>With motor</a:t>
            </a:r>
            <a:endParaRPr kumimoji="1" lang="en-US" altLang="ja-JP" sz="1400" b="0" dirty="0"/>
          </a:p>
        </p:txBody>
      </p:sp>
    </p:spTree>
    <p:extLst>
      <p:ext uri="{BB962C8B-B14F-4D97-AF65-F5344CB8AC3E}">
        <p14:creationId xmlns:p14="http://schemas.microsoft.com/office/powerpoint/2010/main" val="1533910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正方形/長方形 64">
            <a:extLst>
              <a:ext uri="{FF2B5EF4-FFF2-40B4-BE49-F238E27FC236}">
                <a16:creationId xmlns:a16="http://schemas.microsoft.com/office/drawing/2014/main" id="{8190AFF9-37BD-471B-B0E6-66A866BEFFF8}"/>
              </a:ext>
            </a:extLst>
          </p:cNvPr>
          <p:cNvSpPr/>
          <p:nvPr/>
        </p:nvSpPr>
        <p:spPr>
          <a:xfrm>
            <a:off x="5497525" y="2005218"/>
            <a:ext cx="1576895" cy="93302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日付プレースホルダー 1">
            <a:extLst>
              <a:ext uri="{FF2B5EF4-FFF2-40B4-BE49-F238E27FC236}">
                <a16:creationId xmlns:a16="http://schemas.microsoft.com/office/drawing/2014/main" id="{05FE45EC-DE13-42D6-9F37-AF218C40ED92}"/>
              </a:ext>
            </a:extLst>
          </p:cNvPr>
          <p:cNvSpPr>
            <a:spLocks noGrp="1"/>
          </p:cNvSpPr>
          <p:nvPr>
            <p:ph type="dt" idx="10"/>
          </p:nvPr>
        </p:nvSpPr>
        <p:spPr/>
        <p:txBody>
          <a:bodyPr/>
          <a:lstStyle/>
          <a:p>
            <a:r>
              <a:rPr lang="en-US" altLang="ja-JP"/>
              <a:t>September 2021</a:t>
            </a:r>
            <a:endParaRPr lang="en-US" dirty="0"/>
          </a:p>
        </p:txBody>
      </p:sp>
      <p:sp>
        <p:nvSpPr>
          <p:cNvPr id="3" name="フッター プレースホルダー 2">
            <a:extLst>
              <a:ext uri="{FF2B5EF4-FFF2-40B4-BE49-F238E27FC236}">
                <a16:creationId xmlns:a16="http://schemas.microsoft.com/office/drawing/2014/main" id="{9564AFC4-A5F0-49AF-B299-2A776B43D4E7}"/>
              </a:ext>
            </a:extLst>
          </p:cNvPr>
          <p:cNvSpPr>
            <a:spLocks noGrp="1"/>
          </p:cNvSpPr>
          <p:nvPr>
            <p:ph type="ftr" idx="11"/>
          </p:nvPr>
        </p:nvSpPr>
        <p:spPr>
          <a:xfrm>
            <a:off x="4572001" y="6475412"/>
            <a:ext cx="4422126" cy="308677"/>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スライド番号プレースホルダー 3">
            <a:extLst>
              <a:ext uri="{FF2B5EF4-FFF2-40B4-BE49-F238E27FC236}">
                <a16:creationId xmlns:a16="http://schemas.microsoft.com/office/drawing/2014/main" id="{EE5AB535-959C-408E-8CDF-E61ABFA352C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21</a:t>
            </a:fld>
            <a:endParaRPr dirty="0"/>
          </a:p>
        </p:txBody>
      </p:sp>
      <p:pic>
        <p:nvPicPr>
          <p:cNvPr id="6" name="Picture 4" descr="車・セダンのイラスト02 | 無料のフリー素材 イラストエイト">
            <a:extLst>
              <a:ext uri="{FF2B5EF4-FFF2-40B4-BE49-F238E27FC236}">
                <a16:creationId xmlns:a16="http://schemas.microsoft.com/office/drawing/2014/main" id="{81B3237A-7B02-429B-9240-3450F5F4F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92685" y="2339895"/>
            <a:ext cx="973197" cy="5953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C0E941EF-B128-42D4-B0EB-95698BF10B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78577" y="4936715"/>
            <a:ext cx="1521243" cy="1231482"/>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C745B62E-026F-4919-A098-2BF7B3A635FE}"/>
              </a:ext>
            </a:extLst>
          </p:cNvPr>
          <p:cNvSpPr txBox="1"/>
          <p:nvPr/>
        </p:nvSpPr>
        <p:spPr>
          <a:xfrm>
            <a:off x="1639332" y="5731186"/>
            <a:ext cx="1842008" cy="230832"/>
          </a:xfrm>
          <a:prstGeom prst="rect">
            <a:avLst/>
          </a:prstGeom>
          <a:noFill/>
        </p:spPr>
        <p:txBody>
          <a:bodyPr wrap="square">
            <a:spAutoFit/>
          </a:bodyPr>
          <a:lstStyle/>
          <a:p>
            <a:r>
              <a:rPr lang="ja-JP" altLang="en-US" sz="900" b="0" dirty="0"/>
              <a:t>https://illust8.com/contents/5097</a:t>
            </a:r>
          </a:p>
        </p:txBody>
      </p:sp>
      <p:sp>
        <p:nvSpPr>
          <p:cNvPr id="10" name="テキスト ボックス 9">
            <a:extLst>
              <a:ext uri="{FF2B5EF4-FFF2-40B4-BE49-F238E27FC236}">
                <a16:creationId xmlns:a16="http://schemas.microsoft.com/office/drawing/2014/main" id="{832DCD1F-A0AE-4F35-8312-9B4ECC8FE0AE}"/>
              </a:ext>
            </a:extLst>
          </p:cNvPr>
          <p:cNvSpPr txBox="1"/>
          <p:nvPr/>
        </p:nvSpPr>
        <p:spPr>
          <a:xfrm>
            <a:off x="69433" y="2801334"/>
            <a:ext cx="1908461" cy="646331"/>
          </a:xfrm>
          <a:prstGeom prst="rect">
            <a:avLst/>
          </a:prstGeom>
          <a:noFill/>
        </p:spPr>
        <p:txBody>
          <a:bodyPr wrap="square">
            <a:spAutoFit/>
          </a:bodyPr>
          <a:lstStyle/>
          <a:p>
            <a:r>
              <a:rPr kumimoji="1" lang="en-US" altLang="ja-JP" dirty="0"/>
              <a:t>Small / medium size vehicle</a:t>
            </a:r>
            <a:endParaRPr kumimoji="1" lang="en-US" altLang="ja-JP" sz="1400" b="0" dirty="0"/>
          </a:p>
        </p:txBody>
      </p:sp>
      <p:sp>
        <p:nvSpPr>
          <p:cNvPr id="12" name="テキスト ボックス 11">
            <a:extLst>
              <a:ext uri="{FF2B5EF4-FFF2-40B4-BE49-F238E27FC236}">
                <a16:creationId xmlns:a16="http://schemas.microsoft.com/office/drawing/2014/main" id="{2E31F436-7FD9-4F18-98E6-661CF832EEDF}"/>
              </a:ext>
            </a:extLst>
          </p:cNvPr>
          <p:cNvSpPr txBox="1"/>
          <p:nvPr/>
        </p:nvSpPr>
        <p:spPr>
          <a:xfrm>
            <a:off x="491521" y="5983531"/>
            <a:ext cx="2989819" cy="369332"/>
          </a:xfrm>
          <a:prstGeom prst="rect">
            <a:avLst/>
          </a:prstGeom>
          <a:noFill/>
        </p:spPr>
        <p:txBody>
          <a:bodyPr wrap="square">
            <a:spAutoFit/>
          </a:bodyPr>
          <a:lstStyle/>
          <a:p>
            <a:r>
              <a:rPr kumimoji="1" lang="en-US" altLang="ja-JP" dirty="0"/>
              <a:t>Special purpose vehicle</a:t>
            </a:r>
            <a:endParaRPr kumimoji="1" lang="en-US" altLang="ja-JP" sz="1400" b="0" dirty="0"/>
          </a:p>
        </p:txBody>
      </p:sp>
      <p:sp>
        <p:nvSpPr>
          <p:cNvPr id="13" name="左中かっこ 12">
            <a:extLst>
              <a:ext uri="{FF2B5EF4-FFF2-40B4-BE49-F238E27FC236}">
                <a16:creationId xmlns:a16="http://schemas.microsoft.com/office/drawing/2014/main" id="{3B0DA6CF-D897-45AC-A5E7-83C66D6CC2B3}"/>
              </a:ext>
            </a:extLst>
          </p:cNvPr>
          <p:cNvSpPr/>
          <p:nvPr/>
        </p:nvSpPr>
        <p:spPr>
          <a:xfrm>
            <a:off x="1796789" y="2397359"/>
            <a:ext cx="312012" cy="988967"/>
          </a:xfrm>
          <a:prstGeom prst="leftBrace">
            <a:avLst>
              <a:gd name="adj1" fmla="val 56703"/>
              <a:gd name="adj2"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6" name="直線コネクタ 15">
            <a:extLst>
              <a:ext uri="{FF2B5EF4-FFF2-40B4-BE49-F238E27FC236}">
                <a16:creationId xmlns:a16="http://schemas.microsoft.com/office/drawing/2014/main" id="{9F27C28A-5315-431C-8659-85A64BE96971}"/>
              </a:ext>
            </a:extLst>
          </p:cNvPr>
          <p:cNvCxnSpPr/>
          <p:nvPr/>
        </p:nvCxnSpPr>
        <p:spPr>
          <a:xfrm>
            <a:off x="218355" y="3828563"/>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直線コネクタ 16">
            <a:extLst>
              <a:ext uri="{FF2B5EF4-FFF2-40B4-BE49-F238E27FC236}">
                <a16:creationId xmlns:a16="http://schemas.microsoft.com/office/drawing/2014/main" id="{F4C249BB-B9DF-47C1-9CC2-E3657457DD7A}"/>
              </a:ext>
            </a:extLst>
          </p:cNvPr>
          <p:cNvCxnSpPr/>
          <p:nvPr/>
        </p:nvCxnSpPr>
        <p:spPr>
          <a:xfrm>
            <a:off x="286841" y="5033745"/>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直線コネクタ 17">
            <a:extLst>
              <a:ext uri="{FF2B5EF4-FFF2-40B4-BE49-F238E27FC236}">
                <a16:creationId xmlns:a16="http://schemas.microsoft.com/office/drawing/2014/main" id="{3BC9620C-06A7-499E-8176-C44CE3B3A2ED}"/>
              </a:ext>
            </a:extLst>
          </p:cNvPr>
          <p:cNvCxnSpPr>
            <a:cxnSpLocks/>
          </p:cNvCxnSpPr>
          <p:nvPr/>
        </p:nvCxnSpPr>
        <p:spPr>
          <a:xfrm>
            <a:off x="2423896" y="2956104"/>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1C169B98-F8EC-499C-98AD-12347EC4FACB}"/>
              </a:ext>
            </a:extLst>
          </p:cNvPr>
          <p:cNvCxnSpPr>
            <a:cxnSpLocks/>
          </p:cNvCxnSpPr>
          <p:nvPr/>
        </p:nvCxnSpPr>
        <p:spPr>
          <a:xfrm>
            <a:off x="3794225"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A5CC8CB3-2822-44E1-9BEB-DD3D09024758}"/>
              </a:ext>
            </a:extLst>
          </p:cNvPr>
          <p:cNvCxnSpPr>
            <a:cxnSpLocks/>
          </p:cNvCxnSpPr>
          <p:nvPr/>
        </p:nvCxnSpPr>
        <p:spPr>
          <a:xfrm>
            <a:off x="2355410" y="1942321"/>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5D1F0E24-08B2-49CE-8C44-58FBCA2E1160}"/>
              </a:ext>
            </a:extLst>
          </p:cNvPr>
          <p:cNvCxnSpPr>
            <a:cxnSpLocks/>
          </p:cNvCxnSpPr>
          <p:nvPr/>
        </p:nvCxnSpPr>
        <p:spPr>
          <a:xfrm>
            <a:off x="5445577"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F18054B0-B380-4740-99AD-523E24FC317D}"/>
              </a:ext>
            </a:extLst>
          </p:cNvPr>
          <p:cNvCxnSpPr>
            <a:cxnSpLocks/>
          </p:cNvCxnSpPr>
          <p:nvPr/>
        </p:nvCxnSpPr>
        <p:spPr>
          <a:xfrm>
            <a:off x="7209031"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1" name="テキスト ボックス 30">
            <a:extLst>
              <a:ext uri="{FF2B5EF4-FFF2-40B4-BE49-F238E27FC236}">
                <a16:creationId xmlns:a16="http://schemas.microsoft.com/office/drawing/2014/main" id="{9E9C8395-40B1-4FAD-927B-AD92D48A28B1}"/>
              </a:ext>
            </a:extLst>
          </p:cNvPr>
          <p:cNvSpPr txBox="1"/>
          <p:nvPr/>
        </p:nvSpPr>
        <p:spPr>
          <a:xfrm>
            <a:off x="4011987" y="2251107"/>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49" name="テキスト ボックス 48">
            <a:extLst>
              <a:ext uri="{FF2B5EF4-FFF2-40B4-BE49-F238E27FC236}">
                <a16:creationId xmlns:a16="http://schemas.microsoft.com/office/drawing/2014/main" id="{F39118B4-4B1E-476A-88FD-5B4578D7676A}"/>
              </a:ext>
            </a:extLst>
          </p:cNvPr>
          <p:cNvSpPr txBox="1"/>
          <p:nvPr/>
        </p:nvSpPr>
        <p:spPr>
          <a:xfrm>
            <a:off x="5578420" y="1964872"/>
            <a:ext cx="1336304" cy="646331"/>
          </a:xfrm>
          <a:prstGeom prst="rect">
            <a:avLst/>
          </a:prstGeom>
          <a:noFill/>
        </p:spPr>
        <p:txBody>
          <a:bodyPr wrap="square">
            <a:spAutoFit/>
          </a:bodyPr>
          <a:lstStyle/>
          <a:p>
            <a:r>
              <a:rPr lang="en-US" altLang="ja-JP" dirty="0"/>
              <a:t>CM-V2</a:t>
            </a:r>
            <a:r>
              <a:rPr kumimoji="1" lang="en-US" altLang="ja-JP" dirty="0"/>
              <a:t> / EM-V2</a:t>
            </a:r>
            <a:endParaRPr kumimoji="1" lang="en-US" altLang="ja-JP" sz="1400" b="0" dirty="0"/>
          </a:p>
        </p:txBody>
      </p:sp>
      <p:sp>
        <p:nvSpPr>
          <p:cNvPr id="63" name="タイトル 62">
            <a:extLst>
              <a:ext uri="{FF2B5EF4-FFF2-40B4-BE49-F238E27FC236}">
                <a16:creationId xmlns:a16="http://schemas.microsoft.com/office/drawing/2014/main" id="{4AD72B6E-EA4B-4DC4-8282-E563AE3F8C72}"/>
              </a:ext>
            </a:extLst>
          </p:cNvPr>
          <p:cNvSpPr txBox="1">
            <a:spLocks noGrp="1"/>
          </p:cNvSpPr>
          <p:nvPr>
            <p:ph type="title"/>
          </p:nvPr>
        </p:nvSpPr>
        <p:spPr>
          <a:xfrm>
            <a:off x="685800" y="488577"/>
            <a:ext cx="7772400" cy="738633"/>
          </a:xfrm>
          <a:prstGeom prst="rect">
            <a:avLst/>
          </a:prstGeom>
          <a:noFill/>
        </p:spPr>
        <p:txBody>
          <a:bodyPr wrap="square" rtlCol="0">
            <a:spAutoFit/>
          </a:bodyPr>
          <a:lstStyle/>
          <a:p>
            <a:pPr algn="ctr"/>
            <a:r>
              <a:rPr kumimoji="1" lang="en-US" altLang="ja-JP" dirty="0"/>
              <a:t>On</a:t>
            </a:r>
            <a:r>
              <a:rPr kumimoji="1" lang="en-US" altLang="ja-JP" b="0" dirty="0"/>
              <a:t>-Vehicle Body Model </a:t>
            </a:r>
            <a:r>
              <a:rPr kumimoji="1" lang="en-US" altLang="ja-JP" dirty="0"/>
              <a:t>C</a:t>
            </a:r>
            <a:r>
              <a:rPr kumimoji="1" lang="en-US" altLang="ja-JP" b="0" dirty="0"/>
              <a:t>ategories</a:t>
            </a:r>
            <a:endParaRPr kumimoji="1" lang="ja-JP" altLang="en-US" b="0" dirty="0"/>
          </a:p>
        </p:txBody>
      </p:sp>
      <p:sp>
        <p:nvSpPr>
          <p:cNvPr id="71" name="テキスト ボックス 70">
            <a:extLst>
              <a:ext uri="{FF2B5EF4-FFF2-40B4-BE49-F238E27FC236}">
                <a16:creationId xmlns:a16="http://schemas.microsoft.com/office/drawing/2014/main" id="{4B39AC1B-F224-4A42-A050-EDF493C5698E}"/>
              </a:ext>
            </a:extLst>
          </p:cNvPr>
          <p:cNvSpPr txBox="1"/>
          <p:nvPr/>
        </p:nvSpPr>
        <p:spPr>
          <a:xfrm>
            <a:off x="5514813" y="2439783"/>
            <a:ext cx="1487050" cy="523220"/>
          </a:xfrm>
          <a:prstGeom prst="rect">
            <a:avLst/>
          </a:prstGeom>
          <a:noFill/>
        </p:spPr>
        <p:txBody>
          <a:bodyPr wrap="square" rtlCol="0">
            <a:spAutoFit/>
          </a:bodyPr>
          <a:lstStyle/>
          <a:p>
            <a:pPr algn="ctr"/>
            <a:r>
              <a:rPr kumimoji="1" lang="en-US" altLang="ja-JP" sz="1400" dirty="0">
                <a:solidFill>
                  <a:srgbClr val="FF0000"/>
                </a:solidFill>
              </a:rPr>
              <a:t>channel</a:t>
            </a:r>
            <a:r>
              <a:rPr kumimoji="1" lang="en-US" altLang="ja-JP" sz="1400" b="0" dirty="0"/>
              <a:t> / </a:t>
            </a:r>
            <a:r>
              <a:rPr lang="en-US" altLang="ja-JP" sz="1400" dirty="0">
                <a:solidFill>
                  <a:srgbClr val="FF0000"/>
                </a:solidFill>
              </a:rPr>
              <a:t>Environment</a:t>
            </a:r>
            <a:endParaRPr kumimoji="1" lang="ja-JP" altLang="en-US" sz="1400" dirty="0">
              <a:solidFill>
                <a:srgbClr val="FF0000"/>
              </a:solidFill>
            </a:endParaRPr>
          </a:p>
        </p:txBody>
      </p:sp>
      <p:sp>
        <p:nvSpPr>
          <p:cNvPr id="72" name="テキスト ボックス 71">
            <a:extLst>
              <a:ext uri="{FF2B5EF4-FFF2-40B4-BE49-F238E27FC236}">
                <a16:creationId xmlns:a16="http://schemas.microsoft.com/office/drawing/2014/main" id="{736D1840-D775-468D-A754-4F65F3CAE12E}"/>
              </a:ext>
            </a:extLst>
          </p:cNvPr>
          <p:cNvSpPr txBox="1"/>
          <p:nvPr/>
        </p:nvSpPr>
        <p:spPr>
          <a:xfrm>
            <a:off x="5501942" y="3235157"/>
            <a:ext cx="1487050"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73" name="テキスト ボックス 72">
            <a:extLst>
              <a:ext uri="{FF2B5EF4-FFF2-40B4-BE49-F238E27FC236}">
                <a16:creationId xmlns:a16="http://schemas.microsoft.com/office/drawing/2014/main" id="{C39DB43F-0197-486F-A500-507F9EC16077}"/>
              </a:ext>
            </a:extLst>
          </p:cNvPr>
          <p:cNvSpPr txBox="1"/>
          <p:nvPr/>
        </p:nvSpPr>
        <p:spPr>
          <a:xfrm>
            <a:off x="5479650" y="4283838"/>
            <a:ext cx="1487050"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74" name="テキスト ボックス 73">
            <a:extLst>
              <a:ext uri="{FF2B5EF4-FFF2-40B4-BE49-F238E27FC236}">
                <a16:creationId xmlns:a16="http://schemas.microsoft.com/office/drawing/2014/main" id="{B6BFD2B8-488A-419B-916A-4859805C8DF9}"/>
              </a:ext>
            </a:extLst>
          </p:cNvPr>
          <p:cNvSpPr txBox="1"/>
          <p:nvPr/>
        </p:nvSpPr>
        <p:spPr>
          <a:xfrm>
            <a:off x="5510477" y="5547714"/>
            <a:ext cx="1487050"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75" name="テキスト ボックス 74">
            <a:extLst>
              <a:ext uri="{FF2B5EF4-FFF2-40B4-BE49-F238E27FC236}">
                <a16:creationId xmlns:a16="http://schemas.microsoft.com/office/drawing/2014/main" id="{33550DCC-BC2A-4685-9611-57BFD67E8E8D}"/>
              </a:ext>
            </a:extLst>
          </p:cNvPr>
          <p:cNvSpPr txBox="1"/>
          <p:nvPr/>
        </p:nvSpPr>
        <p:spPr>
          <a:xfrm>
            <a:off x="3994990" y="3140469"/>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6" name="テキスト ボックス 75">
            <a:extLst>
              <a:ext uri="{FF2B5EF4-FFF2-40B4-BE49-F238E27FC236}">
                <a16:creationId xmlns:a16="http://schemas.microsoft.com/office/drawing/2014/main" id="{05A34174-D893-403D-9E55-499277A5BAF5}"/>
              </a:ext>
            </a:extLst>
          </p:cNvPr>
          <p:cNvSpPr txBox="1"/>
          <p:nvPr/>
        </p:nvSpPr>
        <p:spPr>
          <a:xfrm>
            <a:off x="3994990" y="4301865"/>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7" name="テキスト ボックス 76">
            <a:extLst>
              <a:ext uri="{FF2B5EF4-FFF2-40B4-BE49-F238E27FC236}">
                <a16:creationId xmlns:a16="http://schemas.microsoft.com/office/drawing/2014/main" id="{FCAAC1C0-F03A-4A61-B2C8-FB29ED06D2BC}"/>
              </a:ext>
            </a:extLst>
          </p:cNvPr>
          <p:cNvSpPr txBox="1"/>
          <p:nvPr/>
        </p:nvSpPr>
        <p:spPr>
          <a:xfrm>
            <a:off x="3994990" y="5550087"/>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8" name="テキスト ボックス 77">
            <a:extLst>
              <a:ext uri="{FF2B5EF4-FFF2-40B4-BE49-F238E27FC236}">
                <a16:creationId xmlns:a16="http://schemas.microsoft.com/office/drawing/2014/main" id="{807C02F3-EF75-44B8-BB20-FC134ED964AD}"/>
              </a:ext>
            </a:extLst>
          </p:cNvPr>
          <p:cNvSpPr txBox="1"/>
          <p:nvPr/>
        </p:nvSpPr>
        <p:spPr>
          <a:xfrm>
            <a:off x="7323213" y="2251107"/>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9" name="テキスト ボックス 78">
            <a:extLst>
              <a:ext uri="{FF2B5EF4-FFF2-40B4-BE49-F238E27FC236}">
                <a16:creationId xmlns:a16="http://schemas.microsoft.com/office/drawing/2014/main" id="{E6DE2D79-F42B-4BF9-AA04-E503EB41BF98}"/>
              </a:ext>
            </a:extLst>
          </p:cNvPr>
          <p:cNvSpPr txBox="1"/>
          <p:nvPr/>
        </p:nvSpPr>
        <p:spPr>
          <a:xfrm>
            <a:off x="7306216" y="3140469"/>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80" name="テキスト ボックス 79">
            <a:extLst>
              <a:ext uri="{FF2B5EF4-FFF2-40B4-BE49-F238E27FC236}">
                <a16:creationId xmlns:a16="http://schemas.microsoft.com/office/drawing/2014/main" id="{2A4A0A45-4B17-4C2C-A6D5-A2E1956C522D}"/>
              </a:ext>
            </a:extLst>
          </p:cNvPr>
          <p:cNvSpPr txBox="1"/>
          <p:nvPr/>
        </p:nvSpPr>
        <p:spPr>
          <a:xfrm>
            <a:off x="7306216" y="4301865"/>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81" name="テキスト ボックス 80">
            <a:extLst>
              <a:ext uri="{FF2B5EF4-FFF2-40B4-BE49-F238E27FC236}">
                <a16:creationId xmlns:a16="http://schemas.microsoft.com/office/drawing/2014/main" id="{2BFA769B-1313-4AF7-BF15-55A8556B7F98}"/>
              </a:ext>
            </a:extLst>
          </p:cNvPr>
          <p:cNvSpPr txBox="1"/>
          <p:nvPr/>
        </p:nvSpPr>
        <p:spPr>
          <a:xfrm>
            <a:off x="7306216" y="5550087"/>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52" name="テキスト ボックス 51">
            <a:extLst>
              <a:ext uri="{FF2B5EF4-FFF2-40B4-BE49-F238E27FC236}">
                <a16:creationId xmlns:a16="http://schemas.microsoft.com/office/drawing/2014/main" id="{15970215-8E5D-4998-9AF5-9F1FB1E3618C}"/>
              </a:ext>
            </a:extLst>
          </p:cNvPr>
          <p:cNvSpPr txBox="1"/>
          <p:nvPr/>
        </p:nvSpPr>
        <p:spPr>
          <a:xfrm>
            <a:off x="4205802" y="1386788"/>
            <a:ext cx="2592280" cy="369332"/>
          </a:xfrm>
          <a:prstGeom prst="rect">
            <a:avLst/>
          </a:prstGeom>
          <a:noFill/>
        </p:spPr>
        <p:txBody>
          <a:bodyPr wrap="square" rtlCol="0">
            <a:spAutoFit/>
          </a:bodyPr>
          <a:lstStyle/>
          <a:p>
            <a:r>
              <a:rPr kumimoji="1" lang="en-US" altLang="ja-JP" b="0" dirty="0"/>
              <a:t>Roof</a:t>
            </a:r>
            <a:endParaRPr kumimoji="1" lang="ja-JP" altLang="en-US" b="0" dirty="0"/>
          </a:p>
        </p:txBody>
      </p:sp>
      <p:sp>
        <p:nvSpPr>
          <p:cNvPr id="56" name="テキスト ボックス 55">
            <a:extLst>
              <a:ext uri="{FF2B5EF4-FFF2-40B4-BE49-F238E27FC236}">
                <a16:creationId xmlns:a16="http://schemas.microsoft.com/office/drawing/2014/main" id="{20BD056D-9543-4611-803A-6C61E64040A1}"/>
              </a:ext>
            </a:extLst>
          </p:cNvPr>
          <p:cNvSpPr txBox="1"/>
          <p:nvPr/>
        </p:nvSpPr>
        <p:spPr>
          <a:xfrm>
            <a:off x="5540340" y="1073507"/>
            <a:ext cx="1569870" cy="923330"/>
          </a:xfrm>
          <a:prstGeom prst="rect">
            <a:avLst/>
          </a:prstGeom>
          <a:noFill/>
        </p:spPr>
        <p:txBody>
          <a:bodyPr wrap="square" rtlCol="0">
            <a:spAutoFit/>
          </a:bodyPr>
          <a:lstStyle/>
          <a:p>
            <a:r>
              <a:rPr kumimoji="1" lang="en-US" altLang="ja-JP" dirty="0">
                <a:solidFill>
                  <a:srgbClr val="FF0000"/>
                </a:solidFill>
              </a:rPr>
              <a:t>Side Right/Left/</a:t>
            </a:r>
          </a:p>
          <a:p>
            <a:r>
              <a:rPr kumimoji="1" lang="en-US" altLang="ja-JP" dirty="0">
                <a:solidFill>
                  <a:srgbClr val="FF0000"/>
                </a:solidFill>
              </a:rPr>
              <a:t>Front/Back</a:t>
            </a:r>
            <a:endParaRPr kumimoji="1" lang="ja-JP" altLang="en-US" dirty="0">
              <a:solidFill>
                <a:srgbClr val="FF0000"/>
              </a:solidFill>
            </a:endParaRPr>
          </a:p>
        </p:txBody>
      </p:sp>
      <p:sp>
        <p:nvSpPr>
          <p:cNvPr id="60" name="テキスト ボックス 59">
            <a:extLst>
              <a:ext uri="{FF2B5EF4-FFF2-40B4-BE49-F238E27FC236}">
                <a16:creationId xmlns:a16="http://schemas.microsoft.com/office/drawing/2014/main" id="{C86109BC-E1B4-432F-89BE-7AB0049E7B47}"/>
              </a:ext>
            </a:extLst>
          </p:cNvPr>
          <p:cNvSpPr txBox="1"/>
          <p:nvPr/>
        </p:nvSpPr>
        <p:spPr>
          <a:xfrm>
            <a:off x="7370096" y="1369001"/>
            <a:ext cx="1336302" cy="369332"/>
          </a:xfrm>
          <a:prstGeom prst="rect">
            <a:avLst/>
          </a:prstGeom>
          <a:noFill/>
        </p:spPr>
        <p:txBody>
          <a:bodyPr wrap="square" rtlCol="0">
            <a:spAutoFit/>
          </a:bodyPr>
          <a:lstStyle/>
          <a:p>
            <a:r>
              <a:rPr kumimoji="1" lang="en-US" altLang="ja-JP" b="0" dirty="0"/>
              <a:t>Bottom</a:t>
            </a:r>
            <a:endParaRPr kumimoji="1" lang="ja-JP" altLang="en-US" b="0" dirty="0"/>
          </a:p>
        </p:txBody>
      </p:sp>
      <p:sp>
        <p:nvSpPr>
          <p:cNvPr id="68" name="正方形/長方形 67">
            <a:extLst>
              <a:ext uri="{FF2B5EF4-FFF2-40B4-BE49-F238E27FC236}">
                <a16:creationId xmlns:a16="http://schemas.microsoft.com/office/drawing/2014/main" id="{B3788DD4-8A0F-4DC2-A69E-5264DCDE6F69}"/>
              </a:ext>
            </a:extLst>
          </p:cNvPr>
          <p:cNvSpPr/>
          <p:nvPr/>
        </p:nvSpPr>
        <p:spPr>
          <a:xfrm>
            <a:off x="379751" y="1635258"/>
            <a:ext cx="2341921" cy="302849"/>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Most dominant case</a:t>
            </a:r>
            <a:endParaRPr kumimoji="1" lang="ja-JP" altLang="en-US" dirty="0"/>
          </a:p>
        </p:txBody>
      </p:sp>
      <p:sp>
        <p:nvSpPr>
          <p:cNvPr id="69" name="テキスト ボックス 68">
            <a:extLst>
              <a:ext uri="{FF2B5EF4-FFF2-40B4-BE49-F238E27FC236}">
                <a16:creationId xmlns:a16="http://schemas.microsoft.com/office/drawing/2014/main" id="{2C964315-3167-4490-B768-34F7FFC1FC49}"/>
              </a:ext>
            </a:extLst>
          </p:cNvPr>
          <p:cNvSpPr txBox="1"/>
          <p:nvPr/>
        </p:nvSpPr>
        <p:spPr>
          <a:xfrm>
            <a:off x="165530" y="1215643"/>
            <a:ext cx="2782434" cy="369332"/>
          </a:xfrm>
          <a:prstGeom prst="rect">
            <a:avLst/>
          </a:prstGeom>
          <a:noFill/>
        </p:spPr>
        <p:txBody>
          <a:bodyPr wrap="square" rtlCol="0">
            <a:spAutoFit/>
          </a:bodyPr>
          <a:lstStyle/>
          <a:p>
            <a:pPr algn="ctr"/>
            <a:r>
              <a:rPr kumimoji="1" lang="en-US" altLang="ja-JP" dirty="0">
                <a:solidFill>
                  <a:srgbClr val="FF0000"/>
                </a:solidFill>
              </a:rPr>
              <a:t>Mandatory</a:t>
            </a:r>
            <a:r>
              <a:rPr kumimoji="1" lang="en-US" altLang="ja-JP" b="0" dirty="0"/>
              <a:t> / </a:t>
            </a:r>
            <a:r>
              <a:rPr kumimoji="1" lang="en-US" altLang="ja-JP" b="0" dirty="0">
                <a:solidFill>
                  <a:srgbClr val="0000FF"/>
                </a:solidFill>
              </a:rPr>
              <a:t>optional</a:t>
            </a:r>
            <a:endParaRPr kumimoji="1" lang="ja-JP" altLang="en-US" b="0" dirty="0">
              <a:solidFill>
                <a:srgbClr val="0000FF"/>
              </a:solidFill>
            </a:endParaRPr>
          </a:p>
        </p:txBody>
      </p:sp>
      <p:sp>
        <p:nvSpPr>
          <p:cNvPr id="70" name="四角形: 角を丸くする 69">
            <a:extLst>
              <a:ext uri="{FF2B5EF4-FFF2-40B4-BE49-F238E27FC236}">
                <a16:creationId xmlns:a16="http://schemas.microsoft.com/office/drawing/2014/main" id="{928E34D3-8909-4DAB-BCEC-6EDE3EFE4850}"/>
              </a:ext>
            </a:extLst>
          </p:cNvPr>
          <p:cNvSpPr/>
          <p:nvPr/>
        </p:nvSpPr>
        <p:spPr>
          <a:xfrm>
            <a:off x="251058" y="1180385"/>
            <a:ext cx="2530135" cy="439239"/>
          </a:xfrm>
          <a:prstGeom prst="roundRect">
            <a:avLst/>
          </a:prstGeom>
          <a:ln w="38100">
            <a:solidFill>
              <a:srgbClr val="FFC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pic>
        <p:nvPicPr>
          <p:cNvPr id="44"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5E158D38-AFAA-40D7-B016-0B522633AC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399" r="2348" b="20027"/>
          <a:stretch/>
        </p:blipFill>
        <p:spPr bwMode="auto">
          <a:xfrm flipH="1">
            <a:off x="102871" y="3871811"/>
            <a:ext cx="1884037" cy="730706"/>
          </a:xfrm>
          <a:prstGeom prst="rect">
            <a:avLst/>
          </a:prstGeom>
          <a:noFill/>
          <a:extLst>
            <a:ext uri="{909E8E84-426E-40DD-AFC4-6F175D3DCCD1}">
              <a14:hiddenFill xmlns:a14="http://schemas.microsoft.com/office/drawing/2010/main">
                <a:solidFill>
                  <a:srgbClr val="FFFFFF"/>
                </a:solidFill>
              </a14:hiddenFill>
            </a:ext>
          </a:extLst>
        </p:spPr>
      </p:pic>
      <p:sp>
        <p:nvSpPr>
          <p:cNvPr id="45" name="テキスト ボックス 44">
            <a:extLst>
              <a:ext uri="{FF2B5EF4-FFF2-40B4-BE49-F238E27FC236}">
                <a16:creationId xmlns:a16="http://schemas.microsoft.com/office/drawing/2014/main" id="{65C44CDE-FD8E-4AD0-A697-14969B0366D3}"/>
              </a:ext>
            </a:extLst>
          </p:cNvPr>
          <p:cNvSpPr txBox="1"/>
          <p:nvPr/>
        </p:nvSpPr>
        <p:spPr>
          <a:xfrm>
            <a:off x="360339" y="4524136"/>
            <a:ext cx="3162419" cy="369332"/>
          </a:xfrm>
          <a:prstGeom prst="rect">
            <a:avLst/>
          </a:prstGeom>
          <a:noFill/>
        </p:spPr>
        <p:txBody>
          <a:bodyPr wrap="square">
            <a:spAutoFit/>
          </a:bodyPr>
          <a:lstStyle/>
          <a:p>
            <a:r>
              <a:rPr kumimoji="1" lang="en-US" altLang="ja-JP" dirty="0"/>
              <a:t>Large / long size vehicle</a:t>
            </a:r>
            <a:endParaRPr kumimoji="1" lang="en-US" altLang="ja-JP" sz="1400" b="0" dirty="0"/>
          </a:p>
        </p:txBody>
      </p:sp>
      <p:pic>
        <p:nvPicPr>
          <p:cNvPr id="46" name="Picture 2">
            <a:extLst>
              <a:ext uri="{FF2B5EF4-FFF2-40B4-BE49-F238E27FC236}">
                <a16:creationId xmlns:a16="http://schemas.microsoft.com/office/drawing/2014/main" id="{587B42A8-315C-4705-A848-95AA52B757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225084" y="3939182"/>
            <a:ext cx="1516368" cy="595031"/>
          </a:xfrm>
          <a:prstGeom prst="rect">
            <a:avLst/>
          </a:prstGeom>
          <a:noFill/>
          <a:extLst>
            <a:ext uri="{909E8E84-426E-40DD-AFC4-6F175D3DCCD1}">
              <a14:hiddenFill xmlns:a14="http://schemas.microsoft.com/office/drawing/2010/main">
                <a:solidFill>
                  <a:srgbClr val="FFFFFF"/>
                </a:solidFill>
              </a14:hiddenFill>
            </a:ext>
          </a:extLst>
        </p:spPr>
      </p:pic>
      <p:sp>
        <p:nvSpPr>
          <p:cNvPr id="47" name="テキスト ボックス 46">
            <a:extLst>
              <a:ext uri="{FF2B5EF4-FFF2-40B4-BE49-F238E27FC236}">
                <a16:creationId xmlns:a16="http://schemas.microsoft.com/office/drawing/2014/main" id="{86D26DC8-0140-471A-9A87-3485C48E5E8F}"/>
              </a:ext>
            </a:extLst>
          </p:cNvPr>
          <p:cNvSpPr txBox="1"/>
          <p:nvPr/>
        </p:nvSpPr>
        <p:spPr>
          <a:xfrm>
            <a:off x="1454358" y="4083275"/>
            <a:ext cx="1202619" cy="307777"/>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b="1" dirty="0">
                <a:solidFill>
                  <a:schemeClr val="tx1"/>
                </a:solidFill>
              </a:rPr>
              <a:t>or</a:t>
            </a:r>
            <a:endParaRPr lang="ja-JP" altLang="en-US" b="1" dirty="0">
              <a:solidFill>
                <a:schemeClr val="tx1"/>
              </a:solidFill>
            </a:endParaRPr>
          </a:p>
        </p:txBody>
      </p:sp>
      <p:sp>
        <p:nvSpPr>
          <p:cNvPr id="48" name="テキスト ボックス 47">
            <a:extLst>
              <a:ext uri="{FF2B5EF4-FFF2-40B4-BE49-F238E27FC236}">
                <a16:creationId xmlns:a16="http://schemas.microsoft.com/office/drawing/2014/main" id="{C8525C74-048B-4CF4-AFF4-A2E36AB066A3}"/>
              </a:ext>
            </a:extLst>
          </p:cNvPr>
          <p:cNvSpPr txBox="1"/>
          <p:nvPr/>
        </p:nvSpPr>
        <p:spPr>
          <a:xfrm>
            <a:off x="2222592" y="2086415"/>
            <a:ext cx="1624496" cy="646331"/>
          </a:xfrm>
          <a:prstGeom prst="rect">
            <a:avLst/>
          </a:prstGeom>
          <a:noFill/>
        </p:spPr>
        <p:txBody>
          <a:bodyPr wrap="square">
            <a:spAutoFit/>
          </a:bodyPr>
          <a:lstStyle/>
          <a:p>
            <a:r>
              <a:rPr kumimoji="1" lang="en-US" altLang="ja-JP" dirty="0"/>
              <a:t>Without motor</a:t>
            </a:r>
            <a:endParaRPr kumimoji="1" lang="en-US" altLang="ja-JP" sz="1400" b="0" dirty="0"/>
          </a:p>
        </p:txBody>
      </p:sp>
      <p:sp>
        <p:nvSpPr>
          <p:cNvPr id="50" name="テキスト ボックス 49">
            <a:extLst>
              <a:ext uri="{FF2B5EF4-FFF2-40B4-BE49-F238E27FC236}">
                <a16:creationId xmlns:a16="http://schemas.microsoft.com/office/drawing/2014/main" id="{23D7940E-94DD-40D9-B5A7-847614118168}"/>
              </a:ext>
            </a:extLst>
          </p:cNvPr>
          <p:cNvSpPr txBox="1"/>
          <p:nvPr/>
        </p:nvSpPr>
        <p:spPr>
          <a:xfrm>
            <a:off x="2249361" y="3161860"/>
            <a:ext cx="1418940" cy="369332"/>
          </a:xfrm>
          <a:prstGeom prst="rect">
            <a:avLst/>
          </a:prstGeom>
          <a:noFill/>
        </p:spPr>
        <p:txBody>
          <a:bodyPr wrap="square">
            <a:spAutoFit/>
          </a:bodyPr>
          <a:lstStyle/>
          <a:p>
            <a:r>
              <a:rPr kumimoji="1" lang="en-US" altLang="ja-JP" dirty="0"/>
              <a:t>With motor</a:t>
            </a:r>
            <a:endParaRPr kumimoji="1" lang="en-US" altLang="ja-JP" sz="1400" b="0" dirty="0"/>
          </a:p>
        </p:txBody>
      </p:sp>
    </p:spTree>
    <p:extLst>
      <p:ext uri="{BB962C8B-B14F-4D97-AF65-F5344CB8AC3E}">
        <p14:creationId xmlns:p14="http://schemas.microsoft.com/office/powerpoint/2010/main" val="162468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a:extLst>
              <a:ext uri="{FF2B5EF4-FFF2-40B4-BE49-F238E27FC236}">
                <a16:creationId xmlns:a16="http://schemas.microsoft.com/office/drawing/2014/main" id="{89E2F47D-386B-49A9-9FE6-809EC14AD0E9}"/>
              </a:ext>
            </a:extLst>
          </p:cNvPr>
          <p:cNvSpPr/>
          <p:nvPr/>
        </p:nvSpPr>
        <p:spPr>
          <a:xfrm>
            <a:off x="3809099" y="1957138"/>
            <a:ext cx="2368877" cy="978124"/>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日付プレースホルダー 1">
            <a:extLst>
              <a:ext uri="{FF2B5EF4-FFF2-40B4-BE49-F238E27FC236}">
                <a16:creationId xmlns:a16="http://schemas.microsoft.com/office/drawing/2014/main" id="{05FE45EC-DE13-42D6-9F37-AF218C40ED92}"/>
              </a:ext>
            </a:extLst>
          </p:cNvPr>
          <p:cNvSpPr>
            <a:spLocks noGrp="1"/>
          </p:cNvSpPr>
          <p:nvPr>
            <p:ph type="dt" idx="10"/>
          </p:nvPr>
        </p:nvSpPr>
        <p:spPr/>
        <p:txBody>
          <a:bodyPr/>
          <a:lstStyle/>
          <a:p>
            <a:r>
              <a:rPr lang="en-US" altLang="ja-JP"/>
              <a:t>September 2021</a:t>
            </a:r>
            <a:endParaRPr lang="en-US" dirty="0"/>
          </a:p>
        </p:txBody>
      </p:sp>
      <p:sp>
        <p:nvSpPr>
          <p:cNvPr id="3" name="フッター プレースホルダー 2">
            <a:extLst>
              <a:ext uri="{FF2B5EF4-FFF2-40B4-BE49-F238E27FC236}">
                <a16:creationId xmlns:a16="http://schemas.microsoft.com/office/drawing/2014/main" id="{9564AFC4-A5F0-49AF-B299-2A776B43D4E7}"/>
              </a:ext>
            </a:extLst>
          </p:cNvPr>
          <p:cNvSpPr>
            <a:spLocks noGrp="1"/>
          </p:cNvSpPr>
          <p:nvPr>
            <p:ph type="ftr" idx="11"/>
          </p:nvPr>
        </p:nvSpPr>
        <p:spPr>
          <a:xfrm>
            <a:off x="4878389" y="6475412"/>
            <a:ext cx="4304788" cy="319684"/>
          </a:xfrm>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EE5AB535-959C-408E-8CDF-E61ABFA352C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22</a:t>
            </a:fld>
            <a:endParaRPr dirty="0"/>
          </a:p>
        </p:txBody>
      </p:sp>
      <p:pic>
        <p:nvPicPr>
          <p:cNvPr id="6" name="Picture 4" descr="車・セダンのイラスト02 | 無料のフリー素材 イラストエイト">
            <a:extLst>
              <a:ext uri="{FF2B5EF4-FFF2-40B4-BE49-F238E27FC236}">
                <a16:creationId xmlns:a16="http://schemas.microsoft.com/office/drawing/2014/main" id="{81B3237A-7B02-429B-9240-3450F5F4F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92685" y="2339895"/>
            <a:ext cx="973197" cy="5953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C0E941EF-B128-42D4-B0EB-95698BF10B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78577" y="4936715"/>
            <a:ext cx="1521243" cy="1231482"/>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C745B62E-026F-4919-A098-2BF7B3A635FE}"/>
              </a:ext>
            </a:extLst>
          </p:cNvPr>
          <p:cNvSpPr txBox="1"/>
          <p:nvPr/>
        </p:nvSpPr>
        <p:spPr>
          <a:xfrm>
            <a:off x="1639332" y="5731186"/>
            <a:ext cx="1842008" cy="230832"/>
          </a:xfrm>
          <a:prstGeom prst="rect">
            <a:avLst/>
          </a:prstGeom>
          <a:noFill/>
        </p:spPr>
        <p:txBody>
          <a:bodyPr wrap="square">
            <a:spAutoFit/>
          </a:bodyPr>
          <a:lstStyle/>
          <a:p>
            <a:r>
              <a:rPr lang="ja-JP" altLang="en-US" sz="900" b="0" dirty="0"/>
              <a:t>https://illust8.com/contents/5097</a:t>
            </a:r>
          </a:p>
        </p:txBody>
      </p:sp>
      <p:sp>
        <p:nvSpPr>
          <p:cNvPr id="10" name="テキスト ボックス 9">
            <a:extLst>
              <a:ext uri="{FF2B5EF4-FFF2-40B4-BE49-F238E27FC236}">
                <a16:creationId xmlns:a16="http://schemas.microsoft.com/office/drawing/2014/main" id="{832DCD1F-A0AE-4F35-8312-9B4ECC8FE0AE}"/>
              </a:ext>
            </a:extLst>
          </p:cNvPr>
          <p:cNvSpPr txBox="1"/>
          <p:nvPr/>
        </p:nvSpPr>
        <p:spPr>
          <a:xfrm>
            <a:off x="69433" y="2801334"/>
            <a:ext cx="1908461" cy="646331"/>
          </a:xfrm>
          <a:prstGeom prst="rect">
            <a:avLst/>
          </a:prstGeom>
          <a:noFill/>
        </p:spPr>
        <p:txBody>
          <a:bodyPr wrap="square">
            <a:spAutoFit/>
          </a:bodyPr>
          <a:lstStyle/>
          <a:p>
            <a:r>
              <a:rPr kumimoji="1" lang="en-US" altLang="ja-JP" dirty="0"/>
              <a:t>Small / medium size vehicle</a:t>
            </a:r>
            <a:endParaRPr kumimoji="1" lang="en-US" altLang="ja-JP" sz="1400" b="0" dirty="0"/>
          </a:p>
        </p:txBody>
      </p:sp>
      <p:sp>
        <p:nvSpPr>
          <p:cNvPr id="12" name="テキスト ボックス 11">
            <a:extLst>
              <a:ext uri="{FF2B5EF4-FFF2-40B4-BE49-F238E27FC236}">
                <a16:creationId xmlns:a16="http://schemas.microsoft.com/office/drawing/2014/main" id="{2E31F436-7FD9-4F18-98E6-661CF832EEDF}"/>
              </a:ext>
            </a:extLst>
          </p:cNvPr>
          <p:cNvSpPr txBox="1"/>
          <p:nvPr/>
        </p:nvSpPr>
        <p:spPr>
          <a:xfrm>
            <a:off x="491521" y="5983531"/>
            <a:ext cx="2989819" cy="369332"/>
          </a:xfrm>
          <a:prstGeom prst="rect">
            <a:avLst/>
          </a:prstGeom>
          <a:noFill/>
        </p:spPr>
        <p:txBody>
          <a:bodyPr wrap="square">
            <a:spAutoFit/>
          </a:bodyPr>
          <a:lstStyle/>
          <a:p>
            <a:r>
              <a:rPr kumimoji="1" lang="en-US" altLang="ja-JP" dirty="0"/>
              <a:t>Special purpose vehicle</a:t>
            </a:r>
            <a:endParaRPr kumimoji="1" lang="en-US" altLang="ja-JP" sz="1400" b="0" dirty="0"/>
          </a:p>
        </p:txBody>
      </p:sp>
      <p:sp>
        <p:nvSpPr>
          <p:cNvPr id="13" name="左中かっこ 12">
            <a:extLst>
              <a:ext uri="{FF2B5EF4-FFF2-40B4-BE49-F238E27FC236}">
                <a16:creationId xmlns:a16="http://schemas.microsoft.com/office/drawing/2014/main" id="{3B0DA6CF-D897-45AC-A5E7-83C66D6CC2B3}"/>
              </a:ext>
            </a:extLst>
          </p:cNvPr>
          <p:cNvSpPr/>
          <p:nvPr/>
        </p:nvSpPr>
        <p:spPr>
          <a:xfrm>
            <a:off x="1796789" y="2397359"/>
            <a:ext cx="312012" cy="988967"/>
          </a:xfrm>
          <a:prstGeom prst="leftBrace">
            <a:avLst>
              <a:gd name="adj1" fmla="val 56703"/>
              <a:gd name="adj2"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6" name="直線コネクタ 15">
            <a:extLst>
              <a:ext uri="{FF2B5EF4-FFF2-40B4-BE49-F238E27FC236}">
                <a16:creationId xmlns:a16="http://schemas.microsoft.com/office/drawing/2014/main" id="{9F27C28A-5315-431C-8659-85A64BE96971}"/>
              </a:ext>
            </a:extLst>
          </p:cNvPr>
          <p:cNvCxnSpPr/>
          <p:nvPr/>
        </p:nvCxnSpPr>
        <p:spPr>
          <a:xfrm>
            <a:off x="218355" y="3828563"/>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直線コネクタ 16">
            <a:extLst>
              <a:ext uri="{FF2B5EF4-FFF2-40B4-BE49-F238E27FC236}">
                <a16:creationId xmlns:a16="http://schemas.microsoft.com/office/drawing/2014/main" id="{F4C249BB-B9DF-47C1-9CC2-E3657457DD7A}"/>
              </a:ext>
            </a:extLst>
          </p:cNvPr>
          <p:cNvCxnSpPr/>
          <p:nvPr/>
        </p:nvCxnSpPr>
        <p:spPr>
          <a:xfrm>
            <a:off x="286841" y="5033745"/>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直線コネクタ 17">
            <a:extLst>
              <a:ext uri="{FF2B5EF4-FFF2-40B4-BE49-F238E27FC236}">
                <a16:creationId xmlns:a16="http://schemas.microsoft.com/office/drawing/2014/main" id="{3BC9620C-06A7-499E-8176-C44CE3B3A2ED}"/>
              </a:ext>
            </a:extLst>
          </p:cNvPr>
          <p:cNvCxnSpPr>
            <a:cxnSpLocks/>
          </p:cNvCxnSpPr>
          <p:nvPr/>
        </p:nvCxnSpPr>
        <p:spPr>
          <a:xfrm>
            <a:off x="2423896" y="2935263"/>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1C169B98-F8EC-499C-98AD-12347EC4FACB}"/>
              </a:ext>
            </a:extLst>
          </p:cNvPr>
          <p:cNvCxnSpPr>
            <a:cxnSpLocks/>
          </p:cNvCxnSpPr>
          <p:nvPr/>
        </p:nvCxnSpPr>
        <p:spPr>
          <a:xfrm>
            <a:off x="3794225"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A5CC8CB3-2822-44E1-9BEB-DD3D09024758}"/>
              </a:ext>
            </a:extLst>
          </p:cNvPr>
          <p:cNvCxnSpPr>
            <a:cxnSpLocks/>
          </p:cNvCxnSpPr>
          <p:nvPr/>
        </p:nvCxnSpPr>
        <p:spPr>
          <a:xfrm>
            <a:off x="2355410" y="1942321"/>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F18054B0-B380-4740-99AD-523E24FC317D}"/>
              </a:ext>
            </a:extLst>
          </p:cNvPr>
          <p:cNvCxnSpPr>
            <a:cxnSpLocks/>
          </p:cNvCxnSpPr>
          <p:nvPr/>
        </p:nvCxnSpPr>
        <p:spPr>
          <a:xfrm>
            <a:off x="6177977"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5" name="テキスト ボックス 34">
            <a:extLst>
              <a:ext uri="{FF2B5EF4-FFF2-40B4-BE49-F238E27FC236}">
                <a16:creationId xmlns:a16="http://schemas.microsoft.com/office/drawing/2014/main" id="{80A61E2F-3F9C-4D47-8616-CA19764BEE74}"/>
              </a:ext>
            </a:extLst>
          </p:cNvPr>
          <p:cNvSpPr txBox="1"/>
          <p:nvPr/>
        </p:nvSpPr>
        <p:spPr>
          <a:xfrm>
            <a:off x="4270817" y="2456860"/>
            <a:ext cx="1487050" cy="523220"/>
          </a:xfrm>
          <a:prstGeom prst="rect">
            <a:avLst/>
          </a:prstGeom>
          <a:noFill/>
        </p:spPr>
        <p:txBody>
          <a:bodyPr wrap="square" rtlCol="0">
            <a:spAutoFit/>
          </a:bodyPr>
          <a:lstStyle/>
          <a:p>
            <a:pPr algn="ctr"/>
            <a:r>
              <a:rPr kumimoji="1" lang="en-US" altLang="ja-JP" sz="1400" dirty="0">
                <a:solidFill>
                  <a:srgbClr val="FF0000"/>
                </a:solidFill>
              </a:rPr>
              <a:t>channel</a:t>
            </a:r>
            <a:r>
              <a:rPr kumimoji="1" lang="en-US" altLang="ja-JP" sz="1400" b="0" dirty="0"/>
              <a:t> / </a:t>
            </a:r>
            <a:r>
              <a:rPr lang="en-US" altLang="ja-JP" sz="1400" dirty="0">
                <a:solidFill>
                  <a:srgbClr val="FF0000"/>
                </a:solidFill>
              </a:rPr>
              <a:t>Environment</a:t>
            </a:r>
            <a:endParaRPr kumimoji="1" lang="ja-JP" altLang="en-US" sz="1400" dirty="0">
              <a:solidFill>
                <a:srgbClr val="FF0000"/>
              </a:solidFill>
            </a:endParaRPr>
          </a:p>
        </p:txBody>
      </p:sp>
      <p:sp>
        <p:nvSpPr>
          <p:cNvPr id="49" name="テキスト ボックス 48">
            <a:extLst>
              <a:ext uri="{FF2B5EF4-FFF2-40B4-BE49-F238E27FC236}">
                <a16:creationId xmlns:a16="http://schemas.microsoft.com/office/drawing/2014/main" id="{F39118B4-4B1E-476A-88FD-5B4578D7676A}"/>
              </a:ext>
            </a:extLst>
          </p:cNvPr>
          <p:cNvSpPr txBox="1"/>
          <p:nvPr/>
        </p:nvSpPr>
        <p:spPr>
          <a:xfrm>
            <a:off x="4307960" y="1921702"/>
            <a:ext cx="1336304" cy="646331"/>
          </a:xfrm>
          <a:prstGeom prst="rect">
            <a:avLst/>
          </a:prstGeom>
          <a:noFill/>
        </p:spPr>
        <p:txBody>
          <a:bodyPr wrap="square">
            <a:spAutoFit/>
          </a:bodyPr>
          <a:lstStyle/>
          <a:p>
            <a:r>
              <a:rPr kumimoji="1" lang="en-US" altLang="ja-JP" dirty="0"/>
              <a:t>CM-V3 / EM-V3</a:t>
            </a:r>
            <a:endParaRPr kumimoji="1" lang="en-US" altLang="ja-JP" sz="1400" b="0" dirty="0"/>
          </a:p>
        </p:txBody>
      </p:sp>
      <p:sp>
        <p:nvSpPr>
          <p:cNvPr id="63" name="タイトル 62">
            <a:extLst>
              <a:ext uri="{FF2B5EF4-FFF2-40B4-BE49-F238E27FC236}">
                <a16:creationId xmlns:a16="http://schemas.microsoft.com/office/drawing/2014/main" id="{4AD72B6E-EA4B-4DC4-8282-E563AE3F8C72}"/>
              </a:ext>
            </a:extLst>
          </p:cNvPr>
          <p:cNvSpPr txBox="1">
            <a:spLocks noGrp="1"/>
          </p:cNvSpPr>
          <p:nvPr>
            <p:ph type="title"/>
          </p:nvPr>
        </p:nvSpPr>
        <p:spPr>
          <a:xfrm>
            <a:off x="685800" y="519848"/>
            <a:ext cx="7772400" cy="677078"/>
          </a:xfrm>
          <a:prstGeom prst="rect">
            <a:avLst/>
          </a:prstGeom>
          <a:noFill/>
        </p:spPr>
        <p:txBody>
          <a:bodyPr wrap="square" rtlCol="0">
            <a:spAutoFit/>
          </a:bodyPr>
          <a:lstStyle/>
          <a:p>
            <a:pPr algn="ctr"/>
            <a:r>
              <a:rPr kumimoji="1" lang="en-US" altLang="ja-JP" sz="3200" dirty="0"/>
              <a:t>Around </a:t>
            </a:r>
            <a:r>
              <a:rPr kumimoji="1" lang="en-US" altLang="ja-JP" sz="3200" b="0" dirty="0"/>
              <a:t>Vehicle </a:t>
            </a:r>
            <a:r>
              <a:rPr kumimoji="1" lang="en-US" altLang="ja-JP" sz="3200" dirty="0"/>
              <a:t>B</a:t>
            </a:r>
            <a:r>
              <a:rPr kumimoji="1" lang="en-US" altLang="ja-JP" sz="3200" b="0" dirty="0"/>
              <a:t>ody </a:t>
            </a:r>
            <a:r>
              <a:rPr kumimoji="1" lang="en-US" altLang="ja-JP" sz="3200" dirty="0"/>
              <a:t>M</a:t>
            </a:r>
            <a:r>
              <a:rPr kumimoji="1" lang="en-US" altLang="ja-JP" sz="3200" b="0" dirty="0"/>
              <a:t>odel </a:t>
            </a:r>
            <a:r>
              <a:rPr kumimoji="1" lang="en-US" altLang="ja-JP" sz="3200" dirty="0"/>
              <a:t>C</a:t>
            </a:r>
            <a:r>
              <a:rPr kumimoji="1" lang="en-US" altLang="ja-JP" sz="3200" b="0" dirty="0"/>
              <a:t>ategories</a:t>
            </a:r>
            <a:endParaRPr kumimoji="1" lang="ja-JP" altLang="en-US" sz="3200" b="0" dirty="0"/>
          </a:p>
        </p:txBody>
      </p:sp>
      <p:sp>
        <p:nvSpPr>
          <p:cNvPr id="67" name="テキスト ボックス 66">
            <a:extLst>
              <a:ext uri="{FF2B5EF4-FFF2-40B4-BE49-F238E27FC236}">
                <a16:creationId xmlns:a16="http://schemas.microsoft.com/office/drawing/2014/main" id="{6A7C9F14-DB22-4077-B649-9FE0768A7EB1}"/>
              </a:ext>
            </a:extLst>
          </p:cNvPr>
          <p:cNvSpPr txBox="1"/>
          <p:nvPr/>
        </p:nvSpPr>
        <p:spPr>
          <a:xfrm>
            <a:off x="4323525" y="3227019"/>
            <a:ext cx="1487050"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68" name="テキスト ボックス 67">
            <a:extLst>
              <a:ext uri="{FF2B5EF4-FFF2-40B4-BE49-F238E27FC236}">
                <a16:creationId xmlns:a16="http://schemas.microsoft.com/office/drawing/2014/main" id="{BFA0FE1F-815A-41E4-9FF0-082F67607962}"/>
              </a:ext>
            </a:extLst>
          </p:cNvPr>
          <p:cNvSpPr txBox="1"/>
          <p:nvPr/>
        </p:nvSpPr>
        <p:spPr>
          <a:xfrm>
            <a:off x="4301233" y="4275700"/>
            <a:ext cx="1487050"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69" name="テキスト ボックス 68">
            <a:extLst>
              <a:ext uri="{FF2B5EF4-FFF2-40B4-BE49-F238E27FC236}">
                <a16:creationId xmlns:a16="http://schemas.microsoft.com/office/drawing/2014/main" id="{A4605261-AF11-45D1-8F05-03668BE31B15}"/>
              </a:ext>
            </a:extLst>
          </p:cNvPr>
          <p:cNvSpPr txBox="1"/>
          <p:nvPr/>
        </p:nvSpPr>
        <p:spPr>
          <a:xfrm>
            <a:off x="4332060" y="5539576"/>
            <a:ext cx="1487050"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70" name="テキスト ボックス 69">
            <a:extLst>
              <a:ext uri="{FF2B5EF4-FFF2-40B4-BE49-F238E27FC236}">
                <a16:creationId xmlns:a16="http://schemas.microsoft.com/office/drawing/2014/main" id="{63A9FB0A-EB4A-48EB-BFB1-1F0EFB889C8E}"/>
              </a:ext>
            </a:extLst>
          </p:cNvPr>
          <p:cNvSpPr txBox="1"/>
          <p:nvPr/>
        </p:nvSpPr>
        <p:spPr>
          <a:xfrm>
            <a:off x="4257545" y="1407734"/>
            <a:ext cx="2592280" cy="369332"/>
          </a:xfrm>
          <a:prstGeom prst="rect">
            <a:avLst/>
          </a:prstGeom>
          <a:noFill/>
        </p:spPr>
        <p:txBody>
          <a:bodyPr wrap="square" rtlCol="0">
            <a:spAutoFit/>
          </a:bodyPr>
          <a:lstStyle/>
          <a:p>
            <a:r>
              <a:rPr kumimoji="1" lang="en-US" altLang="ja-JP" dirty="0">
                <a:solidFill>
                  <a:srgbClr val="FF0000"/>
                </a:solidFill>
              </a:rPr>
              <a:t>Static vehicle</a:t>
            </a:r>
            <a:endParaRPr kumimoji="1" lang="ja-JP" altLang="en-US" dirty="0">
              <a:solidFill>
                <a:srgbClr val="FF0000"/>
              </a:solidFill>
            </a:endParaRPr>
          </a:p>
        </p:txBody>
      </p:sp>
      <p:sp>
        <p:nvSpPr>
          <p:cNvPr id="71" name="テキスト ボックス 70">
            <a:extLst>
              <a:ext uri="{FF2B5EF4-FFF2-40B4-BE49-F238E27FC236}">
                <a16:creationId xmlns:a16="http://schemas.microsoft.com/office/drawing/2014/main" id="{6F52C11C-CA01-44F7-8EA8-E0E0EE368782}"/>
              </a:ext>
            </a:extLst>
          </p:cNvPr>
          <p:cNvSpPr txBox="1"/>
          <p:nvPr/>
        </p:nvSpPr>
        <p:spPr>
          <a:xfrm>
            <a:off x="6590898" y="1392917"/>
            <a:ext cx="2592280" cy="369332"/>
          </a:xfrm>
          <a:prstGeom prst="rect">
            <a:avLst/>
          </a:prstGeom>
          <a:noFill/>
        </p:spPr>
        <p:txBody>
          <a:bodyPr wrap="square" rtlCol="0">
            <a:spAutoFit/>
          </a:bodyPr>
          <a:lstStyle/>
          <a:p>
            <a:r>
              <a:rPr kumimoji="1" lang="en-US" altLang="ja-JP" b="0" dirty="0"/>
              <a:t>Moving vehicle</a:t>
            </a:r>
            <a:endParaRPr kumimoji="1" lang="ja-JP" altLang="en-US" b="0" dirty="0"/>
          </a:p>
        </p:txBody>
      </p:sp>
      <p:sp>
        <p:nvSpPr>
          <p:cNvPr id="76" name="テキスト ボックス 75">
            <a:extLst>
              <a:ext uri="{FF2B5EF4-FFF2-40B4-BE49-F238E27FC236}">
                <a16:creationId xmlns:a16="http://schemas.microsoft.com/office/drawing/2014/main" id="{AE19311E-D9F2-4D0D-BF3B-298CB2CFFEA3}"/>
              </a:ext>
            </a:extLst>
          </p:cNvPr>
          <p:cNvSpPr txBox="1"/>
          <p:nvPr/>
        </p:nvSpPr>
        <p:spPr>
          <a:xfrm>
            <a:off x="6970443" y="2242969"/>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7" name="テキスト ボックス 76">
            <a:extLst>
              <a:ext uri="{FF2B5EF4-FFF2-40B4-BE49-F238E27FC236}">
                <a16:creationId xmlns:a16="http://schemas.microsoft.com/office/drawing/2014/main" id="{D27D642D-1A71-4FF4-AFB7-33EAC872E6CE}"/>
              </a:ext>
            </a:extLst>
          </p:cNvPr>
          <p:cNvSpPr txBox="1"/>
          <p:nvPr/>
        </p:nvSpPr>
        <p:spPr>
          <a:xfrm>
            <a:off x="6953446" y="3132331"/>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8" name="テキスト ボックス 77">
            <a:extLst>
              <a:ext uri="{FF2B5EF4-FFF2-40B4-BE49-F238E27FC236}">
                <a16:creationId xmlns:a16="http://schemas.microsoft.com/office/drawing/2014/main" id="{E55DC8AA-6EF5-41E2-BE0C-2877E2101BCC}"/>
              </a:ext>
            </a:extLst>
          </p:cNvPr>
          <p:cNvSpPr txBox="1"/>
          <p:nvPr/>
        </p:nvSpPr>
        <p:spPr>
          <a:xfrm>
            <a:off x="6953446" y="4293727"/>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9" name="テキスト ボックス 78">
            <a:extLst>
              <a:ext uri="{FF2B5EF4-FFF2-40B4-BE49-F238E27FC236}">
                <a16:creationId xmlns:a16="http://schemas.microsoft.com/office/drawing/2014/main" id="{EB6A772B-1B93-4379-9199-31E3E8F2E7AC}"/>
              </a:ext>
            </a:extLst>
          </p:cNvPr>
          <p:cNvSpPr txBox="1"/>
          <p:nvPr/>
        </p:nvSpPr>
        <p:spPr>
          <a:xfrm>
            <a:off x="6953446" y="5541949"/>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82" name="正方形/長方形 81">
            <a:extLst>
              <a:ext uri="{FF2B5EF4-FFF2-40B4-BE49-F238E27FC236}">
                <a16:creationId xmlns:a16="http://schemas.microsoft.com/office/drawing/2014/main" id="{B13728E5-0D1C-494E-8373-148AE95CC4B2}"/>
              </a:ext>
            </a:extLst>
          </p:cNvPr>
          <p:cNvSpPr/>
          <p:nvPr/>
        </p:nvSpPr>
        <p:spPr>
          <a:xfrm>
            <a:off x="379751" y="1635258"/>
            <a:ext cx="2341921" cy="302849"/>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Most dominant case</a:t>
            </a:r>
            <a:endParaRPr kumimoji="1" lang="ja-JP" altLang="en-US" dirty="0"/>
          </a:p>
        </p:txBody>
      </p:sp>
      <p:sp>
        <p:nvSpPr>
          <p:cNvPr id="83" name="テキスト ボックス 82">
            <a:extLst>
              <a:ext uri="{FF2B5EF4-FFF2-40B4-BE49-F238E27FC236}">
                <a16:creationId xmlns:a16="http://schemas.microsoft.com/office/drawing/2014/main" id="{6B29F8AC-840A-4682-931C-2A6A3B7773C7}"/>
              </a:ext>
            </a:extLst>
          </p:cNvPr>
          <p:cNvSpPr txBox="1"/>
          <p:nvPr/>
        </p:nvSpPr>
        <p:spPr>
          <a:xfrm>
            <a:off x="165530" y="1215643"/>
            <a:ext cx="2782434" cy="369332"/>
          </a:xfrm>
          <a:prstGeom prst="rect">
            <a:avLst/>
          </a:prstGeom>
          <a:noFill/>
        </p:spPr>
        <p:txBody>
          <a:bodyPr wrap="square" rtlCol="0">
            <a:spAutoFit/>
          </a:bodyPr>
          <a:lstStyle/>
          <a:p>
            <a:pPr algn="ctr"/>
            <a:r>
              <a:rPr kumimoji="1" lang="en-US" altLang="ja-JP" dirty="0">
                <a:solidFill>
                  <a:srgbClr val="FF0000"/>
                </a:solidFill>
              </a:rPr>
              <a:t>Mandatory</a:t>
            </a:r>
            <a:r>
              <a:rPr kumimoji="1" lang="en-US" altLang="ja-JP" b="0" dirty="0"/>
              <a:t> / </a:t>
            </a:r>
            <a:r>
              <a:rPr kumimoji="1" lang="en-US" altLang="ja-JP" b="0" dirty="0">
                <a:solidFill>
                  <a:srgbClr val="0000FF"/>
                </a:solidFill>
              </a:rPr>
              <a:t>optional</a:t>
            </a:r>
            <a:endParaRPr kumimoji="1" lang="ja-JP" altLang="en-US" b="0" dirty="0">
              <a:solidFill>
                <a:srgbClr val="0000FF"/>
              </a:solidFill>
            </a:endParaRPr>
          </a:p>
        </p:txBody>
      </p:sp>
      <p:sp>
        <p:nvSpPr>
          <p:cNvPr id="84" name="四角形: 角を丸くする 83">
            <a:extLst>
              <a:ext uri="{FF2B5EF4-FFF2-40B4-BE49-F238E27FC236}">
                <a16:creationId xmlns:a16="http://schemas.microsoft.com/office/drawing/2014/main" id="{441C7830-2A95-4669-9432-F09FA6A863E3}"/>
              </a:ext>
            </a:extLst>
          </p:cNvPr>
          <p:cNvSpPr/>
          <p:nvPr/>
        </p:nvSpPr>
        <p:spPr>
          <a:xfrm>
            <a:off x="251058" y="1180385"/>
            <a:ext cx="2530135" cy="439239"/>
          </a:xfrm>
          <a:prstGeom prst="roundRect">
            <a:avLst/>
          </a:prstGeom>
          <a:ln w="38100">
            <a:solidFill>
              <a:srgbClr val="FFC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pic>
        <p:nvPicPr>
          <p:cNvPr id="39"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EDDAC6AA-CAAA-410E-948F-054506D1A8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399" r="2348" b="20027"/>
          <a:stretch/>
        </p:blipFill>
        <p:spPr bwMode="auto">
          <a:xfrm flipH="1">
            <a:off x="102871" y="3871811"/>
            <a:ext cx="1884037" cy="730706"/>
          </a:xfrm>
          <a:prstGeom prst="rect">
            <a:avLst/>
          </a:prstGeom>
          <a:noFill/>
          <a:extLst>
            <a:ext uri="{909E8E84-426E-40DD-AFC4-6F175D3DCCD1}">
              <a14:hiddenFill xmlns:a14="http://schemas.microsoft.com/office/drawing/2010/main">
                <a:solidFill>
                  <a:srgbClr val="FFFFFF"/>
                </a:solidFill>
              </a14:hiddenFill>
            </a:ext>
          </a:extLst>
        </p:spPr>
      </p:pic>
      <p:sp>
        <p:nvSpPr>
          <p:cNvPr id="40" name="テキスト ボックス 39">
            <a:extLst>
              <a:ext uri="{FF2B5EF4-FFF2-40B4-BE49-F238E27FC236}">
                <a16:creationId xmlns:a16="http://schemas.microsoft.com/office/drawing/2014/main" id="{DD04EF93-733E-4163-89B3-5A8BB1F23705}"/>
              </a:ext>
            </a:extLst>
          </p:cNvPr>
          <p:cNvSpPr txBox="1"/>
          <p:nvPr/>
        </p:nvSpPr>
        <p:spPr>
          <a:xfrm>
            <a:off x="360339" y="4524136"/>
            <a:ext cx="3162419" cy="369332"/>
          </a:xfrm>
          <a:prstGeom prst="rect">
            <a:avLst/>
          </a:prstGeom>
          <a:noFill/>
        </p:spPr>
        <p:txBody>
          <a:bodyPr wrap="square">
            <a:spAutoFit/>
          </a:bodyPr>
          <a:lstStyle/>
          <a:p>
            <a:r>
              <a:rPr kumimoji="1" lang="en-US" altLang="ja-JP" dirty="0"/>
              <a:t>Large / long size vehicle</a:t>
            </a:r>
            <a:endParaRPr kumimoji="1" lang="en-US" altLang="ja-JP" sz="1400" b="0" dirty="0"/>
          </a:p>
        </p:txBody>
      </p:sp>
      <p:pic>
        <p:nvPicPr>
          <p:cNvPr id="41" name="Picture 2">
            <a:extLst>
              <a:ext uri="{FF2B5EF4-FFF2-40B4-BE49-F238E27FC236}">
                <a16:creationId xmlns:a16="http://schemas.microsoft.com/office/drawing/2014/main" id="{3EB39E6A-819B-4881-BA6B-D60DDC1764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225084" y="3939182"/>
            <a:ext cx="1516368" cy="595031"/>
          </a:xfrm>
          <a:prstGeom prst="rect">
            <a:avLst/>
          </a:prstGeom>
          <a:noFill/>
          <a:extLst>
            <a:ext uri="{909E8E84-426E-40DD-AFC4-6F175D3DCCD1}">
              <a14:hiddenFill xmlns:a14="http://schemas.microsoft.com/office/drawing/2010/main">
                <a:solidFill>
                  <a:srgbClr val="FFFFFF"/>
                </a:solidFill>
              </a14:hiddenFill>
            </a:ext>
          </a:extLst>
        </p:spPr>
      </p:pic>
      <p:sp>
        <p:nvSpPr>
          <p:cNvPr id="42" name="テキスト ボックス 41">
            <a:extLst>
              <a:ext uri="{FF2B5EF4-FFF2-40B4-BE49-F238E27FC236}">
                <a16:creationId xmlns:a16="http://schemas.microsoft.com/office/drawing/2014/main" id="{8EDC8415-A278-4DD8-8B4C-B3BEEBC28190}"/>
              </a:ext>
            </a:extLst>
          </p:cNvPr>
          <p:cNvSpPr txBox="1"/>
          <p:nvPr/>
        </p:nvSpPr>
        <p:spPr>
          <a:xfrm>
            <a:off x="1454358" y="4083275"/>
            <a:ext cx="1202619" cy="307777"/>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b="1" dirty="0">
                <a:solidFill>
                  <a:schemeClr val="tx1"/>
                </a:solidFill>
              </a:rPr>
              <a:t>or</a:t>
            </a:r>
            <a:endParaRPr lang="ja-JP" altLang="en-US" b="1" dirty="0">
              <a:solidFill>
                <a:schemeClr val="tx1"/>
              </a:solidFill>
            </a:endParaRPr>
          </a:p>
        </p:txBody>
      </p:sp>
      <p:sp>
        <p:nvSpPr>
          <p:cNvPr id="43" name="テキスト ボックス 42">
            <a:extLst>
              <a:ext uri="{FF2B5EF4-FFF2-40B4-BE49-F238E27FC236}">
                <a16:creationId xmlns:a16="http://schemas.microsoft.com/office/drawing/2014/main" id="{6B33A36C-E606-4D0F-AB27-EC15E5B7C956}"/>
              </a:ext>
            </a:extLst>
          </p:cNvPr>
          <p:cNvSpPr txBox="1"/>
          <p:nvPr/>
        </p:nvSpPr>
        <p:spPr>
          <a:xfrm>
            <a:off x="2222592" y="2086415"/>
            <a:ext cx="1624496" cy="646331"/>
          </a:xfrm>
          <a:prstGeom prst="rect">
            <a:avLst/>
          </a:prstGeom>
          <a:noFill/>
        </p:spPr>
        <p:txBody>
          <a:bodyPr wrap="square">
            <a:spAutoFit/>
          </a:bodyPr>
          <a:lstStyle/>
          <a:p>
            <a:r>
              <a:rPr kumimoji="1" lang="en-US" altLang="ja-JP" dirty="0"/>
              <a:t>Without motor</a:t>
            </a:r>
            <a:endParaRPr kumimoji="1" lang="en-US" altLang="ja-JP" sz="1400" b="0" dirty="0"/>
          </a:p>
        </p:txBody>
      </p:sp>
      <p:sp>
        <p:nvSpPr>
          <p:cNvPr id="44" name="テキスト ボックス 43">
            <a:extLst>
              <a:ext uri="{FF2B5EF4-FFF2-40B4-BE49-F238E27FC236}">
                <a16:creationId xmlns:a16="http://schemas.microsoft.com/office/drawing/2014/main" id="{E4CA03DD-0BC2-4FBE-9D38-372D8F33549B}"/>
              </a:ext>
            </a:extLst>
          </p:cNvPr>
          <p:cNvSpPr txBox="1"/>
          <p:nvPr/>
        </p:nvSpPr>
        <p:spPr>
          <a:xfrm>
            <a:off x="2249361" y="3161860"/>
            <a:ext cx="1418940" cy="369332"/>
          </a:xfrm>
          <a:prstGeom prst="rect">
            <a:avLst/>
          </a:prstGeom>
          <a:noFill/>
        </p:spPr>
        <p:txBody>
          <a:bodyPr wrap="square">
            <a:spAutoFit/>
          </a:bodyPr>
          <a:lstStyle/>
          <a:p>
            <a:r>
              <a:rPr kumimoji="1" lang="en-US" altLang="ja-JP" dirty="0"/>
              <a:t>With motor</a:t>
            </a:r>
            <a:endParaRPr kumimoji="1" lang="en-US" altLang="ja-JP" sz="1400" b="0" dirty="0"/>
          </a:p>
        </p:txBody>
      </p:sp>
    </p:spTree>
    <p:extLst>
      <p:ext uri="{BB962C8B-B14F-4D97-AF65-F5344CB8AC3E}">
        <p14:creationId xmlns:p14="http://schemas.microsoft.com/office/powerpoint/2010/main" val="1266384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5FE45EC-DE13-42D6-9F37-AF218C40ED92}"/>
              </a:ext>
            </a:extLst>
          </p:cNvPr>
          <p:cNvSpPr>
            <a:spLocks noGrp="1"/>
          </p:cNvSpPr>
          <p:nvPr>
            <p:ph type="dt" idx="10"/>
          </p:nvPr>
        </p:nvSpPr>
        <p:spPr/>
        <p:txBody>
          <a:bodyPr/>
          <a:lstStyle/>
          <a:p>
            <a:r>
              <a:rPr lang="en-US" altLang="ja-JP"/>
              <a:t>September 2021</a:t>
            </a:r>
            <a:endParaRPr lang="en-US" dirty="0"/>
          </a:p>
        </p:txBody>
      </p:sp>
      <p:sp>
        <p:nvSpPr>
          <p:cNvPr id="3" name="フッター プレースホルダー 2">
            <a:extLst>
              <a:ext uri="{FF2B5EF4-FFF2-40B4-BE49-F238E27FC236}">
                <a16:creationId xmlns:a16="http://schemas.microsoft.com/office/drawing/2014/main" id="{9564AFC4-A5F0-49AF-B299-2A776B43D4E7}"/>
              </a:ext>
            </a:extLst>
          </p:cNvPr>
          <p:cNvSpPr>
            <a:spLocks noGrp="1"/>
          </p:cNvSpPr>
          <p:nvPr>
            <p:ph type="ftr" idx="11"/>
          </p:nvPr>
        </p:nvSpPr>
        <p:spPr>
          <a:xfrm>
            <a:off x="4725845" y="6475411"/>
            <a:ext cx="4199797" cy="315493"/>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スライド番号プレースホルダー 3">
            <a:extLst>
              <a:ext uri="{FF2B5EF4-FFF2-40B4-BE49-F238E27FC236}">
                <a16:creationId xmlns:a16="http://schemas.microsoft.com/office/drawing/2014/main" id="{EE5AB535-959C-408E-8CDF-E61ABFA352C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23</a:t>
            </a:fld>
            <a:endParaRPr dirty="0"/>
          </a:p>
        </p:txBody>
      </p:sp>
      <p:sp>
        <p:nvSpPr>
          <p:cNvPr id="63" name="タイトル 62">
            <a:extLst>
              <a:ext uri="{FF2B5EF4-FFF2-40B4-BE49-F238E27FC236}">
                <a16:creationId xmlns:a16="http://schemas.microsoft.com/office/drawing/2014/main" id="{4AD72B6E-EA4B-4DC4-8282-E563AE3F8C72}"/>
              </a:ext>
            </a:extLst>
          </p:cNvPr>
          <p:cNvSpPr txBox="1">
            <a:spLocks noGrp="1"/>
          </p:cNvSpPr>
          <p:nvPr>
            <p:ph type="title"/>
          </p:nvPr>
        </p:nvSpPr>
        <p:spPr>
          <a:xfrm>
            <a:off x="165530" y="531263"/>
            <a:ext cx="8854615" cy="677078"/>
          </a:xfrm>
          <a:prstGeom prst="rect">
            <a:avLst/>
          </a:prstGeom>
          <a:noFill/>
        </p:spPr>
        <p:txBody>
          <a:bodyPr wrap="square" rtlCol="0">
            <a:spAutoFit/>
          </a:bodyPr>
          <a:lstStyle/>
          <a:p>
            <a:pPr algn="ctr"/>
            <a:r>
              <a:rPr kumimoji="1" lang="en-US" altLang="ja-JP" sz="3200" b="0" dirty="0"/>
              <a:t>Inter Vehicle (Vehicle to Vehicle) Model Categories</a:t>
            </a:r>
            <a:endParaRPr kumimoji="1" lang="ja-JP" altLang="en-US" sz="3200" b="0" dirty="0"/>
          </a:p>
        </p:txBody>
      </p:sp>
      <p:pic>
        <p:nvPicPr>
          <p:cNvPr id="44" name="Picture 4" descr="車・セダンのイラスト02 | 無料のフリー素材 イラストエイト">
            <a:extLst>
              <a:ext uri="{FF2B5EF4-FFF2-40B4-BE49-F238E27FC236}">
                <a16:creationId xmlns:a16="http://schemas.microsoft.com/office/drawing/2014/main" id="{A0D3973B-E485-4FD8-9030-51856677A3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92685" y="2339895"/>
            <a:ext cx="973197" cy="59536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a:extLst>
              <a:ext uri="{FF2B5EF4-FFF2-40B4-BE49-F238E27FC236}">
                <a16:creationId xmlns:a16="http://schemas.microsoft.com/office/drawing/2014/main" id="{ABCE9523-FA14-415C-A32F-9551E67BD3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78577" y="4936715"/>
            <a:ext cx="1521243" cy="1231482"/>
          </a:xfrm>
          <a:prstGeom prst="rect">
            <a:avLst/>
          </a:prstGeom>
          <a:noFill/>
          <a:extLst>
            <a:ext uri="{909E8E84-426E-40DD-AFC4-6F175D3DCCD1}">
              <a14:hiddenFill xmlns:a14="http://schemas.microsoft.com/office/drawing/2010/main">
                <a:solidFill>
                  <a:srgbClr val="FFFFFF"/>
                </a:solidFill>
              </a14:hiddenFill>
            </a:ext>
          </a:extLst>
        </p:spPr>
      </p:pic>
      <p:sp>
        <p:nvSpPr>
          <p:cNvPr id="47" name="テキスト ボックス 46">
            <a:extLst>
              <a:ext uri="{FF2B5EF4-FFF2-40B4-BE49-F238E27FC236}">
                <a16:creationId xmlns:a16="http://schemas.microsoft.com/office/drawing/2014/main" id="{BEF85987-5053-463E-8A62-9CD76C5A5242}"/>
              </a:ext>
            </a:extLst>
          </p:cNvPr>
          <p:cNvSpPr txBox="1"/>
          <p:nvPr/>
        </p:nvSpPr>
        <p:spPr>
          <a:xfrm>
            <a:off x="1639332" y="5731186"/>
            <a:ext cx="1842008" cy="230832"/>
          </a:xfrm>
          <a:prstGeom prst="rect">
            <a:avLst/>
          </a:prstGeom>
          <a:noFill/>
        </p:spPr>
        <p:txBody>
          <a:bodyPr wrap="square">
            <a:spAutoFit/>
          </a:bodyPr>
          <a:lstStyle/>
          <a:p>
            <a:r>
              <a:rPr lang="ja-JP" altLang="en-US" sz="900" b="0" dirty="0"/>
              <a:t>https://illust8.com/contents/5097</a:t>
            </a:r>
          </a:p>
        </p:txBody>
      </p:sp>
      <p:sp>
        <p:nvSpPr>
          <p:cNvPr id="48" name="テキスト ボックス 47">
            <a:extLst>
              <a:ext uri="{FF2B5EF4-FFF2-40B4-BE49-F238E27FC236}">
                <a16:creationId xmlns:a16="http://schemas.microsoft.com/office/drawing/2014/main" id="{65960B44-FAF3-457D-B5F4-B3EF8305DD97}"/>
              </a:ext>
            </a:extLst>
          </p:cNvPr>
          <p:cNvSpPr txBox="1"/>
          <p:nvPr/>
        </p:nvSpPr>
        <p:spPr>
          <a:xfrm>
            <a:off x="69433" y="2801334"/>
            <a:ext cx="1908461" cy="646331"/>
          </a:xfrm>
          <a:prstGeom prst="rect">
            <a:avLst/>
          </a:prstGeom>
          <a:noFill/>
        </p:spPr>
        <p:txBody>
          <a:bodyPr wrap="square">
            <a:spAutoFit/>
          </a:bodyPr>
          <a:lstStyle/>
          <a:p>
            <a:r>
              <a:rPr kumimoji="1" lang="en-US" altLang="ja-JP" dirty="0"/>
              <a:t>Small / medium size vehicle</a:t>
            </a:r>
            <a:endParaRPr kumimoji="1" lang="en-US" altLang="ja-JP" sz="1400" b="0" dirty="0"/>
          </a:p>
        </p:txBody>
      </p:sp>
      <p:sp>
        <p:nvSpPr>
          <p:cNvPr id="50" name="テキスト ボックス 49">
            <a:extLst>
              <a:ext uri="{FF2B5EF4-FFF2-40B4-BE49-F238E27FC236}">
                <a16:creationId xmlns:a16="http://schemas.microsoft.com/office/drawing/2014/main" id="{B9BA5E81-1163-4978-AE0A-7F07ED06CAB5}"/>
              </a:ext>
            </a:extLst>
          </p:cNvPr>
          <p:cNvSpPr txBox="1"/>
          <p:nvPr/>
        </p:nvSpPr>
        <p:spPr>
          <a:xfrm>
            <a:off x="491521" y="5983531"/>
            <a:ext cx="2989819" cy="369332"/>
          </a:xfrm>
          <a:prstGeom prst="rect">
            <a:avLst/>
          </a:prstGeom>
          <a:noFill/>
        </p:spPr>
        <p:txBody>
          <a:bodyPr wrap="square">
            <a:spAutoFit/>
          </a:bodyPr>
          <a:lstStyle/>
          <a:p>
            <a:r>
              <a:rPr kumimoji="1" lang="en-US" altLang="ja-JP" dirty="0"/>
              <a:t>Special purpose vehicle</a:t>
            </a:r>
            <a:endParaRPr kumimoji="1" lang="en-US" altLang="ja-JP" sz="1400" b="0" dirty="0"/>
          </a:p>
        </p:txBody>
      </p:sp>
      <p:sp>
        <p:nvSpPr>
          <p:cNvPr id="51" name="左中かっこ 50">
            <a:extLst>
              <a:ext uri="{FF2B5EF4-FFF2-40B4-BE49-F238E27FC236}">
                <a16:creationId xmlns:a16="http://schemas.microsoft.com/office/drawing/2014/main" id="{CD0C3943-B723-4E14-B01B-07D39423F6EF}"/>
              </a:ext>
            </a:extLst>
          </p:cNvPr>
          <p:cNvSpPr/>
          <p:nvPr/>
        </p:nvSpPr>
        <p:spPr>
          <a:xfrm>
            <a:off x="1796789" y="2397359"/>
            <a:ext cx="312012" cy="988967"/>
          </a:xfrm>
          <a:prstGeom prst="leftBrace">
            <a:avLst>
              <a:gd name="adj1" fmla="val 56703"/>
              <a:gd name="adj2"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4" name="直線コネクタ 53">
            <a:extLst>
              <a:ext uri="{FF2B5EF4-FFF2-40B4-BE49-F238E27FC236}">
                <a16:creationId xmlns:a16="http://schemas.microsoft.com/office/drawing/2014/main" id="{CABBD384-7F85-46C8-8E6A-64D64B2798C8}"/>
              </a:ext>
            </a:extLst>
          </p:cNvPr>
          <p:cNvCxnSpPr/>
          <p:nvPr/>
        </p:nvCxnSpPr>
        <p:spPr>
          <a:xfrm>
            <a:off x="218355" y="3828563"/>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5" name="直線コネクタ 54">
            <a:extLst>
              <a:ext uri="{FF2B5EF4-FFF2-40B4-BE49-F238E27FC236}">
                <a16:creationId xmlns:a16="http://schemas.microsoft.com/office/drawing/2014/main" id="{78393023-119D-4952-98D0-0FCFB8BE9CD4}"/>
              </a:ext>
            </a:extLst>
          </p:cNvPr>
          <p:cNvCxnSpPr/>
          <p:nvPr/>
        </p:nvCxnSpPr>
        <p:spPr>
          <a:xfrm>
            <a:off x="286841" y="5033745"/>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6" name="直線コネクタ 55">
            <a:extLst>
              <a:ext uri="{FF2B5EF4-FFF2-40B4-BE49-F238E27FC236}">
                <a16:creationId xmlns:a16="http://schemas.microsoft.com/office/drawing/2014/main" id="{1FCB6BAD-16BF-4052-8448-CA5456CCDA32}"/>
              </a:ext>
            </a:extLst>
          </p:cNvPr>
          <p:cNvCxnSpPr>
            <a:cxnSpLocks/>
          </p:cNvCxnSpPr>
          <p:nvPr/>
        </p:nvCxnSpPr>
        <p:spPr>
          <a:xfrm>
            <a:off x="2423896" y="2956104"/>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7" name="直線コネクタ 56">
            <a:extLst>
              <a:ext uri="{FF2B5EF4-FFF2-40B4-BE49-F238E27FC236}">
                <a16:creationId xmlns:a16="http://schemas.microsoft.com/office/drawing/2014/main" id="{28792652-8F56-4200-AAA4-4623BC13FB48}"/>
              </a:ext>
            </a:extLst>
          </p:cNvPr>
          <p:cNvCxnSpPr>
            <a:cxnSpLocks/>
          </p:cNvCxnSpPr>
          <p:nvPr/>
        </p:nvCxnSpPr>
        <p:spPr>
          <a:xfrm>
            <a:off x="3794225"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8" name="直線コネクタ 57">
            <a:extLst>
              <a:ext uri="{FF2B5EF4-FFF2-40B4-BE49-F238E27FC236}">
                <a16:creationId xmlns:a16="http://schemas.microsoft.com/office/drawing/2014/main" id="{1501CF9A-68BE-4FEC-97CB-A8369E09E85C}"/>
              </a:ext>
            </a:extLst>
          </p:cNvPr>
          <p:cNvCxnSpPr>
            <a:cxnSpLocks/>
          </p:cNvCxnSpPr>
          <p:nvPr/>
        </p:nvCxnSpPr>
        <p:spPr>
          <a:xfrm>
            <a:off x="2355410" y="1942321"/>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0" name="直線コネクタ 59">
            <a:extLst>
              <a:ext uri="{FF2B5EF4-FFF2-40B4-BE49-F238E27FC236}">
                <a16:creationId xmlns:a16="http://schemas.microsoft.com/office/drawing/2014/main" id="{3337596C-9D91-4E75-B604-FD78D3CB086F}"/>
              </a:ext>
            </a:extLst>
          </p:cNvPr>
          <p:cNvCxnSpPr>
            <a:cxnSpLocks/>
          </p:cNvCxnSpPr>
          <p:nvPr/>
        </p:nvCxnSpPr>
        <p:spPr>
          <a:xfrm>
            <a:off x="7570173"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1" name="テキスト ボックス 60">
            <a:extLst>
              <a:ext uri="{FF2B5EF4-FFF2-40B4-BE49-F238E27FC236}">
                <a16:creationId xmlns:a16="http://schemas.microsoft.com/office/drawing/2014/main" id="{0526A234-5A81-463A-AAC4-019C93FDFAAA}"/>
              </a:ext>
            </a:extLst>
          </p:cNvPr>
          <p:cNvSpPr txBox="1"/>
          <p:nvPr/>
        </p:nvSpPr>
        <p:spPr>
          <a:xfrm>
            <a:off x="6250589" y="2251107"/>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65" name="テキスト ボックス 64">
            <a:extLst>
              <a:ext uri="{FF2B5EF4-FFF2-40B4-BE49-F238E27FC236}">
                <a16:creationId xmlns:a16="http://schemas.microsoft.com/office/drawing/2014/main" id="{50671542-DAAF-43AE-82AA-A08F64E11201}"/>
              </a:ext>
            </a:extLst>
          </p:cNvPr>
          <p:cNvSpPr txBox="1"/>
          <p:nvPr/>
        </p:nvSpPr>
        <p:spPr>
          <a:xfrm>
            <a:off x="6087624" y="3235157"/>
            <a:ext cx="1487050"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66" name="テキスト ボックス 65">
            <a:extLst>
              <a:ext uri="{FF2B5EF4-FFF2-40B4-BE49-F238E27FC236}">
                <a16:creationId xmlns:a16="http://schemas.microsoft.com/office/drawing/2014/main" id="{652390FA-5644-4F55-A6E8-25E997119342}"/>
              </a:ext>
            </a:extLst>
          </p:cNvPr>
          <p:cNvSpPr txBox="1"/>
          <p:nvPr/>
        </p:nvSpPr>
        <p:spPr>
          <a:xfrm>
            <a:off x="6065332" y="4283838"/>
            <a:ext cx="1487050"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72" name="テキスト ボックス 71">
            <a:extLst>
              <a:ext uri="{FF2B5EF4-FFF2-40B4-BE49-F238E27FC236}">
                <a16:creationId xmlns:a16="http://schemas.microsoft.com/office/drawing/2014/main" id="{D3BC8D4F-831D-4CAC-9461-C2C02BE7532A}"/>
              </a:ext>
            </a:extLst>
          </p:cNvPr>
          <p:cNvSpPr txBox="1"/>
          <p:nvPr/>
        </p:nvSpPr>
        <p:spPr>
          <a:xfrm>
            <a:off x="6096159" y="5547714"/>
            <a:ext cx="1487050"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73" name="テキスト ボックス 72">
            <a:extLst>
              <a:ext uri="{FF2B5EF4-FFF2-40B4-BE49-F238E27FC236}">
                <a16:creationId xmlns:a16="http://schemas.microsoft.com/office/drawing/2014/main" id="{2B3E5B6C-91EA-4105-ABC6-4B37BBBBA694}"/>
              </a:ext>
            </a:extLst>
          </p:cNvPr>
          <p:cNvSpPr txBox="1"/>
          <p:nvPr/>
        </p:nvSpPr>
        <p:spPr>
          <a:xfrm>
            <a:off x="3727109" y="3140469"/>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4" name="テキスト ボックス 73">
            <a:extLst>
              <a:ext uri="{FF2B5EF4-FFF2-40B4-BE49-F238E27FC236}">
                <a16:creationId xmlns:a16="http://schemas.microsoft.com/office/drawing/2014/main" id="{C102F71C-A421-4A69-8E34-B986B64C2768}"/>
              </a:ext>
            </a:extLst>
          </p:cNvPr>
          <p:cNvSpPr txBox="1"/>
          <p:nvPr/>
        </p:nvSpPr>
        <p:spPr>
          <a:xfrm>
            <a:off x="3727109" y="4301865"/>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5" name="テキスト ボックス 74">
            <a:extLst>
              <a:ext uri="{FF2B5EF4-FFF2-40B4-BE49-F238E27FC236}">
                <a16:creationId xmlns:a16="http://schemas.microsoft.com/office/drawing/2014/main" id="{91C57456-06BB-407B-A9F5-30D6E9CB9FC2}"/>
              </a:ext>
            </a:extLst>
          </p:cNvPr>
          <p:cNvSpPr txBox="1"/>
          <p:nvPr/>
        </p:nvSpPr>
        <p:spPr>
          <a:xfrm>
            <a:off x="3727109" y="5550087"/>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80" name="テキスト ボックス 79">
            <a:extLst>
              <a:ext uri="{FF2B5EF4-FFF2-40B4-BE49-F238E27FC236}">
                <a16:creationId xmlns:a16="http://schemas.microsoft.com/office/drawing/2014/main" id="{2F243024-9DAF-463E-8D96-3150FB7CC88F}"/>
              </a:ext>
            </a:extLst>
          </p:cNvPr>
          <p:cNvSpPr txBox="1"/>
          <p:nvPr/>
        </p:nvSpPr>
        <p:spPr>
          <a:xfrm>
            <a:off x="7668994" y="2251107"/>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81" name="テキスト ボックス 80">
            <a:extLst>
              <a:ext uri="{FF2B5EF4-FFF2-40B4-BE49-F238E27FC236}">
                <a16:creationId xmlns:a16="http://schemas.microsoft.com/office/drawing/2014/main" id="{E010B064-07D5-450F-B468-288BD429BEFB}"/>
              </a:ext>
            </a:extLst>
          </p:cNvPr>
          <p:cNvSpPr txBox="1"/>
          <p:nvPr/>
        </p:nvSpPr>
        <p:spPr>
          <a:xfrm>
            <a:off x="7651997" y="3140469"/>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85" name="テキスト ボックス 84">
            <a:extLst>
              <a:ext uri="{FF2B5EF4-FFF2-40B4-BE49-F238E27FC236}">
                <a16:creationId xmlns:a16="http://schemas.microsoft.com/office/drawing/2014/main" id="{A834AC2B-377B-467A-A39B-A6A90F2EE7F8}"/>
              </a:ext>
            </a:extLst>
          </p:cNvPr>
          <p:cNvSpPr txBox="1"/>
          <p:nvPr/>
        </p:nvSpPr>
        <p:spPr>
          <a:xfrm>
            <a:off x="7651997" y="4301865"/>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86" name="テキスト ボックス 85">
            <a:extLst>
              <a:ext uri="{FF2B5EF4-FFF2-40B4-BE49-F238E27FC236}">
                <a16:creationId xmlns:a16="http://schemas.microsoft.com/office/drawing/2014/main" id="{4D1C8424-EB5D-400B-B96B-A0D25957BBC4}"/>
              </a:ext>
            </a:extLst>
          </p:cNvPr>
          <p:cNvSpPr txBox="1"/>
          <p:nvPr/>
        </p:nvSpPr>
        <p:spPr>
          <a:xfrm>
            <a:off x="7651997" y="5550087"/>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90" name="正方形/長方形 89">
            <a:extLst>
              <a:ext uri="{FF2B5EF4-FFF2-40B4-BE49-F238E27FC236}">
                <a16:creationId xmlns:a16="http://schemas.microsoft.com/office/drawing/2014/main" id="{0C035B43-8B08-42FE-BB90-565CF7EA0D0D}"/>
              </a:ext>
            </a:extLst>
          </p:cNvPr>
          <p:cNvSpPr/>
          <p:nvPr/>
        </p:nvSpPr>
        <p:spPr>
          <a:xfrm>
            <a:off x="379751" y="1635258"/>
            <a:ext cx="2341921" cy="302849"/>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Most dominant case</a:t>
            </a:r>
            <a:endParaRPr kumimoji="1" lang="ja-JP" altLang="en-US" dirty="0"/>
          </a:p>
        </p:txBody>
      </p:sp>
      <p:sp>
        <p:nvSpPr>
          <p:cNvPr id="91" name="テキスト ボックス 90">
            <a:extLst>
              <a:ext uri="{FF2B5EF4-FFF2-40B4-BE49-F238E27FC236}">
                <a16:creationId xmlns:a16="http://schemas.microsoft.com/office/drawing/2014/main" id="{C02AAC27-DC9E-475B-A04E-A72B273712A5}"/>
              </a:ext>
            </a:extLst>
          </p:cNvPr>
          <p:cNvSpPr txBox="1"/>
          <p:nvPr/>
        </p:nvSpPr>
        <p:spPr>
          <a:xfrm>
            <a:off x="165530" y="1215643"/>
            <a:ext cx="2782434" cy="369332"/>
          </a:xfrm>
          <a:prstGeom prst="rect">
            <a:avLst/>
          </a:prstGeom>
          <a:noFill/>
        </p:spPr>
        <p:txBody>
          <a:bodyPr wrap="square" rtlCol="0">
            <a:spAutoFit/>
          </a:bodyPr>
          <a:lstStyle/>
          <a:p>
            <a:pPr algn="ctr"/>
            <a:r>
              <a:rPr kumimoji="1" lang="en-US" altLang="ja-JP" dirty="0">
                <a:solidFill>
                  <a:srgbClr val="FF0000"/>
                </a:solidFill>
              </a:rPr>
              <a:t>Mandatory</a:t>
            </a:r>
            <a:r>
              <a:rPr kumimoji="1" lang="en-US" altLang="ja-JP" b="0" dirty="0"/>
              <a:t> / </a:t>
            </a:r>
            <a:r>
              <a:rPr kumimoji="1" lang="en-US" altLang="ja-JP" b="0" dirty="0">
                <a:solidFill>
                  <a:srgbClr val="0000FF"/>
                </a:solidFill>
              </a:rPr>
              <a:t>optional</a:t>
            </a:r>
            <a:endParaRPr kumimoji="1" lang="ja-JP" altLang="en-US" b="0" dirty="0">
              <a:solidFill>
                <a:srgbClr val="0000FF"/>
              </a:solidFill>
            </a:endParaRPr>
          </a:p>
        </p:txBody>
      </p:sp>
      <p:sp>
        <p:nvSpPr>
          <p:cNvPr id="92" name="四角形: 角を丸くする 91">
            <a:extLst>
              <a:ext uri="{FF2B5EF4-FFF2-40B4-BE49-F238E27FC236}">
                <a16:creationId xmlns:a16="http://schemas.microsoft.com/office/drawing/2014/main" id="{F2F40EF3-C108-459B-8FD9-A29B3CDB0167}"/>
              </a:ext>
            </a:extLst>
          </p:cNvPr>
          <p:cNvSpPr/>
          <p:nvPr/>
        </p:nvSpPr>
        <p:spPr>
          <a:xfrm>
            <a:off x="251058" y="1180385"/>
            <a:ext cx="2530135" cy="439239"/>
          </a:xfrm>
          <a:prstGeom prst="roundRect">
            <a:avLst/>
          </a:prstGeom>
          <a:ln w="38100">
            <a:solidFill>
              <a:srgbClr val="FFC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pic>
        <p:nvPicPr>
          <p:cNvPr id="93"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BF534E44-6EC6-4B92-ABC3-9916501C8B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399" r="2348" b="20027"/>
          <a:stretch/>
        </p:blipFill>
        <p:spPr bwMode="auto">
          <a:xfrm flipH="1">
            <a:off x="102871" y="3871811"/>
            <a:ext cx="1884037" cy="730706"/>
          </a:xfrm>
          <a:prstGeom prst="rect">
            <a:avLst/>
          </a:prstGeom>
          <a:noFill/>
          <a:extLst>
            <a:ext uri="{909E8E84-426E-40DD-AFC4-6F175D3DCCD1}">
              <a14:hiddenFill xmlns:a14="http://schemas.microsoft.com/office/drawing/2010/main">
                <a:solidFill>
                  <a:srgbClr val="FFFFFF"/>
                </a:solidFill>
              </a14:hiddenFill>
            </a:ext>
          </a:extLst>
        </p:spPr>
      </p:pic>
      <p:sp>
        <p:nvSpPr>
          <p:cNvPr id="94" name="テキスト ボックス 93">
            <a:extLst>
              <a:ext uri="{FF2B5EF4-FFF2-40B4-BE49-F238E27FC236}">
                <a16:creationId xmlns:a16="http://schemas.microsoft.com/office/drawing/2014/main" id="{FFC8B969-C836-4490-A042-59DCE029792E}"/>
              </a:ext>
            </a:extLst>
          </p:cNvPr>
          <p:cNvSpPr txBox="1"/>
          <p:nvPr/>
        </p:nvSpPr>
        <p:spPr>
          <a:xfrm>
            <a:off x="360339" y="4524136"/>
            <a:ext cx="3162419" cy="369332"/>
          </a:xfrm>
          <a:prstGeom prst="rect">
            <a:avLst/>
          </a:prstGeom>
          <a:noFill/>
        </p:spPr>
        <p:txBody>
          <a:bodyPr wrap="square">
            <a:spAutoFit/>
          </a:bodyPr>
          <a:lstStyle/>
          <a:p>
            <a:r>
              <a:rPr kumimoji="1" lang="en-US" altLang="ja-JP" dirty="0"/>
              <a:t>Large / long size vehicle</a:t>
            </a:r>
            <a:endParaRPr kumimoji="1" lang="en-US" altLang="ja-JP" sz="1400" b="0" dirty="0"/>
          </a:p>
        </p:txBody>
      </p:sp>
      <p:pic>
        <p:nvPicPr>
          <p:cNvPr id="95" name="Picture 2">
            <a:extLst>
              <a:ext uri="{FF2B5EF4-FFF2-40B4-BE49-F238E27FC236}">
                <a16:creationId xmlns:a16="http://schemas.microsoft.com/office/drawing/2014/main" id="{2A1E1ED1-D5FB-4776-993A-E389F41F24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225084" y="3939182"/>
            <a:ext cx="1516368" cy="595031"/>
          </a:xfrm>
          <a:prstGeom prst="rect">
            <a:avLst/>
          </a:prstGeom>
          <a:noFill/>
          <a:extLst>
            <a:ext uri="{909E8E84-426E-40DD-AFC4-6F175D3DCCD1}">
              <a14:hiddenFill xmlns:a14="http://schemas.microsoft.com/office/drawing/2010/main">
                <a:solidFill>
                  <a:srgbClr val="FFFFFF"/>
                </a:solidFill>
              </a14:hiddenFill>
            </a:ext>
          </a:extLst>
        </p:spPr>
      </p:pic>
      <p:sp>
        <p:nvSpPr>
          <p:cNvPr id="96" name="テキスト ボックス 95">
            <a:extLst>
              <a:ext uri="{FF2B5EF4-FFF2-40B4-BE49-F238E27FC236}">
                <a16:creationId xmlns:a16="http://schemas.microsoft.com/office/drawing/2014/main" id="{E9657748-50FF-4ECE-93FA-B790A349720D}"/>
              </a:ext>
            </a:extLst>
          </p:cNvPr>
          <p:cNvSpPr txBox="1"/>
          <p:nvPr/>
        </p:nvSpPr>
        <p:spPr>
          <a:xfrm>
            <a:off x="1454358" y="4083275"/>
            <a:ext cx="1202619" cy="307777"/>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b="1" dirty="0">
                <a:solidFill>
                  <a:schemeClr val="tx1"/>
                </a:solidFill>
              </a:rPr>
              <a:t>or</a:t>
            </a:r>
            <a:endParaRPr lang="ja-JP" altLang="en-US" b="1" dirty="0">
              <a:solidFill>
                <a:schemeClr val="tx1"/>
              </a:solidFill>
            </a:endParaRPr>
          </a:p>
        </p:txBody>
      </p:sp>
      <p:pic>
        <p:nvPicPr>
          <p:cNvPr id="97" name="Picture 4" descr="車・セダンのイラスト02 | 無料のフリー素材 イラストエイト">
            <a:extLst>
              <a:ext uri="{FF2B5EF4-FFF2-40B4-BE49-F238E27FC236}">
                <a16:creationId xmlns:a16="http://schemas.microsoft.com/office/drawing/2014/main" id="{CA35EE91-7CFA-483E-8437-BB503DDD40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392662" y="997503"/>
            <a:ext cx="973197" cy="595368"/>
          </a:xfrm>
          <a:prstGeom prst="rect">
            <a:avLst/>
          </a:prstGeom>
          <a:noFill/>
          <a:extLst>
            <a:ext uri="{909E8E84-426E-40DD-AFC4-6F175D3DCCD1}">
              <a14:hiddenFill xmlns:a14="http://schemas.microsoft.com/office/drawing/2010/main">
                <a:solidFill>
                  <a:srgbClr val="FFFFFF"/>
                </a:solidFill>
              </a14:hiddenFill>
            </a:ext>
          </a:extLst>
        </p:spPr>
      </p:pic>
      <p:cxnSp>
        <p:nvCxnSpPr>
          <p:cNvPr id="98" name="直線コネクタ 97">
            <a:extLst>
              <a:ext uri="{FF2B5EF4-FFF2-40B4-BE49-F238E27FC236}">
                <a16:creationId xmlns:a16="http://schemas.microsoft.com/office/drawing/2014/main" id="{73783F01-12C4-4797-9FA0-89F83F7217E9}"/>
              </a:ext>
            </a:extLst>
          </p:cNvPr>
          <p:cNvCxnSpPr>
            <a:cxnSpLocks/>
          </p:cNvCxnSpPr>
          <p:nvPr/>
        </p:nvCxnSpPr>
        <p:spPr>
          <a:xfrm>
            <a:off x="4878388" y="1584975"/>
            <a:ext cx="0" cy="476788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直線コネクタ 98">
            <a:extLst>
              <a:ext uri="{FF2B5EF4-FFF2-40B4-BE49-F238E27FC236}">
                <a16:creationId xmlns:a16="http://schemas.microsoft.com/office/drawing/2014/main" id="{4EA6F90D-AF0E-45EA-BD3C-EE7CA2E668D9}"/>
              </a:ext>
            </a:extLst>
          </p:cNvPr>
          <p:cNvCxnSpPr>
            <a:cxnSpLocks/>
          </p:cNvCxnSpPr>
          <p:nvPr/>
        </p:nvCxnSpPr>
        <p:spPr>
          <a:xfrm>
            <a:off x="6046426"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100"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3DA5F6F7-1F7D-4A65-B401-0E6B4A7E41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399" r="2348" b="20027"/>
          <a:stretch/>
        </p:blipFill>
        <p:spPr bwMode="auto">
          <a:xfrm flipH="1">
            <a:off x="6241539" y="1236460"/>
            <a:ext cx="916910" cy="355615"/>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a:extLst>
              <a:ext uri="{FF2B5EF4-FFF2-40B4-BE49-F238E27FC236}">
                <a16:creationId xmlns:a16="http://schemas.microsoft.com/office/drawing/2014/main" id="{C2552DEB-31A7-414B-B1DC-C68AFC7276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280866" y="1619624"/>
            <a:ext cx="797715" cy="313028"/>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a:extLst>
              <a:ext uri="{FF2B5EF4-FFF2-40B4-BE49-F238E27FC236}">
                <a16:creationId xmlns:a16="http://schemas.microsoft.com/office/drawing/2014/main" id="{C9885D3E-0207-4E64-A55B-A9BD97D705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845357" y="1074238"/>
            <a:ext cx="1149120" cy="930240"/>
          </a:xfrm>
          <a:prstGeom prst="rect">
            <a:avLst/>
          </a:prstGeom>
          <a:noFill/>
          <a:extLst>
            <a:ext uri="{909E8E84-426E-40DD-AFC4-6F175D3DCCD1}">
              <a14:hiddenFill xmlns:a14="http://schemas.microsoft.com/office/drawing/2010/main">
                <a:solidFill>
                  <a:srgbClr val="FFFFFF"/>
                </a:solidFill>
              </a14:hiddenFill>
            </a:ext>
          </a:extLst>
        </p:spPr>
      </p:pic>
      <p:sp>
        <p:nvSpPr>
          <p:cNvPr id="105" name="テキスト ボックス 104">
            <a:extLst>
              <a:ext uri="{FF2B5EF4-FFF2-40B4-BE49-F238E27FC236}">
                <a16:creationId xmlns:a16="http://schemas.microsoft.com/office/drawing/2014/main" id="{D209555A-F922-46A2-BC4D-DB67966ADBEA}"/>
              </a:ext>
            </a:extLst>
          </p:cNvPr>
          <p:cNvSpPr txBox="1"/>
          <p:nvPr/>
        </p:nvSpPr>
        <p:spPr>
          <a:xfrm>
            <a:off x="4916584" y="2251107"/>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106" name="テキスト ボックス 105">
            <a:extLst>
              <a:ext uri="{FF2B5EF4-FFF2-40B4-BE49-F238E27FC236}">
                <a16:creationId xmlns:a16="http://schemas.microsoft.com/office/drawing/2014/main" id="{3C8D23E6-21B0-4146-AEFD-B522A67503A6}"/>
              </a:ext>
            </a:extLst>
          </p:cNvPr>
          <p:cNvSpPr txBox="1"/>
          <p:nvPr/>
        </p:nvSpPr>
        <p:spPr>
          <a:xfrm>
            <a:off x="4899587" y="3140469"/>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107" name="テキスト ボックス 106">
            <a:extLst>
              <a:ext uri="{FF2B5EF4-FFF2-40B4-BE49-F238E27FC236}">
                <a16:creationId xmlns:a16="http://schemas.microsoft.com/office/drawing/2014/main" id="{CA821EE7-0A46-41E4-A91E-285F7B4F6B3A}"/>
              </a:ext>
            </a:extLst>
          </p:cNvPr>
          <p:cNvSpPr txBox="1"/>
          <p:nvPr/>
        </p:nvSpPr>
        <p:spPr>
          <a:xfrm>
            <a:off x="4899587" y="4301865"/>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108" name="テキスト ボックス 107">
            <a:extLst>
              <a:ext uri="{FF2B5EF4-FFF2-40B4-BE49-F238E27FC236}">
                <a16:creationId xmlns:a16="http://schemas.microsoft.com/office/drawing/2014/main" id="{DAD9996E-5192-4105-9DAB-97B17C890847}"/>
              </a:ext>
            </a:extLst>
          </p:cNvPr>
          <p:cNvSpPr txBox="1"/>
          <p:nvPr/>
        </p:nvSpPr>
        <p:spPr>
          <a:xfrm>
            <a:off x="4899587" y="5550087"/>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109" name="正方形/長方形 108">
            <a:extLst>
              <a:ext uri="{FF2B5EF4-FFF2-40B4-BE49-F238E27FC236}">
                <a16:creationId xmlns:a16="http://schemas.microsoft.com/office/drawing/2014/main" id="{334810CB-5C4D-4B2B-B997-77ADA4C22863}"/>
              </a:ext>
            </a:extLst>
          </p:cNvPr>
          <p:cNvSpPr/>
          <p:nvPr/>
        </p:nvSpPr>
        <p:spPr>
          <a:xfrm>
            <a:off x="3806469" y="1980951"/>
            <a:ext cx="1082866" cy="938399"/>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600" dirty="0"/>
          </a:p>
        </p:txBody>
      </p:sp>
      <p:sp>
        <p:nvSpPr>
          <p:cNvPr id="110" name="テキスト ボックス 109">
            <a:extLst>
              <a:ext uri="{FF2B5EF4-FFF2-40B4-BE49-F238E27FC236}">
                <a16:creationId xmlns:a16="http://schemas.microsoft.com/office/drawing/2014/main" id="{9A939A52-8FDC-404B-916D-AF2466C762EF}"/>
              </a:ext>
            </a:extLst>
          </p:cNvPr>
          <p:cNvSpPr txBox="1"/>
          <p:nvPr/>
        </p:nvSpPr>
        <p:spPr>
          <a:xfrm>
            <a:off x="3913831" y="1957677"/>
            <a:ext cx="1117246" cy="584775"/>
          </a:xfrm>
          <a:prstGeom prst="rect">
            <a:avLst/>
          </a:prstGeom>
          <a:noFill/>
        </p:spPr>
        <p:txBody>
          <a:bodyPr wrap="square">
            <a:spAutoFit/>
          </a:bodyPr>
          <a:lstStyle/>
          <a:p>
            <a:r>
              <a:rPr lang="en-US" altLang="ja-JP" sz="1600" dirty="0"/>
              <a:t>CM-V4</a:t>
            </a:r>
            <a:r>
              <a:rPr kumimoji="1" lang="en-US" altLang="ja-JP" sz="1600" dirty="0"/>
              <a:t> / EM-V4</a:t>
            </a:r>
            <a:endParaRPr kumimoji="1" lang="en-US" altLang="ja-JP" sz="1200" b="0" dirty="0"/>
          </a:p>
        </p:txBody>
      </p:sp>
      <p:sp>
        <p:nvSpPr>
          <p:cNvPr id="111" name="テキスト ボックス 110">
            <a:extLst>
              <a:ext uri="{FF2B5EF4-FFF2-40B4-BE49-F238E27FC236}">
                <a16:creationId xmlns:a16="http://schemas.microsoft.com/office/drawing/2014/main" id="{AB89573A-0BD5-4F54-B5C1-E36B6F9434D9}"/>
              </a:ext>
            </a:extLst>
          </p:cNvPr>
          <p:cNvSpPr txBox="1"/>
          <p:nvPr/>
        </p:nvSpPr>
        <p:spPr>
          <a:xfrm>
            <a:off x="3706631" y="2415623"/>
            <a:ext cx="1243281" cy="461665"/>
          </a:xfrm>
          <a:prstGeom prst="rect">
            <a:avLst/>
          </a:prstGeom>
          <a:noFill/>
        </p:spPr>
        <p:txBody>
          <a:bodyPr wrap="square" rtlCol="0">
            <a:spAutoFit/>
          </a:bodyPr>
          <a:lstStyle/>
          <a:p>
            <a:pPr algn="ctr"/>
            <a:r>
              <a:rPr kumimoji="1" lang="en-US" altLang="ja-JP" sz="1200" dirty="0">
                <a:solidFill>
                  <a:srgbClr val="FF0000"/>
                </a:solidFill>
              </a:rPr>
              <a:t>channel</a:t>
            </a:r>
            <a:r>
              <a:rPr kumimoji="1" lang="en-US" altLang="ja-JP" sz="1200" b="0" dirty="0"/>
              <a:t> / </a:t>
            </a:r>
            <a:r>
              <a:rPr lang="en-US" altLang="ja-JP" sz="1200" dirty="0">
                <a:solidFill>
                  <a:srgbClr val="FF0000"/>
                </a:solidFill>
              </a:rPr>
              <a:t>Environment</a:t>
            </a:r>
            <a:endParaRPr kumimoji="1" lang="ja-JP" altLang="en-US" sz="1200" dirty="0">
              <a:solidFill>
                <a:srgbClr val="FF0000"/>
              </a:solidFill>
            </a:endParaRPr>
          </a:p>
        </p:txBody>
      </p:sp>
      <p:sp>
        <p:nvSpPr>
          <p:cNvPr id="59" name="テキスト ボックス 58">
            <a:extLst>
              <a:ext uri="{FF2B5EF4-FFF2-40B4-BE49-F238E27FC236}">
                <a16:creationId xmlns:a16="http://schemas.microsoft.com/office/drawing/2014/main" id="{8134D9A6-1BF6-4562-8B67-79E65A81BCB3}"/>
              </a:ext>
            </a:extLst>
          </p:cNvPr>
          <p:cNvSpPr txBox="1"/>
          <p:nvPr/>
        </p:nvSpPr>
        <p:spPr>
          <a:xfrm>
            <a:off x="2222592" y="2086415"/>
            <a:ext cx="1624496" cy="646331"/>
          </a:xfrm>
          <a:prstGeom prst="rect">
            <a:avLst/>
          </a:prstGeom>
          <a:noFill/>
        </p:spPr>
        <p:txBody>
          <a:bodyPr wrap="square">
            <a:spAutoFit/>
          </a:bodyPr>
          <a:lstStyle/>
          <a:p>
            <a:r>
              <a:rPr kumimoji="1" lang="en-US" altLang="ja-JP" dirty="0"/>
              <a:t>Without motor</a:t>
            </a:r>
            <a:endParaRPr kumimoji="1" lang="en-US" altLang="ja-JP" sz="1400" b="0" dirty="0"/>
          </a:p>
        </p:txBody>
      </p:sp>
      <p:sp>
        <p:nvSpPr>
          <p:cNvPr id="62" name="テキスト ボックス 61">
            <a:extLst>
              <a:ext uri="{FF2B5EF4-FFF2-40B4-BE49-F238E27FC236}">
                <a16:creationId xmlns:a16="http://schemas.microsoft.com/office/drawing/2014/main" id="{28EC8403-07EC-4770-A298-EB1A08A3456F}"/>
              </a:ext>
            </a:extLst>
          </p:cNvPr>
          <p:cNvSpPr txBox="1"/>
          <p:nvPr/>
        </p:nvSpPr>
        <p:spPr>
          <a:xfrm>
            <a:off x="2249361" y="3161860"/>
            <a:ext cx="1418940" cy="369332"/>
          </a:xfrm>
          <a:prstGeom prst="rect">
            <a:avLst/>
          </a:prstGeom>
          <a:noFill/>
        </p:spPr>
        <p:txBody>
          <a:bodyPr wrap="square">
            <a:spAutoFit/>
          </a:bodyPr>
          <a:lstStyle/>
          <a:p>
            <a:r>
              <a:rPr kumimoji="1" lang="en-US" altLang="ja-JP" dirty="0"/>
              <a:t>With motor</a:t>
            </a:r>
            <a:endParaRPr kumimoji="1" lang="en-US" altLang="ja-JP" sz="1400" b="0" dirty="0"/>
          </a:p>
        </p:txBody>
      </p:sp>
      <p:sp>
        <p:nvSpPr>
          <p:cNvPr id="64" name="テキスト ボックス 63">
            <a:extLst>
              <a:ext uri="{FF2B5EF4-FFF2-40B4-BE49-F238E27FC236}">
                <a16:creationId xmlns:a16="http://schemas.microsoft.com/office/drawing/2014/main" id="{D9EB647D-0816-4FD0-9F3D-D310B528B1FD}"/>
              </a:ext>
            </a:extLst>
          </p:cNvPr>
          <p:cNvSpPr txBox="1"/>
          <p:nvPr/>
        </p:nvSpPr>
        <p:spPr>
          <a:xfrm>
            <a:off x="3861342" y="1363041"/>
            <a:ext cx="1624496" cy="646331"/>
          </a:xfrm>
          <a:prstGeom prst="rect">
            <a:avLst/>
          </a:prstGeom>
          <a:noFill/>
        </p:spPr>
        <p:txBody>
          <a:bodyPr wrap="square">
            <a:spAutoFit/>
          </a:bodyPr>
          <a:lstStyle/>
          <a:p>
            <a:r>
              <a:rPr kumimoji="1" lang="en-US" altLang="ja-JP" dirty="0"/>
              <a:t>Without motor</a:t>
            </a:r>
            <a:endParaRPr kumimoji="1" lang="en-US" altLang="ja-JP" sz="1400" b="0" dirty="0"/>
          </a:p>
        </p:txBody>
      </p:sp>
      <p:sp>
        <p:nvSpPr>
          <p:cNvPr id="67" name="テキスト ボックス 66">
            <a:extLst>
              <a:ext uri="{FF2B5EF4-FFF2-40B4-BE49-F238E27FC236}">
                <a16:creationId xmlns:a16="http://schemas.microsoft.com/office/drawing/2014/main" id="{4FBBB014-F370-49DD-BC99-6968B9FF2046}"/>
              </a:ext>
            </a:extLst>
          </p:cNvPr>
          <p:cNvSpPr txBox="1"/>
          <p:nvPr/>
        </p:nvSpPr>
        <p:spPr>
          <a:xfrm>
            <a:off x="5132286" y="1383657"/>
            <a:ext cx="921740" cy="646331"/>
          </a:xfrm>
          <a:prstGeom prst="rect">
            <a:avLst/>
          </a:prstGeom>
          <a:noFill/>
        </p:spPr>
        <p:txBody>
          <a:bodyPr wrap="square">
            <a:spAutoFit/>
          </a:bodyPr>
          <a:lstStyle/>
          <a:p>
            <a:r>
              <a:rPr kumimoji="1" lang="en-US" altLang="ja-JP" dirty="0"/>
              <a:t>With motor</a:t>
            </a:r>
            <a:endParaRPr kumimoji="1" lang="en-US" altLang="ja-JP" sz="1400" b="0" dirty="0"/>
          </a:p>
        </p:txBody>
      </p:sp>
    </p:spTree>
    <p:extLst>
      <p:ext uri="{BB962C8B-B14F-4D97-AF65-F5344CB8AC3E}">
        <p14:creationId xmlns:p14="http://schemas.microsoft.com/office/powerpoint/2010/main" val="1342153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E018507-8D64-4ADF-8730-4CB3739BC957}"/>
              </a:ext>
            </a:extLst>
          </p:cNvPr>
          <p:cNvSpPr>
            <a:spLocks noGrp="1"/>
          </p:cNvSpPr>
          <p:nvPr>
            <p:ph type="dt" idx="10"/>
          </p:nvPr>
        </p:nvSpPr>
        <p:spPr/>
        <p:txBody>
          <a:bodyPr/>
          <a:lstStyle/>
          <a:p>
            <a:r>
              <a:rPr lang="en-US" altLang="ja-JP"/>
              <a:t>September 2021</a:t>
            </a:r>
            <a:endParaRPr lang="en-US" dirty="0"/>
          </a:p>
        </p:txBody>
      </p:sp>
      <p:sp>
        <p:nvSpPr>
          <p:cNvPr id="3" name="フッター プレースホルダー 2">
            <a:extLst>
              <a:ext uri="{FF2B5EF4-FFF2-40B4-BE49-F238E27FC236}">
                <a16:creationId xmlns:a16="http://schemas.microsoft.com/office/drawing/2014/main" id="{25A09FFE-7A86-49BF-891B-F885056261DD}"/>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745EB8C0-C868-4E14-A645-DF2CE0F699C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24</a:t>
            </a:fld>
            <a:endParaRPr dirty="0"/>
          </a:p>
        </p:txBody>
      </p:sp>
      <p:sp>
        <p:nvSpPr>
          <p:cNvPr id="5" name="タイトル 4">
            <a:extLst>
              <a:ext uri="{FF2B5EF4-FFF2-40B4-BE49-F238E27FC236}">
                <a16:creationId xmlns:a16="http://schemas.microsoft.com/office/drawing/2014/main" id="{A9491949-43D4-4A7D-9A50-DCFA438CD9EA}"/>
              </a:ext>
            </a:extLst>
          </p:cNvPr>
          <p:cNvSpPr>
            <a:spLocks noGrp="1"/>
          </p:cNvSpPr>
          <p:nvPr>
            <p:ph type="title"/>
          </p:nvPr>
        </p:nvSpPr>
        <p:spPr>
          <a:xfrm>
            <a:off x="685800" y="685799"/>
            <a:ext cx="7772400" cy="921059"/>
          </a:xfrm>
        </p:spPr>
        <p:txBody>
          <a:bodyPr/>
          <a:lstStyle/>
          <a:p>
            <a:r>
              <a:rPr kumimoji="1" lang="en-US" altLang="ja-JP" dirty="0"/>
              <a:t>Use case : In-vehicle </a:t>
            </a:r>
            <a:br>
              <a:rPr kumimoji="1" lang="en-US" altLang="ja-JP" dirty="0"/>
            </a:br>
            <a:r>
              <a:rPr kumimoji="1" lang="en-US" altLang="ja-JP" dirty="0"/>
              <a:t>(Small &amp; Medium vehicle)</a:t>
            </a:r>
            <a:endParaRPr kumimoji="1" lang="ja-JP" altLang="en-US" dirty="0"/>
          </a:p>
        </p:txBody>
      </p:sp>
      <p:pic>
        <p:nvPicPr>
          <p:cNvPr id="7" name="図 6" descr="アイコン&#10;&#10;自動的に生成された説明">
            <a:extLst>
              <a:ext uri="{FF2B5EF4-FFF2-40B4-BE49-F238E27FC236}">
                <a16:creationId xmlns:a16="http://schemas.microsoft.com/office/drawing/2014/main" id="{5914B7FC-6BB2-4F83-98CD-F3F3D99200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961" y="3808485"/>
            <a:ext cx="7119891" cy="2662773"/>
          </a:xfrm>
          <a:prstGeom prst="rect">
            <a:avLst/>
          </a:prstGeom>
        </p:spPr>
      </p:pic>
      <p:sp>
        <p:nvSpPr>
          <p:cNvPr id="8" name="楕円 7">
            <a:extLst>
              <a:ext uri="{FF2B5EF4-FFF2-40B4-BE49-F238E27FC236}">
                <a16:creationId xmlns:a16="http://schemas.microsoft.com/office/drawing/2014/main" id="{85FA808C-E33E-49F9-BAF6-5647DB2CADB6}"/>
              </a:ext>
            </a:extLst>
          </p:cNvPr>
          <p:cNvSpPr/>
          <p:nvPr/>
        </p:nvSpPr>
        <p:spPr>
          <a:xfrm>
            <a:off x="5802292" y="4988773"/>
            <a:ext cx="177554" cy="159798"/>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3628734A-20ED-45DB-81ED-E12A64673BA7}"/>
              </a:ext>
            </a:extLst>
          </p:cNvPr>
          <p:cNvSpPr/>
          <p:nvPr/>
        </p:nvSpPr>
        <p:spPr>
          <a:xfrm>
            <a:off x="5890328" y="4741203"/>
            <a:ext cx="177554" cy="159798"/>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F6FFA9E8-9804-4EBA-B01A-5E2C52A68BC1}"/>
              </a:ext>
            </a:extLst>
          </p:cNvPr>
          <p:cNvSpPr/>
          <p:nvPr/>
        </p:nvSpPr>
        <p:spPr>
          <a:xfrm>
            <a:off x="5824487" y="5325967"/>
            <a:ext cx="177554" cy="159798"/>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5C79E5C1-81AA-4645-9F78-B1D2A4928641}"/>
              </a:ext>
            </a:extLst>
          </p:cNvPr>
          <p:cNvSpPr/>
          <p:nvPr/>
        </p:nvSpPr>
        <p:spPr>
          <a:xfrm>
            <a:off x="608120" y="1985852"/>
            <a:ext cx="177554" cy="159798"/>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7" name="楕円 16">
            <a:extLst>
              <a:ext uri="{FF2B5EF4-FFF2-40B4-BE49-F238E27FC236}">
                <a16:creationId xmlns:a16="http://schemas.microsoft.com/office/drawing/2014/main" id="{A34A7D7F-A4A5-4873-8B0E-88B347315AA6}"/>
              </a:ext>
            </a:extLst>
          </p:cNvPr>
          <p:cNvSpPr/>
          <p:nvPr/>
        </p:nvSpPr>
        <p:spPr>
          <a:xfrm>
            <a:off x="4267199" y="4655581"/>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8" name="楕円 17">
            <a:extLst>
              <a:ext uri="{FF2B5EF4-FFF2-40B4-BE49-F238E27FC236}">
                <a16:creationId xmlns:a16="http://schemas.microsoft.com/office/drawing/2014/main" id="{75D059C1-9724-4B27-83AD-0C1264575D00}"/>
              </a:ext>
            </a:extLst>
          </p:cNvPr>
          <p:cNvSpPr/>
          <p:nvPr/>
        </p:nvSpPr>
        <p:spPr>
          <a:xfrm>
            <a:off x="621436" y="1693808"/>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1" name="楕円 20">
            <a:extLst>
              <a:ext uri="{FF2B5EF4-FFF2-40B4-BE49-F238E27FC236}">
                <a16:creationId xmlns:a16="http://schemas.microsoft.com/office/drawing/2014/main" id="{B9C876AE-8809-44CF-8E59-F1BED23D0826}"/>
              </a:ext>
            </a:extLst>
          </p:cNvPr>
          <p:cNvSpPr/>
          <p:nvPr/>
        </p:nvSpPr>
        <p:spPr>
          <a:xfrm>
            <a:off x="3987553" y="4834367"/>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2" name="楕円 21">
            <a:extLst>
              <a:ext uri="{FF2B5EF4-FFF2-40B4-BE49-F238E27FC236}">
                <a16:creationId xmlns:a16="http://schemas.microsoft.com/office/drawing/2014/main" id="{5B600177-B641-4E0F-BC63-843A730389FA}"/>
              </a:ext>
            </a:extLst>
          </p:cNvPr>
          <p:cNvSpPr/>
          <p:nvPr/>
        </p:nvSpPr>
        <p:spPr>
          <a:xfrm>
            <a:off x="4179165" y="5281983"/>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6" name="楕円 25">
            <a:extLst>
              <a:ext uri="{FF2B5EF4-FFF2-40B4-BE49-F238E27FC236}">
                <a16:creationId xmlns:a16="http://schemas.microsoft.com/office/drawing/2014/main" id="{C9763010-9A01-4160-84A4-060C6E7190FA}"/>
              </a:ext>
            </a:extLst>
          </p:cNvPr>
          <p:cNvSpPr/>
          <p:nvPr/>
        </p:nvSpPr>
        <p:spPr>
          <a:xfrm>
            <a:off x="2773534" y="4674569"/>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7" name="楕円 26">
            <a:extLst>
              <a:ext uri="{FF2B5EF4-FFF2-40B4-BE49-F238E27FC236}">
                <a16:creationId xmlns:a16="http://schemas.microsoft.com/office/drawing/2014/main" id="{B9097D89-F79B-433F-BC6D-F256D7CF7B5C}"/>
              </a:ext>
            </a:extLst>
          </p:cNvPr>
          <p:cNvSpPr/>
          <p:nvPr/>
        </p:nvSpPr>
        <p:spPr>
          <a:xfrm>
            <a:off x="5024018" y="4761866"/>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0" name="楕円 29">
            <a:extLst>
              <a:ext uri="{FF2B5EF4-FFF2-40B4-BE49-F238E27FC236}">
                <a16:creationId xmlns:a16="http://schemas.microsoft.com/office/drawing/2014/main" id="{E0F3C056-E1B7-4813-83D7-DF5380A42434}"/>
              </a:ext>
            </a:extLst>
          </p:cNvPr>
          <p:cNvSpPr/>
          <p:nvPr/>
        </p:nvSpPr>
        <p:spPr>
          <a:xfrm>
            <a:off x="3937245" y="5143031"/>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1" name="楕円 30">
            <a:extLst>
              <a:ext uri="{FF2B5EF4-FFF2-40B4-BE49-F238E27FC236}">
                <a16:creationId xmlns:a16="http://schemas.microsoft.com/office/drawing/2014/main" id="{8DB19DA4-F470-4451-A5B5-BBA19DCA244C}"/>
              </a:ext>
            </a:extLst>
          </p:cNvPr>
          <p:cNvSpPr/>
          <p:nvPr/>
        </p:nvSpPr>
        <p:spPr>
          <a:xfrm>
            <a:off x="2743940" y="4839185"/>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3" name="楕円 32">
            <a:extLst>
              <a:ext uri="{FF2B5EF4-FFF2-40B4-BE49-F238E27FC236}">
                <a16:creationId xmlns:a16="http://schemas.microsoft.com/office/drawing/2014/main" id="{2533B3D8-2FE9-4B46-B97B-76B40C225B9C}"/>
              </a:ext>
            </a:extLst>
          </p:cNvPr>
          <p:cNvSpPr/>
          <p:nvPr/>
        </p:nvSpPr>
        <p:spPr>
          <a:xfrm>
            <a:off x="616996" y="2905524"/>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5" name="楕円 34">
            <a:extLst>
              <a:ext uri="{FF2B5EF4-FFF2-40B4-BE49-F238E27FC236}">
                <a16:creationId xmlns:a16="http://schemas.microsoft.com/office/drawing/2014/main" id="{00D135FB-1629-4DE0-B125-8E8610117C42}"/>
              </a:ext>
            </a:extLst>
          </p:cNvPr>
          <p:cNvSpPr/>
          <p:nvPr/>
        </p:nvSpPr>
        <p:spPr>
          <a:xfrm>
            <a:off x="1646808" y="5059972"/>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6" name="楕円 35">
            <a:extLst>
              <a:ext uri="{FF2B5EF4-FFF2-40B4-BE49-F238E27FC236}">
                <a16:creationId xmlns:a16="http://schemas.microsoft.com/office/drawing/2014/main" id="{BCD56816-A833-44E2-BB12-A79A4ADCCD25}"/>
              </a:ext>
            </a:extLst>
          </p:cNvPr>
          <p:cNvSpPr/>
          <p:nvPr/>
        </p:nvSpPr>
        <p:spPr>
          <a:xfrm>
            <a:off x="821184" y="5120852"/>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5FBE4375-6F30-4F87-BF85-8D3857D37B12}"/>
              </a:ext>
            </a:extLst>
          </p:cNvPr>
          <p:cNvSpPr/>
          <p:nvPr/>
        </p:nvSpPr>
        <p:spPr>
          <a:xfrm>
            <a:off x="611079" y="2318106"/>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9" name="楕円 38">
            <a:extLst>
              <a:ext uri="{FF2B5EF4-FFF2-40B4-BE49-F238E27FC236}">
                <a16:creationId xmlns:a16="http://schemas.microsoft.com/office/drawing/2014/main" id="{6C6E4C70-9078-4079-9806-8AF65E10BB76}"/>
              </a:ext>
            </a:extLst>
          </p:cNvPr>
          <p:cNvSpPr/>
          <p:nvPr/>
        </p:nvSpPr>
        <p:spPr>
          <a:xfrm>
            <a:off x="2099569" y="5757709"/>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0" name="楕円 39">
            <a:extLst>
              <a:ext uri="{FF2B5EF4-FFF2-40B4-BE49-F238E27FC236}">
                <a16:creationId xmlns:a16="http://schemas.microsoft.com/office/drawing/2014/main" id="{7EE0BADC-1CCF-44A3-B8A1-74C08FF086C6}"/>
              </a:ext>
            </a:extLst>
          </p:cNvPr>
          <p:cNvSpPr/>
          <p:nvPr/>
        </p:nvSpPr>
        <p:spPr>
          <a:xfrm>
            <a:off x="8005441" y="5441781"/>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1" name="楕円 40">
            <a:extLst>
              <a:ext uri="{FF2B5EF4-FFF2-40B4-BE49-F238E27FC236}">
                <a16:creationId xmlns:a16="http://schemas.microsoft.com/office/drawing/2014/main" id="{E077AC73-E154-4982-9DFE-B99C008C12D6}"/>
              </a:ext>
            </a:extLst>
          </p:cNvPr>
          <p:cNvSpPr/>
          <p:nvPr/>
        </p:nvSpPr>
        <p:spPr>
          <a:xfrm>
            <a:off x="7941075" y="4608708"/>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5" name="テキスト ボックス 44">
            <a:extLst>
              <a:ext uri="{FF2B5EF4-FFF2-40B4-BE49-F238E27FC236}">
                <a16:creationId xmlns:a16="http://schemas.microsoft.com/office/drawing/2014/main" id="{61E29FFE-F162-420F-B105-A50D6E6DC8A2}"/>
              </a:ext>
            </a:extLst>
          </p:cNvPr>
          <p:cNvSpPr txBox="1"/>
          <p:nvPr/>
        </p:nvSpPr>
        <p:spPr>
          <a:xfrm>
            <a:off x="830061" y="1593636"/>
            <a:ext cx="3343923" cy="369332"/>
          </a:xfrm>
          <a:prstGeom prst="rect">
            <a:avLst/>
          </a:prstGeom>
          <a:noFill/>
        </p:spPr>
        <p:txBody>
          <a:bodyPr wrap="square">
            <a:spAutoFit/>
          </a:bodyPr>
          <a:lstStyle/>
          <a:p>
            <a:r>
              <a:rPr kumimoji="1" lang="en-US" altLang="ja-JP" dirty="0"/>
              <a:t>HBAN(1): For vehicle driver</a:t>
            </a:r>
            <a:endParaRPr lang="ja-JP" altLang="en-US" dirty="0"/>
          </a:p>
        </p:txBody>
      </p:sp>
      <p:sp>
        <p:nvSpPr>
          <p:cNvPr id="46" name="テキスト ボックス 45">
            <a:extLst>
              <a:ext uri="{FF2B5EF4-FFF2-40B4-BE49-F238E27FC236}">
                <a16:creationId xmlns:a16="http://schemas.microsoft.com/office/drawing/2014/main" id="{1C3EE55B-0AFF-4813-9D94-AD9332C3F2C0}"/>
              </a:ext>
            </a:extLst>
          </p:cNvPr>
          <p:cNvSpPr txBox="1"/>
          <p:nvPr/>
        </p:nvSpPr>
        <p:spPr>
          <a:xfrm>
            <a:off x="830061" y="1887562"/>
            <a:ext cx="5069148" cy="369332"/>
          </a:xfrm>
          <a:prstGeom prst="rect">
            <a:avLst/>
          </a:prstGeom>
          <a:noFill/>
        </p:spPr>
        <p:txBody>
          <a:bodyPr wrap="square">
            <a:spAutoFit/>
          </a:bodyPr>
          <a:lstStyle/>
          <a:p>
            <a:r>
              <a:rPr kumimoji="1" lang="en-US" altLang="ja-JP" dirty="0"/>
              <a:t>HBAN(2): For passenger</a:t>
            </a:r>
            <a:endParaRPr lang="ja-JP" altLang="en-US" dirty="0"/>
          </a:p>
        </p:txBody>
      </p:sp>
      <p:sp>
        <p:nvSpPr>
          <p:cNvPr id="47" name="テキスト ボックス 46">
            <a:extLst>
              <a:ext uri="{FF2B5EF4-FFF2-40B4-BE49-F238E27FC236}">
                <a16:creationId xmlns:a16="http://schemas.microsoft.com/office/drawing/2014/main" id="{74DE348E-B548-4CF2-B20C-194F9B53EDD1}"/>
              </a:ext>
            </a:extLst>
          </p:cNvPr>
          <p:cNvSpPr txBox="1"/>
          <p:nvPr/>
        </p:nvSpPr>
        <p:spPr>
          <a:xfrm>
            <a:off x="830061" y="2204933"/>
            <a:ext cx="1247314" cy="369332"/>
          </a:xfrm>
          <a:prstGeom prst="rect">
            <a:avLst/>
          </a:prstGeom>
          <a:noFill/>
        </p:spPr>
        <p:txBody>
          <a:bodyPr wrap="square">
            <a:spAutoFit/>
          </a:bodyPr>
          <a:lstStyle/>
          <a:p>
            <a:r>
              <a:rPr lang="en-US" altLang="ja-JP" dirty="0"/>
              <a:t>V</a:t>
            </a:r>
            <a:r>
              <a:rPr kumimoji="1" lang="en-US" altLang="ja-JP" dirty="0"/>
              <a:t>BAN(1):</a:t>
            </a:r>
            <a:endParaRPr lang="ja-JP" altLang="en-US" dirty="0"/>
          </a:p>
        </p:txBody>
      </p:sp>
      <p:sp>
        <p:nvSpPr>
          <p:cNvPr id="48" name="テキスト ボックス 47">
            <a:extLst>
              <a:ext uri="{FF2B5EF4-FFF2-40B4-BE49-F238E27FC236}">
                <a16:creationId xmlns:a16="http://schemas.microsoft.com/office/drawing/2014/main" id="{33B83BDA-E33D-46E8-85C3-3AF791AE7B29}"/>
              </a:ext>
            </a:extLst>
          </p:cNvPr>
          <p:cNvSpPr txBox="1"/>
          <p:nvPr/>
        </p:nvSpPr>
        <p:spPr>
          <a:xfrm>
            <a:off x="4552809" y="2204847"/>
            <a:ext cx="4003039" cy="523220"/>
          </a:xfrm>
          <a:prstGeom prst="rect">
            <a:avLst/>
          </a:prstGeom>
          <a:noFill/>
        </p:spPr>
        <p:txBody>
          <a:bodyPr wrap="square">
            <a:spAutoFit/>
          </a:bodyPr>
          <a:lstStyle/>
          <a:p>
            <a:r>
              <a:rPr lang="en-US" altLang="ja-JP" sz="1400" b="0" dirty="0"/>
              <a:t>Collision avoidance radar, wheel angle sensor, pressure sensor, rear monitor camera, ECU etc.</a:t>
            </a:r>
            <a:endParaRPr lang="ja-JP" altLang="en-US" sz="1400" b="0" dirty="0"/>
          </a:p>
        </p:txBody>
      </p:sp>
      <p:sp>
        <p:nvSpPr>
          <p:cNvPr id="49" name="テキスト ボックス 48">
            <a:extLst>
              <a:ext uri="{FF2B5EF4-FFF2-40B4-BE49-F238E27FC236}">
                <a16:creationId xmlns:a16="http://schemas.microsoft.com/office/drawing/2014/main" id="{5042880A-D3AB-4BF9-8854-A1FDC5D6056B}"/>
              </a:ext>
            </a:extLst>
          </p:cNvPr>
          <p:cNvSpPr txBox="1"/>
          <p:nvPr/>
        </p:nvSpPr>
        <p:spPr>
          <a:xfrm>
            <a:off x="830061" y="2804033"/>
            <a:ext cx="1205140" cy="369332"/>
          </a:xfrm>
          <a:prstGeom prst="rect">
            <a:avLst/>
          </a:prstGeom>
          <a:noFill/>
        </p:spPr>
        <p:txBody>
          <a:bodyPr wrap="square">
            <a:spAutoFit/>
          </a:bodyPr>
          <a:lstStyle/>
          <a:p>
            <a:r>
              <a:rPr lang="en-US" altLang="ja-JP" dirty="0"/>
              <a:t>V</a:t>
            </a:r>
            <a:r>
              <a:rPr kumimoji="1" lang="en-US" altLang="ja-JP" dirty="0"/>
              <a:t>BAN(2):</a:t>
            </a:r>
            <a:endParaRPr lang="ja-JP" altLang="en-US" dirty="0"/>
          </a:p>
        </p:txBody>
      </p:sp>
      <p:sp>
        <p:nvSpPr>
          <p:cNvPr id="51" name="テキスト ボックス 50">
            <a:extLst>
              <a:ext uri="{FF2B5EF4-FFF2-40B4-BE49-F238E27FC236}">
                <a16:creationId xmlns:a16="http://schemas.microsoft.com/office/drawing/2014/main" id="{BCB5CA70-6B90-4FC9-9FBB-FE3F3BB491E3}"/>
              </a:ext>
            </a:extLst>
          </p:cNvPr>
          <p:cNvSpPr txBox="1"/>
          <p:nvPr/>
        </p:nvSpPr>
        <p:spPr>
          <a:xfrm>
            <a:off x="1882801" y="2198091"/>
            <a:ext cx="2587106" cy="646331"/>
          </a:xfrm>
          <a:prstGeom prst="rect">
            <a:avLst/>
          </a:prstGeom>
          <a:noFill/>
        </p:spPr>
        <p:txBody>
          <a:bodyPr wrap="square">
            <a:spAutoFit/>
          </a:bodyPr>
          <a:lstStyle/>
          <a:p>
            <a:r>
              <a:rPr kumimoji="1" lang="en-US" altLang="ja-JP" dirty="0"/>
              <a:t>For vehicle sensing &amp; control</a:t>
            </a:r>
            <a:endParaRPr lang="ja-JP" altLang="en-US" dirty="0"/>
          </a:p>
        </p:txBody>
      </p:sp>
      <p:sp>
        <p:nvSpPr>
          <p:cNvPr id="53" name="テキスト ボックス 52">
            <a:extLst>
              <a:ext uri="{FF2B5EF4-FFF2-40B4-BE49-F238E27FC236}">
                <a16:creationId xmlns:a16="http://schemas.microsoft.com/office/drawing/2014/main" id="{50825A81-3F97-4959-82C8-19EDD29CD4CB}"/>
              </a:ext>
            </a:extLst>
          </p:cNvPr>
          <p:cNvSpPr txBox="1"/>
          <p:nvPr/>
        </p:nvSpPr>
        <p:spPr>
          <a:xfrm>
            <a:off x="1882801" y="2810137"/>
            <a:ext cx="2362204" cy="646331"/>
          </a:xfrm>
          <a:prstGeom prst="rect">
            <a:avLst/>
          </a:prstGeom>
          <a:noFill/>
        </p:spPr>
        <p:txBody>
          <a:bodyPr wrap="square">
            <a:spAutoFit/>
          </a:bodyPr>
          <a:lstStyle/>
          <a:p>
            <a:r>
              <a:rPr kumimoji="1" lang="en-US" altLang="ja-JP" dirty="0"/>
              <a:t>For entertainment purpose</a:t>
            </a:r>
            <a:endParaRPr lang="ja-JP" altLang="en-US" dirty="0"/>
          </a:p>
        </p:txBody>
      </p:sp>
      <p:sp>
        <p:nvSpPr>
          <p:cNvPr id="54" name="テキスト ボックス 53">
            <a:extLst>
              <a:ext uri="{FF2B5EF4-FFF2-40B4-BE49-F238E27FC236}">
                <a16:creationId xmlns:a16="http://schemas.microsoft.com/office/drawing/2014/main" id="{68875FF2-0814-40AA-8BA2-BE0E665253DC}"/>
              </a:ext>
            </a:extLst>
          </p:cNvPr>
          <p:cNvSpPr txBox="1"/>
          <p:nvPr/>
        </p:nvSpPr>
        <p:spPr>
          <a:xfrm>
            <a:off x="4552809" y="2840897"/>
            <a:ext cx="4003039" cy="307777"/>
          </a:xfrm>
          <a:prstGeom prst="rect">
            <a:avLst/>
          </a:prstGeom>
          <a:noFill/>
        </p:spPr>
        <p:txBody>
          <a:bodyPr wrap="square">
            <a:spAutoFit/>
          </a:bodyPr>
          <a:lstStyle/>
          <a:p>
            <a:r>
              <a:rPr lang="en-US" altLang="ja-JP" sz="1400" b="0" dirty="0"/>
              <a:t>Audio &amp; video, smart phone, tablet PC, etc.</a:t>
            </a:r>
            <a:endParaRPr lang="ja-JP" altLang="en-US" sz="1400" b="0" dirty="0"/>
          </a:p>
        </p:txBody>
      </p:sp>
      <p:sp>
        <p:nvSpPr>
          <p:cNvPr id="55" name="テキスト ボックス 54">
            <a:extLst>
              <a:ext uri="{FF2B5EF4-FFF2-40B4-BE49-F238E27FC236}">
                <a16:creationId xmlns:a16="http://schemas.microsoft.com/office/drawing/2014/main" id="{1F926C8C-73C7-4766-876F-CA206E3190ED}"/>
              </a:ext>
            </a:extLst>
          </p:cNvPr>
          <p:cNvSpPr txBox="1"/>
          <p:nvPr/>
        </p:nvSpPr>
        <p:spPr>
          <a:xfrm>
            <a:off x="4552808" y="1918339"/>
            <a:ext cx="4483125" cy="307777"/>
          </a:xfrm>
          <a:prstGeom prst="rect">
            <a:avLst/>
          </a:prstGeom>
          <a:noFill/>
        </p:spPr>
        <p:txBody>
          <a:bodyPr wrap="square">
            <a:spAutoFit/>
          </a:bodyPr>
          <a:lstStyle/>
          <a:p>
            <a:r>
              <a:rPr lang="en-US" altLang="ja-JP" sz="1400" b="0" dirty="0"/>
              <a:t>Health care sensors (ECG, Hart-rate, Body temp. etc.)</a:t>
            </a:r>
            <a:endParaRPr lang="ja-JP" altLang="en-US" sz="1400" b="0" dirty="0"/>
          </a:p>
        </p:txBody>
      </p:sp>
      <p:sp>
        <p:nvSpPr>
          <p:cNvPr id="59" name="テキスト ボックス 58">
            <a:extLst>
              <a:ext uri="{FF2B5EF4-FFF2-40B4-BE49-F238E27FC236}">
                <a16:creationId xmlns:a16="http://schemas.microsoft.com/office/drawing/2014/main" id="{FBC07242-645A-4FBB-9C28-3648589F4126}"/>
              </a:ext>
            </a:extLst>
          </p:cNvPr>
          <p:cNvSpPr txBox="1"/>
          <p:nvPr/>
        </p:nvSpPr>
        <p:spPr>
          <a:xfrm>
            <a:off x="4552808" y="1634989"/>
            <a:ext cx="4483125" cy="307777"/>
          </a:xfrm>
          <a:prstGeom prst="rect">
            <a:avLst/>
          </a:prstGeom>
          <a:noFill/>
        </p:spPr>
        <p:txBody>
          <a:bodyPr wrap="square">
            <a:spAutoFit/>
          </a:bodyPr>
          <a:lstStyle/>
          <a:p>
            <a:r>
              <a:rPr lang="en-US" altLang="ja-JP" sz="1400" b="0" dirty="0"/>
              <a:t>Health care sensors (ECG, Hart-rate, Body temp. etc.)</a:t>
            </a:r>
            <a:endParaRPr lang="ja-JP" altLang="en-US" sz="1400" b="0" dirty="0"/>
          </a:p>
        </p:txBody>
      </p:sp>
      <p:sp>
        <p:nvSpPr>
          <p:cNvPr id="60" name="楕円 59">
            <a:extLst>
              <a:ext uri="{FF2B5EF4-FFF2-40B4-BE49-F238E27FC236}">
                <a16:creationId xmlns:a16="http://schemas.microsoft.com/office/drawing/2014/main" id="{9BDA7CC0-84F8-41FE-BEAD-8585E3AC0B9B}"/>
              </a:ext>
            </a:extLst>
          </p:cNvPr>
          <p:cNvSpPr/>
          <p:nvPr/>
        </p:nvSpPr>
        <p:spPr>
          <a:xfrm>
            <a:off x="4007528" y="5601579"/>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1" name="テキスト ボックス 60">
            <a:extLst>
              <a:ext uri="{FF2B5EF4-FFF2-40B4-BE49-F238E27FC236}">
                <a16:creationId xmlns:a16="http://schemas.microsoft.com/office/drawing/2014/main" id="{CDD9462B-DC27-4EE2-AAD9-FD4575C9D7F1}"/>
              </a:ext>
            </a:extLst>
          </p:cNvPr>
          <p:cNvSpPr txBox="1"/>
          <p:nvPr/>
        </p:nvSpPr>
        <p:spPr>
          <a:xfrm>
            <a:off x="830061" y="3405975"/>
            <a:ext cx="3084951" cy="369332"/>
          </a:xfrm>
          <a:prstGeom prst="rect">
            <a:avLst/>
          </a:prstGeom>
          <a:noFill/>
        </p:spPr>
        <p:txBody>
          <a:bodyPr wrap="square">
            <a:spAutoFit/>
          </a:bodyPr>
          <a:lstStyle/>
          <a:p>
            <a:r>
              <a:rPr lang="en-US" altLang="ja-JP" dirty="0"/>
              <a:t>General purpose radios</a:t>
            </a:r>
            <a:endParaRPr lang="ja-JP" altLang="en-US" dirty="0"/>
          </a:p>
        </p:txBody>
      </p:sp>
      <p:sp>
        <p:nvSpPr>
          <p:cNvPr id="62" name="楕円 61">
            <a:extLst>
              <a:ext uri="{FF2B5EF4-FFF2-40B4-BE49-F238E27FC236}">
                <a16:creationId xmlns:a16="http://schemas.microsoft.com/office/drawing/2014/main" id="{E1FDE9DE-A3C6-4895-80D7-15442FFA6BCC}"/>
              </a:ext>
            </a:extLst>
          </p:cNvPr>
          <p:cNvSpPr/>
          <p:nvPr/>
        </p:nvSpPr>
        <p:spPr>
          <a:xfrm>
            <a:off x="616996" y="3490570"/>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3" name="楕円 62">
            <a:extLst>
              <a:ext uri="{FF2B5EF4-FFF2-40B4-BE49-F238E27FC236}">
                <a16:creationId xmlns:a16="http://schemas.microsoft.com/office/drawing/2014/main" id="{5CE0ACF9-4DB5-48DD-8B1C-98B92CE6C927}"/>
              </a:ext>
            </a:extLst>
          </p:cNvPr>
          <p:cNvSpPr/>
          <p:nvPr/>
        </p:nvSpPr>
        <p:spPr>
          <a:xfrm>
            <a:off x="2906700" y="4567802"/>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4" name="楕円 63">
            <a:extLst>
              <a:ext uri="{FF2B5EF4-FFF2-40B4-BE49-F238E27FC236}">
                <a16:creationId xmlns:a16="http://schemas.microsoft.com/office/drawing/2014/main" id="{3482C392-0888-4012-91EE-7DD1BC1C6B2B}"/>
              </a:ext>
            </a:extLst>
          </p:cNvPr>
          <p:cNvSpPr/>
          <p:nvPr/>
        </p:nvSpPr>
        <p:spPr>
          <a:xfrm>
            <a:off x="2944795" y="4728305"/>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5" name="楕円 64">
            <a:extLst>
              <a:ext uri="{FF2B5EF4-FFF2-40B4-BE49-F238E27FC236}">
                <a16:creationId xmlns:a16="http://schemas.microsoft.com/office/drawing/2014/main" id="{075F53ED-C2D6-46FB-8B0C-F5DB490CEEAB}"/>
              </a:ext>
            </a:extLst>
          </p:cNvPr>
          <p:cNvSpPr/>
          <p:nvPr/>
        </p:nvSpPr>
        <p:spPr>
          <a:xfrm>
            <a:off x="6120777" y="4921664"/>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6" name="テキスト ボックス 65">
            <a:extLst>
              <a:ext uri="{FF2B5EF4-FFF2-40B4-BE49-F238E27FC236}">
                <a16:creationId xmlns:a16="http://schemas.microsoft.com/office/drawing/2014/main" id="{2F57AF5E-D435-40BE-8662-318B0641CCF8}"/>
              </a:ext>
            </a:extLst>
          </p:cNvPr>
          <p:cNvSpPr txBox="1"/>
          <p:nvPr/>
        </p:nvSpPr>
        <p:spPr>
          <a:xfrm>
            <a:off x="3630967" y="3452247"/>
            <a:ext cx="5451625" cy="307777"/>
          </a:xfrm>
          <a:prstGeom prst="rect">
            <a:avLst/>
          </a:prstGeom>
          <a:noFill/>
        </p:spPr>
        <p:txBody>
          <a:bodyPr wrap="square">
            <a:spAutoFit/>
          </a:bodyPr>
          <a:lstStyle/>
          <a:p>
            <a:r>
              <a:rPr lang="en-US" altLang="ja-JP" sz="1400" b="0" dirty="0"/>
              <a:t>Cellar phone, wireless devices using WiFi, Bluetooth and NFC etc.</a:t>
            </a:r>
            <a:endParaRPr lang="ja-JP" altLang="en-US" sz="1400" b="0" dirty="0"/>
          </a:p>
        </p:txBody>
      </p:sp>
      <p:sp>
        <p:nvSpPr>
          <p:cNvPr id="67" name="楕円 66">
            <a:extLst>
              <a:ext uri="{FF2B5EF4-FFF2-40B4-BE49-F238E27FC236}">
                <a16:creationId xmlns:a16="http://schemas.microsoft.com/office/drawing/2014/main" id="{D352CB7E-0F4C-4F65-A092-1082CA3434D5}"/>
              </a:ext>
            </a:extLst>
          </p:cNvPr>
          <p:cNvSpPr/>
          <p:nvPr/>
        </p:nvSpPr>
        <p:spPr>
          <a:xfrm>
            <a:off x="616996" y="3932525"/>
            <a:ext cx="177554" cy="159798"/>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8" name="テキスト ボックス 67">
            <a:extLst>
              <a:ext uri="{FF2B5EF4-FFF2-40B4-BE49-F238E27FC236}">
                <a16:creationId xmlns:a16="http://schemas.microsoft.com/office/drawing/2014/main" id="{52096276-E79A-481E-8881-E84471D965C4}"/>
              </a:ext>
            </a:extLst>
          </p:cNvPr>
          <p:cNvSpPr txBox="1"/>
          <p:nvPr/>
        </p:nvSpPr>
        <p:spPr>
          <a:xfrm>
            <a:off x="830061" y="3868379"/>
            <a:ext cx="3084951" cy="369332"/>
          </a:xfrm>
          <a:prstGeom prst="rect">
            <a:avLst/>
          </a:prstGeom>
          <a:noFill/>
        </p:spPr>
        <p:txBody>
          <a:bodyPr wrap="square">
            <a:spAutoFit/>
          </a:bodyPr>
          <a:lstStyle/>
          <a:p>
            <a:r>
              <a:rPr lang="en-US" altLang="ja-JP" dirty="0"/>
              <a:t>EMI sources</a:t>
            </a:r>
            <a:endParaRPr lang="ja-JP" altLang="en-US" dirty="0"/>
          </a:p>
        </p:txBody>
      </p:sp>
      <p:sp>
        <p:nvSpPr>
          <p:cNvPr id="69" name="楕円 68">
            <a:extLst>
              <a:ext uri="{FF2B5EF4-FFF2-40B4-BE49-F238E27FC236}">
                <a16:creationId xmlns:a16="http://schemas.microsoft.com/office/drawing/2014/main" id="{808CD547-F6CD-4378-9B58-17B793074B75}"/>
              </a:ext>
            </a:extLst>
          </p:cNvPr>
          <p:cNvSpPr/>
          <p:nvPr/>
        </p:nvSpPr>
        <p:spPr>
          <a:xfrm>
            <a:off x="2001172" y="5011534"/>
            <a:ext cx="177554" cy="159798"/>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0" name="楕円 69">
            <a:extLst>
              <a:ext uri="{FF2B5EF4-FFF2-40B4-BE49-F238E27FC236}">
                <a16:creationId xmlns:a16="http://schemas.microsoft.com/office/drawing/2014/main" id="{63F186D9-D1A5-40E1-A98C-62F57B160A0E}"/>
              </a:ext>
            </a:extLst>
          </p:cNvPr>
          <p:cNvSpPr/>
          <p:nvPr/>
        </p:nvSpPr>
        <p:spPr>
          <a:xfrm>
            <a:off x="2289697" y="5757709"/>
            <a:ext cx="177554" cy="159798"/>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1" name="楕円 70">
            <a:extLst>
              <a:ext uri="{FF2B5EF4-FFF2-40B4-BE49-F238E27FC236}">
                <a16:creationId xmlns:a16="http://schemas.microsoft.com/office/drawing/2014/main" id="{6994A98E-FA59-4478-9D40-A97A2E83C405}"/>
              </a:ext>
            </a:extLst>
          </p:cNvPr>
          <p:cNvSpPr/>
          <p:nvPr/>
        </p:nvSpPr>
        <p:spPr>
          <a:xfrm>
            <a:off x="6499197" y="5744933"/>
            <a:ext cx="177554" cy="159798"/>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2" name="楕円 71">
            <a:extLst>
              <a:ext uri="{FF2B5EF4-FFF2-40B4-BE49-F238E27FC236}">
                <a16:creationId xmlns:a16="http://schemas.microsoft.com/office/drawing/2014/main" id="{A84C1A23-9C38-4F5F-B470-918E2D192481}"/>
              </a:ext>
            </a:extLst>
          </p:cNvPr>
          <p:cNvSpPr/>
          <p:nvPr/>
        </p:nvSpPr>
        <p:spPr>
          <a:xfrm>
            <a:off x="6672312" y="5742370"/>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3" name="楕円 72">
            <a:extLst>
              <a:ext uri="{FF2B5EF4-FFF2-40B4-BE49-F238E27FC236}">
                <a16:creationId xmlns:a16="http://schemas.microsoft.com/office/drawing/2014/main" id="{A39FCA40-015C-48DE-9717-73550B837495}"/>
              </a:ext>
            </a:extLst>
          </p:cNvPr>
          <p:cNvSpPr/>
          <p:nvPr/>
        </p:nvSpPr>
        <p:spPr>
          <a:xfrm>
            <a:off x="1308346" y="5361882"/>
            <a:ext cx="177554" cy="159798"/>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4" name="テキスト ボックス 73">
            <a:extLst>
              <a:ext uri="{FF2B5EF4-FFF2-40B4-BE49-F238E27FC236}">
                <a16:creationId xmlns:a16="http://schemas.microsoft.com/office/drawing/2014/main" id="{AB7F68BC-FA23-46D8-A14D-C9D61652D9E7}"/>
              </a:ext>
            </a:extLst>
          </p:cNvPr>
          <p:cNvSpPr txBox="1"/>
          <p:nvPr/>
        </p:nvSpPr>
        <p:spPr>
          <a:xfrm>
            <a:off x="841530" y="4112222"/>
            <a:ext cx="5451625" cy="523220"/>
          </a:xfrm>
          <a:prstGeom prst="rect">
            <a:avLst/>
          </a:prstGeom>
          <a:noFill/>
        </p:spPr>
        <p:txBody>
          <a:bodyPr wrap="square">
            <a:spAutoFit/>
          </a:bodyPr>
          <a:lstStyle/>
          <a:p>
            <a:r>
              <a:rPr lang="en-US" altLang="ja-JP" sz="1400" b="0" dirty="0"/>
              <a:t>Motors, ignition plugs,</a:t>
            </a:r>
          </a:p>
          <a:p>
            <a:r>
              <a:rPr lang="en-US" altLang="ja-JP" sz="1400" b="0" dirty="0"/>
              <a:t>Various electric systems</a:t>
            </a:r>
            <a:endParaRPr lang="ja-JP" altLang="en-US" sz="1400" b="0" dirty="0"/>
          </a:p>
        </p:txBody>
      </p:sp>
    </p:spTree>
    <p:extLst>
      <p:ext uri="{BB962C8B-B14F-4D97-AF65-F5344CB8AC3E}">
        <p14:creationId xmlns:p14="http://schemas.microsoft.com/office/powerpoint/2010/main" val="4122364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テキスト ボックス 81">
            <a:extLst>
              <a:ext uri="{FF2B5EF4-FFF2-40B4-BE49-F238E27FC236}">
                <a16:creationId xmlns:a16="http://schemas.microsoft.com/office/drawing/2014/main" id="{046CF2EF-1C42-4D16-BCBB-C89F8D9836AE}"/>
              </a:ext>
            </a:extLst>
          </p:cNvPr>
          <p:cNvSpPr txBox="1"/>
          <p:nvPr/>
        </p:nvSpPr>
        <p:spPr>
          <a:xfrm>
            <a:off x="1849592" y="3351811"/>
            <a:ext cx="243113" cy="369332"/>
          </a:xfrm>
          <a:prstGeom prst="rect">
            <a:avLst/>
          </a:prstGeom>
          <a:noFill/>
        </p:spPr>
        <p:txBody>
          <a:bodyPr wrap="square">
            <a:spAutoFit/>
          </a:bodyPr>
          <a:lstStyle/>
          <a:p>
            <a:r>
              <a:rPr lang="en-US" altLang="ja-JP" dirty="0"/>
              <a:t>&amp;</a:t>
            </a:r>
            <a:endParaRPr lang="ja-JP" altLang="en-US" dirty="0"/>
          </a:p>
        </p:txBody>
      </p:sp>
      <p:sp>
        <p:nvSpPr>
          <p:cNvPr id="2" name="日付プレースホルダー 1">
            <a:extLst>
              <a:ext uri="{FF2B5EF4-FFF2-40B4-BE49-F238E27FC236}">
                <a16:creationId xmlns:a16="http://schemas.microsoft.com/office/drawing/2014/main" id="{AE018507-8D64-4ADF-8730-4CB3739BC957}"/>
              </a:ext>
            </a:extLst>
          </p:cNvPr>
          <p:cNvSpPr>
            <a:spLocks noGrp="1"/>
          </p:cNvSpPr>
          <p:nvPr>
            <p:ph type="dt" idx="10"/>
          </p:nvPr>
        </p:nvSpPr>
        <p:spPr/>
        <p:txBody>
          <a:bodyPr/>
          <a:lstStyle/>
          <a:p>
            <a:r>
              <a:rPr lang="en-US" altLang="ja-JP"/>
              <a:t>September 2021</a:t>
            </a:r>
            <a:endParaRPr lang="en-US" dirty="0"/>
          </a:p>
        </p:txBody>
      </p:sp>
      <p:sp>
        <p:nvSpPr>
          <p:cNvPr id="3" name="フッター プレースホルダー 2">
            <a:extLst>
              <a:ext uri="{FF2B5EF4-FFF2-40B4-BE49-F238E27FC236}">
                <a16:creationId xmlns:a16="http://schemas.microsoft.com/office/drawing/2014/main" id="{25A09FFE-7A86-49BF-891B-F885056261DD}"/>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745EB8C0-C868-4E14-A645-DF2CE0F699C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25</a:t>
            </a:fld>
            <a:endParaRPr dirty="0"/>
          </a:p>
        </p:txBody>
      </p:sp>
      <p:sp>
        <p:nvSpPr>
          <p:cNvPr id="5" name="タイトル 4">
            <a:extLst>
              <a:ext uri="{FF2B5EF4-FFF2-40B4-BE49-F238E27FC236}">
                <a16:creationId xmlns:a16="http://schemas.microsoft.com/office/drawing/2014/main" id="{A9491949-43D4-4A7D-9A50-DCFA438CD9EA}"/>
              </a:ext>
            </a:extLst>
          </p:cNvPr>
          <p:cNvSpPr>
            <a:spLocks noGrp="1"/>
          </p:cNvSpPr>
          <p:nvPr>
            <p:ph type="title"/>
          </p:nvPr>
        </p:nvSpPr>
        <p:spPr>
          <a:xfrm>
            <a:off x="685800" y="685799"/>
            <a:ext cx="7772400" cy="921059"/>
          </a:xfrm>
        </p:spPr>
        <p:txBody>
          <a:bodyPr/>
          <a:lstStyle/>
          <a:p>
            <a:r>
              <a:rPr kumimoji="1" lang="en-US" altLang="ja-JP" dirty="0"/>
              <a:t>Use case : In-vehicle </a:t>
            </a:r>
            <a:br>
              <a:rPr kumimoji="1" lang="en-US" altLang="ja-JP" dirty="0"/>
            </a:br>
            <a:r>
              <a:rPr kumimoji="1" lang="en-US" altLang="ja-JP" dirty="0"/>
              <a:t>(Large &amp; long vehicle)</a:t>
            </a:r>
            <a:endParaRPr kumimoji="1" lang="ja-JP" altLang="en-US" dirty="0"/>
          </a:p>
        </p:txBody>
      </p:sp>
      <p:sp>
        <p:nvSpPr>
          <p:cNvPr id="23" name="楕円 22">
            <a:extLst>
              <a:ext uri="{FF2B5EF4-FFF2-40B4-BE49-F238E27FC236}">
                <a16:creationId xmlns:a16="http://schemas.microsoft.com/office/drawing/2014/main" id="{C80F1C6F-0119-4CD6-B3D1-FAA88ED21FE4}"/>
              </a:ext>
            </a:extLst>
          </p:cNvPr>
          <p:cNvSpPr/>
          <p:nvPr/>
        </p:nvSpPr>
        <p:spPr>
          <a:xfrm>
            <a:off x="297399" y="2064681"/>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3" name="楕円 32">
            <a:extLst>
              <a:ext uri="{FF2B5EF4-FFF2-40B4-BE49-F238E27FC236}">
                <a16:creationId xmlns:a16="http://schemas.microsoft.com/office/drawing/2014/main" id="{2533B3D8-2FE9-4B46-B97B-76B40C225B9C}"/>
              </a:ext>
            </a:extLst>
          </p:cNvPr>
          <p:cNvSpPr/>
          <p:nvPr/>
        </p:nvSpPr>
        <p:spPr>
          <a:xfrm>
            <a:off x="290373" y="2917291"/>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5FBE4375-6F30-4F87-BF85-8D3857D37B12}"/>
              </a:ext>
            </a:extLst>
          </p:cNvPr>
          <p:cNvSpPr/>
          <p:nvPr/>
        </p:nvSpPr>
        <p:spPr>
          <a:xfrm>
            <a:off x="292773" y="2358940"/>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5" name="テキスト ボックス 44">
            <a:extLst>
              <a:ext uri="{FF2B5EF4-FFF2-40B4-BE49-F238E27FC236}">
                <a16:creationId xmlns:a16="http://schemas.microsoft.com/office/drawing/2014/main" id="{61E29FFE-F162-420F-B105-A50D6E6DC8A2}"/>
              </a:ext>
            </a:extLst>
          </p:cNvPr>
          <p:cNvSpPr txBox="1"/>
          <p:nvPr/>
        </p:nvSpPr>
        <p:spPr>
          <a:xfrm>
            <a:off x="452381" y="1969182"/>
            <a:ext cx="3343923" cy="369332"/>
          </a:xfrm>
          <a:prstGeom prst="rect">
            <a:avLst/>
          </a:prstGeom>
          <a:noFill/>
        </p:spPr>
        <p:txBody>
          <a:bodyPr wrap="square">
            <a:spAutoFit/>
          </a:bodyPr>
          <a:lstStyle/>
          <a:p>
            <a:r>
              <a:rPr kumimoji="1" lang="en-US" altLang="ja-JP" dirty="0"/>
              <a:t>HBAN: For vehicle driver</a:t>
            </a:r>
            <a:endParaRPr lang="ja-JP" altLang="en-US" dirty="0"/>
          </a:p>
        </p:txBody>
      </p:sp>
      <p:sp>
        <p:nvSpPr>
          <p:cNvPr id="47" name="テキスト ボックス 46">
            <a:extLst>
              <a:ext uri="{FF2B5EF4-FFF2-40B4-BE49-F238E27FC236}">
                <a16:creationId xmlns:a16="http://schemas.microsoft.com/office/drawing/2014/main" id="{74DE348E-B548-4CF2-B20C-194F9B53EDD1}"/>
              </a:ext>
            </a:extLst>
          </p:cNvPr>
          <p:cNvSpPr txBox="1"/>
          <p:nvPr/>
        </p:nvSpPr>
        <p:spPr>
          <a:xfrm>
            <a:off x="474953" y="2242149"/>
            <a:ext cx="1247314" cy="369332"/>
          </a:xfrm>
          <a:prstGeom prst="rect">
            <a:avLst/>
          </a:prstGeom>
          <a:noFill/>
        </p:spPr>
        <p:txBody>
          <a:bodyPr wrap="square">
            <a:spAutoFit/>
          </a:bodyPr>
          <a:lstStyle/>
          <a:p>
            <a:r>
              <a:rPr lang="en-US" altLang="ja-JP" dirty="0"/>
              <a:t>V</a:t>
            </a:r>
            <a:r>
              <a:rPr kumimoji="1" lang="en-US" altLang="ja-JP" dirty="0"/>
              <a:t>BAN(1):</a:t>
            </a:r>
            <a:endParaRPr lang="ja-JP" altLang="en-US" dirty="0"/>
          </a:p>
        </p:txBody>
      </p:sp>
      <p:sp>
        <p:nvSpPr>
          <p:cNvPr id="48" name="テキスト ボックス 47">
            <a:extLst>
              <a:ext uri="{FF2B5EF4-FFF2-40B4-BE49-F238E27FC236}">
                <a16:creationId xmlns:a16="http://schemas.microsoft.com/office/drawing/2014/main" id="{33B83BDA-E33D-46E8-85C3-3AF791AE7B29}"/>
              </a:ext>
            </a:extLst>
          </p:cNvPr>
          <p:cNvSpPr txBox="1"/>
          <p:nvPr/>
        </p:nvSpPr>
        <p:spPr>
          <a:xfrm>
            <a:off x="4197701" y="2242063"/>
            <a:ext cx="4795420" cy="738664"/>
          </a:xfrm>
          <a:prstGeom prst="rect">
            <a:avLst/>
          </a:prstGeom>
          <a:noFill/>
        </p:spPr>
        <p:txBody>
          <a:bodyPr wrap="square">
            <a:spAutoFit/>
          </a:bodyPr>
          <a:lstStyle/>
          <a:p>
            <a:r>
              <a:rPr lang="en-US" altLang="ja-JP" sz="1400" b="0" dirty="0"/>
              <a:t>[S/M vehicle model] + payload weight sensor, center-of-gravity position sensor, more cameras and radars.</a:t>
            </a:r>
            <a:br>
              <a:rPr lang="en-US" altLang="ja-JP" sz="1400" b="0" dirty="0"/>
            </a:br>
            <a:r>
              <a:rPr lang="en-US" altLang="ja-JP" sz="1400" dirty="0"/>
              <a:t>Wireless signal Propagates long distance</a:t>
            </a:r>
            <a:endParaRPr lang="ja-JP" altLang="en-US" sz="1400" dirty="0"/>
          </a:p>
        </p:txBody>
      </p:sp>
      <p:sp>
        <p:nvSpPr>
          <p:cNvPr id="49" name="テキスト ボックス 48">
            <a:extLst>
              <a:ext uri="{FF2B5EF4-FFF2-40B4-BE49-F238E27FC236}">
                <a16:creationId xmlns:a16="http://schemas.microsoft.com/office/drawing/2014/main" id="{5042880A-D3AB-4BF9-8854-A1FDC5D6056B}"/>
              </a:ext>
            </a:extLst>
          </p:cNvPr>
          <p:cNvSpPr txBox="1"/>
          <p:nvPr/>
        </p:nvSpPr>
        <p:spPr>
          <a:xfrm>
            <a:off x="482391" y="2832801"/>
            <a:ext cx="1205140" cy="369332"/>
          </a:xfrm>
          <a:prstGeom prst="rect">
            <a:avLst/>
          </a:prstGeom>
          <a:noFill/>
        </p:spPr>
        <p:txBody>
          <a:bodyPr wrap="square">
            <a:spAutoFit/>
          </a:bodyPr>
          <a:lstStyle/>
          <a:p>
            <a:r>
              <a:rPr lang="en-US" altLang="ja-JP" dirty="0"/>
              <a:t>V</a:t>
            </a:r>
            <a:r>
              <a:rPr kumimoji="1" lang="en-US" altLang="ja-JP" dirty="0"/>
              <a:t>BAN(2):</a:t>
            </a:r>
            <a:endParaRPr lang="ja-JP" altLang="en-US" dirty="0"/>
          </a:p>
        </p:txBody>
      </p:sp>
      <p:sp>
        <p:nvSpPr>
          <p:cNvPr id="51" name="テキスト ボックス 50">
            <a:extLst>
              <a:ext uri="{FF2B5EF4-FFF2-40B4-BE49-F238E27FC236}">
                <a16:creationId xmlns:a16="http://schemas.microsoft.com/office/drawing/2014/main" id="{BCB5CA70-6B90-4FC9-9FBB-FE3F3BB491E3}"/>
              </a:ext>
            </a:extLst>
          </p:cNvPr>
          <p:cNvSpPr txBox="1"/>
          <p:nvPr/>
        </p:nvSpPr>
        <p:spPr>
          <a:xfrm>
            <a:off x="1527693" y="2235307"/>
            <a:ext cx="2587106" cy="646331"/>
          </a:xfrm>
          <a:prstGeom prst="rect">
            <a:avLst/>
          </a:prstGeom>
          <a:noFill/>
        </p:spPr>
        <p:txBody>
          <a:bodyPr wrap="square">
            <a:spAutoFit/>
          </a:bodyPr>
          <a:lstStyle/>
          <a:p>
            <a:r>
              <a:rPr kumimoji="1" lang="en-US" altLang="ja-JP" dirty="0"/>
              <a:t>For vehicle sensing &amp; control</a:t>
            </a:r>
            <a:endParaRPr lang="ja-JP" altLang="en-US" dirty="0"/>
          </a:p>
        </p:txBody>
      </p:sp>
      <p:sp>
        <p:nvSpPr>
          <p:cNvPr id="53" name="テキスト ボックス 52">
            <a:extLst>
              <a:ext uri="{FF2B5EF4-FFF2-40B4-BE49-F238E27FC236}">
                <a16:creationId xmlns:a16="http://schemas.microsoft.com/office/drawing/2014/main" id="{50825A81-3F97-4959-82C8-19EDD29CD4CB}"/>
              </a:ext>
            </a:extLst>
          </p:cNvPr>
          <p:cNvSpPr txBox="1"/>
          <p:nvPr/>
        </p:nvSpPr>
        <p:spPr>
          <a:xfrm>
            <a:off x="1551731" y="2838322"/>
            <a:ext cx="2362204" cy="646331"/>
          </a:xfrm>
          <a:prstGeom prst="rect">
            <a:avLst/>
          </a:prstGeom>
          <a:noFill/>
        </p:spPr>
        <p:txBody>
          <a:bodyPr wrap="square">
            <a:spAutoFit/>
          </a:bodyPr>
          <a:lstStyle/>
          <a:p>
            <a:r>
              <a:rPr kumimoji="1" lang="en-US" altLang="ja-JP" dirty="0"/>
              <a:t>For entertainment purpose</a:t>
            </a:r>
            <a:endParaRPr lang="ja-JP" altLang="en-US" dirty="0"/>
          </a:p>
        </p:txBody>
      </p:sp>
      <p:sp>
        <p:nvSpPr>
          <p:cNvPr id="54" name="テキスト ボックス 53">
            <a:extLst>
              <a:ext uri="{FF2B5EF4-FFF2-40B4-BE49-F238E27FC236}">
                <a16:creationId xmlns:a16="http://schemas.microsoft.com/office/drawing/2014/main" id="{68875FF2-0814-40AA-8BA2-BE0E665253DC}"/>
              </a:ext>
            </a:extLst>
          </p:cNvPr>
          <p:cNvSpPr txBox="1"/>
          <p:nvPr/>
        </p:nvSpPr>
        <p:spPr>
          <a:xfrm>
            <a:off x="4205139" y="2983766"/>
            <a:ext cx="4003039" cy="307777"/>
          </a:xfrm>
          <a:prstGeom prst="rect">
            <a:avLst/>
          </a:prstGeom>
          <a:noFill/>
        </p:spPr>
        <p:txBody>
          <a:bodyPr wrap="square">
            <a:spAutoFit/>
          </a:bodyPr>
          <a:lstStyle/>
          <a:p>
            <a:r>
              <a:rPr lang="en-US" altLang="ja-JP" sz="1400" b="0" dirty="0"/>
              <a:t>Audio &amp; video, smart phone, tablet PC, etc.</a:t>
            </a:r>
            <a:endParaRPr lang="ja-JP" altLang="en-US" sz="1400" b="0" dirty="0"/>
          </a:p>
        </p:txBody>
      </p:sp>
      <p:sp>
        <p:nvSpPr>
          <p:cNvPr id="59" name="テキスト ボックス 58">
            <a:extLst>
              <a:ext uri="{FF2B5EF4-FFF2-40B4-BE49-F238E27FC236}">
                <a16:creationId xmlns:a16="http://schemas.microsoft.com/office/drawing/2014/main" id="{FBC07242-645A-4FBB-9C28-3648589F4126}"/>
              </a:ext>
            </a:extLst>
          </p:cNvPr>
          <p:cNvSpPr txBox="1"/>
          <p:nvPr/>
        </p:nvSpPr>
        <p:spPr>
          <a:xfrm>
            <a:off x="4552808" y="2044769"/>
            <a:ext cx="4483125" cy="307777"/>
          </a:xfrm>
          <a:prstGeom prst="rect">
            <a:avLst/>
          </a:prstGeom>
          <a:noFill/>
        </p:spPr>
        <p:txBody>
          <a:bodyPr wrap="square">
            <a:spAutoFit/>
          </a:bodyPr>
          <a:lstStyle/>
          <a:p>
            <a:r>
              <a:rPr lang="en-US" altLang="ja-JP" sz="1400" b="0" dirty="0"/>
              <a:t>Health care sensors (ECG, Hart-rate, Body temp. etc.)</a:t>
            </a:r>
            <a:endParaRPr lang="ja-JP" altLang="en-US" sz="1400" b="0" dirty="0"/>
          </a:p>
        </p:txBody>
      </p:sp>
      <p:sp>
        <p:nvSpPr>
          <p:cNvPr id="61" name="テキスト ボックス 60">
            <a:extLst>
              <a:ext uri="{FF2B5EF4-FFF2-40B4-BE49-F238E27FC236}">
                <a16:creationId xmlns:a16="http://schemas.microsoft.com/office/drawing/2014/main" id="{CDD9462B-DC27-4EE2-AAD9-FD4575C9D7F1}"/>
              </a:ext>
            </a:extLst>
          </p:cNvPr>
          <p:cNvSpPr txBox="1"/>
          <p:nvPr/>
        </p:nvSpPr>
        <p:spPr>
          <a:xfrm>
            <a:off x="2238313" y="3351811"/>
            <a:ext cx="3084951" cy="369332"/>
          </a:xfrm>
          <a:prstGeom prst="rect">
            <a:avLst/>
          </a:prstGeom>
          <a:noFill/>
        </p:spPr>
        <p:txBody>
          <a:bodyPr wrap="square">
            <a:spAutoFit/>
          </a:bodyPr>
          <a:lstStyle/>
          <a:p>
            <a:r>
              <a:rPr lang="en-US" altLang="ja-JP" dirty="0"/>
              <a:t>General purpose radios</a:t>
            </a:r>
            <a:endParaRPr lang="ja-JP" altLang="en-US" dirty="0"/>
          </a:p>
        </p:txBody>
      </p:sp>
      <p:sp>
        <p:nvSpPr>
          <p:cNvPr id="62" name="楕円 61">
            <a:extLst>
              <a:ext uri="{FF2B5EF4-FFF2-40B4-BE49-F238E27FC236}">
                <a16:creationId xmlns:a16="http://schemas.microsoft.com/office/drawing/2014/main" id="{E1FDE9DE-A3C6-4895-80D7-15442FFA6BCC}"/>
              </a:ext>
            </a:extLst>
          </p:cNvPr>
          <p:cNvSpPr/>
          <p:nvPr/>
        </p:nvSpPr>
        <p:spPr>
          <a:xfrm>
            <a:off x="271321" y="3439475"/>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7" name="楕円 66">
            <a:extLst>
              <a:ext uri="{FF2B5EF4-FFF2-40B4-BE49-F238E27FC236}">
                <a16:creationId xmlns:a16="http://schemas.microsoft.com/office/drawing/2014/main" id="{D352CB7E-0F4C-4F65-A092-1082CA3434D5}"/>
              </a:ext>
            </a:extLst>
          </p:cNvPr>
          <p:cNvSpPr/>
          <p:nvPr/>
        </p:nvSpPr>
        <p:spPr>
          <a:xfrm>
            <a:off x="2135639" y="3456238"/>
            <a:ext cx="177554" cy="159798"/>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8" name="テキスト ボックス 67">
            <a:extLst>
              <a:ext uri="{FF2B5EF4-FFF2-40B4-BE49-F238E27FC236}">
                <a16:creationId xmlns:a16="http://schemas.microsoft.com/office/drawing/2014/main" id="{52096276-E79A-481E-8881-E84471D965C4}"/>
              </a:ext>
            </a:extLst>
          </p:cNvPr>
          <p:cNvSpPr txBox="1"/>
          <p:nvPr/>
        </p:nvSpPr>
        <p:spPr>
          <a:xfrm>
            <a:off x="417084" y="3334185"/>
            <a:ext cx="1537464" cy="369332"/>
          </a:xfrm>
          <a:prstGeom prst="rect">
            <a:avLst/>
          </a:prstGeom>
          <a:noFill/>
        </p:spPr>
        <p:txBody>
          <a:bodyPr wrap="square">
            <a:spAutoFit/>
          </a:bodyPr>
          <a:lstStyle/>
          <a:p>
            <a:r>
              <a:rPr lang="en-US" altLang="ja-JP" dirty="0"/>
              <a:t>EMI sources</a:t>
            </a:r>
            <a:endParaRPr lang="ja-JP" altLang="en-US" dirty="0"/>
          </a:p>
        </p:txBody>
      </p:sp>
      <p:sp>
        <p:nvSpPr>
          <p:cNvPr id="75" name="テキスト ボックス 74">
            <a:extLst>
              <a:ext uri="{FF2B5EF4-FFF2-40B4-BE49-F238E27FC236}">
                <a16:creationId xmlns:a16="http://schemas.microsoft.com/office/drawing/2014/main" id="{39727A4A-BC89-4EB7-BD43-D6DC8945526E}"/>
              </a:ext>
            </a:extLst>
          </p:cNvPr>
          <p:cNvSpPr txBox="1"/>
          <p:nvPr/>
        </p:nvSpPr>
        <p:spPr>
          <a:xfrm>
            <a:off x="108067" y="1638765"/>
            <a:ext cx="5069148" cy="369332"/>
          </a:xfrm>
          <a:prstGeom prst="rect">
            <a:avLst/>
          </a:prstGeom>
          <a:noFill/>
        </p:spPr>
        <p:txBody>
          <a:bodyPr wrap="square">
            <a:spAutoFit/>
          </a:bodyPr>
          <a:lstStyle/>
          <a:p>
            <a:r>
              <a:rPr kumimoji="1" lang="en-US" altLang="ja-JP" dirty="0"/>
              <a:t>Cargo vehicle (Truck)</a:t>
            </a:r>
            <a:endParaRPr lang="ja-JP" altLang="en-US" dirty="0"/>
          </a:p>
        </p:txBody>
      </p:sp>
      <p:cxnSp>
        <p:nvCxnSpPr>
          <p:cNvPr id="44" name="直線コネクタ 43">
            <a:extLst>
              <a:ext uri="{FF2B5EF4-FFF2-40B4-BE49-F238E27FC236}">
                <a16:creationId xmlns:a16="http://schemas.microsoft.com/office/drawing/2014/main" id="{E3D51326-9A14-4746-9BD6-AED519F59FA5}"/>
              </a:ext>
            </a:extLst>
          </p:cNvPr>
          <p:cNvCxnSpPr>
            <a:cxnSpLocks/>
          </p:cNvCxnSpPr>
          <p:nvPr/>
        </p:nvCxnSpPr>
        <p:spPr>
          <a:xfrm>
            <a:off x="356963" y="2296251"/>
            <a:ext cx="8440807"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直線コネクタ 75">
            <a:extLst>
              <a:ext uri="{FF2B5EF4-FFF2-40B4-BE49-F238E27FC236}">
                <a16:creationId xmlns:a16="http://schemas.microsoft.com/office/drawing/2014/main" id="{DAFE2CF0-0023-46C2-AE50-DADC3B4E47F4}"/>
              </a:ext>
            </a:extLst>
          </p:cNvPr>
          <p:cNvCxnSpPr>
            <a:cxnSpLocks/>
          </p:cNvCxnSpPr>
          <p:nvPr/>
        </p:nvCxnSpPr>
        <p:spPr>
          <a:xfrm>
            <a:off x="356963" y="2881638"/>
            <a:ext cx="8440807"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直線コネクタ 76">
            <a:extLst>
              <a:ext uri="{FF2B5EF4-FFF2-40B4-BE49-F238E27FC236}">
                <a16:creationId xmlns:a16="http://schemas.microsoft.com/office/drawing/2014/main" id="{D3E53CD9-87F1-48CC-A77E-E2316BA84081}"/>
              </a:ext>
            </a:extLst>
          </p:cNvPr>
          <p:cNvCxnSpPr>
            <a:cxnSpLocks/>
          </p:cNvCxnSpPr>
          <p:nvPr/>
        </p:nvCxnSpPr>
        <p:spPr>
          <a:xfrm>
            <a:off x="356963" y="3394738"/>
            <a:ext cx="8440807"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直線コネクタ 77">
            <a:extLst>
              <a:ext uri="{FF2B5EF4-FFF2-40B4-BE49-F238E27FC236}">
                <a16:creationId xmlns:a16="http://schemas.microsoft.com/office/drawing/2014/main" id="{992A5F76-03F5-43A2-AD21-ED013A24FB5E}"/>
              </a:ext>
            </a:extLst>
          </p:cNvPr>
          <p:cNvCxnSpPr>
            <a:cxnSpLocks/>
          </p:cNvCxnSpPr>
          <p:nvPr/>
        </p:nvCxnSpPr>
        <p:spPr>
          <a:xfrm>
            <a:off x="356963" y="3672814"/>
            <a:ext cx="8440807"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0" name="テキスト ボックス 79">
            <a:extLst>
              <a:ext uri="{FF2B5EF4-FFF2-40B4-BE49-F238E27FC236}">
                <a16:creationId xmlns:a16="http://schemas.microsoft.com/office/drawing/2014/main" id="{0855C339-4EE9-43D6-A0ED-419B5875645B}"/>
              </a:ext>
            </a:extLst>
          </p:cNvPr>
          <p:cNvSpPr txBox="1"/>
          <p:nvPr/>
        </p:nvSpPr>
        <p:spPr>
          <a:xfrm>
            <a:off x="5083399" y="3399459"/>
            <a:ext cx="3374801" cy="307777"/>
          </a:xfrm>
          <a:prstGeom prst="rect">
            <a:avLst/>
          </a:prstGeom>
          <a:noFill/>
        </p:spPr>
        <p:txBody>
          <a:bodyPr wrap="square">
            <a:spAutoFit/>
          </a:bodyPr>
          <a:lstStyle/>
          <a:p>
            <a:r>
              <a:rPr lang="en-US" altLang="ja-JP" sz="1400" b="0" dirty="0"/>
              <a:t>Similar condition as [S/M size vehicle]</a:t>
            </a:r>
            <a:endParaRPr lang="ja-JP" altLang="en-US" sz="1400" b="0" dirty="0"/>
          </a:p>
        </p:txBody>
      </p:sp>
      <p:pic>
        <p:nvPicPr>
          <p:cNvPr id="7" name="図 6" descr="図形 が含まれている画像&#10;&#10;自動的に生成された説明">
            <a:extLst>
              <a:ext uri="{FF2B5EF4-FFF2-40B4-BE49-F238E27FC236}">
                <a16:creationId xmlns:a16="http://schemas.microsoft.com/office/drawing/2014/main" id="{C76AFA52-E5BE-4745-8575-9F2C5D6709E6}"/>
              </a:ext>
            </a:extLst>
          </p:cNvPr>
          <p:cNvPicPr>
            <a:picLocks noChangeAspect="1"/>
          </p:cNvPicPr>
          <p:nvPr/>
        </p:nvPicPr>
        <p:blipFill rotWithShape="1">
          <a:blip r:embed="rId2">
            <a:extLst>
              <a:ext uri="{28A0092B-C50C-407E-A947-70E740481C1C}">
                <a14:useLocalDpi xmlns:a14="http://schemas.microsoft.com/office/drawing/2010/main" val="0"/>
              </a:ext>
            </a:extLst>
          </a:blip>
          <a:srcRect l="61803" t="73637"/>
          <a:stretch/>
        </p:blipFill>
        <p:spPr>
          <a:xfrm>
            <a:off x="1722267" y="3533490"/>
            <a:ext cx="5306627" cy="2531171"/>
          </a:xfrm>
          <a:prstGeom prst="rect">
            <a:avLst/>
          </a:prstGeom>
        </p:spPr>
      </p:pic>
      <p:sp>
        <p:nvSpPr>
          <p:cNvPr id="69" name="楕円 68">
            <a:extLst>
              <a:ext uri="{FF2B5EF4-FFF2-40B4-BE49-F238E27FC236}">
                <a16:creationId xmlns:a16="http://schemas.microsoft.com/office/drawing/2014/main" id="{25CCB30E-7A3F-43BB-86BC-E2BEF50AEB39}"/>
              </a:ext>
            </a:extLst>
          </p:cNvPr>
          <p:cNvSpPr/>
          <p:nvPr/>
        </p:nvSpPr>
        <p:spPr>
          <a:xfrm>
            <a:off x="2185958" y="4367137"/>
            <a:ext cx="119849" cy="107864"/>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0" name="楕円 69">
            <a:extLst>
              <a:ext uri="{FF2B5EF4-FFF2-40B4-BE49-F238E27FC236}">
                <a16:creationId xmlns:a16="http://schemas.microsoft.com/office/drawing/2014/main" id="{08A58166-8689-4B65-86A0-417472A58C7B}"/>
              </a:ext>
            </a:extLst>
          </p:cNvPr>
          <p:cNvSpPr/>
          <p:nvPr/>
        </p:nvSpPr>
        <p:spPr>
          <a:xfrm>
            <a:off x="2625524" y="5285288"/>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1" name="楕円 70">
            <a:extLst>
              <a:ext uri="{FF2B5EF4-FFF2-40B4-BE49-F238E27FC236}">
                <a16:creationId xmlns:a16="http://schemas.microsoft.com/office/drawing/2014/main" id="{7306D8E5-A0F8-468B-8BE6-70128A93F658}"/>
              </a:ext>
            </a:extLst>
          </p:cNvPr>
          <p:cNvSpPr/>
          <p:nvPr/>
        </p:nvSpPr>
        <p:spPr>
          <a:xfrm>
            <a:off x="2108446" y="4939824"/>
            <a:ext cx="119849" cy="107864"/>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2" name="楕円 71">
            <a:extLst>
              <a:ext uri="{FF2B5EF4-FFF2-40B4-BE49-F238E27FC236}">
                <a16:creationId xmlns:a16="http://schemas.microsoft.com/office/drawing/2014/main" id="{2686CF13-15F4-4D87-B7A1-2621C49A1C60}"/>
              </a:ext>
            </a:extLst>
          </p:cNvPr>
          <p:cNvSpPr/>
          <p:nvPr/>
        </p:nvSpPr>
        <p:spPr>
          <a:xfrm>
            <a:off x="1730978" y="5345303"/>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3" name="楕円 72">
            <a:extLst>
              <a:ext uri="{FF2B5EF4-FFF2-40B4-BE49-F238E27FC236}">
                <a16:creationId xmlns:a16="http://schemas.microsoft.com/office/drawing/2014/main" id="{D552ED23-6976-4347-9118-B25462D84A98}"/>
              </a:ext>
            </a:extLst>
          </p:cNvPr>
          <p:cNvSpPr/>
          <p:nvPr/>
        </p:nvSpPr>
        <p:spPr>
          <a:xfrm>
            <a:off x="6940117" y="5345303"/>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4" name="楕円 73">
            <a:extLst>
              <a:ext uri="{FF2B5EF4-FFF2-40B4-BE49-F238E27FC236}">
                <a16:creationId xmlns:a16="http://schemas.microsoft.com/office/drawing/2014/main" id="{7FABCE93-F243-4ECC-A9A0-07B16D72326B}"/>
              </a:ext>
            </a:extLst>
          </p:cNvPr>
          <p:cNvSpPr/>
          <p:nvPr/>
        </p:nvSpPr>
        <p:spPr>
          <a:xfrm>
            <a:off x="2671130" y="4606541"/>
            <a:ext cx="119849" cy="107864"/>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81" name="楕円 80">
            <a:extLst>
              <a:ext uri="{FF2B5EF4-FFF2-40B4-BE49-F238E27FC236}">
                <a16:creationId xmlns:a16="http://schemas.microsoft.com/office/drawing/2014/main" id="{942AEAE7-0C09-4EE0-AEAD-9F30950DFD4B}"/>
              </a:ext>
            </a:extLst>
          </p:cNvPr>
          <p:cNvSpPr/>
          <p:nvPr/>
        </p:nvSpPr>
        <p:spPr>
          <a:xfrm>
            <a:off x="2730887" y="5047688"/>
            <a:ext cx="119849" cy="107864"/>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83" name="楕円 82">
            <a:extLst>
              <a:ext uri="{FF2B5EF4-FFF2-40B4-BE49-F238E27FC236}">
                <a16:creationId xmlns:a16="http://schemas.microsoft.com/office/drawing/2014/main" id="{C3888DD6-C736-4404-825E-DFAD9CDB4C4C}"/>
              </a:ext>
            </a:extLst>
          </p:cNvPr>
          <p:cNvSpPr/>
          <p:nvPr/>
        </p:nvSpPr>
        <p:spPr>
          <a:xfrm>
            <a:off x="2032780" y="4832214"/>
            <a:ext cx="119849" cy="107864"/>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89" name="楕円 88">
            <a:extLst>
              <a:ext uri="{FF2B5EF4-FFF2-40B4-BE49-F238E27FC236}">
                <a16:creationId xmlns:a16="http://schemas.microsoft.com/office/drawing/2014/main" id="{9E9303C8-FFE7-4035-8A1B-A0730BEFE7C8}"/>
              </a:ext>
            </a:extLst>
          </p:cNvPr>
          <p:cNvSpPr/>
          <p:nvPr/>
        </p:nvSpPr>
        <p:spPr>
          <a:xfrm>
            <a:off x="2551281" y="4638051"/>
            <a:ext cx="119849" cy="107864"/>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6" name="楕円 95">
            <a:extLst>
              <a:ext uri="{FF2B5EF4-FFF2-40B4-BE49-F238E27FC236}">
                <a16:creationId xmlns:a16="http://schemas.microsoft.com/office/drawing/2014/main" id="{8D81BB16-BA69-4C0D-89E4-DD603594C9EC}"/>
              </a:ext>
            </a:extLst>
          </p:cNvPr>
          <p:cNvSpPr/>
          <p:nvPr/>
        </p:nvSpPr>
        <p:spPr>
          <a:xfrm>
            <a:off x="2032779" y="5133350"/>
            <a:ext cx="119849" cy="107864"/>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7" name="楕円 96">
            <a:extLst>
              <a:ext uri="{FF2B5EF4-FFF2-40B4-BE49-F238E27FC236}">
                <a16:creationId xmlns:a16="http://schemas.microsoft.com/office/drawing/2014/main" id="{F8A92758-C03C-4CAA-9156-DA2472206C88}"/>
              </a:ext>
            </a:extLst>
          </p:cNvPr>
          <p:cNvSpPr/>
          <p:nvPr/>
        </p:nvSpPr>
        <p:spPr>
          <a:xfrm>
            <a:off x="2238313" y="4963445"/>
            <a:ext cx="119849" cy="107864"/>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9" name="楕円 98">
            <a:extLst>
              <a:ext uri="{FF2B5EF4-FFF2-40B4-BE49-F238E27FC236}">
                <a16:creationId xmlns:a16="http://schemas.microsoft.com/office/drawing/2014/main" id="{E2BB9FF3-F034-4677-878D-E72765FD9DA2}"/>
              </a:ext>
            </a:extLst>
          </p:cNvPr>
          <p:cNvSpPr/>
          <p:nvPr/>
        </p:nvSpPr>
        <p:spPr>
          <a:xfrm>
            <a:off x="2648823" y="4730189"/>
            <a:ext cx="119849" cy="107864"/>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2" name="楕円 101">
            <a:extLst>
              <a:ext uri="{FF2B5EF4-FFF2-40B4-BE49-F238E27FC236}">
                <a16:creationId xmlns:a16="http://schemas.microsoft.com/office/drawing/2014/main" id="{C1D44596-D2AF-45E3-95C5-FD34EFC2F8CA}"/>
              </a:ext>
            </a:extLst>
          </p:cNvPr>
          <p:cNvSpPr/>
          <p:nvPr/>
        </p:nvSpPr>
        <p:spPr>
          <a:xfrm>
            <a:off x="2383662" y="5253594"/>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2" name="直線矢印コネクタ 11">
            <a:extLst>
              <a:ext uri="{FF2B5EF4-FFF2-40B4-BE49-F238E27FC236}">
                <a16:creationId xmlns:a16="http://schemas.microsoft.com/office/drawing/2014/main" id="{B807D296-3DC6-45A3-ACDE-035742D27C0C}"/>
              </a:ext>
            </a:extLst>
          </p:cNvPr>
          <p:cNvCxnSpPr>
            <a:cxnSpLocks/>
          </p:cNvCxnSpPr>
          <p:nvPr/>
        </p:nvCxnSpPr>
        <p:spPr>
          <a:xfrm>
            <a:off x="1908532" y="6143348"/>
            <a:ext cx="5120362" cy="0"/>
          </a:xfrm>
          <a:prstGeom prst="straightConnector1">
            <a:avLst/>
          </a:prstGeom>
          <a:ln w="57150">
            <a:solidFill>
              <a:srgbClr val="FF0000"/>
            </a:solidFill>
            <a:headEnd type="triangle" w="med" len="med"/>
            <a:tailEnd type="triangle"/>
          </a:ln>
        </p:spPr>
        <p:style>
          <a:lnRef idx="1">
            <a:schemeClr val="dk1"/>
          </a:lnRef>
          <a:fillRef idx="0">
            <a:schemeClr val="dk1"/>
          </a:fillRef>
          <a:effectRef idx="0">
            <a:schemeClr val="dk1"/>
          </a:effectRef>
          <a:fontRef idx="minor">
            <a:schemeClr val="tx1"/>
          </a:fontRef>
        </p:style>
      </p:cxnSp>
      <p:cxnSp>
        <p:nvCxnSpPr>
          <p:cNvPr id="103" name="直線コネクタ 102">
            <a:extLst>
              <a:ext uri="{FF2B5EF4-FFF2-40B4-BE49-F238E27FC236}">
                <a16:creationId xmlns:a16="http://schemas.microsoft.com/office/drawing/2014/main" id="{7B3F5E8C-7B32-4332-9C8C-3AD4ABBE4F9F}"/>
              </a:ext>
            </a:extLst>
          </p:cNvPr>
          <p:cNvCxnSpPr>
            <a:cxnSpLocks/>
          </p:cNvCxnSpPr>
          <p:nvPr/>
        </p:nvCxnSpPr>
        <p:spPr>
          <a:xfrm>
            <a:off x="1911569" y="5772018"/>
            <a:ext cx="0" cy="585286"/>
          </a:xfrm>
          <a:prstGeom prst="line">
            <a:avLst/>
          </a:prstGeom>
          <a:ln w="19050">
            <a:solidFill>
              <a:srgbClr val="FF000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直線コネクタ 103">
            <a:extLst>
              <a:ext uri="{FF2B5EF4-FFF2-40B4-BE49-F238E27FC236}">
                <a16:creationId xmlns:a16="http://schemas.microsoft.com/office/drawing/2014/main" id="{6D6F046B-B43E-42D9-A813-E91E88F35983}"/>
              </a:ext>
            </a:extLst>
          </p:cNvPr>
          <p:cNvCxnSpPr>
            <a:cxnSpLocks/>
          </p:cNvCxnSpPr>
          <p:nvPr/>
        </p:nvCxnSpPr>
        <p:spPr>
          <a:xfrm>
            <a:off x="7031764" y="5772018"/>
            <a:ext cx="0" cy="585286"/>
          </a:xfrm>
          <a:prstGeom prst="line">
            <a:avLst/>
          </a:prstGeom>
          <a:ln w="19050">
            <a:solidFill>
              <a:srgbClr val="FF000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7" name="テキスト ボックス 106">
            <a:extLst>
              <a:ext uri="{FF2B5EF4-FFF2-40B4-BE49-F238E27FC236}">
                <a16:creationId xmlns:a16="http://schemas.microsoft.com/office/drawing/2014/main" id="{08E305DA-DDA6-4896-AAE0-C9B000A7D9EE}"/>
              </a:ext>
            </a:extLst>
          </p:cNvPr>
          <p:cNvSpPr txBox="1"/>
          <p:nvPr/>
        </p:nvSpPr>
        <p:spPr>
          <a:xfrm>
            <a:off x="2115106" y="6128945"/>
            <a:ext cx="5304408" cy="369332"/>
          </a:xfrm>
          <a:prstGeom prst="rect">
            <a:avLst/>
          </a:prstGeom>
          <a:noFill/>
        </p:spPr>
        <p:txBody>
          <a:bodyPr wrap="square">
            <a:spAutoFit/>
          </a:bodyPr>
          <a:lstStyle/>
          <a:p>
            <a:r>
              <a:rPr lang="en-US" altLang="ja-JP" sz="1800" dirty="0"/>
              <a:t>Longer distance than [S/M vehicle model] </a:t>
            </a:r>
            <a:endParaRPr lang="ja-JP" altLang="en-US" dirty="0"/>
          </a:p>
        </p:txBody>
      </p:sp>
    </p:spTree>
    <p:extLst>
      <p:ext uri="{BB962C8B-B14F-4D97-AF65-F5344CB8AC3E}">
        <p14:creationId xmlns:p14="http://schemas.microsoft.com/office/powerpoint/2010/main" val="3264445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E018507-8D64-4ADF-8730-4CB3739BC957}"/>
              </a:ext>
            </a:extLst>
          </p:cNvPr>
          <p:cNvSpPr>
            <a:spLocks noGrp="1"/>
          </p:cNvSpPr>
          <p:nvPr>
            <p:ph type="dt" idx="10"/>
          </p:nvPr>
        </p:nvSpPr>
        <p:spPr/>
        <p:txBody>
          <a:bodyPr/>
          <a:lstStyle/>
          <a:p>
            <a:r>
              <a:rPr lang="en-US" altLang="ja-JP"/>
              <a:t>September 2021</a:t>
            </a:r>
            <a:endParaRPr lang="en-US" dirty="0"/>
          </a:p>
        </p:txBody>
      </p:sp>
      <p:sp>
        <p:nvSpPr>
          <p:cNvPr id="3" name="フッター プレースホルダー 2">
            <a:extLst>
              <a:ext uri="{FF2B5EF4-FFF2-40B4-BE49-F238E27FC236}">
                <a16:creationId xmlns:a16="http://schemas.microsoft.com/office/drawing/2014/main" id="{25A09FFE-7A86-49BF-891B-F885056261DD}"/>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745EB8C0-C868-4E14-A645-DF2CE0F699C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26</a:t>
            </a:fld>
            <a:endParaRPr dirty="0"/>
          </a:p>
        </p:txBody>
      </p:sp>
      <p:sp>
        <p:nvSpPr>
          <p:cNvPr id="5" name="タイトル 4">
            <a:extLst>
              <a:ext uri="{FF2B5EF4-FFF2-40B4-BE49-F238E27FC236}">
                <a16:creationId xmlns:a16="http://schemas.microsoft.com/office/drawing/2014/main" id="{A9491949-43D4-4A7D-9A50-DCFA438CD9EA}"/>
              </a:ext>
            </a:extLst>
          </p:cNvPr>
          <p:cNvSpPr>
            <a:spLocks noGrp="1"/>
          </p:cNvSpPr>
          <p:nvPr>
            <p:ph type="title"/>
          </p:nvPr>
        </p:nvSpPr>
        <p:spPr>
          <a:xfrm>
            <a:off x="685800" y="685799"/>
            <a:ext cx="7772400" cy="921059"/>
          </a:xfrm>
        </p:spPr>
        <p:txBody>
          <a:bodyPr/>
          <a:lstStyle/>
          <a:p>
            <a:r>
              <a:rPr kumimoji="1" lang="en-US" altLang="ja-JP" dirty="0"/>
              <a:t>Use case : In-vehicle </a:t>
            </a:r>
            <a:br>
              <a:rPr kumimoji="1" lang="en-US" altLang="ja-JP" dirty="0"/>
            </a:br>
            <a:r>
              <a:rPr kumimoji="1" lang="en-US" altLang="ja-JP" dirty="0"/>
              <a:t>(Large &amp; long vehicle)</a:t>
            </a:r>
            <a:endParaRPr kumimoji="1" lang="ja-JP" altLang="en-US" dirty="0"/>
          </a:p>
        </p:txBody>
      </p:sp>
      <p:sp>
        <p:nvSpPr>
          <p:cNvPr id="62" name="楕円 61">
            <a:extLst>
              <a:ext uri="{FF2B5EF4-FFF2-40B4-BE49-F238E27FC236}">
                <a16:creationId xmlns:a16="http://schemas.microsoft.com/office/drawing/2014/main" id="{E1FDE9DE-A3C6-4895-80D7-15442FFA6BCC}"/>
              </a:ext>
            </a:extLst>
          </p:cNvPr>
          <p:cNvSpPr/>
          <p:nvPr/>
        </p:nvSpPr>
        <p:spPr>
          <a:xfrm>
            <a:off x="224770" y="3988316"/>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7" name="楕円 66">
            <a:extLst>
              <a:ext uri="{FF2B5EF4-FFF2-40B4-BE49-F238E27FC236}">
                <a16:creationId xmlns:a16="http://schemas.microsoft.com/office/drawing/2014/main" id="{D352CB7E-0F4C-4F65-A092-1082CA3434D5}"/>
              </a:ext>
            </a:extLst>
          </p:cNvPr>
          <p:cNvSpPr/>
          <p:nvPr/>
        </p:nvSpPr>
        <p:spPr>
          <a:xfrm>
            <a:off x="2073042" y="3993099"/>
            <a:ext cx="177554" cy="159798"/>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79" name="直線コネクタ 78">
            <a:extLst>
              <a:ext uri="{FF2B5EF4-FFF2-40B4-BE49-F238E27FC236}">
                <a16:creationId xmlns:a16="http://schemas.microsoft.com/office/drawing/2014/main" id="{75189430-3085-47AF-B7C8-1108E4BB0CF7}"/>
              </a:ext>
            </a:extLst>
          </p:cNvPr>
          <p:cNvCxnSpPr>
            <a:cxnSpLocks/>
          </p:cNvCxnSpPr>
          <p:nvPr/>
        </p:nvCxnSpPr>
        <p:spPr>
          <a:xfrm>
            <a:off x="356963" y="2239666"/>
            <a:ext cx="8440807"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4" name="テキスト ボックス 83">
            <a:extLst>
              <a:ext uri="{FF2B5EF4-FFF2-40B4-BE49-F238E27FC236}">
                <a16:creationId xmlns:a16="http://schemas.microsoft.com/office/drawing/2014/main" id="{7B96F830-E298-49CB-872E-683381DBCB56}"/>
              </a:ext>
            </a:extLst>
          </p:cNvPr>
          <p:cNvSpPr txBox="1"/>
          <p:nvPr/>
        </p:nvSpPr>
        <p:spPr>
          <a:xfrm>
            <a:off x="108067" y="1564909"/>
            <a:ext cx="5069148" cy="369332"/>
          </a:xfrm>
          <a:prstGeom prst="rect">
            <a:avLst/>
          </a:prstGeom>
          <a:noFill/>
        </p:spPr>
        <p:txBody>
          <a:bodyPr wrap="square">
            <a:spAutoFit/>
          </a:bodyPr>
          <a:lstStyle/>
          <a:p>
            <a:r>
              <a:rPr lang="en-US" altLang="ja-JP" dirty="0"/>
              <a:t>Passenger</a:t>
            </a:r>
            <a:r>
              <a:rPr kumimoji="1" lang="en-US" altLang="ja-JP" dirty="0"/>
              <a:t> vehicle (BUS)</a:t>
            </a:r>
            <a:endParaRPr lang="ja-JP" altLang="en-US" dirty="0"/>
          </a:p>
        </p:txBody>
      </p:sp>
      <p:sp>
        <p:nvSpPr>
          <p:cNvPr id="85" name="テキスト ボックス 84">
            <a:extLst>
              <a:ext uri="{FF2B5EF4-FFF2-40B4-BE49-F238E27FC236}">
                <a16:creationId xmlns:a16="http://schemas.microsoft.com/office/drawing/2014/main" id="{1DB8713F-C634-4C34-9B1E-3B97C094BF23}"/>
              </a:ext>
            </a:extLst>
          </p:cNvPr>
          <p:cNvSpPr txBox="1"/>
          <p:nvPr/>
        </p:nvSpPr>
        <p:spPr>
          <a:xfrm>
            <a:off x="452381" y="1900941"/>
            <a:ext cx="3343923" cy="369332"/>
          </a:xfrm>
          <a:prstGeom prst="rect">
            <a:avLst/>
          </a:prstGeom>
          <a:noFill/>
        </p:spPr>
        <p:txBody>
          <a:bodyPr wrap="square">
            <a:spAutoFit/>
          </a:bodyPr>
          <a:lstStyle/>
          <a:p>
            <a:r>
              <a:rPr kumimoji="1" lang="en-US" altLang="ja-JP" dirty="0"/>
              <a:t>HBAN: For vehicle driver</a:t>
            </a:r>
            <a:endParaRPr lang="ja-JP" altLang="en-US" dirty="0"/>
          </a:p>
        </p:txBody>
      </p:sp>
      <p:sp>
        <p:nvSpPr>
          <p:cNvPr id="86" name="テキスト ボックス 85">
            <a:extLst>
              <a:ext uri="{FF2B5EF4-FFF2-40B4-BE49-F238E27FC236}">
                <a16:creationId xmlns:a16="http://schemas.microsoft.com/office/drawing/2014/main" id="{A00AA842-9B9F-40D9-9ABD-3E0776DC4012}"/>
              </a:ext>
            </a:extLst>
          </p:cNvPr>
          <p:cNvSpPr txBox="1"/>
          <p:nvPr/>
        </p:nvSpPr>
        <p:spPr>
          <a:xfrm>
            <a:off x="4552807" y="1985043"/>
            <a:ext cx="4483125" cy="307777"/>
          </a:xfrm>
          <a:prstGeom prst="rect">
            <a:avLst/>
          </a:prstGeom>
          <a:noFill/>
        </p:spPr>
        <p:txBody>
          <a:bodyPr wrap="square">
            <a:spAutoFit/>
          </a:bodyPr>
          <a:lstStyle/>
          <a:p>
            <a:r>
              <a:rPr lang="en-US" altLang="ja-JP" sz="1400" b="0" dirty="0"/>
              <a:t>Health care sensors (ECG, Hart-rate, Body temp. etc.)</a:t>
            </a:r>
            <a:endParaRPr lang="ja-JP" altLang="en-US" sz="1400" b="0" dirty="0"/>
          </a:p>
        </p:txBody>
      </p:sp>
      <p:sp>
        <p:nvSpPr>
          <p:cNvPr id="87" name="テキスト ボックス 86">
            <a:extLst>
              <a:ext uri="{FF2B5EF4-FFF2-40B4-BE49-F238E27FC236}">
                <a16:creationId xmlns:a16="http://schemas.microsoft.com/office/drawing/2014/main" id="{FE0D4A18-36D8-47C3-B7FA-3894D5DF5E78}"/>
              </a:ext>
            </a:extLst>
          </p:cNvPr>
          <p:cNvSpPr txBox="1"/>
          <p:nvPr/>
        </p:nvSpPr>
        <p:spPr>
          <a:xfrm>
            <a:off x="474954" y="2272440"/>
            <a:ext cx="5069148" cy="369332"/>
          </a:xfrm>
          <a:prstGeom prst="rect">
            <a:avLst/>
          </a:prstGeom>
          <a:noFill/>
        </p:spPr>
        <p:txBody>
          <a:bodyPr wrap="square">
            <a:spAutoFit/>
          </a:bodyPr>
          <a:lstStyle/>
          <a:p>
            <a:r>
              <a:rPr kumimoji="1" lang="en-US" altLang="ja-JP" dirty="0"/>
              <a:t>HBAN(1~several dozens): For passenger</a:t>
            </a:r>
            <a:endParaRPr lang="ja-JP" altLang="en-US" dirty="0"/>
          </a:p>
        </p:txBody>
      </p:sp>
      <p:sp>
        <p:nvSpPr>
          <p:cNvPr id="88" name="テキスト ボックス 87">
            <a:extLst>
              <a:ext uri="{FF2B5EF4-FFF2-40B4-BE49-F238E27FC236}">
                <a16:creationId xmlns:a16="http://schemas.microsoft.com/office/drawing/2014/main" id="{034812E8-360D-4A0E-A1FC-996A352A1A37}"/>
              </a:ext>
            </a:extLst>
          </p:cNvPr>
          <p:cNvSpPr txBox="1"/>
          <p:nvPr/>
        </p:nvSpPr>
        <p:spPr>
          <a:xfrm>
            <a:off x="4193699" y="2582219"/>
            <a:ext cx="4483125" cy="738664"/>
          </a:xfrm>
          <a:prstGeom prst="rect">
            <a:avLst/>
          </a:prstGeom>
          <a:noFill/>
        </p:spPr>
        <p:txBody>
          <a:bodyPr wrap="square">
            <a:spAutoFit/>
          </a:bodyPr>
          <a:lstStyle/>
          <a:p>
            <a:r>
              <a:rPr lang="en-US" altLang="ja-JP" sz="1400" b="0" dirty="0"/>
              <a:t>Health care sensors (ECG, Hart-rate, Body temp. etc.) as well as [S/M size vehicle] model. However, number of HBAN in the same vehicle is match more.</a:t>
            </a:r>
            <a:endParaRPr lang="ja-JP" altLang="en-US" sz="1400" b="0" dirty="0"/>
          </a:p>
        </p:txBody>
      </p:sp>
      <p:sp>
        <p:nvSpPr>
          <p:cNvPr id="90" name="テキスト ボックス 89">
            <a:extLst>
              <a:ext uri="{FF2B5EF4-FFF2-40B4-BE49-F238E27FC236}">
                <a16:creationId xmlns:a16="http://schemas.microsoft.com/office/drawing/2014/main" id="{F899C2EC-E0FB-46CA-A11C-79B35A0E855B}"/>
              </a:ext>
            </a:extLst>
          </p:cNvPr>
          <p:cNvSpPr txBox="1"/>
          <p:nvPr/>
        </p:nvSpPr>
        <p:spPr>
          <a:xfrm>
            <a:off x="444237" y="3277955"/>
            <a:ext cx="1247314" cy="369332"/>
          </a:xfrm>
          <a:prstGeom prst="rect">
            <a:avLst/>
          </a:prstGeom>
          <a:noFill/>
        </p:spPr>
        <p:txBody>
          <a:bodyPr wrap="square">
            <a:spAutoFit/>
          </a:bodyPr>
          <a:lstStyle/>
          <a:p>
            <a:r>
              <a:rPr lang="en-US" altLang="ja-JP" dirty="0"/>
              <a:t>V</a:t>
            </a:r>
            <a:r>
              <a:rPr kumimoji="1" lang="en-US" altLang="ja-JP" dirty="0"/>
              <a:t>BAN(1):</a:t>
            </a:r>
            <a:endParaRPr lang="ja-JP" altLang="en-US" dirty="0"/>
          </a:p>
        </p:txBody>
      </p:sp>
      <p:sp>
        <p:nvSpPr>
          <p:cNvPr id="91" name="テキスト ボックス 90">
            <a:extLst>
              <a:ext uri="{FF2B5EF4-FFF2-40B4-BE49-F238E27FC236}">
                <a16:creationId xmlns:a16="http://schemas.microsoft.com/office/drawing/2014/main" id="{C0DCA3B3-7B64-4FA0-8D32-45F246A06B90}"/>
              </a:ext>
            </a:extLst>
          </p:cNvPr>
          <p:cNvSpPr txBox="1"/>
          <p:nvPr/>
        </p:nvSpPr>
        <p:spPr>
          <a:xfrm>
            <a:off x="444237" y="3618984"/>
            <a:ext cx="1205140" cy="369332"/>
          </a:xfrm>
          <a:prstGeom prst="rect">
            <a:avLst/>
          </a:prstGeom>
          <a:noFill/>
        </p:spPr>
        <p:txBody>
          <a:bodyPr wrap="square">
            <a:spAutoFit/>
          </a:bodyPr>
          <a:lstStyle/>
          <a:p>
            <a:r>
              <a:rPr lang="en-US" altLang="ja-JP" dirty="0"/>
              <a:t>V</a:t>
            </a:r>
            <a:r>
              <a:rPr kumimoji="1" lang="en-US" altLang="ja-JP" dirty="0"/>
              <a:t>BAN(2):</a:t>
            </a:r>
            <a:endParaRPr lang="ja-JP" altLang="en-US" dirty="0"/>
          </a:p>
        </p:txBody>
      </p:sp>
      <p:sp>
        <p:nvSpPr>
          <p:cNvPr id="92" name="テキスト ボックス 91">
            <a:extLst>
              <a:ext uri="{FF2B5EF4-FFF2-40B4-BE49-F238E27FC236}">
                <a16:creationId xmlns:a16="http://schemas.microsoft.com/office/drawing/2014/main" id="{29C4DC2A-C83E-4B76-9D31-6190459BA765}"/>
              </a:ext>
            </a:extLst>
          </p:cNvPr>
          <p:cNvSpPr txBox="1"/>
          <p:nvPr/>
        </p:nvSpPr>
        <p:spPr>
          <a:xfrm>
            <a:off x="439441" y="3889475"/>
            <a:ext cx="3084951" cy="369332"/>
          </a:xfrm>
          <a:prstGeom prst="rect">
            <a:avLst/>
          </a:prstGeom>
          <a:noFill/>
        </p:spPr>
        <p:txBody>
          <a:bodyPr wrap="square">
            <a:spAutoFit/>
          </a:bodyPr>
          <a:lstStyle/>
          <a:p>
            <a:r>
              <a:rPr lang="en-US" altLang="ja-JP" dirty="0"/>
              <a:t>EMI sources</a:t>
            </a:r>
            <a:endParaRPr lang="ja-JP" altLang="en-US" dirty="0"/>
          </a:p>
        </p:txBody>
      </p:sp>
      <p:sp>
        <p:nvSpPr>
          <p:cNvPr id="93" name="テキスト ボックス 92">
            <a:extLst>
              <a:ext uri="{FF2B5EF4-FFF2-40B4-BE49-F238E27FC236}">
                <a16:creationId xmlns:a16="http://schemas.microsoft.com/office/drawing/2014/main" id="{DC3BA325-27A0-4247-B4C2-10B2FE7C87F4}"/>
              </a:ext>
            </a:extLst>
          </p:cNvPr>
          <p:cNvSpPr txBox="1"/>
          <p:nvPr/>
        </p:nvSpPr>
        <p:spPr>
          <a:xfrm>
            <a:off x="1877093" y="3888946"/>
            <a:ext cx="3084951" cy="369332"/>
          </a:xfrm>
          <a:prstGeom prst="rect">
            <a:avLst/>
          </a:prstGeom>
          <a:noFill/>
        </p:spPr>
        <p:txBody>
          <a:bodyPr wrap="square">
            <a:spAutoFit/>
          </a:bodyPr>
          <a:lstStyle/>
          <a:p>
            <a:r>
              <a:rPr lang="en-US" altLang="ja-JP" dirty="0"/>
              <a:t>&amp;</a:t>
            </a:r>
            <a:endParaRPr lang="ja-JP" altLang="en-US" dirty="0"/>
          </a:p>
        </p:txBody>
      </p:sp>
      <p:sp>
        <p:nvSpPr>
          <p:cNvPr id="94" name="テキスト ボックス 93">
            <a:extLst>
              <a:ext uri="{FF2B5EF4-FFF2-40B4-BE49-F238E27FC236}">
                <a16:creationId xmlns:a16="http://schemas.microsoft.com/office/drawing/2014/main" id="{9767832A-6A42-467D-AB7E-C14CFA5BA5DC}"/>
              </a:ext>
            </a:extLst>
          </p:cNvPr>
          <p:cNvSpPr txBox="1"/>
          <p:nvPr/>
        </p:nvSpPr>
        <p:spPr>
          <a:xfrm>
            <a:off x="1485900" y="3287232"/>
            <a:ext cx="3392487" cy="369332"/>
          </a:xfrm>
          <a:prstGeom prst="rect">
            <a:avLst/>
          </a:prstGeom>
          <a:noFill/>
        </p:spPr>
        <p:txBody>
          <a:bodyPr wrap="square">
            <a:spAutoFit/>
          </a:bodyPr>
          <a:lstStyle/>
          <a:p>
            <a:r>
              <a:rPr kumimoji="1" lang="en-US" altLang="ja-JP" dirty="0"/>
              <a:t>For vehicle sensing &amp; control</a:t>
            </a:r>
            <a:endParaRPr lang="ja-JP" altLang="en-US" dirty="0"/>
          </a:p>
        </p:txBody>
      </p:sp>
      <p:sp>
        <p:nvSpPr>
          <p:cNvPr id="95" name="テキスト ボックス 94">
            <a:extLst>
              <a:ext uri="{FF2B5EF4-FFF2-40B4-BE49-F238E27FC236}">
                <a16:creationId xmlns:a16="http://schemas.microsoft.com/office/drawing/2014/main" id="{7D9C8242-7197-4A4C-B9D5-DB35380744B2}"/>
              </a:ext>
            </a:extLst>
          </p:cNvPr>
          <p:cNvSpPr txBox="1"/>
          <p:nvPr/>
        </p:nvSpPr>
        <p:spPr>
          <a:xfrm>
            <a:off x="5177215" y="3629605"/>
            <a:ext cx="3374801" cy="307777"/>
          </a:xfrm>
          <a:prstGeom prst="rect">
            <a:avLst/>
          </a:prstGeom>
          <a:noFill/>
        </p:spPr>
        <p:txBody>
          <a:bodyPr wrap="square">
            <a:spAutoFit/>
          </a:bodyPr>
          <a:lstStyle/>
          <a:p>
            <a:r>
              <a:rPr lang="en-US" altLang="ja-JP" sz="1400" b="0" dirty="0"/>
              <a:t>Similar condition as [Cargo vehicle]</a:t>
            </a:r>
            <a:endParaRPr lang="ja-JP" altLang="en-US" sz="1400" b="0" dirty="0"/>
          </a:p>
        </p:txBody>
      </p:sp>
      <p:sp>
        <p:nvSpPr>
          <p:cNvPr id="98" name="テキスト ボックス 97">
            <a:extLst>
              <a:ext uri="{FF2B5EF4-FFF2-40B4-BE49-F238E27FC236}">
                <a16:creationId xmlns:a16="http://schemas.microsoft.com/office/drawing/2014/main" id="{5D83316A-5BF9-4D62-A577-55A738E02AC7}"/>
              </a:ext>
            </a:extLst>
          </p:cNvPr>
          <p:cNvSpPr txBox="1"/>
          <p:nvPr/>
        </p:nvSpPr>
        <p:spPr>
          <a:xfrm>
            <a:off x="1489962" y="3627133"/>
            <a:ext cx="3215203" cy="369332"/>
          </a:xfrm>
          <a:prstGeom prst="rect">
            <a:avLst/>
          </a:prstGeom>
          <a:noFill/>
        </p:spPr>
        <p:txBody>
          <a:bodyPr wrap="square">
            <a:spAutoFit/>
          </a:bodyPr>
          <a:lstStyle/>
          <a:p>
            <a:r>
              <a:rPr kumimoji="1" lang="en-US" altLang="ja-JP" dirty="0"/>
              <a:t>For entertainment purpose</a:t>
            </a:r>
            <a:endParaRPr lang="ja-JP" altLang="en-US" dirty="0"/>
          </a:p>
        </p:txBody>
      </p:sp>
      <p:sp>
        <p:nvSpPr>
          <p:cNvPr id="100" name="テキスト ボックス 99">
            <a:extLst>
              <a:ext uri="{FF2B5EF4-FFF2-40B4-BE49-F238E27FC236}">
                <a16:creationId xmlns:a16="http://schemas.microsoft.com/office/drawing/2014/main" id="{C3851029-43C4-4AA5-90D7-C565E71AEBA8}"/>
              </a:ext>
            </a:extLst>
          </p:cNvPr>
          <p:cNvSpPr txBox="1"/>
          <p:nvPr/>
        </p:nvSpPr>
        <p:spPr>
          <a:xfrm>
            <a:off x="2124342" y="3883167"/>
            <a:ext cx="3084951" cy="369332"/>
          </a:xfrm>
          <a:prstGeom prst="rect">
            <a:avLst/>
          </a:prstGeom>
          <a:noFill/>
        </p:spPr>
        <p:txBody>
          <a:bodyPr wrap="square">
            <a:spAutoFit/>
          </a:bodyPr>
          <a:lstStyle/>
          <a:p>
            <a:r>
              <a:rPr lang="en-US" altLang="ja-JP" dirty="0"/>
              <a:t>General purpose radios</a:t>
            </a:r>
            <a:endParaRPr lang="ja-JP" altLang="en-US" dirty="0"/>
          </a:p>
        </p:txBody>
      </p:sp>
      <p:sp>
        <p:nvSpPr>
          <p:cNvPr id="101" name="右中かっこ 100">
            <a:extLst>
              <a:ext uri="{FF2B5EF4-FFF2-40B4-BE49-F238E27FC236}">
                <a16:creationId xmlns:a16="http://schemas.microsoft.com/office/drawing/2014/main" id="{E668C8D5-B42C-4240-82C1-28F9C2B1D525}"/>
              </a:ext>
            </a:extLst>
          </p:cNvPr>
          <p:cNvSpPr/>
          <p:nvPr/>
        </p:nvSpPr>
        <p:spPr>
          <a:xfrm>
            <a:off x="4878387" y="3417128"/>
            <a:ext cx="205012" cy="701050"/>
          </a:xfrm>
          <a:prstGeom prst="righ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105" name="直線コネクタ 104">
            <a:extLst>
              <a:ext uri="{FF2B5EF4-FFF2-40B4-BE49-F238E27FC236}">
                <a16:creationId xmlns:a16="http://schemas.microsoft.com/office/drawing/2014/main" id="{A23CD4EE-1AF3-482E-A7A3-9A8A64409A1E}"/>
              </a:ext>
            </a:extLst>
          </p:cNvPr>
          <p:cNvCxnSpPr>
            <a:cxnSpLocks/>
          </p:cNvCxnSpPr>
          <p:nvPr/>
        </p:nvCxnSpPr>
        <p:spPr>
          <a:xfrm>
            <a:off x="356963" y="3320883"/>
            <a:ext cx="8440807"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6" name="直線コネクタ 105">
            <a:extLst>
              <a:ext uri="{FF2B5EF4-FFF2-40B4-BE49-F238E27FC236}">
                <a16:creationId xmlns:a16="http://schemas.microsoft.com/office/drawing/2014/main" id="{F20681DB-4969-486B-B77F-63B6F0BF1D93}"/>
              </a:ext>
            </a:extLst>
          </p:cNvPr>
          <p:cNvCxnSpPr>
            <a:cxnSpLocks/>
          </p:cNvCxnSpPr>
          <p:nvPr/>
        </p:nvCxnSpPr>
        <p:spPr>
          <a:xfrm>
            <a:off x="108067" y="4227768"/>
            <a:ext cx="8797770" cy="0"/>
          </a:xfrm>
          <a:prstGeom prst="line">
            <a:avLst/>
          </a:prstGeom>
          <a:ln w="57150">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108" name="図 107" descr="図形 が含まれている画像&#10;&#10;自動的に生成された説明">
            <a:extLst>
              <a:ext uri="{FF2B5EF4-FFF2-40B4-BE49-F238E27FC236}">
                <a16:creationId xmlns:a16="http://schemas.microsoft.com/office/drawing/2014/main" id="{A12BBA4B-E0C3-45CC-BDFD-46838B5E570F}"/>
              </a:ext>
            </a:extLst>
          </p:cNvPr>
          <p:cNvPicPr>
            <a:picLocks noChangeAspect="1"/>
          </p:cNvPicPr>
          <p:nvPr/>
        </p:nvPicPr>
        <p:blipFill rotWithShape="1">
          <a:blip r:embed="rId2">
            <a:extLst>
              <a:ext uri="{28A0092B-C50C-407E-A947-70E740481C1C}">
                <a14:useLocalDpi xmlns:a14="http://schemas.microsoft.com/office/drawing/2010/main" val="0"/>
              </a:ext>
            </a:extLst>
          </a:blip>
          <a:srcRect l="-910" t="-1499" r="38428" b="68441"/>
          <a:stretch/>
        </p:blipFill>
        <p:spPr>
          <a:xfrm>
            <a:off x="1645561" y="4275675"/>
            <a:ext cx="6022340" cy="2202049"/>
          </a:xfrm>
          <a:prstGeom prst="rect">
            <a:avLst/>
          </a:prstGeom>
        </p:spPr>
      </p:pic>
      <p:pic>
        <p:nvPicPr>
          <p:cNvPr id="111" name="図 110" descr="図形&#10;&#10;中程度の精度で自動的に生成された説明">
            <a:extLst>
              <a:ext uri="{FF2B5EF4-FFF2-40B4-BE49-F238E27FC236}">
                <a16:creationId xmlns:a16="http://schemas.microsoft.com/office/drawing/2014/main" id="{A272C911-4531-41A3-BC8E-5D7796C596D3}"/>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2823507" y="4395228"/>
            <a:ext cx="548111" cy="1397177"/>
          </a:xfrm>
          <a:prstGeom prst="rect">
            <a:avLst/>
          </a:prstGeom>
        </p:spPr>
      </p:pic>
      <p:pic>
        <p:nvPicPr>
          <p:cNvPr id="112" name="図 111" descr="図形&#10;&#10;中程度の精度で自動的に生成された説明">
            <a:extLst>
              <a:ext uri="{FF2B5EF4-FFF2-40B4-BE49-F238E27FC236}">
                <a16:creationId xmlns:a16="http://schemas.microsoft.com/office/drawing/2014/main" id="{BDA9617F-8F10-46A1-921C-5C0F10292E84}"/>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3444747" y="4395228"/>
            <a:ext cx="548111" cy="1397177"/>
          </a:xfrm>
          <a:prstGeom prst="rect">
            <a:avLst/>
          </a:prstGeom>
        </p:spPr>
      </p:pic>
      <p:pic>
        <p:nvPicPr>
          <p:cNvPr id="113" name="図 112" descr="図形&#10;&#10;中程度の精度で自動的に生成された説明">
            <a:extLst>
              <a:ext uri="{FF2B5EF4-FFF2-40B4-BE49-F238E27FC236}">
                <a16:creationId xmlns:a16="http://schemas.microsoft.com/office/drawing/2014/main" id="{A4635B26-C449-4B61-980E-C27B4191656B}"/>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4128763" y="4402099"/>
            <a:ext cx="548111" cy="1397177"/>
          </a:xfrm>
          <a:prstGeom prst="rect">
            <a:avLst/>
          </a:prstGeom>
        </p:spPr>
      </p:pic>
      <p:pic>
        <p:nvPicPr>
          <p:cNvPr id="114" name="図 113" descr="図形&#10;&#10;中程度の精度で自動的に生成された説明">
            <a:extLst>
              <a:ext uri="{FF2B5EF4-FFF2-40B4-BE49-F238E27FC236}">
                <a16:creationId xmlns:a16="http://schemas.microsoft.com/office/drawing/2014/main" id="{36DF565E-A26A-4E2D-BE22-E00A9C146C02}"/>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4864653" y="4402099"/>
            <a:ext cx="548111" cy="1397177"/>
          </a:xfrm>
          <a:prstGeom prst="rect">
            <a:avLst/>
          </a:prstGeom>
        </p:spPr>
      </p:pic>
      <p:pic>
        <p:nvPicPr>
          <p:cNvPr id="115" name="図 114" descr="図形&#10;&#10;中程度の精度で自動的に生成された説明">
            <a:extLst>
              <a:ext uri="{FF2B5EF4-FFF2-40B4-BE49-F238E27FC236}">
                <a16:creationId xmlns:a16="http://schemas.microsoft.com/office/drawing/2014/main" id="{B4F8F734-0927-45F8-8806-5A56179E507C}"/>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5580764" y="4402099"/>
            <a:ext cx="548111" cy="1397177"/>
          </a:xfrm>
          <a:prstGeom prst="rect">
            <a:avLst/>
          </a:prstGeom>
        </p:spPr>
      </p:pic>
      <p:pic>
        <p:nvPicPr>
          <p:cNvPr id="116" name="図 115" descr="図形&#10;&#10;中程度の精度で自動的に生成された説明">
            <a:extLst>
              <a:ext uri="{FF2B5EF4-FFF2-40B4-BE49-F238E27FC236}">
                <a16:creationId xmlns:a16="http://schemas.microsoft.com/office/drawing/2014/main" id="{914EF051-1739-4861-A754-FA1588E1A5DD}"/>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6316504" y="4402099"/>
            <a:ext cx="548111" cy="1397177"/>
          </a:xfrm>
          <a:prstGeom prst="rect">
            <a:avLst/>
          </a:prstGeom>
        </p:spPr>
      </p:pic>
      <p:pic>
        <p:nvPicPr>
          <p:cNvPr id="117" name="図 116" descr="図形&#10;&#10;中程度の精度で自動的に生成された説明">
            <a:extLst>
              <a:ext uri="{FF2B5EF4-FFF2-40B4-BE49-F238E27FC236}">
                <a16:creationId xmlns:a16="http://schemas.microsoft.com/office/drawing/2014/main" id="{3B360C98-7E00-4BAC-AC69-6F13A7D23434}"/>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6950328" y="4402099"/>
            <a:ext cx="548111" cy="1397177"/>
          </a:xfrm>
          <a:prstGeom prst="rect">
            <a:avLst/>
          </a:prstGeom>
        </p:spPr>
      </p:pic>
      <p:sp>
        <p:nvSpPr>
          <p:cNvPr id="118" name="楕円 117">
            <a:extLst>
              <a:ext uri="{FF2B5EF4-FFF2-40B4-BE49-F238E27FC236}">
                <a16:creationId xmlns:a16="http://schemas.microsoft.com/office/drawing/2014/main" id="{8436B442-E5E1-454D-8FF6-BE757D319AF3}"/>
              </a:ext>
            </a:extLst>
          </p:cNvPr>
          <p:cNvSpPr/>
          <p:nvPr/>
        </p:nvSpPr>
        <p:spPr>
          <a:xfrm>
            <a:off x="3036598" y="5068931"/>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9" name="楕円 118">
            <a:extLst>
              <a:ext uri="{FF2B5EF4-FFF2-40B4-BE49-F238E27FC236}">
                <a16:creationId xmlns:a16="http://schemas.microsoft.com/office/drawing/2014/main" id="{EFCC0552-7653-45F0-A2C3-5B0CA0E422CC}"/>
              </a:ext>
            </a:extLst>
          </p:cNvPr>
          <p:cNvSpPr/>
          <p:nvPr/>
        </p:nvSpPr>
        <p:spPr>
          <a:xfrm>
            <a:off x="3116334" y="5145796"/>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0" name="楕円 119">
            <a:extLst>
              <a:ext uri="{FF2B5EF4-FFF2-40B4-BE49-F238E27FC236}">
                <a16:creationId xmlns:a16="http://schemas.microsoft.com/office/drawing/2014/main" id="{34B23F42-C48C-4A7E-8089-FFC8A7F5A82A}"/>
              </a:ext>
            </a:extLst>
          </p:cNvPr>
          <p:cNvSpPr/>
          <p:nvPr/>
        </p:nvSpPr>
        <p:spPr>
          <a:xfrm>
            <a:off x="3133943" y="4950011"/>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1" name="楕円 120">
            <a:extLst>
              <a:ext uri="{FF2B5EF4-FFF2-40B4-BE49-F238E27FC236}">
                <a16:creationId xmlns:a16="http://schemas.microsoft.com/office/drawing/2014/main" id="{C1AD8A1A-BA0A-4272-B023-5F5C52DC9AEB}"/>
              </a:ext>
            </a:extLst>
          </p:cNvPr>
          <p:cNvSpPr/>
          <p:nvPr/>
        </p:nvSpPr>
        <p:spPr>
          <a:xfrm>
            <a:off x="3203183" y="5092598"/>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6" name="楕円 125">
            <a:extLst>
              <a:ext uri="{FF2B5EF4-FFF2-40B4-BE49-F238E27FC236}">
                <a16:creationId xmlns:a16="http://schemas.microsoft.com/office/drawing/2014/main" id="{14410593-470F-4716-928D-6B088B56F15E}"/>
              </a:ext>
            </a:extLst>
          </p:cNvPr>
          <p:cNvSpPr/>
          <p:nvPr/>
        </p:nvSpPr>
        <p:spPr>
          <a:xfrm>
            <a:off x="3665573" y="5068931"/>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7" name="楕円 126">
            <a:extLst>
              <a:ext uri="{FF2B5EF4-FFF2-40B4-BE49-F238E27FC236}">
                <a16:creationId xmlns:a16="http://schemas.microsoft.com/office/drawing/2014/main" id="{D4E27D82-AAB6-4602-A278-4CE5C233B341}"/>
              </a:ext>
            </a:extLst>
          </p:cNvPr>
          <p:cNvSpPr/>
          <p:nvPr/>
        </p:nvSpPr>
        <p:spPr>
          <a:xfrm>
            <a:off x="3745309" y="5145796"/>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8" name="楕円 127">
            <a:extLst>
              <a:ext uri="{FF2B5EF4-FFF2-40B4-BE49-F238E27FC236}">
                <a16:creationId xmlns:a16="http://schemas.microsoft.com/office/drawing/2014/main" id="{BC1AA17D-F48C-4459-85D7-DA1ACB467E05}"/>
              </a:ext>
            </a:extLst>
          </p:cNvPr>
          <p:cNvSpPr/>
          <p:nvPr/>
        </p:nvSpPr>
        <p:spPr>
          <a:xfrm>
            <a:off x="3762918" y="4950011"/>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9" name="楕円 128">
            <a:extLst>
              <a:ext uri="{FF2B5EF4-FFF2-40B4-BE49-F238E27FC236}">
                <a16:creationId xmlns:a16="http://schemas.microsoft.com/office/drawing/2014/main" id="{C35537D8-C553-4BB9-94BD-FD1162C18948}"/>
              </a:ext>
            </a:extLst>
          </p:cNvPr>
          <p:cNvSpPr/>
          <p:nvPr/>
        </p:nvSpPr>
        <p:spPr>
          <a:xfrm>
            <a:off x="3832158" y="5092598"/>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0" name="楕円 129">
            <a:extLst>
              <a:ext uri="{FF2B5EF4-FFF2-40B4-BE49-F238E27FC236}">
                <a16:creationId xmlns:a16="http://schemas.microsoft.com/office/drawing/2014/main" id="{8F0B7203-D6C9-43D5-9F9E-D367562C635C}"/>
              </a:ext>
            </a:extLst>
          </p:cNvPr>
          <p:cNvSpPr/>
          <p:nvPr/>
        </p:nvSpPr>
        <p:spPr>
          <a:xfrm>
            <a:off x="4333514" y="5057385"/>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1" name="楕円 130">
            <a:extLst>
              <a:ext uri="{FF2B5EF4-FFF2-40B4-BE49-F238E27FC236}">
                <a16:creationId xmlns:a16="http://schemas.microsoft.com/office/drawing/2014/main" id="{39E985AA-3BC6-4885-8224-535910637089}"/>
              </a:ext>
            </a:extLst>
          </p:cNvPr>
          <p:cNvSpPr/>
          <p:nvPr/>
        </p:nvSpPr>
        <p:spPr>
          <a:xfrm>
            <a:off x="4413250" y="5134250"/>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2" name="楕円 131">
            <a:extLst>
              <a:ext uri="{FF2B5EF4-FFF2-40B4-BE49-F238E27FC236}">
                <a16:creationId xmlns:a16="http://schemas.microsoft.com/office/drawing/2014/main" id="{F9014EAC-8FAD-4F18-9BC9-D60F6F21AD6F}"/>
              </a:ext>
            </a:extLst>
          </p:cNvPr>
          <p:cNvSpPr/>
          <p:nvPr/>
        </p:nvSpPr>
        <p:spPr>
          <a:xfrm>
            <a:off x="4430859" y="4938465"/>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3" name="楕円 132">
            <a:extLst>
              <a:ext uri="{FF2B5EF4-FFF2-40B4-BE49-F238E27FC236}">
                <a16:creationId xmlns:a16="http://schemas.microsoft.com/office/drawing/2014/main" id="{E0FB1D40-79F0-4F81-9EAD-2062F77EF612}"/>
              </a:ext>
            </a:extLst>
          </p:cNvPr>
          <p:cNvSpPr/>
          <p:nvPr/>
        </p:nvSpPr>
        <p:spPr>
          <a:xfrm>
            <a:off x="4500099" y="5081052"/>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4" name="楕円 133">
            <a:extLst>
              <a:ext uri="{FF2B5EF4-FFF2-40B4-BE49-F238E27FC236}">
                <a16:creationId xmlns:a16="http://schemas.microsoft.com/office/drawing/2014/main" id="{2504D25F-AA71-47F5-B22E-8DB71F7C6CAD}"/>
              </a:ext>
            </a:extLst>
          </p:cNvPr>
          <p:cNvSpPr/>
          <p:nvPr/>
        </p:nvSpPr>
        <p:spPr>
          <a:xfrm>
            <a:off x="5089689" y="5075773"/>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5" name="楕円 134">
            <a:extLst>
              <a:ext uri="{FF2B5EF4-FFF2-40B4-BE49-F238E27FC236}">
                <a16:creationId xmlns:a16="http://schemas.microsoft.com/office/drawing/2014/main" id="{8DA43B65-C3F8-4C95-B059-46BD4ED6D577}"/>
              </a:ext>
            </a:extLst>
          </p:cNvPr>
          <p:cNvSpPr/>
          <p:nvPr/>
        </p:nvSpPr>
        <p:spPr>
          <a:xfrm>
            <a:off x="5169425" y="5152638"/>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6" name="楕円 135">
            <a:extLst>
              <a:ext uri="{FF2B5EF4-FFF2-40B4-BE49-F238E27FC236}">
                <a16:creationId xmlns:a16="http://schemas.microsoft.com/office/drawing/2014/main" id="{0122304F-877E-4771-BE3D-8C99A9CE4941}"/>
              </a:ext>
            </a:extLst>
          </p:cNvPr>
          <p:cNvSpPr/>
          <p:nvPr/>
        </p:nvSpPr>
        <p:spPr>
          <a:xfrm>
            <a:off x="5187034" y="4956853"/>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7" name="楕円 136">
            <a:extLst>
              <a:ext uri="{FF2B5EF4-FFF2-40B4-BE49-F238E27FC236}">
                <a16:creationId xmlns:a16="http://schemas.microsoft.com/office/drawing/2014/main" id="{D7AC76B8-0C65-4ED5-8F04-1D4CD38FC22F}"/>
              </a:ext>
            </a:extLst>
          </p:cNvPr>
          <p:cNvSpPr/>
          <p:nvPr/>
        </p:nvSpPr>
        <p:spPr>
          <a:xfrm>
            <a:off x="5256274" y="5099440"/>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8" name="楕円 137">
            <a:extLst>
              <a:ext uri="{FF2B5EF4-FFF2-40B4-BE49-F238E27FC236}">
                <a16:creationId xmlns:a16="http://schemas.microsoft.com/office/drawing/2014/main" id="{D7A65360-240B-45F9-84B9-CB40AD14CD12}"/>
              </a:ext>
            </a:extLst>
          </p:cNvPr>
          <p:cNvSpPr/>
          <p:nvPr/>
        </p:nvSpPr>
        <p:spPr>
          <a:xfrm>
            <a:off x="5798938" y="5057379"/>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9" name="楕円 138">
            <a:extLst>
              <a:ext uri="{FF2B5EF4-FFF2-40B4-BE49-F238E27FC236}">
                <a16:creationId xmlns:a16="http://schemas.microsoft.com/office/drawing/2014/main" id="{C736C3F9-50C4-4452-8285-77D9C0560E43}"/>
              </a:ext>
            </a:extLst>
          </p:cNvPr>
          <p:cNvSpPr/>
          <p:nvPr/>
        </p:nvSpPr>
        <p:spPr>
          <a:xfrm>
            <a:off x="5878674" y="5134244"/>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0" name="楕円 139">
            <a:extLst>
              <a:ext uri="{FF2B5EF4-FFF2-40B4-BE49-F238E27FC236}">
                <a16:creationId xmlns:a16="http://schemas.microsoft.com/office/drawing/2014/main" id="{E230CD0A-4CEC-472D-999C-6FF18A943906}"/>
              </a:ext>
            </a:extLst>
          </p:cNvPr>
          <p:cNvSpPr/>
          <p:nvPr/>
        </p:nvSpPr>
        <p:spPr>
          <a:xfrm>
            <a:off x="5896283" y="4938459"/>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1" name="楕円 140">
            <a:extLst>
              <a:ext uri="{FF2B5EF4-FFF2-40B4-BE49-F238E27FC236}">
                <a16:creationId xmlns:a16="http://schemas.microsoft.com/office/drawing/2014/main" id="{F188FF0F-0F7D-4E9A-889D-680488AD9B3C}"/>
              </a:ext>
            </a:extLst>
          </p:cNvPr>
          <p:cNvSpPr/>
          <p:nvPr/>
        </p:nvSpPr>
        <p:spPr>
          <a:xfrm>
            <a:off x="5965523" y="5081046"/>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2" name="楕円 141">
            <a:extLst>
              <a:ext uri="{FF2B5EF4-FFF2-40B4-BE49-F238E27FC236}">
                <a16:creationId xmlns:a16="http://schemas.microsoft.com/office/drawing/2014/main" id="{E2BA0FFD-7724-4FDD-B852-7A7212E20441}"/>
              </a:ext>
            </a:extLst>
          </p:cNvPr>
          <p:cNvSpPr/>
          <p:nvPr/>
        </p:nvSpPr>
        <p:spPr>
          <a:xfrm>
            <a:off x="6537699" y="5057379"/>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3" name="楕円 142">
            <a:extLst>
              <a:ext uri="{FF2B5EF4-FFF2-40B4-BE49-F238E27FC236}">
                <a16:creationId xmlns:a16="http://schemas.microsoft.com/office/drawing/2014/main" id="{0D670D3A-0C16-4EA1-A2EF-1BD8CD9C053A}"/>
              </a:ext>
            </a:extLst>
          </p:cNvPr>
          <p:cNvSpPr/>
          <p:nvPr/>
        </p:nvSpPr>
        <p:spPr>
          <a:xfrm>
            <a:off x="6617435" y="5134244"/>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4" name="楕円 143">
            <a:extLst>
              <a:ext uri="{FF2B5EF4-FFF2-40B4-BE49-F238E27FC236}">
                <a16:creationId xmlns:a16="http://schemas.microsoft.com/office/drawing/2014/main" id="{C0087E20-541A-4992-91B0-D84D725E9003}"/>
              </a:ext>
            </a:extLst>
          </p:cNvPr>
          <p:cNvSpPr/>
          <p:nvPr/>
        </p:nvSpPr>
        <p:spPr>
          <a:xfrm>
            <a:off x="6635044" y="4938459"/>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5" name="楕円 144">
            <a:extLst>
              <a:ext uri="{FF2B5EF4-FFF2-40B4-BE49-F238E27FC236}">
                <a16:creationId xmlns:a16="http://schemas.microsoft.com/office/drawing/2014/main" id="{C0FCAE7F-817F-42AE-BB44-1AADD2BD43A9}"/>
              </a:ext>
            </a:extLst>
          </p:cNvPr>
          <p:cNvSpPr/>
          <p:nvPr/>
        </p:nvSpPr>
        <p:spPr>
          <a:xfrm>
            <a:off x="6704284" y="5081046"/>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6" name="楕円 145">
            <a:extLst>
              <a:ext uri="{FF2B5EF4-FFF2-40B4-BE49-F238E27FC236}">
                <a16:creationId xmlns:a16="http://schemas.microsoft.com/office/drawing/2014/main" id="{3453FC03-B14E-4512-B9C7-F24C7867730F}"/>
              </a:ext>
            </a:extLst>
          </p:cNvPr>
          <p:cNvSpPr/>
          <p:nvPr/>
        </p:nvSpPr>
        <p:spPr>
          <a:xfrm>
            <a:off x="7176971" y="5057379"/>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7" name="楕円 146">
            <a:extLst>
              <a:ext uri="{FF2B5EF4-FFF2-40B4-BE49-F238E27FC236}">
                <a16:creationId xmlns:a16="http://schemas.microsoft.com/office/drawing/2014/main" id="{C3ED8F23-0AB3-4B8E-B136-4917919E2BB2}"/>
              </a:ext>
            </a:extLst>
          </p:cNvPr>
          <p:cNvSpPr/>
          <p:nvPr/>
        </p:nvSpPr>
        <p:spPr>
          <a:xfrm>
            <a:off x="7256707" y="5134244"/>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8" name="楕円 147">
            <a:extLst>
              <a:ext uri="{FF2B5EF4-FFF2-40B4-BE49-F238E27FC236}">
                <a16:creationId xmlns:a16="http://schemas.microsoft.com/office/drawing/2014/main" id="{BA86C29B-17AF-4B0A-8D2D-E60689BE132C}"/>
              </a:ext>
            </a:extLst>
          </p:cNvPr>
          <p:cNvSpPr/>
          <p:nvPr/>
        </p:nvSpPr>
        <p:spPr>
          <a:xfrm>
            <a:off x="7274316" y="4938459"/>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9" name="楕円 148">
            <a:extLst>
              <a:ext uri="{FF2B5EF4-FFF2-40B4-BE49-F238E27FC236}">
                <a16:creationId xmlns:a16="http://schemas.microsoft.com/office/drawing/2014/main" id="{30C7ECED-E253-4795-A6AD-5A328028638A}"/>
              </a:ext>
            </a:extLst>
          </p:cNvPr>
          <p:cNvSpPr/>
          <p:nvPr/>
        </p:nvSpPr>
        <p:spPr>
          <a:xfrm>
            <a:off x="7343556" y="5081046"/>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0" name="楕円 149">
            <a:extLst>
              <a:ext uri="{FF2B5EF4-FFF2-40B4-BE49-F238E27FC236}">
                <a16:creationId xmlns:a16="http://schemas.microsoft.com/office/drawing/2014/main" id="{AC69C7F8-4170-452F-84FD-AC2E318B24AA}"/>
              </a:ext>
            </a:extLst>
          </p:cNvPr>
          <p:cNvSpPr/>
          <p:nvPr/>
        </p:nvSpPr>
        <p:spPr>
          <a:xfrm>
            <a:off x="7270427" y="5479030"/>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2" name="楕円 151">
            <a:extLst>
              <a:ext uri="{FF2B5EF4-FFF2-40B4-BE49-F238E27FC236}">
                <a16:creationId xmlns:a16="http://schemas.microsoft.com/office/drawing/2014/main" id="{281D3C92-BEC0-41AC-AA23-301FA11825D8}"/>
              </a:ext>
            </a:extLst>
          </p:cNvPr>
          <p:cNvSpPr/>
          <p:nvPr/>
        </p:nvSpPr>
        <p:spPr>
          <a:xfrm>
            <a:off x="3026750" y="5217234"/>
            <a:ext cx="93456" cy="84110"/>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3" name="楕円 152">
            <a:extLst>
              <a:ext uri="{FF2B5EF4-FFF2-40B4-BE49-F238E27FC236}">
                <a16:creationId xmlns:a16="http://schemas.microsoft.com/office/drawing/2014/main" id="{D77CC7CF-CF9A-4B1E-94E9-CEF8B4F83CA4}"/>
              </a:ext>
            </a:extLst>
          </p:cNvPr>
          <p:cNvSpPr/>
          <p:nvPr/>
        </p:nvSpPr>
        <p:spPr>
          <a:xfrm>
            <a:off x="3665573" y="5217234"/>
            <a:ext cx="93456" cy="84110"/>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4" name="楕円 153">
            <a:extLst>
              <a:ext uri="{FF2B5EF4-FFF2-40B4-BE49-F238E27FC236}">
                <a16:creationId xmlns:a16="http://schemas.microsoft.com/office/drawing/2014/main" id="{8E8BD7BA-B6B9-4548-BBF9-C03E9FDC456E}"/>
              </a:ext>
            </a:extLst>
          </p:cNvPr>
          <p:cNvSpPr/>
          <p:nvPr/>
        </p:nvSpPr>
        <p:spPr>
          <a:xfrm>
            <a:off x="4311716" y="5217234"/>
            <a:ext cx="93456" cy="84110"/>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5" name="楕円 154">
            <a:extLst>
              <a:ext uri="{FF2B5EF4-FFF2-40B4-BE49-F238E27FC236}">
                <a16:creationId xmlns:a16="http://schemas.microsoft.com/office/drawing/2014/main" id="{354351A2-54C2-44C0-8802-98336A440325}"/>
              </a:ext>
            </a:extLst>
          </p:cNvPr>
          <p:cNvSpPr/>
          <p:nvPr/>
        </p:nvSpPr>
        <p:spPr>
          <a:xfrm>
            <a:off x="5068955" y="5217234"/>
            <a:ext cx="93456" cy="84110"/>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6" name="楕円 155">
            <a:extLst>
              <a:ext uri="{FF2B5EF4-FFF2-40B4-BE49-F238E27FC236}">
                <a16:creationId xmlns:a16="http://schemas.microsoft.com/office/drawing/2014/main" id="{41DDFA22-0AA6-4764-9A63-D465DB59F7E7}"/>
              </a:ext>
            </a:extLst>
          </p:cNvPr>
          <p:cNvSpPr/>
          <p:nvPr/>
        </p:nvSpPr>
        <p:spPr>
          <a:xfrm>
            <a:off x="5798938" y="5217234"/>
            <a:ext cx="93456" cy="84110"/>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7" name="楕円 156">
            <a:extLst>
              <a:ext uri="{FF2B5EF4-FFF2-40B4-BE49-F238E27FC236}">
                <a16:creationId xmlns:a16="http://schemas.microsoft.com/office/drawing/2014/main" id="{9420BA2D-D81C-46A3-8832-8D345AA11E62}"/>
              </a:ext>
            </a:extLst>
          </p:cNvPr>
          <p:cNvSpPr/>
          <p:nvPr/>
        </p:nvSpPr>
        <p:spPr>
          <a:xfrm>
            <a:off x="6537699" y="5217234"/>
            <a:ext cx="93456" cy="84110"/>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8" name="楕円 157">
            <a:extLst>
              <a:ext uri="{FF2B5EF4-FFF2-40B4-BE49-F238E27FC236}">
                <a16:creationId xmlns:a16="http://schemas.microsoft.com/office/drawing/2014/main" id="{1F79D6D1-2586-4105-B739-C5A4289650DD}"/>
              </a:ext>
            </a:extLst>
          </p:cNvPr>
          <p:cNvSpPr/>
          <p:nvPr/>
        </p:nvSpPr>
        <p:spPr>
          <a:xfrm>
            <a:off x="7160076" y="5217234"/>
            <a:ext cx="93456" cy="84110"/>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pic>
        <p:nvPicPr>
          <p:cNvPr id="160" name="図 159" descr="アイコン&#10;&#10;自動的に生成された説明">
            <a:extLst>
              <a:ext uri="{FF2B5EF4-FFF2-40B4-BE49-F238E27FC236}">
                <a16:creationId xmlns:a16="http://schemas.microsoft.com/office/drawing/2014/main" id="{E4CAA43B-A3BE-4569-9348-31C1DFAC1FB7}"/>
              </a:ext>
            </a:extLst>
          </p:cNvPr>
          <p:cNvPicPr>
            <a:picLocks noChangeAspect="1"/>
          </p:cNvPicPr>
          <p:nvPr/>
        </p:nvPicPr>
        <p:blipFill rotWithShape="1">
          <a:blip r:embed="rId4">
            <a:extLst>
              <a:ext uri="{28A0092B-C50C-407E-A947-70E740481C1C}">
                <a14:useLocalDpi xmlns:a14="http://schemas.microsoft.com/office/drawing/2010/main" val="0"/>
              </a:ext>
            </a:extLst>
          </a:blip>
          <a:srcRect l="37210" t="10645" r="44617" b="28057"/>
          <a:stretch/>
        </p:blipFill>
        <p:spPr>
          <a:xfrm>
            <a:off x="1956554" y="4878959"/>
            <a:ext cx="669708" cy="759870"/>
          </a:xfrm>
          <a:prstGeom prst="rect">
            <a:avLst/>
          </a:prstGeom>
        </p:spPr>
      </p:pic>
      <p:sp>
        <p:nvSpPr>
          <p:cNvPr id="161" name="楕円 160">
            <a:extLst>
              <a:ext uri="{FF2B5EF4-FFF2-40B4-BE49-F238E27FC236}">
                <a16:creationId xmlns:a16="http://schemas.microsoft.com/office/drawing/2014/main" id="{22994B79-F5FF-4CCF-985A-49C9D111D6F6}"/>
              </a:ext>
            </a:extLst>
          </p:cNvPr>
          <p:cNvSpPr/>
          <p:nvPr/>
        </p:nvSpPr>
        <p:spPr>
          <a:xfrm>
            <a:off x="2213741" y="5295329"/>
            <a:ext cx="113677" cy="10230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2" name="楕円 161">
            <a:extLst>
              <a:ext uri="{FF2B5EF4-FFF2-40B4-BE49-F238E27FC236}">
                <a16:creationId xmlns:a16="http://schemas.microsoft.com/office/drawing/2014/main" id="{CF38FD7B-590E-4795-8F3B-5E431882D995}"/>
              </a:ext>
            </a:extLst>
          </p:cNvPr>
          <p:cNvSpPr/>
          <p:nvPr/>
        </p:nvSpPr>
        <p:spPr>
          <a:xfrm>
            <a:off x="2391295" y="5176202"/>
            <a:ext cx="113677" cy="10230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3" name="楕円 162">
            <a:extLst>
              <a:ext uri="{FF2B5EF4-FFF2-40B4-BE49-F238E27FC236}">
                <a16:creationId xmlns:a16="http://schemas.microsoft.com/office/drawing/2014/main" id="{C4B896FB-2AA5-4D8C-9DEE-CFF56FEEFCCC}"/>
              </a:ext>
            </a:extLst>
          </p:cNvPr>
          <p:cNvSpPr/>
          <p:nvPr/>
        </p:nvSpPr>
        <p:spPr>
          <a:xfrm>
            <a:off x="2349646" y="5310084"/>
            <a:ext cx="113677" cy="10230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5C79E5C1-81AA-4645-9F78-B1D2A4928641}"/>
              </a:ext>
            </a:extLst>
          </p:cNvPr>
          <p:cNvSpPr/>
          <p:nvPr/>
        </p:nvSpPr>
        <p:spPr>
          <a:xfrm>
            <a:off x="261887" y="2401956"/>
            <a:ext cx="177554" cy="159798"/>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3" name="楕円 32">
            <a:extLst>
              <a:ext uri="{FF2B5EF4-FFF2-40B4-BE49-F238E27FC236}">
                <a16:creationId xmlns:a16="http://schemas.microsoft.com/office/drawing/2014/main" id="{2533B3D8-2FE9-4B46-B97B-76B40C225B9C}"/>
              </a:ext>
            </a:extLst>
          </p:cNvPr>
          <p:cNvSpPr/>
          <p:nvPr/>
        </p:nvSpPr>
        <p:spPr>
          <a:xfrm>
            <a:off x="1836813" y="5221445"/>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5FBE4375-6F30-4F87-BF85-8D3857D37B12}"/>
              </a:ext>
            </a:extLst>
          </p:cNvPr>
          <p:cNvSpPr/>
          <p:nvPr/>
        </p:nvSpPr>
        <p:spPr>
          <a:xfrm>
            <a:off x="239225" y="3394016"/>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4" name="楕円 163">
            <a:extLst>
              <a:ext uri="{FF2B5EF4-FFF2-40B4-BE49-F238E27FC236}">
                <a16:creationId xmlns:a16="http://schemas.microsoft.com/office/drawing/2014/main" id="{1FA2A8E0-EBA3-45BE-8F94-EBE7B70DFE60}"/>
              </a:ext>
            </a:extLst>
          </p:cNvPr>
          <p:cNvSpPr/>
          <p:nvPr/>
        </p:nvSpPr>
        <p:spPr>
          <a:xfrm>
            <a:off x="279272" y="2028439"/>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5" name="楕円 164">
            <a:extLst>
              <a:ext uri="{FF2B5EF4-FFF2-40B4-BE49-F238E27FC236}">
                <a16:creationId xmlns:a16="http://schemas.microsoft.com/office/drawing/2014/main" id="{0A793D59-CC9F-43CB-AC04-379EBE28B67F}"/>
              </a:ext>
            </a:extLst>
          </p:cNvPr>
          <p:cNvSpPr/>
          <p:nvPr/>
        </p:nvSpPr>
        <p:spPr>
          <a:xfrm>
            <a:off x="226798" y="3703594"/>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7" name="楕円 166">
            <a:extLst>
              <a:ext uri="{FF2B5EF4-FFF2-40B4-BE49-F238E27FC236}">
                <a16:creationId xmlns:a16="http://schemas.microsoft.com/office/drawing/2014/main" id="{C4192223-8140-4913-9A2F-90001CF3F3B7}"/>
              </a:ext>
            </a:extLst>
          </p:cNvPr>
          <p:cNvSpPr/>
          <p:nvPr/>
        </p:nvSpPr>
        <p:spPr>
          <a:xfrm>
            <a:off x="1569316" y="5719377"/>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8" name="楕円 167">
            <a:extLst>
              <a:ext uri="{FF2B5EF4-FFF2-40B4-BE49-F238E27FC236}">
                <a16:creationId xmlns:a16="http://schemas.microsoft.com/office/drawing/2014/main" id="{A6476CC6-EEB6-4F5E-993D-CEA6D5AA8706}"/>
              </a:ext>
            </a:extLst>
          </p:cNvPr>
          <p:cNvSpPr/>
          <p:nvPr/>
        </p:nvSpPr>
        <p:spPr>
          <a:xfrm>
            <a:off x="7566039" y="5719377"/>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9" name="楕円 168">
            <a:extLst>
              <a:ext uri="{FF2B5EF4-FFF2-40B4-BE49-F238E27FC236}">
                <a16:creationId xmlns:a16="http://schemas.microsoft.com/office/drawing/2014/main" id="{81D11FA5-F440-46A8-AD7A-1EC17579F39E}"/>
              </a:ext>
            </a:extLst>
          </p:cNvPr>
          <p:cNvSpPr/>
          <p:nvPr/>
        </p:nvSpPr>
        <p:spPr>
          <a:xfrm>
            <a:off x="1827909" y="5046905"/>
            <a:ext cx="177554" cy="159798"/>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165966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E018507-8D64-4ADF-8730-4CB3739BC957}"/>
              </a:ext>
            </a:extLst>
          </p:cNvPr>
          <p:cNvSpPr>
            <a:spLocks noGrp="1"/>
          </p:cNvSpPr>
          <p:nvPr>
            <p:ph type="dt" idx="10"/>
          </p:nvPr>
        </p:nvSpPr>
        <p:spPr/>
        <p:txBody>
          <a:bodyPr/>
          <a:lstStyle/>
          <a:p>
            <a:r>
              <a:rPr lang="en-US" altLang="ja-JP"/>
              <a:t>September 2021</a:t>
            </a:r>
            <a:endParaRPr lang="en-US" dirty="0"/>
          </a:p>
        </p:txBody>
      </p:sp>
      <p:sp>
        <p:nvSpPr>
          <p:cNvPr id="3" name="フッター プレースホルダー 2">
            <a:extLst>
              <a:ext uri="{FF2B5EF4-FFF2-40B4-BE49-F238E27FC236}">
                <a16:creationId xmlns:a16="http://schemas.microsoft.com/office/drawing/2014/main" id="{25A09FFE-7A86-49BF-891B-F885056261DD}"/>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745EB8C0-C868-4E14-A645-DF2CE0F699C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27</a:t>
            </a:fld>
            <a:endParaRPr dirty="0"/>
          </a:p>
        </p:txBody>
      </p:sp>
      <p:sp>
        <p:nvSpPr>
          <p:cNvPr id="5" name="タイトル 4">
            <a:extLst>
              <a:ext uri="{FF2B5EF4-FFF2-40B4-BE49-F238E27FC236}">
                <a16:creationId xmlns:a16="http://schemas.microsoft.com/office/drawing/2014/main" id="{A9491949-43D4-4A7D-9A50-DCFA438CD9EA}"/>
              </a:ext>
            </a:extLst>
          </p:cNvPr>
          <p:cNvSpPr>
            <a:spLocks noGrp="1"/>
          </p:cNvSpPr>
          <p:nvPr>
            <p:ph type="title"/>
          </p:nvPr>
        </p:nvSpPr>
        <p:spPr>
          <a:xfrm>
            <a:off x="685800" y="685799"/>
            <a:ext cx="7772400" cy="921059"/>
          </a:xfrm>
        </p:spPr>
        <p:txBody>
          <a:bodyPr/>
          <a:lstStyle/>
          <a:p>
            <a:r>
              <a:rPr kumimoji="1" lang="en-US" altLang="ja-JP" dirty="0"/>
              <a:t>Use case : In-vehicle </a:t>
            </a:r>
            <a:br>
              <a:rPr kumimoji="1" lang="en-US" altLang="ja-JP" dirty="0"/>
            </a:br>
            <a:r>
              <a:rPr kumimoji="1" lang="en-US" altLang="ja-JP" dirty="0"/>
              <a:t>(Special purpose vehicle)</a:t>
            </a:r>
            <a:endParaRPr kumimoji="1" lang="ja-JP" altLang="en-US" dirty="0"/>
          </a:p>
        </p:txBody>
      </p:sp>
      <p:sp>
        <p:nvSpPr>
          <p:cNvPr id="62" name="楕円 61">
            <a:extLst>
              <a:ext uri="{FF2B5EF4-FFF2-40B4-BE49-F238E27FC236}">
                <a16:creationId xmlns:a16="http://schemas.microsoft.com/office/drawing/2014/main" id="{E1FDE9DE-A3C6-4895-80D7-15442FFA6BCC}"/>
              </a:ext>
            </a:extLst>
          </p:cNvPr>
          <p:cNvSpPr/>
          <p:nvPr/>
        </p:nvSpPr>
        <p:spPr>
          <a:xfrm>
            <a:off x="224770" y="3477357"/>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7" name="楕円 66">
            <a:extLst>
              <a:ext uri="{FF2B5EF4-FFF2-40B4-BE49-F238E27FC236}">
                <a16:creationId xmlns:a16="http://schemas.microsoft.com/office/drawing/2014/main" id="{D352CB7E-0F4C-4F65-A092-1082CA3434D5}"/>
              </a:ext>
            </a:extLst>
          </p:cNvPr>
          <p:cNvSpPr/>
          <p:nvPr/>
        </p:nvSpPr>
        <p:spPr>
          <a:xfrm>
            <a:off x="234470" y="3857483"/>
            <a:ext cx="177554" cy="159798"/>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79" name="直線コネクタ 78">
            <a:extLst>
              <a:ext uri="{FF2B5EF4-FFF2-40B4-BE49-F238E27FC236}">
                <a16:creationId xmlns:a16="http://schemas.microsoft.com/office/drawing/2014/main" id="{75189430-3085-47AF-B7C8-1108E4BB0CF7}"/>
              </a:ext>
            </a:extLst>
          </p:cNvPr>
          <p:cNvCxnSpPr>
            <a:cxnSpLocks/>
          </p:cNvCxnSpPr>
          <p:nvPr/>
        </p:nvCxnSpPr>
        <p:spPr>
          <a:xfrm>
            <a:off x="356963" y="2239666"/>
            <a:ext cx="8440807"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4" name="テキスト ボックス 83">
            <a:extLst>
              <a:ext uri="{FF2B5EF4-FFF2-40B4-BE49-F238E27FC236}">
                <a16:creationId xmlns:a16="http://schemas.microsoft.com/office/drawing/2014/main" id="{7B96F830-E298-49CB-872E-683381DBCB56}"/>
              </a:ext>
            </a:extLst>
          </p:cNvPr>
          <p:cNvSpPr txBox="1"/>
          <p:nvPr/>
        </p:nvSpPr>
        <p:spPr>
          <a:xfrm>
            <a:off x="108067" y="1564909"/>
            <a:ext cx="5069148" cy="369332"/>
          </a:xfrm>
          <a:prstGeom prst="rect">
            <a:avLst/>
          </a:prstGeom>
          <a:noFill/>
        </p:spPr>
        <p:txBody>
          <a:bodyPr wrap="square">
            <a:spAutoFit/>
          </a:bodyPr>
          <a:lstStyle/>
          <a:p>
            <a:r>
              <a:rPr lang="en-US" altLang="ja-JP" dirty="0"/>
              <a:t>Passenger</a:t>
            </a:r>
            <a:r>
              <a:rPr kumimoji="1" lang="en-US" altLang="ja-JP" dirty="0"/>
              <a:t> vehicle (BUS)</a:t>
            </a:r>
            <a:endParaRPr lang="ja-JP" altLang="en-US" dirty="0"/>
          </a:p>
        </p:txBody>
      </p:sp>
      <p:sp>
        <p:nvSpPr>
          <p:cNvPr id="85" name="テキスト ボックス 84">
            <a:extLst>
              <a:ext uri="{FF2B5EF4-FFF2-40B4-BE49-F238E27FC236}">
                <a16:creationId xmlns:a16="http://schemas.microsoft.com/office/drawing/2014/main" id="{1DB8713F-C634-4C34-9B1E-3B97C094BF23}"/>
              </a:ext>
            </a:extLst>
          </p:cNvPr>
          <p:cNvSpPr txBox="1"/>
          <p:nvPr/>
        </p:nvSpPr>
        <p:spPr>
          <a:xfrm>
            <a:off x="452381" y="1900941"/>
            <a:ext cx="3343923" cy="369332"/>
          </a:xfrm>
          <a:prstGeom prst="rect">
            <a:avLst/>
          </a:prstGeom>
          <a:noFill/>
        </p:spPr>
        <p:txBody>
          <a:bodyPr wrap="square">
            <a:spAutoFit/>
          </a:bodyPr>
          <a:lstStyle/>
          <a:p>
            <a:r>
              <a:rPr kumimoji="1" lang="en-US" altLang="ja-JP" dirty="0"/>
              <a:t>HBAN: For vehicle driver</a:t>
            </a:r>
            <a:endParaRPr lang="ja-JP" altLang="en-US" dirty="0"/>
          </a:p>
        </p:txBody>
      </p:sp>
      <p:sp>
        <p:nvSpPr>
          <p:cNvPr id="86" name="テキスト ボックス 85">
            <a:extLst>
              <a:ext uri="{FF2B5EF4-FFF2-40B4-BE49-F238E27FC236}">
                <a16:creationId xmlns:a16="http://schemas.microsoft.com/office/drawing/2014/main" id="{A00AA842-9B9F-40D9-9ABD-3E0776DC4012}"/>
              </a:ext>
            </a:extLst>
          </p:cNvPr>
          <p:cNvSpPr txBox="1"/>
          <p:nvPr/>
        </p:nvSpPr>
        <p:spPr>
          <a:xfrm>
            <a:off x="4552807" y="1985043"/>
            <a:ext cx="4483125" cy="307777"/>
          </a:xfrm>
          <a:prstGeom prst="rect">
            <a:avLst/>
          </a:prstGeom>
          <a:noFill/>
        </p:spPr>
        <p:txBody>
          <a:bodyPr wrap="square">
            <a:spAutoFit/>
          </a:bodyPr>
          <a:lstStyle/>
          <a:p>
            <a:r>
              <a:rPr lang="en-US" altLang="ja-JP" sz="1400" b="0" dirty="0"/>
              <a:t>Health care sensors (ECG, Hart-rate, Body temp. etc.)</a:t>
            </a:r>
            <a:endParaRPr lang="ja-JP" altLang="en-US" sz="1400" b="0" dirty="0"/>
          </a:p>
        </p:txBody>
      </p:sp>
      <p:sp>
        <p:nvSpPr>
          <p:cNvPr id="90" name="テキスト ボックス 89">
            <a:extLst>
              <a:ext uri="{FF2B5EF4-FFF2-40B4-BE49-F238E27FC236}">
                <a16:creationId xmlns:a16="http://schemas.microsoft.com/office/drawing/2014/main" id="{F899C2EC-E0FB-46CA-A11C-79B35A0E855B}"/>
              </a:ext>
            </a:extLst>
          </p:cNvPr>
          <p:cNvSpPr txBox="1"/>
          <p:nvPr/>
        </p:nvSpPr>
        <p:spPr>
          <a:xfrm>
            <a:off x="444237" y="2253831"/>
            <a:ext cx="1247314" cy="369332"/>
          </a:xfrm>
          <a:prstGeom prst="rect">
            <a:avLst/>
          </a:prstGeom>
          <a:noFill/>
        </p:spPr>
        <p:txBody>
          <a:bodyPr wrap="square">
            <a:spAutoFit/>
          </a:bodyPr>
          <a:lstStyle/>
          <a:p>
            <a:r>
              <a:rPr lang="en-US" altLang="ja-JP" dirty="0"/>
              <a:t>V</a:t>
            </a:r>
            <a:r>
              <a:rPr kumimoji="1" lang="en-US" altLang="ja-JP" dirty="0"/>
              <a:t>BAN(1):</a:t>
            </a:r>
            <a:endParaRPr lang="ja-JP" altLang="en-US" dirty="0"/>
          </a:p>
        </p:txBody>
      </p:sp>
      <p:sp>
        <p:nvSpPr>
          <p:cNvPr id="92" name="テキスト ボックス 91">
            <a:extLst>
              <a:ext uri="{FF2B5EF4-FFF2-40B4-BE49-F238E27FC236}">
                <a16:creationId xmlns:a16="http://schemas.microsoft.com/office/drawing/2014/main" id="{29C4DC2A-C83E-4B76-9D31-6190459BA765}"/>
              </a:ext>
            </a:extLst>
          </p:cNvPr>
          <p:cNvSpPr txBox="1"/>
          <p:nvPr/>
        </p:nvSpPr>
        <p:spPr>
          <a:xfrm>
            <a:off x="439442" y="3378516"/>
            <a:ext cx="1546980" cy="369332"/>
          </a:xfrm>
          <a:prstGeom prst="rect">
            <a:avLst/>
          </a:prstGeom>
          <a:noFill/>
        </p:spPr>
        <p:txBody>
          <a:bodyPr wrap="square">
            <a:spAutoFit/>
          </a:bodyPr>
          <a:lstStyle/>
          <a:p>
            <a:r>
              <a:rPr lang="en-US" altLang="ja-JP" dirty="0"/>
              <a:t>EMI sources</a:t>
            </a:r>
            <a:endParaRPr lang="ja-JP" altLang="en-US" dirty="0"/>
          </a:p>
        </p:txBody>
      </p:sp>
      <p:sp>
        <p:nvSpPr>
          <p:cNvPr id="93" name="テキスト ボックス 92">
            <a:extLst>
              <a:ext uri="{FF2B5EF4-FFF2-40B4-BE49-F238E27FC236}">
                <a16:creationId xmlns:a16="http://schemas.microsoft.com/office/drawing/2014/main" id="{DC3BA325-27A0-4247-B4C2-10B2FE7C87F4}"/>
              </a:ext>
            </a:extLst>
          </p:cNvPr>
          <p:cNvSpPr txBox="1"/>
          <p:nvPr/>
        </p:nvSpPr>
        <p:spPr>
          <a:xfrm>
            <a:off x="1115295" y="3552959"/>
            <a:ext cx="478852" cy="369332"/>
          </a:xfrm>
          <a:prstGeom prst="rect">
            <a:avLst/>
          </a:prstGeom>
          <a:noFill/>
        </p:spPr>
        <p:txBody>
          <a:bodyPr wrap="square">
            <a:spAutoFit/>
          </a:bodyPr>
          <a:lstStyle/>
          <a:p>
            <a:r>
              <a:rPr lang="en-US" altLang="ja-JP" dirty="0"/>
              <a:t>&amp;</a:t>
            </a:r>
            <a:endParaRPr lang="ja-JP" altLang="en-US" dirty="0"/>
          </a:p>
        </p:txBody>
      </p:sp>
      <p:sp>
        <p:nvSpPr>
          <p:cNvPr id="94" name="テキスト ボックス 93">
            <a:extLst>
              <a:ext uri="{FF2B5EF4-FFF2-40B4-BE49-F238E27FC236}">
                <a16:creationId xmlns:a16="http://schemas.microsoft.com/office/drawing/2014/main" id="{9767832A-6A42-467D-AB7E-C14CFA5BA5DC}"/>
              </a:ext>
            </a:extLst>
          </p:cNvPr>
          <p:cNvSpPr txBox="1"/>
          <p:nvPr/>
        </p:nvSpPr>
        <p:spPr>
          <a:xfrm>
            <a:off x="1485900" y="2263108"/>
            <a:ext cx="3392487" cy="369332"/>
          </a:xfrm>
          <a:prstGeom prst="rect">
            <a:avLst/>
          </a:prstGeom>
          <a:noFill/>
        </p:spPr>
        <p:txBody>
          <a:bodyPr wrap="square">
            <a:spAutoFit/>
          </a:bodyPr>
          <a:lstStyle/>
          <a:p>
            <a:r>
              <a:rPr kumimoji="1" lang="en-US" altLang="ja-JP" dirty="0"/>
              <a:t>For vehicle sensing &amp; control</a:t>
            </a:r>
            <a:endParaRPr lang="ja-JP" altLang="en-US" dirty="0"/>
          </a:p>
        </p:txBody>
      </p:sp>
      <p:sp>
        <p:nvSpPr>
          <p:cNvPr id="95" name="テキスト ボックス 94">
            <a:extLst>
              <a:ext uri="{FF2B5EF4-FFF2-40B4-BE49-F238E27FC236}">
                <a16:creationId xmlns:a16="http://schemas.microsoft.com/office/drawing/2014/main" id="{7D9C8242-7197-4A4C-B9D5-DB35380744B2}"/>
              </a:ext>
            </a:extLst>
          </p:cNvPr>
          <p:cNvSpPr txBox="1"/>
          <p:nvPr/>
        </p:nvSpPr>
        <p:spPr>
          <a:xfrm>
            <a:off x="279272" y="4235196"/>
            <a:ext cx="3374801" cy="307777"/>
          </a:xfrm>
          <a:prstGeom prst="rect">
            <a:avLst/>
          </a:prstGeom>
          <a:noFill/>
        </p:spPr>
        <p:txBody>
          <a:bodyPr wrap="square">
            <a:spAutoFit/>
          </a:bodyPr>
          <a:lstStyle/>
          <a:p>
            <a:r>
              <a:rPr lang="en-US" altLang="ja-JP" sz="1400" b="0" dirty="0"/>
              <a:t>Similar condition as [Cargo vehicle]</a:t>
            </a:r>
            <a:endParaRPr lang="ja-JP" altLang="en-US" sz="1400" b="0" dirty="0"/>
          </a:p>
        </p:txBody>
      </p:sp>
      <p:sp>
        <p:nvSpPr>
          <p:cNvPr id="100" name="テキスト ボックス 99">
            <a:extLst>
              <a:ext uri="{FF2B5EF4-FFF2-40B4-BE49-F238E27FC236}">
                <a16:creationId xmlns:a16="http://schemas.microsoft.com/office/drawing/2014/main" id="{C3851029-43C4-4AA5-90D7-C565E71AEBA8}"/>
              </a:ext>
            </a:extLst>
          </p:cNvPr>
          <p:cNvSpPr txBox="1"/>
          <p:nvPr/>
        </p:nvSpPr>
        <p:spPr>
          <a:xfrm>
            <a:off x="481320" y="3737243"/>
            <a:ext cx="3084951" cy="369332"/>
          </a:xfrm>
          <a:prstGeom prst="rect">
            <a:avLst/>
          </a:prstGeom>
          <a:noFill/>
        </p:spPr>
        <p:txBody>
          <a:bodyPr wrap="square">
            <a:spAutoFit/>
          </a:bodyPr>
          <a:lstStyle/>
          <a:p>
            <a:r>
              <a:rPr lang="en-US" altLang="ja-JP" dirty="0"/>
              <a:t>General purpose radios</a:t>
            </a:r>
            <a:endParaRPr lang="ja-JP" altLang="en-US" dirty="0"/>
          </a:p>
        </p:txBody>
      </p:sp>
      <p:sp>
        <p:nvSpPr>
          <p:cNvPr id="101" name="右中かっこ 100">
            <a:extLst>
              <a:ext uri="{FF2B5EF4-FFF2-40B4-BE49-F238E27FC236}">
                <a16:creationId xmlns:a16="http://schemas.microsoft.com/office/drawing/2014/main" id="{E668C8D5-B42C-4240-82C1-28F9C2B1D525}"/>
              </a:ext>
            </a:extLst>
          </p:cNvPr>
          <p:cNvSpPr/>
          <p:nvPr/>
        </p:nvSpPr>
        <p:spPr>
          <a:xfrm rot="5400000">
            <a:off x="1732214" y="2458127"/>
            <a:ext cx="168517" cy="3371357"/>
          </a:xfrm>
          <a:prstGeom prst="righ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105" name="直線コネクタ 104">
            <a:extLst>
              <a:ext uri="{FF2B5EF4-FFF2-40B4-BE49-F238E27FC236}">
                <a16:creationId xmlns:a16="http://schemas.microsoft.com/office/drawing/2014/main" id="{A23CD4EE-1AF3-482E-A7A3-9A8A64409A1E}"/>
              </a:ext>
            </a:extLst>
          </p:cNvPr>
          <p:cNvCxnSpPr>
            <a:cxnSpLocks/>
          </p:cNvCxnSpPr>
          <p:nvPr/>
        </p:nvCxnSpPr>
        <p:spPr>
          <a:xfrm>
            <a:off x="356963" y="3320883"/>
            <a:ext cx="3145189"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nvGrpSpPr>
          <p:cNvPr id="8" name="グループ化 7">
            <a:extLst>
              <a:ext uri="{FF2B5EF4-FFF2-40B4-BE49-F238E27FC236}">
                <a16:creationId xmlns:a16="http://schemas.microsoft.com/office/drawing/2014/main" id="{383D850B-93ED-4A81-B5C9-F4F694662318}"/>
              </a:ext>
            </a:extLst>
          </p:cNvPr>
          <p:cNvGrpSpPr/>
          <p:nvPr/>
        </p:nvGrpSpPr>
        <p:grpSpPr>
          <a:xfrm>
            <a:off x="3608149" y="2603377"/>
            <a:ext cx="5073120" cy="3822851"/>
            <a:chOff x="3589560" y="2641722"/>
            <a:chExt cx="5073120" cy="3822851"/>
          </a:xfrm>
        </p:grpSpPr>
        <p:pic>
          <p:nvPicPr>
            <p:cNvPr id="7" name="図 6" descr="グラフィカル ユーザー インターフェイス が含まれている画像&#10;&#10;自動的に生成された説明">
              <a:extLst>
                <a:ext uri="{FF2B5EF4-FFF2-40B4-BE49-F238E27FC236}">
                  <a16:creationId xmlns:a16="http://schemas.microsoft.com/office/drawing/2014/main" id="{6A767E67-4293-44F8-A71A-E74D94D3BB34}"/>
                </a:ext>
              </a:extLst>
            </p:cNvPr>
            <p:cNvPicPr>
              <a:picLocks noChangeAspect="1"/>
            </p:cNvPicPr>
            <p:nvPr/>
          </p:nvPicPr>
          <p:blipFill rotWithShape="1">
            <a:blip r:embed="rId2">
              <a:extLst>
                <a:ext uri="{28A0092B-C50C-407E-A947-70E740481C1C}">
                  <a14:useLocalDpi xmlns:a14="http://schemas.microsoft.com/office/drawing/2010/main" val="0"/>
                </a:ext>
              </a:extLst>
            </a:blip>
            <a:srcRect r="75790" b="70811"/>
            <a:stretch/>
          </p:blipFill>
          <p:spPr>
            <a:xfrm>
              <a:off x="3589560" y="2641722"/>
              <a:ext cx="5073120" cy="3822851"/>
            </a:xfrm>
            <a:prstGeom prst="rect">
              <a:avLst/>
            </a:prstGeom>
          </p:spPr>
        </p:pic>
        <p:pic>
          <p:nvPicPr>
            <p:cNvPr id="160" name="図 159" descr="アイコン&#10;&#10;自動的に生成された説明">
              <a:extLst>
                <a:ext uri="{FF2B5EF4-FFF2-40B4-BE49-F238E27FC236}">
                  <a16:creationId xmlns:a16="http://schemas.microsoft.com/office/drawing/2014/main" id="{E4CAA43B-A3BE-4569-9348-31C1DFAC1FB7}"/>
                </a:ext>
              </a:extLst>
            </p:cNvPr>
            <p:cNvPicPr>
              <a:picLocks noChangeAspect="1"/>
            </p:cNvPicPr>
            <p:nvPr/>
          </p:nvPicPr>
          <p:blipFill rotWithShape="1">
            <a:blip r:embed="rId3">
              <a:extLst>
                <a:ext uri="{28A0092B-C50C-407E-A947-70E740481C1C}">
                  <a14:useLocalDpi xmlns:a14="http://schemas.microsoft.com/office/drawing/2010/main" val="0"/>
                </a:ext>
              </a:extLst>
            </a:blip>
            <a:srcRect l="37210" t="10645" r="44617" b="28057"/>
            <a:stretch/>
          </p:blipFill>
          <p:spPr>
            <a:xfrm>
              <a:off x="6272713" y="4621492"/>
              <a:ext cx="516114" cy="585598"/>
            </a:xfrm>
            <a:prstGeom prst="rect">
              <a:avLst/>
            </a:prstGeom>
          </p:spPr>
        </p:pic>
      </p:grpSp>
      <p:sp>
        <p:nvSpPr>
          <p:cNvPr id="19" name="楕円 18">
            <a:extLst>
              <a:ext uri="{FF2B5EF4-FFF2-40B4-BE49-F238E27FC236}">
                <a16:creationId xmlns:a16="http://schemas.microsoft.com/office/drawing/2014/main" id="{D4F1CB7C-DD60-4D89-849B-C20504DC83BA}"/>
              </a:ext>
            </a:extLst>
          </p:cNvPr>
          <p:cNvSpPr/>
          <p:nvPr/>
        </p:nvSpPr>
        <p:spPr>
          <a:xfrm>
            <a:off x="6472779" y="4955267"/>
            <a:ext cx="93819" cy="84437"/>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3" name="楕円 22">
            <a:extLst>
              <a:ext uri="{FF2B5EF4-FFF2-40B4-BE49-F238E27FC236}">
                <a16:creationId xmlns:a16="http://schemas.microsoft.com/office/drawing/2014/main" id="{C80F1C6F-0119-4CD6-B3D1-FAA88ED21FE4}"/>
              </a:ext>
            </a:extLst>
          </p:cNvPr>
          <p:cNvSpPr/>
          <p:nvPr/>
        </p:nvSpPr>
        <p:spPr>
          <a:xfrm>
            <a:off x="6498227" y="4844266"/>
            <a:ext cx="93819" cy="84437"/>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4" name="楕円 23">
            <a:extLst>
              <a:ext uri="{FF2B5EF4-FFF2-40B4-BE49-F238E27FC236}">
                <a16:creationId xmlns:a16="http://schemas.microsoft.com/office/drawing/2014/main" id="{D393C08D-DB4A-4CDC-990D-01D796822CFF}"/>
              </a:ext>
            </a:extLst>
          </p:cNvPr>
          <p:cNvSpPr/>
          <p:nvPr/>
        </p:nvSpPr>
        <p:spPr>
          <a:xfrm>
            <a:off x="6583893" y="4934750"/>
            <a:ext cx="93819" cy="84437"/>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5FBE4375-6F30-4F87-BF85-8D3857D37B12}"/>
              </a:ext>
            </a:extLst>
          </p:cNvPr>
          <p:cNvSpPr/>
          <p:nvPr/>
        </p:nvSpPr>
        <p:spPr>
          <a:xfrm>
            <a:off x="239225" y="2341956"/>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4" name="楕円 163">
            <a:extLst>
              <a:ext uri="{FF2B5EF4-FFF2-40B4-BE49-F238E27FC236}">
                <a16:creationId xmlns:a16="http://schemas.microsoft.com/office/drawing/2014/main" id="{1FA2A8E0-EBA3-45BE-8F94-EBE7B70DFE60}"/>
              </a:ext>
            </a:extLst>
          </p:cNvPr>
          <p:cNvSpPr/>
          <p:nvPr/>
        </p:nvSpPr>
        <p:spPr>
          <a:xfrm>
            <a:off x="279272" y="2028439"/>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3" name="楕円 102">
            <a:extLst>
              <a:ext uri="{FF2B5EF4-FFF2-40B4-BE49-F238E27FC236}">
                <a16:creationId xmlns:a16="http://schemas.microsoft.com/office/drawing/2014/main" id="{C16A0FC4-BF00-484C-8AB3-DF42C267EF02}"/>
              </a:ext>
            </a:extLst>
          </p:cNvPr>
          <p:cNvSpPr/>
          <p:nvPr/>
        </p:nvSpPr>
        <p:spPr>
          <a:xfrm>
            <a:off x="4375253" y="5314555"/>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4" name="楕円 103">
            <a:extLst>
              <a:ext uri="{FF2B5EF4-FFF2-40B4-BE49-F238E27FC236}">
                <a16:creationId xmlns:a16="http://schemas.microsoft.com/office/drawing/2014/main" id="{6B9E7146-156E-4414-AA16-D0D60A861489}"/>
              </a:ext>
            </a:extLst>
          </p:cNvPr>
          <p:cNvSpPr/>
          <p:nvPr/>
        </p:nvSpPr>
        <p:spPr>
          <a:xfrm>
            <a:off x="4329398" y="2871569"/>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7" name="楕円 106">
            <a:extLst>
              <a:ext uri="{FF2B5EF4-FFF2-40B4-BE49-F238E27FC236}">
                <a16:creationId xmlns:a16="http://schemas.microsoft.com/office/drawing/2014/main" id="{BADECDDD-B1AA-4D55-9D1F-E4CAFC2CBC3B}"/>
              </a:ext>
            </a:extLst>
          </p:cNvPr>
          <p:cNvSpPr/>
          <p:nvPr/>
        </p:nvSpPr>
        <p:spPr>
          <a:xfrm>
            <a:off x="5960069" y="4566908"/>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9" name="楕円 108">
            <a:extLst>
              <a:ext uri="{FF2B5EF4-FFF2-40B4-BE49-F238E27FC236}">
                <a16:creationId xmlns:a16="http://schemas.microsoft.com/office/drawing/2014/main" id="{ADDD53C0-AA89-48C1-B7E1-E913EFA40D3B}"/>
              </a:ext>
            </a:extLst>
          </p:cNvPr>
          <p:cNvSpPr/>
          <p:nvPr/>
        </p:nvSpPr>
        <p:spPr>
          <a:xfrm>
            <a:off x="4436206" y="5851514"/>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2" name="テキスト ボックス 121">
            <a:extLst>
              <a:ext uri="{FF2B5EF4-FFF2-40B4-BE49-F238E27FC236}">
                <a16:creationId xmlns:a16="http://schemas.microsoft.com/office/drawing/2014/main" id="{771C8C6C-1AD5-434F-BF6B-FB0ACDF7FD5D}"/>
              </a:ext>
            </a:extLst>
          </p:cNvPr>
          <p:cNvSpPr txBox="1"/>
          <p:nvPr/>
        </p:nvSpPr>
        <p:spPr>
          <a:xfrm>
            <a:off x="239225" y="2653189"/>
            <a:ext cx="4483125" cy="738664"/>
          </a:xfrm>
          <a:prstGeom prst="rect">
            <a:avLst/>
          </a:prstGeom>
          <a:noFill/>
        </p:spPr>
        <p:txBody>
          <a:bodyPr wrap="square">
            <a:spAutoFit/>
          </a:bodyPr>
          <a:lstStyle/>
          <a:p>
            <a:r>
              <a:rPr lang="en-US" altLang="ja-JP" sz="1400" b="0" dirty="0"/>
              <a:t>Load sensor, arm angle sensor, posture sensor,</a:t>
            </a:r>
            <a:br>
              <a:rPr lang="en-US" altLang="ja-JP" sz="1400" b="0" dirty="0"/>
            </a:br>
            <a:r>
              <a:rPr lang="en-US" altLang="ja-JP" sz="1400" b="0" dirty="0"/>
              <a:t>oil pressure sensor, engine temperature sensor,</a:t>
            </a:r>
            <a:br>
              <a:rPr lang="en-US" altLang="ja-JP" sz="1400" b="0" dirty="0"/>
            </a:br>
            <a:r>
              <a:rPr lang="en-US" altLang="ja-JP" sz="1400" b="0" dirty="0"/>
              <a:t>over-load sensor, rear and side cameras etc.</a:t>
            </a:r>
            <a:endParaRPr lang="ja-JP" altLang="en-US" sz="1400" b="0" dirty="0"/>
          </a:p>
        </p:txBody>
      </p:sp>
      <p:sp>
        <p:nvSpPr>
          <p:cNvPr id="123" name="楕円 122">
            <a:extLst>
              <a:ext uri="{FF2B5EF4-FFF2-40B4-BE49-F238E27FC236}">
                <a16:creationId xmlns:a16="http://schemas.microsoft.com/office/drawing/2014/main" id="{20C8D002-EB24-4FC3-89A3-D4312D8BB211}"/>
              </a:ext>
            </a:extLst>
          </p:cNvPr>
          <p:cNvSpPr/>
          <p:nvPr/>
        </p:nvSpPr>
        <p:spPr>
          <a:xfrm>
            <a:off x="8029968" y="5191793"/>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4" name="楕円 123">
            <a:extLst>
              <a:ext uri="{FF2B5EF4-FFF2-40B4-BE49-F238E27FC236}">
                <a16:creationId xmlns:a16="http://schemas.microsoft.com/office/drawing/2014/main" id="{5742BBB0-3ED8-4849-81A4-3443788E875A}"/>
              </a:ext>
            </a:extLst>
          </p:cNvPr>
          <p:cNvSpPr/>
          <p:nvPr/>
        </p:nvSpPr>
        <p:spPr>
          <a:xfrm>
            <a:off x="8185339" y="4933451"/>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5" name="楕円 124">
            <a:extLst>
              <a:ext uri="{FF2B5EF4-FFF2-40B4-BE49-F238E27FC236}">
                <a16:creationId xmlns:a16="http://schemas.microsoft.com/office/drawing/2014/main" id="{1A3FCCEC-24D6-40C3-8ED8-E2775624F080}"/>
              </a:ext>
            </a:extLst>
          </p:cNvPr>
          <p:cNvSpPr/>
          <p:nvPr/>
        </p:nvSpPr>
        <p:spPr>
          <a:xfrm>
            <a:off x="6946812" y="5234656"/>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3897176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日付プレースホルダー 11">
            <a:extLst>
              <a:ext uri="{FF2B5EF4-FFF2-40B4-BE49-F238E27FC236}">
                <a16:creationId xmlns:a16="http://schemas.microsoft.com/office/drawing/2014/main" id="{271DC4D5-C430-4F4D-8ADE-D79B5A36B73A}"/>
              </a:ext>
            </a:extLst>
          </p:cNvPr>
          <p:cNvSpPr>
            <a:spLocks noGrp="1"/>
          </p:cNvSpPr>
          <p:nvPr>
            <p:ph type="dt" idx="10"/>
          </p:nvPr>
        </p:nvSpPr>
        <p:spPr/>
        <p:txBody>
          <a:bodyPr/>
          <a:lstStyle/>
          <a:p>
            <a:r>
              <a:rPr kumimoji="1" lang="en-US" altLang="ja-JP"/>
              <a:t>September 2021</a:t>
            </a:r>
            <a:endParaRPr kumimoji="1" lang="ja-JP" altLang="en-US"/>
          </a:p>
        </p:txBody>
      </p:sp>
      <p:sp>
        <p:nvSpPr>
          <p:cNvPr id="13" name="フッター プレースホルダー 12">
            <a:extLst>
              <a:ext uri="{FF2B5EF4-FFF2-40B4-BE49-F238E27FC236}">
                <a16:creationId xmlns:a16="http://schemas.microsoft.com/office/drawing/2014/main" id="{6529C6C9-24C0-445F-AC96-B8BFF4A458CF}"/>
              </a:ext>
            </a:extLst>
          </p:cNvPr>
          <p:cNvSpPr>
            <a:spLocks noGrp="1"/>
          </p:cNvSpPr>
          <p:nvPr>
            <p:ph type="ftr" idx="11"/>
          </p:nvPr>
        </p:nvSpPr>
        <p:spPr>
          <a:xfrm>
            <a:off x="4572001" y="6475413"/>
            <a:ext cx="4403324" cy="357246"/>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14" name="スライド番号プレースホルダー 13">
            <a:extLst>
              <a:ext uri="{FF2B5EF4-FFF2-40B4-BE49-F238E27FC236}">
                <a16:creationId xmlns:a16="http://schemas.microsoft.com/office/drawing/2014/main" id="{D01BE0B9-5146-4094-B169-681C336C0A1D}"/>
              </a:ext>
            </a:extLst>
          </p:cNvPr>
          <p:cNvSpPr>
            <a:spLocks noGrp="1"/>
          </p:cNvSpPr>
          <p:nvPr>
            <p:ph type="sldNum" idx="12"/>
          </p:nvPr>
        </p:nvSpPr>
        <p:spPr/>
        <p:txBody>
          <a:bodyPr/>
          <a:lstStyle/>
          <a:p>
            <a:fld id="{248EE29C-DCB8-4C23-BE14-115B5B2E505D}" type="slidenum">
              <a:rPr kumimoji="1" lang="ja-JP" altLang="en-US" smtClean="0"/>
              <a:t>28</a:t>
            </a:fld>
            <a:endParaRPr kumimoji="1" lang="ja-JP" altLang="en-US"/>
          </a:p>
        </p:txBody>
      </p:sp>
      <p:sp>
        <p:nvSpPr>
          <p:cNvPr id="5" name="正方形/長方形 4">
            <a:extLst>
              <a:ext uri="{FF2B5EF4-FFF2-40B4-BE49-F238E27FC236}">
                <a16:creationId xmlns:a16="http://schemas.microsoft.com/office/drawing/2014/main" id="{9575A55E-42EA-4BD7-9110-0FAB3587824E}"/>
              </a:ext>
            </a:extLst>
          </p:cNvPr>
          <p:cNvSpPr/>
          <p:nvPr/>
        </p:nvSpPr>
        <p:spPr>
          <a:xfrm>
            <a:off x="106532" y="5184560"/>
            <a:ext cx="8868792" cy="563253"/>
          </a:xfrm>
          <a:prstGeom prst="rect">
            <a:avLst/>
          </a:prstGeom>
          <a:solidFill>
            <a:schemeClr val="tx2">
              <a:lumMod val="75000"/>
            </a:schemeClr>
          </a:solidFill>
          <a:ln>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1" name="テキスト ボックス 10">
            <a:extLst>
              <a:ext uri="{FF2B5EF4-FFF2-40B4-BE49-F238E27FC236}">
                <a16:creationId xmlns:a16="http://schemas.microsoft.com/office/drawing/2014/main" id="{6366F616-FEA8-4D6A-987B-8ADC4191E293}"/>
              </a:ext>
            </a:extLst>
          </p:cNvPr>
          <p:cNvSpPr txBox="1"/>
          <p:nvPr/>
        </p:nvSpPr>
        <p:spPr>
          <a:xfrm>
            <a:off x="6629596" y="4928432"/>
            <a:ext cx="2476357" cy="276999"/>
          </a:xfrm>
          <a:prstGeom prst="rect">
            <a:avLst/>
          </a:prstGeom>
          <a:solidFill>
            <a:schemeClr val="bg1"/>
          </a:solidFill>
        </p:spPr>
        <p:txBody>
          <a:bodyPr wrap="square">
            <a:spAutoFit/>
          </a:bodyPr>
          <a:lstStyle/>
          <a:p>
            <a:r>
              <a:rPr lang="ja-JP" altLang="en-US" sz="1200" b="0" dirty="0"/>
              <a:t>https://illust8.com/contents/2559</a:t>
            </a:r>
          </a:p>
        </p:txBody>
      </p:sp>
      <p:pic>
        <p:nvPicPr>
          <p:cNvPr id="4100" name="Picture 4" descr="車・セダンのイラスト02 | 無料のフリー素材 イラストエイト">
            <a:extLst>
              <a:ext uri="{FF2B5EF4-FFF2-40B4-BE49-F238E27FC236}">
                <a16:creationId xmlns:a16="http://schemas.microsoft.com/office/drawing/2014/main" id="{2A7E36EE-C88A-4531-847C-66EA6ABC16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1250" y="2136724"/>
            <a:ext cx="6436218" cy="3937451"/>
          </a:xfrm>
          <a:prstGeom prst="rect">
            <a:avLst/>
          </a:prstGeom>
          <a:noFill/>
          <a:extLst>
            <a:ext uri="{909E8E84-426E-40DD-AFC4-6F175D3DCCD1}">
              <a14:hiddenFill xmlns:a14="http://schemas.microsoft.com/office/drawing/2010/main">
                <a:solidFill>
                  <a:srgbClr val="FFFFFF"/>
                </a:solidFill>
              </a14:hiddenFill>
            </a:ext>
          </a:extLst>
        </p:spPr>
      </p:pic>
      <p:sp>
        <p:nvSpPr>
          <p:cNvPr id="19" name="楕円 18">
            <a:extLst>
              <a:ext uri="{FF2B5EF4-FFF2-40B4-BE49-F238E27FC236}">
                <a16:creationId xmlns:a16="http://schemas.microsoft.com/office/drawing/2014/main" id="{E3C31362-A1AE-4978-9A72-F418A5CA2E25}"/>
              </a:ext>
            </a:extLst>
          </p:cNvPr>
          <p:cNvSpPr/>
          <p:nvPr/>
        </p:nvSpPr>
        <p:spPr>
          <a:xfrm>
            <a:off x="4409190" y="3608345"/>
            <a:ext cx="131738" cy="146630"/>
          </a:xfrm>
          <a:prstGeom prst="ellipse">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20" name="楕円 19">
            <a:extLst>
              <a:ext uri="{FF2B5EF4-FFF2-40B4-BE49-F238E27FC236}">
                <a16:creationId xmlns:a16="http://schemas.microsoft.com/office/drawing/2014/main" id="{44B99317-3660-4A3C-8F2F-D6F76E02E4D4}"/>
              </a:ext>
            </a:extLst>
          </p:cNvPr>
          <p:cNvSpPr/>
          <p:nvPr/>
        </p:nvSpPr>
        <p:spPr>
          <a:xfrm>
            <a:off x="6800297" y="2955611"/>
            <a:ext cx="131738" cy="146630"/>
          </a:xfrm>
          <a:prstGeom prst="ellipse">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cxnSp>
        <p:nvCxnSpPr>
          <p:cNvPr id="21" name="直線矢印コネクタ 20">
            <a:extLst>
              <a:ext uri="{FF2B5EF4-FFF2-40B4-BE49-F238E27FC236}">
                <a16:creationId xmlns:a16="http://schemas.microsoft.com/office/drawing/2014/main" id="{7DA49BE9-7745-4C90-AC6F-59279E9E42B4}"/>
              </a:ext>
            </a:extLst>
          </p:cNvPr>
          <p:cNvCxnSpPr>
            <a:cxnSpLocks/>
          </p:cNvCxnSpPr>
          <p:nvPr/>
        </p:nvCxnSpPr>
        <p:spPr>
          <a:xfrm flipV="1">
            <a:off x="4572000" y="3060273"/>
            <a:ext cx="2159812" cy="548073"/>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タイトル 9">
            <a:extLst>
              <a:ext uri="{FF2B5EF4-FFF2-40B4-BE49-F238E27FC236}">
                <a16:creationId xmlns:a16="http://schemas.microsoft.com/office/drawing/2014/main" id="{1FA8A8CE-8E3D-4E93-956F-7DC308CDA6B4}"/>
              </a:ext>
            </a:extLst>
          </p:cNvPr>
          <p:cNvSpPr>
            <a:spLocks noGrp="1"/>
          </p:cNvSpPr>
          <p:nvPr>
            <p:ph type="title"/>
          </p:nvPr>
        </p:nvSpPr>
        <p:spPr>
          <a:xfrm>
            <a:off x="685800" y="685799"/>
            <a:ext cx="8032072" cy="1363997"/>
          </a:xfrm>
        </p:spPr>
        <p:txBody>
          <a:bodyPr/>
          <a:lstStyle/>
          <a:p>
            <a:r>
              <a:rPr kumimoji="1" lang="en-US" altLang="ja-JP" kern="0" dirty="0"/>
              <a:t>Use case : On-vehicle </a:t>
            </a:r>
            <a:br>
              <a:rPr kumimoji="1" lang="en-US" altLang="ja-JP" kern="0" dirty="0"/>
            </a:br>
            <a:r>
              <a:rPr kumimoji="1" lang="en-US" altLang="ja-JP" kern="0" dirty="0"/>
              <a:t>Key-less entry system and relay attack avoidance</a:t>
            </a:r>
            <a:endParaRPr lang="ja-JP" altLang="en-US" dirty="0"/>
          </a:p>
        </p:txBody>
      </p:sp>
      <p:pic>
        <p:nvPicPr>
          <p:cNvPr id="22" name="図 21" descr="アイコン&#10;&#10;自動的に生成された説明">
            <a:extLst>
              <a:ext uri="{FF2B5EF4-FFF2-40B4-BE49-F238E27FC236}">
                <a16:creationId xmlns:a16="http://schemas.microsoft.com/office/drawing/2014/main" id="{16FB8BA2-A1F3-41BA-A9B6-DE0B551C5350}"/>
              </a:ext>
            </a:extLst>
          </p:cNvPr>
          <p:cNvPicPr>
            <a:picLocks noChangeAspect="1"/>
          </p:cNvPicPr>
          <p:nvPr/>
        </p:nvPicPr>
        <p:blipFill rotWithShape="1">
          <a:blip r:embed="rId3">
            <a:extLst>
              <a:ext uri="{28A0092B-C50C-407E-A947-70E740481C1C}">
                <a14:useLocalDpi xmlns:a14="http://schemas.microsoft.com/office/drawing/2010/main" val="0"/>
              </a:ext>
            </a:extLst>
          </a:blip>
          <a:srcRect l="6059" t="7408" r="78641" b="52104"/>
          <a:stretch/>
        </p:blipFill>
        <p:spPr>
          <a:xfrm>
            <a:off x="306693" y="2465266"/>
            <a:ext cx="1399025" cy="2776678"/>
          </a:xfrm>
          <a:prstGeom prst="rect">
            <a:avLst/>
          </a:prstGeom>
        </p:spPr>
      </p:pic>
      <p:sp>
        <p:nvSpPr>
          <p:cNvPr id="27" name="正方形/長方形 26">
            <a:extLst>
              <a:ext uri="{FF2B5EF4-FFF2-40B4-BE49-F238E27FC236}">
                <a16:creationId xmlns:a16="http://schemas.microsoft.com/office/drawing/2014/main" id="{BB5DB696-22CB-46F9-B51E-036C9D76E616}"/>
              </a:ext>
            </a:extLst>
          </p:cNvPr>
          <p:cNvSpPr/>
          <p:nvPr/>
        </p:nvSpPr>
        <p:spPr>
          <a:xfrm>
            <a:off x="1574565" y="3623526"/>
            <a:ext cx="200161" cy="432786"/>
          </a:xfrm>
          <a:prstGeom prst="rect">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2" name="テキスト ボックス 31">
            <a:extLst>
              <a:ext uri="{FF2B5EF4-FFF2-40B4-BE49-F238E27FC236}">
                <a16:creationId xmlns:a16="http://schemas.microsoft.com/office/drawing/2014/main" id="{5B5BAB57-06E8-4390-A9AD-74B0A3851661}"/>
              </a:ext>
            </a:extLst>
          </p:cNvPr>
          <p:cNvSpPr txBox="1"/>
          <p:nvPr/>
        </p:nvSpPr>
        <p:spPr>
          <a:xfrm>
            <a:off x="1193531" y="4007677"/>
            <a:ext cx="1024373" cy="646331"/>
          </a:xfrm>
          <a:prstGeom prst="rect">
            <a:avLst/>
          </a:prstGeom>
          <a:noFill/>
        </p:spPr>
        <p:txBody>
          <a:bodyPr wrap="square">
            <a:spAutoFit/>
          </a:bodyPr>
          <a:lstStyle/>
          <a:p>
            <a:pPr algn="ctr"/>
            <a:r>
              <a:rPr lang="en-US" altLang="ja-JP" dirty="0"/>
              <a:t>Smart key</a:t>
            </a:r>
            <a:endParaRPr lang="ja-JP" altLang="en-US" dirty="0"/>
          </a:p>
        </p:txBody>
      </p:sp>
      <p:cxnSp>
        <p:nvCxnSpPr>
          <p:cNvPr id="38" name="直線矢印コネクタ 37">
            <a:extLst>
              <a:ext uri="{FF2B5EF4-FFF2-40B4-BE49-F238E27FC236}">
                <a16:creationId xmlns:a16="http://schemas.microsoft.com/office/drawing/2014/main" id="{1F032C55-F004-466B-A539-4DDC1541E6D4}"/>
              </a:ext>
            </a:extLst>
          </p:cNvPr>
          <p:cNvCxnSpPr>
            <a:cxnSpLocks/>
          </p:cNvCxnSpPr>
          <p:nvPr/>
        </p:nvCxnSpPr>
        <p:spPr>
          <a:xfrm flipV="1">
            <a:off x="1794176" y="3013985"/>
            <a:ext cx="4937636" cy="710748"/>
          </a:xfrm>
          <a:prstGeom prst="straightConnector1">
            <a:avLst/>
          </a:prstGeom>
          <a:ln w="5715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95EFB0B5-D30B-4652-B2A1-3F47533D991E}"/>
              </a:ext>
            </a:extLst>
          </p:cNvPr>
          <p:cNvCxnSpPr>
            <a:cxnSpLocks/>
          </p:cNvCxnSpPr>
          <p:nvPr/>
        </p:nvCxnSpPr>
        <p:spPr>
          <a:xfrm flipV="1">
            <a:off x="1805798" y="3692578"/>
            <a:ext cx="2575333" cy="116387"/>
          </a:xfrm>
          <a:prstGeom prst="straightConnector1">
            <a:avLst/>
          </a:prstGeom>
          <a:ln w="5715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447232B0-AED6-4183-8399-9757733F1DF8}"/>
              </a:ext>
            </a:extLst>
          </p:cNvPr>
          <p:cNvSpPr txBox="1"/>
          <p:nvPr/>
        </p:nvSpPr>
        <p:spPr>
          <a:xfrm>
            <a:off x="5916967" y="2604013"/>
            <a:ext cx="4572000" cy="369332"/>
          </a:xfrm>
          <a:prstGeom prst="rect">
            <a:avLst/>
          </a:prstGeom>
          <a:noFill/>
        </p:spPr>
        <p:txBody>
          <a:bodyPr wrap="square">
            <a:spAutoFit/>
          </a:bodyPr>
          <a:lstStyle/>
          <a:p>
            <a:r>
              <a:rPr kumimoji="1" lang="en-US" altLang="ja-JP" kern="0" dirty="0"/>
              <a:t>Anchor node device</a:t>
            </a:r>
            <a:endParaRPr lang="ja-JP" altLang="en-US" dirty="0"/>
          </a:p>
        </p:txBody>
      </p:sp>
      <p:sp>
        <p:nvSpPr>
          <p:cNvPr id="46" name="テキスト ボックス 45">
            <a:extLst>
              <a:ext uri="{FF2B5EF4-FFF2-40B4-BE49-F238E27FC236}">
                <a16:creationId xmlns:a16="http://schemas.microsoft.com/office/drawing/2014/main" id="{3F602643-710D-43AB-A7E1-8167789D21DA}"/>
              </a:ext>
            </a:extLst>
          </p:cNvPr>
          <p:cNvSpPr txBox="1"/>
          <p:nvPr/>
        </p:nvSpPr>
        <p:spPr>
          <a:xfrm>
            <a:off x="3669853" y="3791488"/>
            <a:ext cx="2149506" cy="338554"/>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kumimoji="1" lang="en-US" altLang="ja-JP" sz="1600" b="1" dirty="0">
                <a:solidFill>
                  <a:srgbClr val="000000"/>
                </a:solidFill>
                <a:effectLst/>
                <a:latin typeface="Arial" panose="020B0604020202020204" pitchFamily="34" charset="0"/>
                <a:ea typeface="ＭＳ Ｐゴシック" panose="020B0600070205080204" pitchFamily="50" charset="-128"/>
                <a:cs typeface="+mn-cs"/>
              </a:rPr>
              <a:t>Anchor node device</a:t>
            </a:r>
            <a:endParaRPr lang="ja-JP" altLang="ja-JP" sz="1600" dirty="0">
              <a:effectLst/>
            </a:endParaRPr>
          </a:p>
        </p:txBody>
      </p:sp>
      <p:sp>
        <p:nvSpPr>
          <p:cNvPr id="47" name="テキスト ボックス 46">
            <a:extLst>
              <a:ext uri="{FF2B5EF4-FFF2-40B4-BE49-F238E27FC236}">
                <a16:creationId xmlns:a16="http://schemas.microsoft.com/office/drawing/2014/main" id="{2EC48324-4129-4EE8-AD42-DB3BC4458BC6}"/>
              </a:ext>
            </a:extLst>
          </p:cNvPr>
          <p:cNvSpPr txBox="1"/>
          <p:nvPr/>
        </p:nvSpPr>
        <p:spPr>
          <a:xfrm>
            <a:off x="5897705" y="3282807"/>
            <a:ext cx="2149506" cy="584775"/>
          </a:xfrm>
          <a:prstGeom prst="rect">
            <a:avLst/>
          </a:prstGeom>
          <a:solidFill>
            <a:srgbClr val="D9D9D9">
              <a:alpha val="81176"/>
            </a:srgbClr>
          </a:solidFill>
          <a:ln w="38100">
            <a:solidFill>
              <a:srgbClr val="FF0000"/>
            </a:solidFill>
          </a:ln>
        </p:spPr>
        <p:txBody>
          <a:bodyPr wrap="square">
            <a:spAutoFit/>
          </a:bodyPr>
          <a:lstStyle/>
          <a:p>
            <a:pPr algn="l" rtl="0" eaLnBrk="0" fontAlgn="base" hangingPunct="0">
              <a:spcBef>
                <a:spcPts val="0"/>
              </a:spcBef>
              <a:spcAft>
                <a:spcPts val="0"/>
              </a:spcAft>
            </a:pPr>
            <a:r>
              <a:rPr kumimoji="1" lang="en-US" altLang="ja-JP" sz="1600" b="1" dirty="0">
                <a:solidFill>
                  <a:srgbClr val="000000"/>
                </a:solidFill>
                <a:effectLst/>
                <a:latin typeface="Arial" panose="020B0604020202020204" pitchFamily="34" charset="0"/>
                <a:ea typeface="ＭＳ Ｐゴシック" panose="020B0600070205080204" pitchFamily="50" charset="-128"/>
                <a:cs typeface="+mn-cs"/>
              </a:rPr>
              <a:t>on-vehicle environment</a:t>
            </a:r>
            <a:endParaRPr lang="ja-JP" altLang="ja-JP" sz="1600" dirty="0">
              <a:effectLst/>
            </a:endParaRPr>
          </a:p>
        </p:txBody>
      </p:sp>
      <p:sp>
        <p:nvSpPr>
          <p:cNvPr id="48" name="テキスト ボックス 47">
            <a:extLst>
              <a:ext uri="{FF2B5EF4-FFF2-40B4-BE49-F238E27FC236}">
                <a16:creationId xmlns:a16="http://schemas.microsoft.com/office/drawing/2014/main" id="{D448196C-BA7B-4E5F-9FB2-7A0CBC65E603}"/>
              </a:ext>
            </a:extLst>
          </p:cNvPr>
          <p:cNvSpPr txBox="1"/>
          <p:nvPr/>
        </p:nvSpPr>
        <p:spPr>
          <a:xfrm>
            <a:off x="2422494" y="2713895"/>
            <a:ext cx="2149506" cy="584775"/>
          </a:xfrm>
          <a:prstGeom prst="rect">
            <a:avLst/>
          </a:prstGeom>
          <a:solidFill>
            <a:srgbClr val="D9D9D9">
              <a:alpha val="81176"/>
            </a:srgbClr>
          </a:solidFill>
          <a:ln w="38100">
            <a:solidFill>
              <a:srgbClr val="00B050"/>
            </a:solidFill>
          </a:ln>
        </p:spPr>
        <p:txBody>
          <a:bodyPr wrap="square">
            <a:spAutoFit/>
          </a:bodyPr>
          <a:lstStyle/>
          <a:p>
            <a:pPr algn="l" rtl="0" eaLnBrk="0" fontAlgn="base" hangingPunct="0">
              <a:spcBef>
                <a:spcPts val="0"/>
              </a:spcBef>
              <a:spcAft>
                <a:spcPts val="0"/>
              </a:spcAft>
            </a:pPr>
            <a:r>
              <a:rPr kumimoji="1" lang="en-US" altLang="ja-JP" sz="1600" b="1" dirty="0">
                <a:solidFill>
                  <a:srgbClr val="000000"/>
                </a:solidFill>
                <a:effectLst/>
                <a:latin typeface="Arial" panose="020B0604020202020204" pitchFamily="34" charset="0"/>
                <a:ea typeface="ＭＳ Ｐゴシック" panose="020B0600070205080204" pitchFamily="50" charset="-128"/>
                <a:cs typeface="+mn-cs"/>
              </a:rPr>
              <a:t>Around-vehicle environment</a:t>
            </a:r>
            <a:endParaRPr lang="ja-JP" altLang="ja-JP" sz="1600" dirty="0">
              <a:effectLst/>
            </a:endParaRPr>
          </a:p>
        </p:txBody>
      </p:sp>
    </p:spTree>
    <p:extLst>
      <p:ext uri="{BB962C8B-B14F-4D97-AF65-F5344CB8AC3E}">
        <p14:creationId xmlns:p14="http://schemas.microsoft.com/office/powerpoint/2010/main" val="2607951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E018507-8D64-4ADF-8730-4CB3739BC957}"/>
              </a:ext>
            </a:extLst>
          </p:cNvPr>
          <p:cNvSpPr>
            <a:spLocks noGrp="1"/>
          </p:cNvSpPr>
          <p:nvPr>
            <p:ph type="dt" idx="10"/>
          </p:nvPr>
        </p:nvSpPr>
        <p:spPr/>
        <p:txBody>
          <a:bodyPr/>
          <a:lstStyle/>
          <a:p>
            <a:r>
              <a:rPr lang="en-US" altLang="ja-JP"/>
              <a:t>September 2021</a:t>
            </a:r>
            <a:endParaRPr lang="en-US" dirty="0"/>
          </a:p>
        </p:txBody>
      </p:sp>
      <p:sp>
        <p:nvSpPr>
          <p:cNvPr id="3" name="フッター プレースホルダー 2">
            <a:extLst>
              <a:ext uri="{FF2B5EF4-FFF2-40B4-BE49-F238E27FC236}">
                <a16:creationId xmlns:a16="http://schemas.microsoft.com/office/drawing/2014/main" id="{25A09FFE-7A86-49BF-891B-F885056261DD}"/>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745EB8C0-C868-4E14-A645-DF2CE0F699C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29</a:t>
            </a:fld>
            <a:endParaRPr dirty="0"/>
          </a:p>
        </p:txBody>
      </p:sp>
      <p:sp>
        <p:nvSpPr>
          <p:cNvPr id="5" name="タイトル 4">
            <a:extLst>
              <a:ext uri="{FF2B5EF4-FFF2-40B4-BE49-F238E27FC236}">
                <a16:creationId xmlns:a16="http://schemas.microsoft.com/office/drawing/2014/main" id="{A9491949-43D4-4A7D-9A50-DCFA438CD9EA}"/>
              </a:ext>
            </a:extLst>
          </p:cNvPr>
          <p:cNvSpPr>
            <a:spLocks noGrp="1"/>
          </p:cNvSpPr>
          <p:nvPr>
            <p:ph type="title"/>
          </p:nvPr>
        </p:nvSpPr>
        <p:spPr>
          <a:xfrm>
            <a:off x="685800" y="685799"/>
            <a:ext cx="7772400" cy="921059"/>
          </a:xfrm>
        </p:spPr>
        <p:txBody>
          <a:bodyPr/>
          <a:lstStyle/>
          <a:p>
            <a:r>
              <a:rPr kumimoji="1" lang="en-US" altLang="ja-JP" dirty="0"/>
              <a:t>Use case : In-vehicle </a:t>
            </a:r>
            <a:br>
              <a:rPr kumimoji="1" lang="en-US" altLang="ja-JP" dirty="0"/>
            </a:br>
            <a:r>
              <a:rPr kumimoji="1" lang="en-US" altLang="ja-JP" dirty="0"/>
              <a:t>Elderly driver’s accident avoidance</a:t>
            </a:r>
            <a:endParaRPr kumimoji="1" lang="ja-JP" altLang="en-US" dirty="0"/>
          </a:p>
        </p:txBody>
      </p:sp>
      <p:pic>
        <p:nvPicPr>
          <p:cNvPr id="7" name="図 6" descr="アイコン&#10;&#10;自動的に生成された説明">
            <a:extLst>
              <a:ext uri="{FF2B5EF4-FFF2-40B4-BE49-F238E27FC236}">
                <a16:creationId xmlns:a16="http://schemas.microsoft.com/office/drawing/2014/main" id="{5914B7FC-6BB2-4F83-98CD-F3F3D99200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961" y="3808485"/>
            <a:ext cx="7119891" cy="2662773"/>
          </a:xfrm>
          <a:prstGeom prst="rect">
            <a:avLst/>
          </a:prstGeom>
        </p:spPr>
      </p:pic>
      <p:sp>
        <p:nvSpPr>
          <p:cNvPr id="8" name="楕円 7">
            <a:extLst>
              <a:ext uri="{FF2B5EF4-FFF2-40B4-BE49-F238E27FC236}">
                <a16:creationId xmlns:a16="http://schemas.microsoft.com/office/drawing/2014/main" id="{85FA808C-E33E-49F9-BAF6-5647DB2CADB6}"/>
              </a:ext>
            </a:extLst>
          </p:cNvPr>
          <p:cNvSpPr/>
          <p:nvPr/>
        </p:nvSpPr>
        <p:spPr>
          <a:xfrm>
            <a:off x="5802292" y="4988773"/>
            <a:ext cx="177554" cy="159798"/>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3628734A-20ED-45DB-81ED-E12A64673BA7}"/>
              </a:ext>
            </a:extLst>
          </p:cNvPr>
          <p:cNvSpPr/>
          <p:nvPr/>
        </p:nvSpPr>
        <p:spPr>
          <a:xfrm>
            <a:off x="5890328" y="4741203"/>
            <a:ext cx="177554" cy="159798"/>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F6FFA9E8-9804-4EBA-B01A-5E2C52A68BC1}"/>
              </a:ext>
            </a:extLst>
          </p:cNvPr>
          <p:cNvSpPr/>
          <p:nvPr/>
        </p:nvSpPr>
        <p:spPr>
          <a:xfrm>
            <a:off x="5824487" y="5325967"/>
            <a:ext cx="177554" cy="159798"/>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5C79E5C1-81AA-4645-9F78-B1D2A4928641}"/>
              </a:ext>
            </a:extLst>
          </p:cNvPr>
          <p:cNvSpPr/>
          <p:nvPr/>
        </p:nvSpPr>
        <p:spPr>
          <a:xfrm>
            <a:off x="608120" y="1985852"/>
            <a:ext cx="177554" cy="159798"/>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7" name="楕円 16">
            <a:extLst>
              <a:ext uri="{FF2B5EF4-FFF2-40B4-BE49-F238E27FC236}">
                <a16:creationId xmlns:a16="http://schemas.microsoft.com/office/drawing/2014/main" id="{A34A7D7F-A4A5-4873-8B0E-88B347315AA6}"/>
              </a:ext>
            </a:extLst>
          </p:cNvPr>
          <p:cNvSpPr/>
          <p:nvPr/>
        </p:nvSpPr>
        <p:spPr>
          <a:xfrm>
            <a:off x="4267199" y="4655581"/>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8" name="楕円 17">
            <a:extLst>
              <a:ext uri="{FF2B5EF4-FFF2-40B4-BE49-F238E27FC236}">
                <a16:creationId xmlns:a16="http://schemas.microsoft.com/office/drawing/2014/main" id="{75D059C1-9724-4B27-83AD-0C1264575D00}"/>
              </a:ext>
            </a:extLst>
          </p:cNvPr>
          <p:cNvSpPr/>
          <p:nvPr/>
        </p:nvSpPr>
        <p:spPr>
          <a:xfrm>
            <a:off x="621436" y="1693808"/>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1" name="楕円 20">
            <a:extLst>
              <a:ext uri="{FF2B5EF4-FFF2-40B4-BE49-F238E27FC236}">
                <a16:creationId xmlns:a16="http://schemas.microsoft.com/office/drawing/2014/main" id="{B9C876AE-8809-44CF-8E59-F1BED23D0826}"/>
              </a:ext>
            </a:extLst>
          </p:cNvPr>
          <p:cNvSpPr/>
          <p:nvPr/>
        </p:nvSpPr>
        <p:spPr>
          <a:xfrm>
            <a:off x="3987553" y="4834367"/>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2" name="楕円 21">
            <a:extLst>
              <a:ext uri="{FF2B5EF4-FFF2-40B4-BE49-F238E27FC236}">
                <a16:creationId xmlns:a16="http://schemas.microsoft.com/office/drawing/2014/main" id="{5B600177-B641-4E0F-BC63-843A730389FA}"/>
              </a:ext>
            </a:extLst>
          </p:cNvPr>
          <p:cNvSpPr/>
          <p:nvPr/>
        </p:nvSpPr>
        <p:spPr>
          <a:xfrm>
            <a:off x="4179165" y="5281983"/>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6" name="楕円 25">
            <a:extLst>
              <a:ext uri="{FF2B5EF4-FFF2-40B4-BE49-F238E27FC236}">
                <a16:creationId xmlns:a16="http://schemas.microsoft.com/office/drawing/2014/main" id="{C9763010-9A01-4160-84A4-060C6E7190FA}"/>
              </a:ext>
            </a:extLst>
          </p:cNvPr>
          <p:cNvSpPr/>
          <p:nvPr/>
        </p:nvSpPr>
        <p:spPr>
          <a:xfrm>
            <a:off x="2773534" y="4674569"/>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7" name="楕円 26">
            <a:extLst>
              <a:ext uri="{FF2B5EF4-FFF2-40B4-BE49-F238E27FC236}">
                <a16:creationId xmlns:a16="http://schemas.microsoft.com/office/drawing/2014/main" id="{B9097D89-F79B-433F-BC6D-F256D7CF7B5C}"/>
              </a:ext>
            </a:extLst>
          </p:cNvPr>
          <p:cNvSpPr/>
          <p:nvPr/>
        </p:nvSpPr>
        <p:spPr>
          <a:xfrm>
            <a:off x="5024018" y="4761866"/>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0" name="楕円 29">
            <a:extLst>
              <a:ext uri="{FF2B5EF4-FFF2-40B4-BE49-F238E27FC236}">
                <a16:creationId xmlns:a16="http://schemas.microsoft.com/office/drawing/2014/main" id="{E0F3C056-E1B7-4813-83D7-DF5380A42434}"/>
              </a:ext>
            </a:extLst>
          </p:cNvPr>
          <p:cNvSpPr/>
          <p:nvPr/>
        </p:nvSpPr>
        <p:spPr>
          <a:xfrm>
            <a:off x="3937245" y="5143031"/>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1" name="楕円 30">
            <a:extLst>
              <a:ext uri="{FF2B5EF4-FFF2-40B4-BE49-F238E27FC236}">
                <a16:creationId xmlns:a16="http://schemas.microsoft.com/office/drawing/2014/main" id="{8DB19DA4-F470-4451-A5B5-BBA19DCA244C}"/>
              </a:ext>
            </a:extLst>
          </p:cNvPr>
          <p:cNvSpPr/>
          <p:nvPr/>
        </p:nvSpPr>
        <p:spPr>
          <a:xfrm>
            <a:off x="2743940" y="4839185"/>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3" name="楕円 32">
            <a:extLst>
              <a:ext uri="{FF2B5EF4-FFF2-40B4-BE49-F238E27FC236}">
                <a16:creationId xmlns:a16="http://schemas.microsoft.com/office/drawing/2014/main" id="{2533B3D8-2FE9-4B46-B97B-76B40C225B9C}"/>
              </a:ext>
            </a:extLst>
          </p:cNvPr>
          <p:cNvSpPr/>
          <p:nvPr/>
        </p:nvSpPr>
        <p:spPr>
          <a:xfrm>
            <a:off x="616996" y="2905524"/>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5" name="楕円 34">
            <a:extLst>
              <a:ext uri="{FF2B5EF4-FFF2-40B4-BE49-F238E27FC236}">
                <a16:creationId xmlns:a16="http://schemas.microsoft.com/office/drawing/2014/main" id="{00D135FB-1629-4DE0-B125-8E8610117C42}"/>
              </a:ext>
            </a:extLst>
          </p:cNvPr>
          <p:cNvSpPr/>
          <p:nvPr/>
        </p:nvSpPr>
        <p:spPr>
          <a:xfrm>
            <a:off x="1646808" y="5059972"/>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6" name="楕円 35">
            <a:extLst>
              <a:ext uri="{FF2B5EF4-FFF2-40B4-BE49-F238E27FC236}">
                <a16:creationId xmlns:a16="http://schemas.microsoft.com/office/drawing/2014/main" id="{BCD56816-A833-44E2-BB12-A79A4ADCCD25}"/>
              </a:ext>
            </a:extLst>
          </p:cNvPr>
          <p:cNvSpPr/>
          <p:nvPr/>
        </p:nvSpPr>
        <p:spPr>
          <a:xfrm>
            <a:off x="821184" y="5120852"/>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5FBE4375-6F30-4F87-BF85-8D3857D37B12}"/>
              </a:ext>
            </a:extLst>
          </p:cNvPr>
          <p:cNvSpPr/>
          <p:nvPr/>
        </p:nvSpPr>
        <p:spPr>
          <a:xfrm>
            <a:off x="611079" y="2318106"/>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9" name="楕円 38">
            <a:extLst>
              <a:ext uri="{FF2B5EF4-FFF2-40B4-BE49-F238E27FC236}">
                <a16:creationId xmlns:a16="http://schemas.microsoft.com/office/drawing/2014/main" id="{6C6E4C70-9078-4079-9806-8AF65E10BB76}"/>
              </a:ext>
            </a:extLst>
          </p:cNvPr>
          <p:cNvSpPr/>
          <p:nvPr/>
        </p:nvSpPr>
        <p:spPr>
          <a:xfrm>
            <a:off x="2099569" y="5757709"/>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0" name="楕円 39">
            <a:extLst>
              <a:ext uri="{FF2B5EF4-FFF2-40B4-BE49-F238E27FC236}">
                <a16:creationId xmlns:a16="http://schemas.microsoft.com/office/drawing/2014/main" id="{7EE0BADC-1CCF-44A3-B8A1-74C08FF086C6}"/>
              </a:ext>
            </a:extLst>
          </p:cNvPr>
          <p:cNvSpPr/>
          <p:nvPr/>
        </p:nvSpPr>
        <p:spPr>
          <a:xfrm>
            <a:off x="8005441" y="5441781"/>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1" name="楕円 40">
            <a:extLst>
              <a:ext uri="{FF2B5EF4-FFF2-40B4-BE49-F238E27FC236}">
                <a16:creationId xmlns:a16="http://schemas.microsoft.com/office/drawing/2014/main" id="{E077AC73-E154-4982-9DFE-B99C008C12D6}"/>
              </a:ext>
            </a:extLst>
          </p:cNvPr>
          <p:cNvSpPr/>
          <p:nvPr/>
        </p:nvSpPr>
        <p:spPr>
          <a:xfrm>
            <a:off x="7941075" y="4608708"/>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5" name="テキスト ボックス 44">
            <a:extLst>
              <a:ext uri="{FF2B5EF4-FFF2-40B4-BE49-F238E27FC236}">
                <a16:creationId xmlns:a16="http://schemas.microsoft.com/office/drawing/2014/main" id="{61E29FFE-F162-420F-B105-A50D6E6DC8A2}"/>
              </a:ext>
            </a:extLst>
          </p:cNvPr>
          <p:cNvSpPr txBox="1"/>
          <p:nvPr/>
        </p:nvSpPr>
        <p:spPr>
          <a:xfrm>
            <a:off x="830061" y="1593636"/>
            <a:ext cx="3343923" cy="369332"/>
          </a:xfrm>
          <a:prstGeom prst="rect">
            <a:avLst/>
          </a:prstGeom>
          <a:noFill/>
        </p:spPr>
        <p:txBody>
          <a:bodyPr wrap="square">
            <a:spAutoFit/>
          </a:bodyPr>
          <a:lstStyle/>
          <a:p>
            <a:r>
              <a:rPr kumimoji="1" lang="en-US" altLang="ja-JP" dirty="0"/>
              <a:t>HBAN(1): For vehicle driver</a:t>
            </a:r>
            <a:endParaRPr lang="ja-JP" altLang="en-US" dirty="0"/>
          </a:p>
        </p:txBody>
      </p:sp>
      <p:sp>
        <p:nvSpPr>
          <p:cNvPr id="46" name="テキスト ボックス 45">
            <a:extLst>
              <a:ext uri="{FF2B5EF4-FFF2-40B4-BE49-F238E27FC236}">
                <a16:creationId xmlns:a16="http://schemas.microsoft.com/office/drawing/2014/main" id="{1C3EE55B-0AFF-4813-9D94-AD9332C3F2C0}"/>
              </a:ext>
            </a:extLst>
          </p:cNvPr>
          <p:cNvSpPr txBox="1"/>
          <p:nvPr/>
        </p:nvSpPr>
        <p:spPr>
          <a:xfrm>
            <a:off x="830061" y="1887562"/>
            <a:ext cx="5069148" cy="369332"/>
          </a:xfrm>
          <a:prstGeom prst="rect">
            <a:avLst/>
          </a:prstGeom>
          <a:noFill/>
        </p:spPr>
        <p:txBody>
          <a:bodyPr wrap="square">
            <a:spAutoFit/>
          </a:bodyPr>
          <a:lstStyle/>
          <a:p>
            <a:r>
              <a:rPr kumimoji="1" lang="en-US" altLang="ja-JP" dirty="0"/>
              <a:t>HBAN(2): For passenger</a:t>
            </a:r>
            <a:endParaRPr lang="ja-JP" altLang="en-US" dirty="0"/>
          </a:p>
        </p:txBody>
      </p:sp>
      <p:sp>
        <p:nvSpPr>
          <p:cNvPr id="47" name="テキスト ボックス 46">
            <a:extLst>
              <a:ext uri="{FF2B5EF4-FFF2-40B4-BE49-F238E27FC236}">
                <a16:creationId xmlns:a16="http://schemas.microsoft.com/office/drawing/2014/main" id="{74DE348E-B548-4CF2-B20C-194F9B53EDD1}"/>
              </a:ext>
            </a:extLst>
          </p:cNvPr>
          <p:cNvSpPr txBox="1"/>
          <p:nvPr/>
        </p:nvSpPr>
        <p:spPr>
          <a:xfrm>
            <a:off x="830061" y="2204933"/>
            <a:ext cx="1247314" cy="369332"/>
          </a:xfrm>
          <a:prstGeom prst="rect">
            <a:avLst/>
          </a:prstGeom>
          <a:noFill/>
        </p:spPr>
        <p:txBody>
          <a:bodyPr wrap="square">
            <a:spAutoFit/>
          </a:bodyPr>
          <a:lstStyle/>
          <a:p>
            <a:r>
              <a:rPr lang="en-US" altLang="ja-JP" dirty="0"/>
              <a:t>V</a:t>
            </a:r>
            <a:r>
              <a:rPr kumimoji="1" lang="en-US" altLang="ja-JP" dirty="0"/>
              <a:t>BAN(1):</a:t>
            </a:r>
            <a:endParaRPr lang="ja-JP" altLang="en-US" dirty="0"/>
          </a:p>
        </p:txBody>
      </p:sp>
      <p:sp>
        <p:nvSpPr>
          <p:cNvPr id="48" name="テキスト ボックス 47">
            <a:extLst>
              <a:ext uri="{FF2B5EF4-FFF2-40B4-BE49-F238E27FC236}">
                <a16:creationId xmlns:a16="http://schemas.microsoft.com/office/drawing/2014/main" id="{33B83BDA-E33D-46E8-85C3-3AF791AE7B29}"/>
              </a:ext>
            </a:extLst>
          </p:cNvPr>
          <p:cNvSpPr txBox="1"/>
          <p:nvPr/>
        </p:nvSpPr>
        <p:spPr>
          <a:xfrm>
            <a:off x="4552809" y="2204847"/>
            <a:ext cx="4003039" cy="523220"/>
          </a:xfrm>
          <a:prstGeom prst="rect">
            <a:avLst/>
          </a:prstGeom>
          <a:noFill/>
        </p:spPr>
        <p:txBody>
          <a:bodyPr wrap="square">
            <a:spAutoFit/>
          </a:bodyPr>
          <a:lstStyle/>
          <a:p>
            <a:r>
              <a:rPr lang="en-US" altLang="ja-JP" sz="1400" b="0" dirty="0"/>
              <a:t>Emergency vehicle control and braking while driver ’s health problem happens</a:t>
            </a:r>
            <a:endParaRPr lang="ja-JP" altLang="en-US" sz="1400" b="0" dirty="0"/>
          </a:p>
        </p:txBody>
      </p:sp>
      <p:sp>
        <p:nvSpPr>
          <p:cNvPr id="49" name="テキスト ボックス 48">
            <a:extLst>
              <a:ext uri="{FF2B5EF4-FFF2-40B4-BE49-F238E27FC236}">
                <a16:creationId xmlns:a16="http://schemas.microsoft.com/office/drawing/2014/main" id="{5042880A-D3AB-4BF9-8854-A1FDC5D6056B}"/>
              </a:ext>
            </a:extLst>
          </p:cNvPr>
          <p:cNvSpPr txBox="1"/>
          <p:nvPr/>
        </p:nvSpPr>
        <p:spPr>
          <a:xfrm>
            <a:off x="830061" y="2804033"/>
            <a:ext cx="1205140" cy="369332"/>
          </a:xfrm>
          <a:prstGeom prst="rect">
            <a:avLst/>
          </a:prstGeom>
          <a:noFill/>
        </p:spPr>
        <p:txBody>
          <a:bodyPr wrap="square">
            <a:spAutoFit/>
          </a:bodyPr>
          <a:lstStyle/>
          <a:p>
            <a:r>
              <a:rPr lang="en-US" altLang="ja-JP" dirty="0"/>
              <a:t>V</a:t>
            </a:r>
            <a:r>
              <a:rPr kumimoji="1" lang="en-US" altLang="ja-JP" dirty="0"/>
              <a:t>BAN(2):</a:t>
            </a:r>
            <a:endParaRPr lang="ja-JP" altLang="en-US" dirty="0"/>
          </a:p>
        </p:txBody>
      </p:sp>
      <p:sp>
        <p:nvSpPr>
          <p:cNvPr id="51" name="テキスト ボックス 50">
            <a:extLst>
              <a:ext uri="{FF2B5EF4-FFF2-40B4-BE49-F238E27FC236}">
                <a16:creationId xmlns:a16="http://schemas.microsoft.com/office/drawing/2014/main" id="{BCB5CA70-6B90-4FC9-9FBB-FE3F3BB491E3}"/>
              </a:ext>
            </a:extLst>
          </p:cNvPr>
          <p:cNvSpPr txBox="1"/>
          <p:nvPr/>
        </p:nvSpPr>
        <p:spPr>
          <a:xfrm>
            <a:off x="1882801" y="2198091"/>
            <a:ext cx="2587106" cy="646331"/>
          </a:xfrm>
          <a:prstGeom prst="rect">
            <a:avLst/>
          </a:prstGeom>
          <a:noFill/>
        </p:spPr>
        <p:txBody>
          <a:bodyPr wrap="square">
            <a:spAutoFit/>
          </a:bodyPr>
          <a:lstStyle/>
          <a:p>
            <a:r>
              <a:rPr kumimoji="1" lang="en-US" altLang="ja-JP" dirty="0"/>
              <a:t>For vehicle sensing &amp; control</a:t>
            </a:r>
            <a:endParaRPr lang="ja-JP" altLang="en-US" dirty="0"/>
          </a:p>
        </p:txBody>
      </p:sp>
      <p:sp>
        <p:nvSpPr>
          <p:cNvPr id="53" name="テキスト ボックス 52">
            <a:extLst>
              <a:ext uri="{FF2B5EF4-FFF2-40B4-BE49-F238E27FC236}">
                <a16:creationId xmlns:a16="http://schemas.microsoft.com/office/drawing/2014/main" id="{50825A81-3F97-4959-82C8-19EDD29CD4CB}"/>
              </a:ext>
            </a:extLst>
          </p:cNvPr>
          <p:cNvSpPr txBox="1"/>
          <p:nvPr/>
        </p:nvSpPr>
        <p:spPr>
          <a:xfrm>
            <a:off x="1882801" y="2810137"/>
            <a:ext cx="2362204" cy="646331"/>
          </a:xfrm>
          <a:prstGeom prst="rect">
            <a:avLst/>
          </a:prstGeom>
          <a:noFill/>
        </p:spPr>
        <p:txBody>
          <a:bodyPr wrap="square">
            <a:spAutoFit/>
          </a:bodyPr>
          <a:lstStyle/>
          <a:p>
            <a:r>
              <a:rPr kumimoji="1" lang="en-US" altLang="ja-JP" dirty="0"/>
              <a:t>For entertainment purpose</a:t>
            </a:r>
            <a:endParaRPr lang="ja-JP" altLang="en-US" dirty="0"/>
          </a:p>
        </p:txBody>
      </p:sp>
      <p:sp>
        <p:nvSpPr>
          <p:cNvPr id="54" name="テキスト ボックス 53">
            <a:extLst>
              <a:ext uri="{FF2B5EF4-FFF2-40B4-BE49-F238E27FC236}">
                <a16:creationId xmlns:a16="http://schemas.microsoft.com/office/drawing/2014/main" id="{68875FF2-0814-40AA-8BA2-BE0E665253DC}"/>
              </a:ext>
            </a:extLst>
          </p:cNvPr>
          <p:cNvSpPr txBox="1"/>
          <p:nvPr/>
        </p:nvSpPr>
        <p:spPr>
          <a:xfrm>
            <a:off x="4552809" y="2786826"/>
            <a:ext cx="4003039" cy="523220"/>
          </a:xfrm>
          <a:prstGeom prst="rect">
            <a:avLst/>
          </a:prstGeom>
          <a:noFill/>
        </p:spPr>
        <p:txBody>
          <a:bodyPr wrap="square">
            <a:spAutoFit/>
          </a:bodyPr>
          <a:lstStyle/>
          <a:p>
            <a:r>
              <a:rPr lang="en-US" altLang="ja-JP" sz="1400" b="0" dirty="0"/>
              <a:t>Emergency call to rescue, ambulance teams and police station </a:t>
            </a:r>
            <a:endParaRPr lang="ja-JP" altLang="en-US" sz="1400" b="0" dirty="0"/>
          </a:p>
        </p:txBody>
      </p:sp>
      <p:sp>
        <p:nvSpPr>
          <p:cNvPr id="55" name="テキスト ボックス 54">
            <a:extLst>
              <a:ext uri="{FF2B5EF4-FFF2-40B4-BE49-F238E27FC236}">
                <a16:creationId xmlns:a16="http://schemas.microsoft.com/office/drawing/2014/main" id="{1F926C8C-73C7-4766-876F-CA206E3190ED}"/>
              </a:ext>
            </a:extLst>
          </p:cNvPr>
          <p:cNvSpPr txBox="1"/>
          <p:nvPr/>
        </p:nvSpPr>
        <p:spPr>
          <a:xfrm>
            <a:off x="4552808" y="1918339"/>
            <a:ext cx="4483125" cy="307777"/>
          </a:xfrm>
          <a:prstGeom prst="rect">
            <a:avLst/>
          </a:prstGeom>
          <a:noFill/>
        </p:spPr>
        <p:txBody>
          <a:bodyPr wrap="square">
            <a:spAutoFit/>
          </a:bodyPr>
          <a:lstStyle/>
          <a:p>
            <a:r>
              <a:rPr lang="en-US" altLang="ja-JP" sz="1400" b="0" dirty="0"/>
              <a:t>Health condition monitoring, ride comfort monitoring</a:t>
            </a:r>
            <a:endParaRPr lang="ja-JP" altLang="en-US" sz="1400" b="0" dirty="0"/>
          </a:p>
        </p:txBody>
      </p:sp>
      <p:sp>
        <p:nvSpPr>
          <p:cNvPr id="59" name="テキスト ボックス 58">
            <a:extLst>
              <a:ext uri="{FF2B5EF4-FFF2-40B4-BE49-F238E27FC236}">
                <a16:creationId xmlns:a16="http://schemas.microsoft.com/office/drawing/2014/main" id="{FBC07242-645A-4FBB-9C28-3648589F4126}"/>
              </a:ext>
            </a:extLst>
          </p:cNvPr>
          <p:cNvSpPr txBox="1"/>
          <p:nvPr/>
        </p:nvSpPr>
        <p:spPr>
          <a:xfrm>
            <a:off x="3895102" y="1634989"/>
            <a:ext cx="5909528" cy="307777"/>
          </a:xfrm>
          <a:prstGeom prst="rect">
            <a:avLst/>
          </a:prstGeom>
          <a:noFill/>
        </p:spPr>
        <p:txBody>
          <a:bodyPr wrap="square">
            <a:spAutoFit/>
          </a:bodyPr>
          <a:lstStyle/>
          <a:p>
            <a:r>
              <a:rPr lang="en-US" altLang="ja-JP" sz="1400" b="0" dirty="0"/>
              <a:t>Health condition monitoring, Seizure and sudden death detection</a:t>
            </a:r>
            <a:endParaRPr lang="ja-JP" altLang="en-US" sz="1400" b="0" dirty="0"/>
          </a:p>
        </p:txBody>
      </p:sp>
      <p:sp>
        <p:nvSpPr>
          <p:cNvPr id="60" name="楕円 59">
            <a:extLst>
              <a:ext uri="{FF2B5EF4-FFF2-40B4-BE49-F238E27FC236}">
                <a16:creationId xmlns:a16="http://schemas.microsoft.com/office/drawing/2014/main" id="{9BDA7CC0-84F8-41FE-BEAD-8585E3AC0B9B}"/>
              </a:ext>
            </a:extLst>
          </p:cNvPr>
          <p:cNvSpPr/>
          <p:nvPr/>
        </p:nvSpPr>
        <p:spPr>
          <a:xfrm>
            <a:off x="4007528" y="5601579"/>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1" name="テキスト ボックス 60">
            <a:extLst>
              <a:ext uri="{FF2B5EF4-FFF2-40B4-BE49-F238E27FC236}">
                <a16:creationId xmlns:a16="http://schemas.microsoft.com/office/drawing/2014/main" id="{CDD9462B-DC27-4EE2-AAD9-FD4575C9D7F1}"/>
              </a:ext>
            </a:extLst>
          </p:cNvPr>
          <p:cNvSpPr txBox="1"/>
          <p:nvPr/>
        </p:nvSpPr>
        <p:spPr>
          <a:xfrm>
            <a:off x="830061" y="3405975"/>
            <a:ext cx="3084951" cy="369332"/>
          </a:xfrm>
          <a:prstGeom prst="rect">
            <a:avLst/>
          </a:prstGeom>
          <a:noFill/>
        </p:spPr>
        <p:txBody>
          <a:bodyPr wrap="square">
            <a:spAutoFit/>
          </a:bodyPr>
          <a:lstStyle/>
          <a:p>
            <a:r>
              <a:rPr lang="en-US" altLang="ja-JP" dirty="0"/>
              <a:t>General purpose radios</a:t>
            </a:r>
            <a:endParaRPr lang="ja-JP" altLang="en-US" dirty="0"/>
          </a:p>
        </p:txBody>
      </p:sp>
      <p:sp>
        <p:nvSpPr>
          <p:cNvPr id="62" name="楕円 61">
            <a:extLst>
              <a:ext uri="{FF2B5EF4-FFF2-40B4-BE49-F238E27FC236}">
                <a16:creationId xmlns:a16="http://schemas.microsoft.com/office/drawing/2014/main" id="{E1FDE9DE-A3C6-4895-80D7-15442FFA6BCC}"/>
              </a:ext>
            </a:extLst>
          </p:cNvPr>
          <p:cNvSpPr/>
          <p:nvPr/>
        </p:nvSpPr>
        <p:spPr>
          <a:xfrm>
            <a:off x="616996" y="3490570"/>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3" name="楕円 62">
            <a:extLst>
              <a:ext uri="{FF2B5EF4-FFF2-40B4-BE49-F238E27FC236}">
                <a16:creationId xmlns:a16="http://schemas.microsoft.com/office/drawing/2014/main" id="{5CE0ACF9-4DB5-48DD-8B1C-98B92CE6C927}"/>
              </a:ext>
            </a:extLst>
          </p:cNvPr>
          <p:cNvSpPr/>
          <p:nvPr/>
        </p:nvSpPr>
        <p:spPr>
          <a:xfrm>
            <a:off x="2906700" y="4567802"/>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4" name="楕円 63">
            <a:extLst>
              <a:ext uri="{FF2B5EF4-FFF2-40B4-BE49-F238E27FC236}">
                <a16:creationId xmlns:a16="http://schemas.microsoft.com/office/drawing/2014/main" id="{3482C392-0888-4012-91EE-7DD1BC1C6B2B}"/>
              </a:ext>
            </a:extLst>
          </p:cNvPr>
          <p:cNvSpPr/>
          <p:nvPr/>
        </p:nvSpPr>
        <p:spPr>
          <a:xfrm>
            <a:off x="2944795" y="4728305"/>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5" name="楕円 64">
            <a:extLst>
              <a:ext uri="{FF2B5EF4-FFF2-40B4-BE49-F238E27FC236}">
                <a16:creationId xmlns:a16="http://schemas.microsoft.com/office/drawing/2014/main" id="{075F53ED-C2D6-46FB-8B0C-F5DB490CEEAB}"/>
              </a:ext>
            </a:extLst>
          </p:cNvPr>
          <p:cNvSpPr/>
          <p:nvPr/>
        </p:nvSpPr>
        <p:spPr>
          <a:xfrm>
            <a:off x="6120777" y="4921664"/>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6" name="テキスト ボックス 65">
            <a:extLst>
              <a:ext uri="{FF2B5EF4-FFF2-40B4-BE49-F238E27FC236}">
                <a16:creationId xmlns:a16="http://schemas.microsoft.com/office/drawing/2014/main" id="{2F57AF5E-D435-40BE-8662-318B0641CCF8}"/>
              </a:ext>
            </a:extLst>
          </p:cNvPr>
          <p:cNvSpPr txBox="1"/>
          <p:nvPr/>
        </p:nvSpPr>
        <p:spPr>
          <a:xfrm>
            <a:off x="3584308" y="3354155"/>
            <a:ext cx="5451625" cy="523220"/>
          </a:xfrm>
          <a:prstGeom prst="rect">
            <a:avLst/>
          </a:prstGeom>
          <a:noFill/>
        </p:spPr>
        <p:txBody>
          <a:bodyPr wrap="square">
            <a:spAutoFit/>
          </a:bodyPr>
          <a:lstStyle/>
          <a:p>
            <a:r>
              <a:rPr lang="en-US" altLang="ja-JP" sz="1400" b="0" dirty="0"/>
              <a:t>Emergency call to rescue, ambulance teams and police station on cellular network</a:t>
            </a:r>
            <a:endParaRPr lang="ja-JP" altLang="en-US" sz="1400" b="0" dirty="0"/>
          </a:p>
        </p:txBody>
      </p:sp>
      <p:sp>
        <p:nvSpPr>
          <p:cNvPr id="72" name="楕円 71">
            <a:extLst>
              <a:ext uri="{FF2B5EF4-FFF2-40B4-BE49-F238E27FC236}">
                <a16:creationId xmlns:a16="http://schemas.microsoft.com/office/drawing/2014/main" id="{A84C1A23-9C38-4F5F-B470-918E2D192481}"/>
              </a:ext>
            </a:extLst>
          </p:cNvPr>
          <p:cNvSpPr/>
          <p:nvPr/>
        </p:nvSpPr>
        <p:spPr>
          <a:xfrm>
            <a:off x="6672312" y="5742370"/>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3747021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September 2021</a:t>
            </a:r>
            <a:endParaRPr lang="en-US" dirty="0"/>
          </a:p>
        </p:txBody>
      </p:sp>
      <p:sp>
        <p:nvSpPr>
          <p:cNvPr id="5" name="フッター プレースホルダー 4">
            <a:extLst>
              <a:ext uri="{FF2B5EF4-FFF2-40B4-BE49-F238E27FC236}">
                <a16:creationId xmlns:a16="http://schemas.microsoft.com/office/drawing/2014/main" id="{869A30E2-8CDD-407B-9D57-910AC2E4B94C}"/>
              </a:ext>
            </a:extLst>
          </p:cNvPr>
          <p:cNvSpPr>
            <a:spLocks noGrp="1"/>
          </p:cNvSpPr>
          <p:nvPr>
            <p:ph type="ftr" idx="11"/>
          </p:nvPr>
        </p:nvSpPr>
        <p:spPr>
          <a:xfrm>
            <a:off x="4839321" y="6475412"/>
            <a:ext cx="4228318" cy="276999"/>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685800" y="685799"/>
            <a:ext cx="7772400" cy="938815"/>
          </a:xfrm>
        </p:spPr>
        <p:txBody>
          <a:bodyPr/>
          <a:lstStyle/>
          <a:p>
            <a:r>
              <a:rPr lang="en-US" altLang="ja-JP" dirty="0"/>
              <a:t>Channel models and scenarios in IEEE802.15.6-2012</a:t>
            </a:r>
            <a:endParaRPr lang="ja-JP" altLang="en-US" dirty="0"/>
          </a:p>
        </p:txBody>
      </p:sp>
      <p:pic>
        <p:nvPicPr>
          <p:cNvPr id="9" name="図 8">
            <a:extLst>
              <a:ext uri="{FF2B5EF4-FFF2-40B4-BE49-F238E27FC236}">
                <a16:creationId xmlns:a16="http://schemas.microsoft.com/office/drawing/2014/main" id="{080052EE-83F4-4D6C-8F9C-CA085583E7EF}"/>
              </a:ext>
            </a:extLst>
          </p:cNvPr>
          <p:cNvPicPr>
            <a:picLocks noChangeAspect="1"/>
          </p:cNvPicPr>
          <p:nvPr/>
        </p:nvPicPr>
        <p:blipFill>
          <a:blip r:embed="rId2"/>
          <a:stretch>
            <a:fillRect/>
          </a:stretch>
        </p:blipFill>
        <p:spPr>
          <a:xfrm>
            <a:off x="383621" y="1624614"/>
            <a:ext cx="3700108" cy="3036163"/>
          </a:xfrm>
          <a:prstGeom prst="rect">
            <a:avLst/>
          </a:prstGeom>
        </p:spPr>
      </p:pic>
      <p:pic>
        <p:nvPicPr>
          <p:cNvPr id="11" name="図 10">
            <a:extLst>
              <a:ext uri="{FF2B5EF4-FFF2-40B4-BE49-F238E27FC236}">
                <a16:creationId xmlns:a16="http://schemas.microsoft.com/office/drawing/2014/main" id="{20A47596-052C-4766-B44E-50F042C4DC55}"/>
              </a:ext>
            </a:extLst>
          </p:cNvPr>
          <p:cNvPicPr>
            <a:picLocks noChangeAspect="1"/>
          </p:cNvPicPr>
          <p:nvPr/>
        </p:nvPicPr>
        <p:blipFill>
          <a:blip r:embed="rId3"/>
          <a:stretch>
            <a:fillRect/>
          </a:stretch>
        </p:blipFill>
        <p:spPr>
          <a:xfrm>
            <a:off x="4083729" y="1927144"/>
            <a:ext cx="4983910" cy="2311250"/>
          </a:xfrm>
          <a:prstGeom prst="rect">
            <a:avLst/>
          </a:prstGeom>
        </p:spPr>
      </p:pic>
      <p:sp>
        <p:nvSpPr>
          <p:cNvPr id="13" name="テキスト ボックス 12">
            <a:extLst>
              <a:ext uri="{FF2B5EF4-FFF2-40B4-BE49-F238E27FC236}">
                <a16:creationId xmlns:a16="http://schemas.microsoft.com/office/drawing/2014/main" id="{AE16BFF1-4329-4470-B6C1-D86848AE7F11}"/>
              </a:ext>
            </a:extLst>
          </p:cNvPr>
          <p:cNvSpPr txBox="1"/>
          <p:nvPr/>
        </p:nvSpPr>
        <p:spPr>
          <a:xfrm>
            <a:off x="4648201" y="5424256"/>
            <a:ext cx="4188379" cy="1051157"/>
          </a:xfrm>
          <a:prstGeom prst="rect">
            <a:avLst/>
          </a:prstGeom>
          <a:noFill/>
        </p:spPr>
        <p:txBody>
          <a:bodyPr wrap="square" rtlCol="0">
            <a:spAutoFit/>
          </a:bodyPr>
          <a:lstStyle/>
          <a:p>
            <a:endParaRPr kumimoji="1" lang="ja-JP" altLang="en-US" dirty="0"/>
          </a:p>
        </p:txBody>
      </p:sp>
      <p:sp>
        <p:nvSpPr>
          <p:cNvPr id="14" name="テキスト ボックス 13">
            <a:extLst>
              <a:ext uri="{FF2B5EF4-FFF2-40B4-BE49-F238E27FC236}">
                <a16:creationId xmlns:a16="http://schemas.microsoft.com/office/drawing/2014/main" id="{DEBE0C92-5AF9-4E9F-BED9-E43DCB010925}"/>
              </a:ext>
            </a:extLst>
          </p:cNvPr>
          <p:cNvSpPr txBox="1"/>
          <p:nvPr/>
        </p:nvSpPr>
        <p:spPr>
          <a:xfrm>
            <a:off x="268528" y="5424256"/>
            <a:ext cx="4188379" cy="1051157"/>
          </a:xfrm>
          <a:prstGeom prst="rect">
            <a:avLst/>
          </a:prstGeom>
          <a:noFill/>
        </p:spPr>
        <p:txBody>
          <a:bodyPr wrap="square" rtlCol="0">
            <a:spAutoFit/>
          </a:bodyPr>
          <a:lstStyle/>
          <a:p>
            <a:endParaRPr kumimoji="1" lang="ja-JP" altLang="en-US" dirty="0"/>
          </a:p>
        </p:txBody>
      </p:sp>
      <p:sp>
        <p:nvSpPr>
          <p:cNvPr id="15" name="テキスト ボックス 14">
            <a:extLst>
              <a:ext uri="{FF2B5EF4-FFF2-40B4-BE49-F238E27FC236}">
                <a16:creationId xmlns:a16="http://schemas.microsoft.com/office/drawing/2014/main" id="{10C6B807-267D-4073-B9C2-7E81B9133D57}"/>
              </a:ext>
            </a:extLst>
          </p:cNvPr>
          <p:cNvSpPr txBox="1"/>
          <p:nvPr/>
        </p:nvSpPr>
        <p:spPr>
          <a:xfrm>
            <a:off x="326074" y="4660777"/>
            <a:ext cx="6971371" cy="646331"/>
          </a:xfrm>
          <a:prstGeom prst="rect">
            <a:avLst/>
          </a:prstGeom>
          <a:noFill/>
        </p:spPr>
        <p:txBody>
          <a:bodyPr wrap="square" rtlCol="0">
            <a:spAutoFit/>
          </a:bodyPr>
          <a:lstStyle/>
          <a:p>
            <a:r>
              <a:rPr kumimoji="1" lang="en-US" altLang="ja-JP" dirty="0">
                <a:latin typeface="+mj-lt"/>
              </a:rPr>
              <a:t>IEEE 802.15.6-2012 channel models considered</a:t>
            </a:r>
          </a:p>
          <a:p>
            <a:pPr marL="285750" indent="-285750">
              <a:buFont typeface="Arial" panose="020B0604020202020204" pitchFamily="34" charset="0"/>
              <a:buChar char="•"/>
            </a:pPr>
            <a:endParaRPr kumimoji="1" lang="ja-JP" altLang="en-US" dirty="0">
              <a:latin typeface="+mj-lt"/>
            </a:endParaRPr>
          </a:p>
        </p:txBody>
      </p:sp>
      <p:sp>
        <p:nvSpPr>
          <p:cNvPr id="16" name="テキスト ボックス 15">
            <a:extLst>
              <a:ext uri="{FF2B5EF4-FFF2-40B4-BE49-F238E27FC236}">
                <a16:creationId xmlns:a16="http://schemas.microsoft.com/office/drawing/2014/main" id="{F75ED47D-E78C-4818-9759-1D5CC9854F4A}"/>
              </a:ext>
            </a:extLst>
          </p:cNvPr>
          <p:cNvSpPr txBox="1"/>
          <p:nvPr/>
        </p:nvSpPr>
        <p:spPr>
          <a:xfrm>
            <a:off x="326075" y="5089955"/>
            <a:ext cx="4552314" cy="120032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Fading ( Small scale/ large scale)</a:t>
            </a:r>
          </a:p>
          <a:p>
            <a:pPr marL="285750" indent="-285750">
              <a:buFont typeface="Arial" panose="020B0604020202020204" pitchFamily="34" charset="0"/>
              <a:buChar char="•"/>
            </a:pPr>
            <a:r>
              <a:rPr lang="en-US" altLang="ja-JP" b="0" dirty="0">
                <a:latin typeface="+mn-lt"/>
              </a:rPr>
              <a:t>Path loss</a:t>
            </a:r>
          </a:p>
          <a:p>
            <a:pPr marL="285750" indent="-285750">
              <a:buFont typeface="Arial" panose="020B0604020202020204" pitchFamily="34" charset="0"/>
              <a:buChar char="•"/>
            </a:pPr>
            <a:r>
              <a:rPr kumimoji="1" lang="en-US" altLang="ja-JP" b="0" dirty="0">
                <a:latin typeface="+mn-lt"/>
              </a:rPr>
              <a:t>Shadowing</a:t>
            </a:r>
          </a:p>
          <a:p>
            <a:pPr marL="285750" indent="-285750">
              <a:buFont typeface="Arial" panose="020B0604020202020204" pitchFamily="34" charset="0"/>
              <a:buChar char="•"/>
            </a:pPr>
            <a:r>
              <a:rPr lang="en-US" altLang="ja-JP" b="0" dirty="0">
                <a:latin typeface="+mn-lt"/>
              </a:rPr>
              <a:t>Power delay profile</a:t>
            </a:r>
          </a:p>
        </p:txBody>
      </p:sp>
      <p:sp>
        <p:nvSpPr>
          <p:cNvPr id="17" name="テキスト ボックス 16">
            <a:extLst>
              <a:ext uri="{FF2B5EF4-FFF2-40B4-BE49-F238E27FC236}">
                <a16:creationId xmlns:a16="http://schemas.microsoft.com/office/drawing/2014/main" id="{BC0E3F8E-DDB3-45E3-9463-A6B308B73B70}"/>
              </a:ext>
            </a:extLst>
          </p:cNvPr>
          <p:cNvSpPr txBox="1"/>
          <p:nvPr/>
        </p:nvSpPr>
        <p:spPr>
          <a:xfrm>
            <a:off x="4724227" y="5089955"/>
            <a:ext cx="4552314" cy="147732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In-body (implant)</a:t>
            </a:r>
          </a:p>
          <a:p>
            <a:pPr marL="285750" indent="-285750">
              <a:buFont typeface="Arial" panose="020B0604020202020204" pitchFamily="34" charset="0"/>
              <a:buChar char="•"/>
            </a:pPr>
            <a:r>
              <a:rPr lang="en-US" altLang="ja-JP" b="0" dirty="0">
                <a:latin typeface="+mn-lt"/>
              </a:rPr>
              <a:t>On-body (body surface)</a:t>
            </a:r>
          </a:p>
          <a:p>
            <a:pPr marL="285750" indent="-285750">
              <a:buFont typeface="Arial" panose="020B0604020202020204" pitchFamily="34" charset="0"/>
              <a:buChar char="•"/>
            </a:pPr>
            <a:r>
              <a:rPr lang="en-US" altLang="ja-JP" b="0" dirty="0">
                <a:latin typeface="+mn-lt"/>
              </a:rPr>
              <a:t>CM1, 2, 3, 4</a:t>
            </a:r>
          </a:p>
          <a:p>
            <a:pPr marL="285750" indent="-285750">
              <a:buFont typeface="Arial" panose="020B0604020202020204" pitchFamily="34" charset="0"/>
              <a:buChar char="•"/>
            </a:pPr>
            <a:r>
              <a:rPr lang="en-US" altLang="ja-JP" b="0" dirty="0">
                <a:latin typeface="+mn-lt"/>
              </a:rPr>
              <a:t>Scenario 1, to Scenario 7. (S1 – S7)</a:t>
            </a:r>
          </a:p>
          <a:p>
            <a:pPr marL="285750" indent="-285750">
              <a:buFont typeface="Arial" panose="020B0604020202020204" pitchFamily="34" charset="0"/>
              <a:buChar char="•"/>
            </a:pPr>
            <a:endParaRPr lang="en-US" altLang="ja-JP" b="0" dirty="0">
              <a:latin typeface="+mn-lt"/>
            </a:endParaRPr>
          </a:p>
        </p:txBody>
      </p:sp>
      <p:sp>
        <p:nvSpPr>
          <p:cNvPr id="18" name="テキスト ボックス 17">
            <a:extLst>
              <a:ext uri="{FF2B5EF4-FFF2-40B4-BE49-F238E27FC236}">
                <a16:creationId xmlns:a16="http://schemas.microsoft.com/office/drawing/2014/main" id="{F50C85B6-65D1-47F5-BBE8-8C1B8560C8CB}"/>
              </a:ext>
            </a:extLst>
          </p:cNvPr>
          <p:cNvSpPr txBox="1"/>
          <p:nvPr/>
        </p:nvSpPr>
        <p:spPr>
          <a:xfrm>
            <a:off x="6095787" y="4374839"/>
            <a:ext cx="2900414" cy="307777"/>
          </a:xfrm>
          <a:prstGeom prst="rect">
            <a:avLst/>
          </a:prstGeom>
          <a:noFill/>
        </p:spPr>
        <p:txBody>
          <a:bodyPr wrap="square" rtlCol="0">
            <a:spAutoFit/>
          </a:bodyPr>
          <a:lstStyle/>
          <a:p>
            <a:r>
              <a:rPr lang="en-US" altLang="ja-JP" sz="1400" b="0" i="1" dirty="0">
                <a:latin typeface="+mj-lt"/>
              </a:rPr>
              <a:t>IEEE P802.15-08-0780-12-0006-TG6</a:t>
            </a:r>
            <a:endParaRPr kumimoji="1" lang="ja-JP" altLang="en-US" sz="1400" b="0" i="1" dirty="0">
              <a:latin typeface="+mj-lt"/>
            </a:endParaRPr>
          </a:p>
        </p:txBody>
      </p:sp>
    </p:spTree>
    <p:extLst>
      <p:ext uri="{BB962C8B-B14F-4D97-AF65-F5344CB8AC3E}">
        <p14:creationId xmlns:p14="http://schemas.microsoft.com/office/powerpoint/2010/main" val="2127194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6E21125-0FA3-4F9E-84E8-1D713DC6905E}"/>
              </a:ext>
            </a:extLst>
          </p:cNvPr>
          <p:cNvSpPr>
            <a:spLocks noGrp="1"/>
          </p:cNvSpPr>
          <p:nvPr>
            <p:ph type="dt" idx="10"/>
          </p:nvPr>
        </p:nvSpPr>
        <p:spPr/>
        <p:txBody>
          <a:bodyPr/>
          <a:lstStyle/>
          <a:p>
            <a:r>
              <a:rPr lang="en-US" altLang="ja-JP"/>
              <a:t>September 2021</a:t>
            </a:r>
            <a:endParaRPr lang="en-US" dirty="0"/>
          </a:p>
        </p:txBody>
      </p:sp>
      <p:sp>
        <p:nvSpPr>
          <p:cNvPr id="3" name="フッター プレースホルダー 2">
            <a:extLst>
              <a:ext uri="{FF2B5EF4-FFF2-40B4-BE49-F238E27FC236}">
                <a16:creationId xmlns:a16="http://schemas.microsoft.com/office/drawing/2014/main" id="{FD6D5EEF-C1C6-443E-A5B8-EF4C44013ECE}"/>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0D43C76A-C1BF-4307-A6EE-590AC0CDF97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30</a:t>
            </a:fld>
            <a:endParaRPr dirty="0"/>
          </a:p>
        </p:txBody>
      </p:sp>
      <p:sp>
        <p:nvSpPr>
          <p:cNvPr id="5" name="タイトル 4">
            <a:extLst>
              <a:ext uri="{FF2B5EF4-FFF2-40B4-BE49-F238E27FC236}">
                <a16:creationId xmlns:a16="http://schemas.microsoft.com/office/drawing/2014/main" id="{508A5AD6-F33B-4A5D-9E82-AF5A808AF775}"/>
              </a:ext>
            </a:extLst>
          </p:cNvPr>
          <p:cNvSpPr>
            <a:spLocks noGrp="1"/>
          </p:cNvSpPr>
          <p:nvPr>
            <p:ph type="title"/>
          </p:nvPr>
        </p:nvSpPr>
        <p:spPr/>
        <p:txBody>
          <a:bodyPr/>
          <a:lstStyle/>
          <a:p>
            <a:r>
              <a:rPr kumimoji="1" lang="en-US" altLang="ja-JP" dirty="0"/>
              <a:t>Current channel models in std.802.15.6</a:t>
            </a:r>
            <a:endParaRPr kumimoji="1" lang="ja-JP" altLang="en-US" dirty="0"/>
          </a:p>
        </p:txBody>
      </p:sp>
      <p:graphicFrame>
        <p:nvGraphicFramePr>
          <p:cNvPr id="6" name="表 6">
            <a:extLst>
              <a:ext uri="{FF2B5EF4-FFF2-40B4-BE49-F238E27FC236}">
                <a16:creationId xmlns:a16="http://schemas.microsoft.com/office/drawing/2014/main" id="{33B7561F-3E53-47BB-A4EB-D0310EF4E376}"/>
              </a:ext>
            </a:extLst>
          </p:cNvPr>
          <p:cNvGraphicFramePr>
            <a:graphicFrameLocks noGrp="1"/>
          </p:cNvGraphicFramePr>
          <p:nvPr>
            <p:extLst>
              <p:ext uri="{D42A27DB-BD31-4B8C-83A1-F6EECF244321}">
                <p14:modId xmlns:p14="http://schemas.microsoft.com/office/powerpoint/2010/main" val="2223236931"/>
              </p:ext>
            </p:extLst>
          </p:nvPr>
        </p:nvGraphicFramePr>
        <p:xfrm>
          <a:off x="923278" y="1503532"/>
          <a:ext cx="7534922" cy="3962400"/>
        </p:xfrm>
        <a:graphic>
          <a:graphicData uri="http://schemas.openxmlformats.org/drawingml/2006/table">
            <a:tbl>
              <a:tblPr firstRow="1" bandRow="1">
                <a:tableStyleId>{5C22544A-7EE6-4342-B048-85BDC9FD1C3A}</a:tableStyleId>
              </a:tblPr>
              <a:tblGrid>
                <a:gridCol w="1126633">
                  <a:extLst>
                    <a:ext uri="{9D8B030D-6E8A-4147-A177-3AD203B41FA5}">
                      <a16:colId xmlns:a16="http://schemas.microsoft.com/office/drawing/2014/main" val="1961243552"/>
                    </a:ext>
                  </a:extLst>
                </a:gridCol>
                <a:gridCol w="2640828">
                  <a:extLst>
                    <a:ext uri="{9D8B030D-6E8A-4147-A177-3AD203B41FA5}">
                      <a16:colId xmlns:a16="http://schemas.microsoft.com/office/drawing/2014/main" val="2757147081"/>
                    </a:ext>
                  </a:extLst>
                </a:gridCol>
                <a:gridCol w="2710681">
                  <a:extLst>
                    <a:ext uri="{9D8B030D-6E8A-4147-A177-3AD203B41FA5}">
                      <a16:colId xmlns:a16="http://schemas.microsoft.com/office/drawing/2014/main" val="2900183072"/>
                    </a:ext>
                  </a:extLst>
                </a:gridCol>
                <a:gridCol w="1056780">
                  <a:extLst>
                    <a:ext uri="{9D8B030D-6E8A-4147-A177-3AD203B41FA5}">
                      <a16:colId xmlns:a16="http://schemas.microsoft.com/office/drawing/2014/main" val="697848225"/>
                    </a:ext>
                  </a:extLst>
                </a:gridCol>
              </a:tblGrid>
              <a:tr h="389446">
                <a:tc>
                  <a:txBody>
                    <a:bodyPr/>
                    <a:lstStyle/>
                    <a:p>
                      <a:r>
                        <a:rPr kumimoji="1" lang="en-US" altLang="ja-JP" sz="1800" dirty="0" err="1">
                          <a:solidFill>
                            <a:schemeClr val="tx1"/>
                          </a:solidFill>
                        </a:rPr>
                        <a:t>Senario</a:t>
                      </a:r>
                      <a:endParaRPr kumimoji="1" lang="ja-JP" altLang="en-US" sz="1800" dirty="0">
                        <a:solidFill>
                          <a:schemeClr val="tx1"/>
                        </a:solidFill>
                      </a:endParaRPr>
                    </a:p>
                  </a:txBody>
                  <a:tcPr/>
                </a:tc>
                <a:tc>
                  <a:txBody>
                    <a:bodyPr/>
                    <a:lstStyle/>
                    <a:p>
                      <a:r>
                        <a:rPr kumimoji="1" lang="en-US" altLang="ja-JP" sz="1800" dirty="0">
                          <a:solidFill>
                            <a:schemeClr val="tx1"/>
                          </a:solidFill>
                        </a:rPr>
                        <a:t>Description</a:t>
                      </a:r>
                      <a:endParaRPr kumimoji="1" lang="ja-JP" altLang="en-US" sz="1800" dirty="0">
                        <a:solidFill>
                          <a:schemeClr val="tx1"/>
                        </a:solidFill>
                      </a:endParaRPr>
                    </a:p>
                  </a:txBody>
                  <a:tcPr/>
                </a:tc>
                <a:tc>
                  <a:txBody>
                    <a:bodyPr/>
                    <a:lstStyle/>
                    <a:p>
                      <a:r>
                        <a:rPr kumimoji="1" lang="en-US" altLang="ja-JP" sz="1800" dirty="0" err="1">
                          <a:solidFill>
                            <a:schemeClr val="tx1"/>
                          </a:solidFill>
                        </a:rPr>
                        <a:t>Freqency</a:t>
                      </a:r>
                      <a:r>
                        <a:rPr kumimoji="1" lang="en-US" altLang="ja-JP" sz="1800" dirty="0">
                          <a:solidFill>
                            <a:schemeClr val="tx1"/>
                          </a:solidFill>
                        </a:rPr>
                        <a:t> band</a:t>
                      </a:r>
                      <a:endParaRPr kumimoji="1" lang="ja-JP" altLang="en-US" sz="18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800" dirty="0">
                          <a:solidFill>
                            <a:schemeClr val="tx1"/>
                          </a:solidFill>
                        </a:rPr>
                        <a:t>Channel Model</a:t>
                      </a:r>
                      <a:endParaRPr kumimoji="1" lang="ja-JP" altLang="en-US" sz="1800" dirty="0">
                        <a:solidFill>
                          <a:schemeClr val="tx1"/>
                        </a:solidFill>
                      </a:endParaRPr>
                    </a:p>
                  </a:txBody>
                  <a:tcPr/>
                </a:tc>
                <a:extLst>
                  <a:ext uri="{0D108BD9-81ED-4DB2-BD59-A6C34878D82A}">
                    <a16:rowId xmlns:a16="http://schemas.microsoft.com/office/drawing/2014/main" val="1981356828"/>
                  </a:ext>
                </a:extLst>
              </a:tr>
              <a:tr h="278722">
                <a:tc>
                  <a:txBody>
                    <a:bodyPr/>
                    <a:lstStyle/>
                    <a:p>
                      <a:r>
                        <a:rPr lang="en-US" sz="1600" b="0" i="0" dirty="0">
                          <a:solidFill>
                            <a:srgbClr val="000000"/>
                          </a:solidFill>
                          <a:effectLst/>
                          <a:latin typeface="TimesNewRomanPSMT"/>
                        </a:rPr>
                        <a:t>S1 </a:t>
                      </a:r>
                      <a:endParaRPr lang="en-US" sz="1800" dirty="0">
                        <a:effectLst/>
                      </a:endParaRPr>
                    </a:p>
                  </a:txBody>
                  <a:tcPr anchor="ctr"/>
                </a:tc>
                <a:tc>
                  <a:txBody>
                    <a:bodyPr/>
                    <a:lstStyle/>
                    <a:p>
                      <a:r>
                        <a:rPr lang="en-US" sz="1600" b="0" i="0">
                          <a:solidFill>
                            <a:srgbClr val="000000"/>
                          </a:solidFill>
                          <a:effectLst/>
                          <a:latin typeface="TimesNewRomanPSMT"/>
                        </a:rPr>
                        <a:t>Implant to Implant </a:t>
                      </a:r>
                      <a:endParaRPr lang="en-US" sz="1800">
                        <a:effectLst/>
                      </a:endParaRPr>
                    </a:p>
                  </a:txBody>
                  <a:tcPr anchor="ctr"/>
                </a:tc>
                <a:tc>
                  <a:txBody>
                    <a:bodyPr/>
                    <a:lstStyle/>
                    <a:p>
                      <a:r>
                        <a:rPr lang="en-US" sz="1600" b="0" i="0">
                          <a:solidFill>
                            <a:srgbClr val="000000"/>
                          </a:solidFill>
                          <a:effectLst/>
                          <a:latin typeface="TimesNewRomanPSMT"/>
                        </a:rPr>
                        <a:t>402-405 MHz </a:t>
                      </a:r>
                      <a:endParaRPr lang="en-US" sz="1800">
                        <a:effectLst/>
                      </a:endParaRPr>
                    </a:p>
                  </a:txBody>
                  <a:tcPr anchor="ctr"/>
                </a:tc>
                <a:tc>
                  <a:txBody>
                    <a:bodyPr/>
                    <a:lstStyle/>
                    <a:p>
                      <a:r>
                        <a:rPr lang="en-US" sz="1600" b="0" i="0">
                          <a:solidFill>
                            <a:srgbClr val="000000"/>
                          </a:solidFill>
                          <a:effectLst/>
                          <a:latin typeface="TimesNewRomanPSMT"/>
                        </a:rPr>
                        <a:t>CM1</a:t>
                      </a:r>
                      <a:endParaRPr lang="en-US" sz="1800">
                        <a:effectLst/>
                      </a:endParaRPr>
                    </a:p>
                  </a:txBody>
                  <a:tcPr anchor="ctr"/>
                </a:tc>
                <a:extLst>
                  <a:ext uri="{0D108BD9-81ED-4DB2-BD59-A6C34878D82A}">
                    <a16:rowId xmlns:a16="http://schemas.microsoft.com/office/drawing/2014/main" val="2369100827"/>
                  </a:ext>
                </a:extLst>
              </a:tr>
              <a:tr h="278722">
                <a:tc>
                  <a:txBody>
                    <a:bodyPr/>
                    <a:lstStyle/>
                    <a:p>
                      <a:r>
                        <a:rPr lang="en-US" sz="1600" b="0" i="0">
                          <a:solidFill>
                            <a:srgbClr val="000000"/>
                          </a:solidFill>
                          <a:effectLst/>
                          <a:latin typeface="TimesNewRomanPSMT"/>
                        </a:rPr>
                        <a:t>S2 </a:t>
                      </a:r>
                      <a:endParaRPr lang="en-US" sz="1800">
                        <a:effectLst/>
                      </a:endParaRPr>
                    </a:p>
                  </a:txBody>
                  <a:tcPr anchor="ctr"/>
                </a:tc>
                <a:tc>
                  <a:txBody>
                    <a:bodyPr/>
                    <a:lstStyle/>
                    <a:p>
                      <a:r>
                        <a:rPr lang="en-US" sz="1600" b="0" i="0" dirty="0">
                          <a:solidFill>
                            <a:srgbClr val="000000"/>
                          </a:solidFill>
                          <a:effectLst/>
                          <a:latin typeface="TimesNewRomanPSMT"/>
                        </a:rPr>
                        <a:t>Implant to Body Surface </a:t>
                      </a:r>
                      <a:endParaRPr lang="en-US" sz="1800" dirty="0">
                        <a:effectLst/>
                      </a:endParaRPr>
                    </a:p>
                  </a:txBody>
                  <a:tcPr anchor="ctr"/>
                </a:tc>
                <a:tc>
                  <a:txBody>
                    <a:bodyPr/>
                    <a:lstStyle/>
                    <a:p>
                      <a:r>
                        <a:rPr lang="en-US" sz="1600" b="0" i="0">
                          <a:solidFill>
                            <a:srgbClr val="000000"/>
                          </a:solidFill>
                          <a:effectLst/>
                          <a:latin typeface="TimesNewRomanPSMT"/>
                        </a:rPr>
                        <a:t>402-405 MHz </a:t>
                      </a:r>
                      <a:endParaRPr lang="en-US" sz="1800">
                        <a:effectLst/>
                      </a:endParaRPr>
                    </a:p>
                  </a:txBody>
                  <a:tcPr anchor="ctr"/>
                </a:tc>
                <a:tc>
                  <a:txBody>
                    <a:bodyPr/>
                    <a:lstStyle/>
                    <a:p>
                      <a:r>
                        <a:rPr lang="en-US" sz="1600" b="0" i="0">
                          <a:solidFill>
                            <a:srgbClr val="000000"/>
                          </a:solidFill>
                          <a:effectLst/>
                          <a:latin typeface="TimesNewRomanPSMT"/>
                        </a:rPr>
                        <a:t>CM2</a:t>
                      </a:r>
                      <a:endParaRPr lang="en-US" sz="1800">
                        <a:effectLst/>
                      </a:endParaRPr>
                    </a:p>
                  </a:txBody>
                  <a:tcPr anchor="ctr"/>
                </a:tc>
                <a:extLst>
                  <a:ext uri="{0D108BD9-81ED-4DB2-BD59-A6C34878D82A}">
                    <a16:rowId xmlns:a16="http://schemas.microsoft.com/office/drawing/2014/main" val="2492688285"/>
                  </a:ext>
                </a:extLst>
              </a:tr>
              <a:tr h="278722">
                <a:tc>
                  <a:txBody>
                    <a:bodyPr/>
                    <a:lstStyle/>
                    <a:p>
                      <a:r>
                        <a:rPr lang="en-US" sz="1600" b="0" i="0">
                          <a:solidFill>
                            <a:srgbClr val="000000"/>
                          </a:solidFill>
                          <a:effectLst/>
                          <a:latin typeface="TimesNewRomanPSMT"/>
                        </a:rPr>
                        <a:t>S3 </a:t>
                      </a:r>
                      <a:endParaRPr lang="en-US" sz="1800">
                        <a:effectLst/>
                      </a:endParaRPr>
                    </a:p>
                  </a:txBody>
                  <a:tcPr anchor="ctr"/>
                </a:tc>
                <a:tc>
                  <a:txBody>
                    <a:bodyPr/>
                    <a:lstStyle/>
                    <a:p>
                      <a:r>
                        <a:rPr lang="en-US" sz="1600" b="0" i="0">
                          <a:solidFill>
                            <a:srgbClr val="000000"/>
                          </a:solidFill>
                          <a:effectLst/>
                          <a:latin typeface="TimesNewRomanPSMT"/>
                        </a:rPr>
                        <a:t>Implant to External </a:t>
                      </a:r>
                      <a:endParaRPr lang="en-US" sz="1800">
                        <a:effectLst/>
                      </a:endParaRPr>
                    </a:p>
                  </a:txBody>
                  <a:tcPr anchor="ctr"/>
                </a:tc>
                <a:tc>
                  <a:txBody>
                    <a:bodyPr/>
                    <a:lstStyle/>
                    <a:p>
                      <a:r>
                        <a:rPr lang="en-US" sz="1600" b="0" i="0">
                          <a:solidFill>
                            <a:srgbClr val="000000"/>
                          </a:solidFill>
                          <a:effectLst/>
                          <a:latin typeface="TimesNewRomanPSMT"/>
                        </a:rPr>
                        <a:t>402-405 MHz </a:t>
                      </a:r>
                      <a:endParaRPr lang="en-US" sz="1800">
                        <a:effectLst/>
                      </a:endParaRPr>
                    </a:p>
                  </a:txBody>
                  <a:tcPr anchor="ctr"/>
                </a:tc>
                <a:tc>
                  <a:txBody>
                    <a:bodyPr/>
                    <a:lstStyle/>
                    <a:p>
                      <a:r>
                        <a:rPr lang="en-US" sz="1600" b="0" i="0">
                          <a:solidFill>
                            <a:srgbClr val="000000"/>
                          </a:solidFill>
                          <a:effectLst/>
                          <a:latin typeface="TimesNewRomanPSMT"/>
                        </a:rPr>
                        <a:t>CM2</a:t>
                      </a:r>
                      <a:endParaRPr lang="en-US" sz="1800">
                        <a:effectLst/>
                      </a:endParaRPr>
                    </a:p>
                  </a:txBody>
                  <a:tcPr anchor="ctr"/>
                </a:tc>
                <a:extLst>
                  <a:ext uri="{0D108BD9-81ED-4DB2-BD59-A6C34878D82A}">
                    <a16:rowId xmlns:a16="http://schemas.microsoft.com/office/drawing/2014/main" val="3936043518"/>
                  </a:ext>
                </a:extLst>
              </a:tr>
              <a:tr h="278722">
                <a:tc>
                  <a:txBody>
                    <a:bodyPr/>
                    <a:lstStyle/>
                    <a:p>
                      <a:r>
                        <a:rPr lang="en-US" sz="1600" b="0" i="0">
                          <a:solidFill>
                            <a:srgbClr val="000000"/>
                          </a:solidFill>
                          <a:effectLst/>
                          <a:latin typeface="TimesNewRomanPSMT"/>
                        </a:rPr>
                        <a:t>S4 </a:t>
                      </a:r>
                      <a:endParaRPr lang="en-US" sz="1800">
                        <a:effectLst/>
                      </a:endParaRPr>
                    </a:p>
                  </a:txBody>
                  <a:tcPr anchor="ctr"/>
                </a:tc>
                <a:tc>
                  <a:txBody>
                    <a:bodyPr/>
                    <a:lstStyle/>
                    <a:p>
                      <a:r>
                        <a:rPr lang="en-US" sz="1600" b="0" i="0">
                          <a:solidFill>
                            <a:srgbClr val="000000"/>
                          </a:solidFill>
                          <a:effectLst/>
                          <a:latin typeface="TimesNewRomanPSMT"/>
                        </a:rPr>
                        <a:t>Body Surface to Body</a:t>
                      </a:r>
                      <a:br>
                        <a:rPr lang="en-US" sz="1600" b="0" i="0">
                          <a:solidFill>
                            <a:srgbClr val="000000"/>
                          </a:solidFill>
                          <a:effectLst/>
                          <a:latin typeface="TimesNewRomanPSMT"/>
                        </a:rPr>
                      </a:br>
                      <a:r>
                        <a:rPr lang="en-US" sz="1600" b="0" i="0">
                          <a:solidFill>
                            <a:srgbClr val="000000"/>
                          </a:solidFill>
                          <a:effectLst/>
                          <a:latin typeface="TimesNewRomanPSMT"/>
                        </a:rPr>
                        <a:t>Surface (LOS)</a:t>
                      </a:r>
                      <a:endParaRPr lang="en-US" sz="1800">
                        <a:effectLst/>
                      </a:endParaRPr>
                    </a:p>
                  </a:txBody>
                  <a:tcPr anchor="ctr"/>
                </a:tc>
                <a:tc>
                  <a:txBody>
                    <a:bodyPr/>
                    <a:lstStyle/>
                    <a:p>
                      <a:r>
                        <a:rPr lang="de-DE" sz="1600" b="0" i="0">
                          <a:solidFill>
                            <a:srgbClr val="000000"/>
                          </a:solidFill>
                          <a:effectLst/>
                          <a:latin typeface="TimesNewRomanPSMT"/>
                        </a:rPr>
                        <a:t>13.5, 50, 400, 600, 900 MHz</a:t>
                      </a:r>
                      <a:br>
                        <a:rPr lang="de-DE" sz="1600" b="0" i="0">
                          <a:solidFill>
                            <a:srgbClr val="000000"/>
                          </a:solidFill>
                          <a:effectLst/>
                          <a:latin typeface="TimesNewRomanPSMT"/>
                        </a:rPr>
                      </a:br>
                      <a:r>
                        <a:rPr lang="de-DE" sz="1600" b="0" i="0">
                          <a:solidFill>
                            <a:srgbClr val="000000"/>
                          </a:solidFill>
                          <a:effectLst/>
                          <a:latin typeface="TimesNewRomanPSMT"/>
                        </a:rPr>
                        <a:t>2.4, 3.1-10.6 GHZ </a:t>
                      </a:r>
                      <a:endParaRPr lang="de-DE" sz="1800">
                        <a:effectLst/>
                      </a:endParaRPr>
                    </a:p>
                  </a:txBody>
                  <a:tcPr anchor="ctr"/>
                </a:tc>
                <a:tc>
                  <a:txBody>
                    <a:bodyPr/>
                    <a:lstStyle/>
                    <a:p>
                      <a:r>
                        <a:rPr lang="en-US" sz="1600" b="0" i="0">
                          <a:solidFill>
                            <a:srgbClr val="000000"/>
                          </a:solidFill>
                          <a:effectLst/>
                          <a:latin typeface="TimesNewRomanPSMT"/>
                        </a:rPr>
                        <a:t>CM3</a:t>
                      </a:r>
                      <a:endParaRPr lang="en-US" sz="1800">
                        <a:effectLst/>
                      </a:endParaRPr>
                    </a:p>
                  </a:txBody>
                  <a:tcPr anchor="ctr"/>
                </a:tc>
                <a:extLst>
                  <a:ext uri="{0D108BD9-81ED-4DB2-BD59-A6C34878D82A}">
                    <a16:rowId xmlns:a16="http://schemas.microsoft.com/office/drawing/2014/main" val="1454191566"/>
                  </a:ext>
                </a:extLst>
              </a:tr>
              <a:tr h="278722">
                <a:tc>
                  <a:txBody>
                    <a:bodyPr/>
                    <a:lstStyle/>
                    <a:p>
                      <a:r>
                        <a:rPr lang="en-US" sz="1600" b="0" i="0">
                          <a:solidFill>
                            <a:srgbClr val="000000"/>
                          </a:solidFill>
                          <a:effectLst/>
                          <a:latin typeface="TimesNewRomanPSMT"/>
                        </a:rPr>
                        <a:t>S5 </a:t>
                      </a:r>
                      <a:endParaRPr lang="en-US" sz="1800">
                        <a:effectLst/>
                      </a:endParaRPr>
                    </a:p>
                  </a:txBody>
                  <a:tcPr anchor="ctr"/>
                </a:tc>
                <a:tc>
                  <a:txBody>
                    <a:bodyPr/>
                    <a:lstStyle/>
                    <a:p>
                      <a:r>
                        <a:rPr lang="en-US" sz="1600" b="0" i="0">
                          <a:solidFill>
                            <a:srgbClr val="000000"/>
                          </a:solidFill>
                          <a:effectLst/>
                          <a:latin typeface="TimesNewRomanPSMT"/>
                        </a:rPr>
                        <a:t>Body Surface to Body</a:t>
                      </a:r>
                      <a:br>
                        <a:rPr lang="en-US" sz="1600" b="0" i="0">
                          <a:solidFill>
                            <a:srgbClr val="000000"/>
                          </a:solidFill>
                          <a:effectLst/>
                          <a:latin typeface="TimesNewRomanPSMT"/>
                        </a:rPr>
                      </a:br>
                      <a:r>
                        <a:rPr lang="en-US" sz="1600" b="0" i="0">
                          <a:solidFill>
                            <a:srgbClr val="000000"/>
                          </a:solidFill>
                          <a:effectLst/>
                          <a:latin typeface="TimesNewRomanPSMT"/>
                        </a:rPr>
                        <a:t>Surface (NLOS)</a:t>
                      </a:r>
                      <a:endParaRPr lang="en-US" sz="1800">
                        <a:effectLst/>
                      </a:endParaRPr>
                    </a:p>
                  </a:txBody>
                  <a:tcPr anchor="ctr"/>
                </a:tc>
                <a:tc>
                  <a:txBody>
                    <a:bodyPr/>
                    <a:lstStyle/>
                    <a:p>
                      <a:r>
                        <a:rPr lang="de-DE" sz="1600" b="0" i="0">
                          <a:solidFill>
                            <a:srgbClr val="000000"/>
                          </a:solidFill>
                          <a:effectLst/>
                          <a:latin typeface="TimesNewRomanPSMT"/>
                        </a:rPr>
                        <a:t>13.5, 50, 400, 600, 900 MHz</a:t>
                      </a:r>
                      <a:br>
                        <a:rPr lang="de-DE" sz="1600" b="0" i="0">
                          <a:solidFill>
                            <a:srgbClr val="000000"/>
                          </a:solidFill>
                          <a:effectLst/>
                          <a:latin typeface="TimesNewRomanPSMT"/>
                        </a:rPr>
                      </a:br>
                      <a:r>
                        <a:rPr lang="de-DE" sz="1600" b="0" i="0">
                          <a:solidFill>
                            <a:srgbClr val="000000"/>
                          </a:solidFill>
                          <a:effectLst/>
                          <a:latin typeface="TimesNewRomanPSMT"/>
                        </a:rPr>
                        <a:t>2.4, 3.1-10.6 GHZ </a:t>
                      </a:r>
                      <a:endParaRPr lang="de-DE" sz="1800">
                        <a:effectLst/>
                      </a:endParaRPr>
                    </a:p>
                  </a:txBody>
                  <a:tcPr anchor="ctr"/>
                </a:tc>
                <a:tc>
                  <a:txBody>
                    <a:bodyPr/>
                    <a:lstStyle/>
                    <a:p>
                      <a:r>
                        <a:rPr lang="en-US" sz="1600" b="0" i="0">
                          <a:solidFill>
                            <a:srgbClr val="000000"/>
                          </a:solidFill>
                          <a:effectLst/>
                          <a:latin typeface="TimesNewRomanPSMT"/>
                        </a:rPr>
                        <a:t>CM3</a:t>
                      </a:r>
                      <a:endParaRPr lang="en-US" sz="1800">
                        <a:effectLst/>
                      </a:endParaRPr>
                    </a:p>
                  </a:txBody>
                  <a:tcPr anchor="ctr"/>
                </a:tc>
                <a:extLst>
                  <a:ext uri="{0D108BD9-81ED-4DB2-BD59-A6C34878D82A}">
                    <a16:rowId xmlns:a16="http://schemas.microsoft.com/office/drawing/2014/main" val="3661580279"/>
                  </a:ext>
                </a:extLst>
              </a:tr>
              <a:tr h="278722">
                <a:tc>
                  <a:txBody>
                    <a:bodyPr/>
                    <a:lstStyle/>
                    <a:p>
                      <a:r>
                        <a:rPr lang="en-US" sz="1600" b="0" i="0">
                          <a:solidFill>
                            <a:srgbClr val="000000"/>
                          </a:solidFill>
                          <a:effectLst/>
                          <a:latin typeface="TimesNewRomanPSMT"/>
                        </a:rPr>
                        <a:t>S6 </a:t>
                      </a:r>
                      <a:endParaRPr lang="en-US" sz="1800">
                        <a:effectLst/>
                      </a:endParaRPr>
                    </a:p>
                  </a:txBody>
                  <a:tcPr anchor="ctr"/>
                </a:tc>
                <a:tc>
                  <a:txBody>
                    <a:bodyPr/>
                    <a:lstStyle/>
                    <a:p>
                      <a:r>
                        <a:rPr lang="en-US" sz="1600" b="0" i="0">
                          <a:solidFill>
                            <a:srgbClr val="000000"/>
                          </a:solidFill>
                          <a:effectLst/>
                          <a:latin typeface="TimesNewRomanPSMT"/>
                        </a:rPr>
                        <a:t>Body Surface to External</a:t>
                      </a:r>
                      <a:br>
                        <a:rPr lang="en-US" sz="1600" b="0" i="0">
                          <a:solidFill>
                            <a:srgbClr val="000000"/>
                          </a:solidFill>
                          <a:effectLst/>
                          <a:latin typeface="TimesNewRomanPSMT"/>
                        </a:rPr>
                      </a:br>
                      <a:r>
                        <a:rPr lang="en-US" sz="1600" b="0" i="0">
                          <a:solidFill>
                            <a:srgbClr val="000000"/>
                          </a:solidFill>
                          <a:effectLst/>
                          <a:latin typeface="TimesNewRomanPSMT"/>
                        </a:rPr>
                        <a:t>(LOS)</a:t>
                      </a:r>
                      <a:endParaRPr lang="en-US" sz="1800">
                        <a:effectLst/>
                      </a:endParaRPr>
                    </a:p>
                  </a:txBody>
                  <a:tcPr anchor="ctr"/>
                </a:tc>
                <a:tc>
                  <a:txBody>
                    <a:bodyPr/>
                    <a:lstStyle/>
                    <a:p>
                      <a:r>
                        <a:rPr lang="de-DE" sz="1600" b="0" i="0">
                          <a:solidFill>
                            <a:srgbClr val="000000"/>
                          </a:solidFill>
                          <a:effectLst/>
                          <a:latin typeface="TimesNewRomanPSMT"/>
                        </a:rPr>
                        <a:t>900 MHz</a:t>
                      </a:r>
                      <a:br>
                        <a:rPr lang="de-DE" sz="1600" b="0" i="0">
                          <a:solidFill>
                            <a:srgbClr val="000000"/>
                          </a:solidFill>
                          <a:effectLst/>
                          <a:latin typeface="TimesNewRomanPSMT"/>
                        </a:rPr>
                      </a:br>
                      <a:r>
                        <a:rPr lang="de-DE" sz="1600" b="0" i="0">
                          <a:solidFill>
                            <a:srgbClr val="000000"/>
                          </a:solidFill>
                          <a:effectLst/>
                          <a:latin typeface="TimesNewRomanPSMT"/>
                        </a:rPr>
                        <a:t>2.4, 3.1-10.6 GHZ </a:t>
                      </a:r>
                      <a:endParaRPr lang="de-DE" sz="1800">
                        <a:effectLst/>
                      </a:endParaRPr>
                    </a:p>
                  </a:txBody>
                  <a:tcPr anchor="ctr"/>
                </a:tc>
                <a:tc>
                  <a:txBody>
                    <a:bodyPr/>
                    <a:lstStyle/>
                    <a:p>
                      <a:r>
                        <a:rPr lang="en-US" sz="1600" b="0" i="0">
                          <a:solidFill>
                            <a:srgbClr val="000000"/>
                          </a:solidFill>
                          <a:effectLst/>
                          <a:latin typeface="TimesNewRomanPSMT"/>
                        </a:rPr>
                        <a:t>CM4</a:t>
                      </a:r>
                      <a:endParaRPr lang="en-US" sz="1800">
                        <a:effectLst/>
                      </a:endParaRPr>
                    </a:p>
                  </a:txBody>
                  <a:tcPr anchor="ctr"/>
                </a:tc>
                <a:extLst>
                  <a:ext uri="{0D108BD9-81ED-4DB2-BD59-A6C34878D82A}">
                    <a16:rowId xmlns:a16="http://schemas.microsoft.com/office/drawing/2014/main" val="4022065264"/>
                  </a:ext>
                </a:extLst>
              </a:tr>
              <a:tr h="278722">
                <a:tc>
                  <a:txBody>
                    <a:bodyPr/>
                    <a:lstStyle/>
                    <a:p>
                      <a:r>
                        <a:rPr lang="en-US" sz="1600" b="0" i="0">
                          <a:solidFill>
                            <a:srgbClr val="000000"/>
                          </a:solidFill>
                          <a:effectLst/>
                          <a:latin typeface="TimesNewRomanPSMT"/>
                        </a:rPr>
                        <a:t>S7 </a:t>
                      </a:r>
                      <a:endParaRPr lang="en-US" sz="1800">
                        <a:effectLst/>
                      </a:endParaRPr>
                    </a:p>
                  </a:txBody>
                  <a:tcPr anchor="ctr"/>
                </a:tc>
                <a:tc>
                  <a:txBody>
                    <a:bodyPr/>
                    <a:lstStyle/>
                    <a:p>
                      <a:r>
                        <a:rPr lang="en-US" sz="1600" b="0" i="0">
                          <a:solidFill>
                            <a:srgbClr val="000000"/>
                          </a:solidFill>
                          <a:effectLst/>
                          <a:latin typeface="TimesNewRomanPSMT"/>
                        </a:rPr>
                        <a:t>Body Surface to External</a:t>
                      </a:r>
                      <a:br>
                        <a:rPr lang="en-US" sz="1600" b="0" i="0">
                          <a:solidFill>
                            <a:srgbClr val="000000"/>
                          </a:solidFill>
                          <a:effectLst/>
                          <a:latin typeface="TimesNewRomanPSMT"/>
                        </a:rPr>
                      </a:br>
                      <a:r>
                        <a:rPr lang="en-US" sz="1600" b="0" i="0">
                          <a:solidFill>
                            <a:srgbClr val="000000"/>
                          </a:solidFill>
                          <a:effectLst/>
                          <a:latin typeface="TimesNewRomanPSMT"/>
                        </a:rPr>
                        <a:t>(NLOS)</a:t>
                      </a:r>
                      <a:endParaRPr lang="en-US" sz="1800">
                        <a:effectLst/>
                      </a:endParaRPr>
                    </a:p>
                  </a:txBody>
                  <a:tcPr anchor="ctr"/>
                </a:tc>
                <a:tc>
                  <a:txBody>
                    <a:bodyPr/>
                    <a:lstStyle/>
                    <a:p>
                      <a:r>
                        <a:rPr lang="de-DE" sz="1600" b="0" i="0">
                          <a:solidFill>
                            <a:srgbClr val="000000"/>
                          </a:solidFill>
                          <a:effectLst/>
                          <a:latin typeface="TimesNewRomanPSMT"/>
                        </a:rPr>
                        <a:t>900 MHz</a:t>
                      </a:r>
                      <a:br>
                        <a:rPr lang="de-DE" sz="1600" b="0" i="0">
                          <a:solidFill>
                            <a:srgbClr val="000000"/>
                          </a:solidFill>
                          <a:effectLst/>
                          <a:latin typeface="TimesNewRomanPSMT"/>
                        </a:rPr>
                      </a:br>
                      <a:r>
                        <a:rPr lang="de-DE" sz="1600" b="0" i="0">
                          <a:solidFill>
                            <a:srgbClr val="000000"/>
                          </a:solidFill>
                          <a:effectLst/>
                          <a:latin typeface="TimesNewRomanPSMT"/>
                        </a:rPr>
                        <a:t>2.4, 3.1-10.6 GHZ </a:t>
                      </a:r>
                      <a:endParaRPr lang="de-DE" sz="1800">
                        <a:effectLst/>
                      </a:endParaRPr>
                    </a:p>
                  </a:txBody>
                  <a:tcPr anchor="ctr"/>
                </a:tc>
                <a:tc>
                  <a:txBody>
                    <a:bodyPr/>
                    <a:lstStyle/>
                    <a:p>
                      <a:r>
                        <a:rPr lang="en-US" sz="1600" b="0" i="0" dirty="0">
                          <a:solidFill>
                            <a:srgbClr val="000000"/>
                          </a:solidFill>
                          <a:effectLst/>
                          <a:latin typeface="TimesNewRomanPSMT"/>
                        </a:rPr>
                        <a:t>CM4</a:t>
                      </a:r>
                      <a:endParaRPr lang="en-US" sz="1800" dirty="0">
                        <a:effectLst/>
                      </a:endParaRPr>
                    </a:p>
                  </a:txBody>
                  <a:tcPr anchor="ctr"/>
                </a:tc>
                <a:extLst>
                  <a:ext uri="{0D108BD9-81ED-4DB2-BD59-A6C34878D82A}">
                    <a16:rowId xmlns:a16="http://schemas.microsoft.com/office/drawing/2014/main" val="284474601"/>
                  </a:ext>
                </a:extLst>
              </a:tr>
            </a:tbl>
          </a:graphicData>
        </a:graphic>
      </p:graphicFrame>
    </p:spTree>
    <p:extLst>
      <p:ext uri="{BB962C8B-B14F-4D97-AF65-F5344CB8AC3E}">
        <p14:creationId xmlns:p14="http://schemas.microsoft.com/office/powerpoint/2010/main" val="621371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6E21125-0FA3-4F9E-84E8-1D713DC6905E}"/>
              </a:ext>
            </a:extLst>
          </p:cNvPr>
          <p:cNvSpPr>
            <a:spLocks noGrp="1"/>
          </p:cNvSpPr>
          <p:nvPr>
            <p:ph type="dt" idx="10"/>
          </p:nvPr>
        </p:nvSpPr>
        <p:spPr/>
        <p:txBody>
          <a:bodyPr/>
          <a:lstStyle/>
          <a:p>
            <a:r>
              <a:rPr lang="en-US" altLang="ja-JP"/>
              <a:t>September 2021</a:t>
            </a:r>
            <a:endParaRPr lang="en-US" dirty="0"/>
          </a:p>
        </p:txBody>
      </p:sp>
      <p:sp>
        <p:nvSpPr>
          <p:cNvPr id="3" name="フッター プレースホルダー 2">
            <a:extLst>
              <a:ext uri="{FF2B5EF4-FFF2-40B4-BE49-F238E27FC236}">
                <a16:creationId xmlns:a16="http://schemas.microsoft.com/office/drawing/2014/main" id="{FD6D5EEF-C1C6-443E-A5B8-EF4C44013ECE}"/>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0D43C76A-C1BF-4307-A6EE-590AC0CDF97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31</a:t>
            </a:fld>
            <a:endParaRPr dirty="0"/>
          </a:p>
        </p:txBody>
      </p:sp>
      <p:sp>
        <p:nvSpPr>
          <p:cNvPr id="5" name="タイトル 4">
            <a:extLst>
              <a:ext uri="{FF2B5EF4-FFF2-40B4-BE49-F238E27FC236}">
                <a16:creationId xmlns:a16="http://schemas.microsoft.com/office/drawing/2014/main" id="{508A5AD6-F33B-4A5D-9E82-AF5A808AF775}"/>
              </a:ext>
            </a:extLst>
          </p:cNvPr>
          <p:cNvSpPr>
            <a:spLocks noGrp="1"/>
          </p:cNvSpPr>
          <p:nvPr>
            <p:ph type="title"/>
          </p:nvPr>
        </p:nvSpPr>
        <p:spPr/>
        <p:txBody>
          <a:bodyPr/>
          <a:lstStyle/>
          <a:p>
            <a:r>
              <a:rPr kumimoji="1" lang="en-US" altLang="ja-JP" dirty="0"/>
              <a:t>Extension for this amendment</a:t>
            </a:r>
            <a:endParaRPr kumimoji="1" lang="ja-JP" altLang="en-US" dirty="0"/>
          </a:p>
        </p:txBody>
      </p:sp>
      <p:graphicFrame>
        <p:nvGraphicFramePr>
          <p:cNvPr id="6" name="表 6">
            <a:extLst>
              <a:ext uri="{FF2B5EF4-FFF2-40B4-BE49-F238E27FC236}">
                <a16:creationId xmlns:a16="http://schemas.microsoft.com/office/drawing/2014/main" id="{33B7561F-3E53-47BB-A4EB-D0310EF4E376}"/>
              </a:ext>
            </a:extLst>
          </p:cNvPr>
          <p:cNvGraphicFramePr>
            <a:graphicFrameLocks noGrp="1"/>
          </p:cNvGraphicFramePr>
          <p:nvPr>
            <p:extLst>
              <p:ext uri="{D42A27DB-BD31-4B8C-83A1-F6EECF244321}">
                <p14:modId xmlns:p14="http://schemas.microsoft.com/office/powerpoint/2010/main" val="2997151526"/>
              </p:ext>
            </p:extLst>
          </p:nvPr>
        </p:nvGraphicFramePr>
        <p:xfrm>
          <a:off x="685800" y="1197032"/>
          <a:ext cx="8123073" cy="5303520"/>
        </p:xfrm>
        <a:graphic>
          <a:graphicData uri="http://schemas.openxmlformats.org/drawingml/2006/table">
            <a:tbl>
              <a:tblPr firstRow="1" bandRow="1">
                <a:tableStyleId>{5C22544A-7EE6-4342-B048-85BDC9FD1C3A}</a:tableStyleId>
              </a:tblPr>
              <a:tblGrid>
                <a:gridCol w="937260">
                  <a:extLst>
                    <a:ext uri="{9D8B030D-6E8A-4147-A177-3AD203B41FA5}">
                      <a16:colId xmlns:a16="http://schemas.microsoft.com/office/drawing/2014/main" val="1961243552"/>
                    </a:ext>
                  </a:extLst>
                </a:gridCol>
                <a:gridCol w="2823951">
                  <a:extLst>
                    <a:ext uri="{9D8B030D-6E8A-4147-A177-3AD203B41FA5}">
                      <a16:colId xmlns:a16="http://schemas.microsoft.com/office/drawing/2014/main" val="2757147081"/>
                    </a:ext>
                  </a:extLst>
                </a:gridCol>
                <a:gridCol w="1375281">
                  <a:extLst>
                    <a:ext uri="{9D8B030D-6E8A-4147-A177-3AD203B41FA5}">
                      <a16:colId xmlns:a16="http://schemas.microsoft.com/office/drawing/2014/main" val="2900183072"/>
                    </a:ext>
                  </a:extLst>
                </a:gridCol>
                <a:gridCol w="1409592">
                  <a:extLst>
                    <a:ext uri="{9D8B030D-6E8A-4147-A177-3AD203B41FA5}">
                      <a16:colId xmlns:a16="http://schemas.microsoft.com/office/drawing/2014/main" val="697848225"/>
                    </a:ext>
                  </a:extLst>
                </a:gridCol>
                <a:gridCol w="1576989">
                  <a:extLst>
                    <a:ext uri="{9D8B030D-6E8A-4147-A177-3AD203B41FA5}">
                      <a16:colId xmlns:a16="http://schemas.microsoft.com/office/drawing/2014/main" val="2038446805"/>
                    </a:ext>
                  </a:extLst>
                </a:gridCol>
              </a:tblGrid>
              <a:tr h="389446">
                <a:tc>
                  <a:txBody>
                    <a:bodyPr/>
                    <a:lstStyle/>
                    <a:p>
                      <a:r>
                        <a:rPr kumimoji="1" lang="en-US" altLang="ja-JP" sz="1800" dirty="0">
                          <a:solidFill>
                            <a:schemeClr val="tx1"/>
                          </a:solidFill>
                        </a:rPr>
                        <a:t>Scenario</a:t>
                      </a:r>
                      <a:endParaRPr kumimoji="1" lang="ja-JP" altLang="en-US" sz="1800" dirty="0">
                        <a:solidFill>
                          <a:schemeClr val="tx1"/>
                        </a:solidFill>
                      </a:endParaRPr>
                    </a:p>
                  </a:txBody>
                  <a:tcPr/>
                </a:tc>
                <a:tc>
                  <a:txBody>
                    <a:bodyPr/>
                    <a:lstStyle/>
                    <a:p>
                      <a:r>
                        <a:rPr kumimoji="1" lang="en-US" altLang="ja-JP" sz="1800" dirty="0">
                          <a:solidFill>
                            <a:schemeClr val="tx1"/>
                          </a:solidFill>
                        </a:rPr>
                        <a:t>Description</a:t>
                      </a:r>
                      <a:endParaRPr kumimoji="1" lang="ja-JP" altLang="en-US" sz="1800" dirty="0">
                        <a:solidFill>
                          <a:schemeClr val="tx1"/>
                        </a:solidFill>
                      </a:endParaRPr>
                    </a:p>
                  </a:txBody>
                  <a:tcPr/>
                </a:tc>
                <a:tc>
                  <a:txBody>
                    <a:bodyPr/>
                    <a:lstStyle/>
                    <a:p>
                      <a:r>
                        <a:rPr kumimoji="1" lang="en-US" altLang="ja-JP" sz="1800" dirty="0">
                          <a:solidFill>
                            <a:schemeClr val="tx1"/>
                          </a:solidFill>
                        </a:rPr>
                        <a:t>Frequency band</a:t>
                      </a:r>
                      <a:endParaRPr kumimoji="1" lang="ja-JP" altLang="en-US" sz="18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800" dirty="0">
                          <a:solidFill>
                            <a:schemeClr val="tx1"/>
                          </a:solidFill>
                        </a:rPr>
                        <a:t>Channel Model</a:t>
                      </a:r>
                      <a:endParaRPr kumimoji="1" lang="ja-JP" altLang="en-US" sz="1800" dirty="0">
                        <a:solidFill>
                          <a:schemeClr val="tx1"/>
                        </a:solidFill>
                      </a:endParaRPr>
                    </a:p>
                  </a:txBody>
                  <a:tcPr/>
                </a:tc>
                <a:tc>
                  <a:txBody>
                    <a:bodyPr/>
                    <a:lstStyle/>
                    <a:p>
                      <a:r>
                        <a:rPr kumimoji="1" lang="en-US" altLang="ja-JP" sz="1800" dirty="0">
                          <a:solidFill>
                            <a:schemeClr val="tx1"/>
                          </a:solidFill>
                        </a:rPr>
                        <a:t>Environmental Model</a:t>
                      </a:r>
                      <a:endParaRPr kumimoji="1" lang="ja-JP" altLang="en-US" sz="1800" dirty="0">
                        <a:solidFill>
                          <a:schemeClr val="tx1"/>
                        </a:solidFill>
                      </a:endParaRPr>
                    </a:p>
                  </a:txBody>
                  <a:tcPr/>
                </a:tc>
                <a:extLst>
                  <a:ext uri="{0D108BD9-81ED-4DB2-BD59-A6C34878D82A}">
                    <a16:rowId xmlns:a16="http://schemas.microsoft.com/office/drawing/2014/main" val="1981356828"/>
                  </a:ext>
                </a:extLst>
              </a:tr>
              <a:tr h="278722">
                <a:tc>
                  <a:txBody>
                    <a:bodyPr/>
                    <a:lstStyle/>
                    <a:p>
                      <a:r>
                        <a:rPr lang="en-US" sz="1600" b="0" i="0" dirty="0">
                          <a:solidFill>
                            <a:srgbClr val="000000"/>
                          </a:solidFill>
                          <a:effectLst/>
                          <a:latin typeface="TimesNewRomanPSMT"/>
                        </a:rPr>
                        <a:t>VS1 </a:t>
                      </a:r>
                      <a:endParaRPr lang="en-US" sz="1800" dirty="0">
                        <a:effectLst/>
                      </a:endParaRPr>
                    </a:p>
                  </a:txBody>
                  <a:tcPr anchor="ctr"/>
                </a:tc>
                <a:tc>
                  <a:txBody>
                    <a:bodyPr/>
                    <a:lstStyle/>
                    <a:p>
                      <a:r>
                        <a:rPr lang="en-US" sz="1600" b="0" i="0" dirty="0">
                          <a:solidFill>
                            <a:srgbClr val="000000"/>
                          </a:solidFill>
                          <a:effectLst/>
                          <a:latin typeface="TimesNewRomanPSMT"/>
                        </a:rPr>
                        <a:t>In-vehicle to In-vehicle</a:t>
                      </a:r>
                      <a:endParaRPr lang="en-US" sz="1800" dirty="0">
                        <a:effectLst/>
                      </a:endParaRPr>
                    </a:p>
                  </a:txBody>
                  <a:tcPr anchor="ctr"/>
                </a:tc>
                <a:tc>
                  <a:txBody>
                    <a:bodyPr/>
                    <a:lstStyle/>
                    <a:p>
                      <a:r>
                        <a:rPr lang="en-US" sz="1600" b="0" i="0" dirty="0">
                          <a:solidFill>
                            <a:srgbClr val="000000"/>
                          </a:solidFill>
                          <a:effectLst/>
                          <a:latin typeface="TimesNewRomanPSMT"/>
                        </a:rPr>
                        <a:t>UWB band</a:t>
                      </a:r>
                      <a:endParaRPr lang="en-US" sz="1800" dirty="0">
                        <a:effectLst/>
                      </a:endParaRPr>
                    </a:p>
                  </a:txBody>
                  <a:tcPr anchor="ctr"/>
                </a:tc>
                <a:tc>
                  <a:txBody>
                    <a:bodyPr/>
                    <a:lstStyle/>
                    <a:p>
                      <a:endParaRPr lang="en-US" sz="1800" dirty="0">
                        <a:effectLst/>
                      </a:endParaRPr>
                    </a:p>
                  </a:txBody>
                  <a:tcPr anchor="ctr"/>
                </a:tc>
                <a:tc>
                  <a:txBody>
                    <a:bodyPr/>
                    <a:lstStyle/>
                    <a:p>
                      <a:endParaRPr lang="en-US" sz="1800" dirty="0">
                        <a:effectLst/>
                      </a:endParaRPr>
                    </a:p>
                  </a:txBody>
                  <a:tcPr anchor="ctr"/>
                </a:tc>
                <a:extLst>
                  <a:ext uri="{0D108BD9-81ED-4DB2-BD59-A6C34878D82A}">
                    <a16:rowId xmlns:a16="http://schemas.microsoft.com/office/drawing/2014/main" val="2369100827"/>
                  </a:ext>
                </a:extLst>
              </a:tr>
              <a:tr h="278722">
                <a:tc>
                  <a:txBody>
                    <a:bodyPr/>
                    <a:lstStyle/>
                    <a:p>
                      <a:r>
                        <a:rPr lang="en-US" sz="1600" b="0" i="0" dirty="0">
                          <a:solidFill>
                            <a:srgbClr val="000000"/>
                          </a:solidFill>
                          <a:effectLst/>
                          <a:latin typeface="TimesNewRomanPSMT"/>
                        </a:rPr>
                        <a:t>VS2 </a:t>
                      </a:r>
                      <a:endParaRPr lang="en-US" sz="1800" dirty="0">
                        <a:effectLst/>
                      </a:endParaRPr>
                    </a:p>
                  </a:txBody>
                  <a:tcPr anchor="ctr"/>
                </a:tc>
                <a:tc>
                  <a:txBody>
                    <a:bodyPr/>
                    <a:lstStyle/>
                    <a:p>
                      <a:r>
                        <a:rPr lang="en-US" sz="1600" b="0" i="0" dirty="0">
                          <a:solidFill>
                            <a:srgbClr val="000000"/>
                          </a:solidFill>
                          <a:effectLst/>
                          <a:latin typeface="TimesNewRomanPSMT"/>
                        </a:rPr>
                        <a:t>In-vehicle to </a:t>
                      </a:r>
                      <a:r>
                        <a:rPr lang="en-US" altLang="ja-JP" sz="1600" b="0" i="0" dirty="0">
                          <a:solidFill>
                            <a:srgbClr val="000000"/>
                          </a:solidFill>
                          <a:effectLst/>
                          <a:latin typeface="TimesNewRomanPSMT"/>
                        </a:rPr>
                        <a:t>On-vehicle</a:t>
                      </a:r>
                      <a:endParaRPr lang="en-US" sz="1800" dirty="0">
                        <a:effectLst/>
                      </a:endParaRPr>
                    </a:p>
                  </a:txBody>
                  <a:tcPr anchor="ctr"/>
                </a:tc>
                <a:tc>
                  <a:txBody>
                    <a:bodyPr/>
                    <a:lstStyle/>
                    <a:p>
                      <a:r>
                        <a:rPr lang="en-US" altLang="ja-JP" sz="1600" b="0" i="0" dirty="0">
                          <a:solidFill>
                            <a:srgbClr val="000000"/>
                          </a:solidFill>
                          <a:effectLst/>
                          <a:latin typeface="TimesNewRomanPSMT"/>
                        </a:rPr>
                        <a:t>UWB band</a:t>
                      </a:r>
                      <a:endParaRPr lang="en-US" altLang="ja-JP" sz="1600" dirty="0">
                        <a:effectLst/>
                      </a:endParaRPr>
                    </a:p>
                  </a:txBody>
                  <a:tcPr anchor="ctr"/>
                </a:tc>
                <a:tc>
                  <a:txBody>
                    <a:bodyPr/>
                    <a:lstStyle/>
                    <a:p>
                      <a:endParaRPr lang="en-US" sz="1800" dirty="0">
                        <a:effectLst/>
                      </a:endParaRPr>
                    </a:p>
                  </a:txBody>
                  <a:tcPr anchor="ctr"/>
                </a:tc>
                <a:tc>
                  <a:txBody>
                    <a:bodyPr/>
                    <a:lstStyle/>
                    <a:p>
                      <a:endParaRPr lang="en-US" sz="1800" dirty="0">
                        <a:effectLst/>
                      </a:endParaRPr>
                    </a:p>
                  </a:txBody>
                  <a:tcPr anchor="ctr"/>
                </a:tc>
                <a:extLst>
                  <a:ext uri="{0D108BD9-81ED-4DB2-BD59-A6C34878D82A}">
                    <a16:rowId xmlns:a16="http://schemas.microsoft.com/office/drawing/2014/main" val="2492688285"/>
                  </a:ext>
                </a:extLst>
              </a:tr>
              <a:tr h="278722">
                <a:tc>
                  <a:txBody>
                    <a:bodyPr/>
                    <a:lstStyle/>
                    <a:p>
                      <a:r>
                        <a:rPr lang="en-US" sz="1600" b="0" i="0" dirty="0">
                          <a:solidFill>
                            <a:srgbClr val="000000"/>
                          </a:solidFill>
                          <a:effectLst/>
                          <a:latin typeface="TimesNewRomanPSMT"/>
                        </a:rPr>
                        <a:t>VS3 </a:t>
                      </a:r>
                      <a:endParaRPr lang="en-US" sz="1800" dirty="0">
                        <a:effectLst/>
                      </a:endParaRPr>
                    </a:p>
                  </a:txBody>
                  <a:tcPr anchor="ctr"/>
                </a:tc>
                <a:tc>
                  <a:txBody>
                    <a:bodyPr/>
                    <a:lstStyle/>
                    <a:p>
                      <a:r>
                        <a:rPr lang="en-US" altLang="ja-JP" sz="1600" b="0" i="0" dirty="0">
                          <a:solidFill>
                            <a:srgbClr val="000000"/>
                          </a:solidFill>
                          <a:effectLst/>
                          <a:latin typeface="TimesNewRomanPSMT"/>
                        </a:rPr>
                        <a:t>In-vehicle</a:t>
                      </a:r>
                      <a:r>
                        <a:rPr lang="en-US" sz="1600" b="0" i="0" dirty="0">
                          <a:solidFill>
                            <a:srgbClr val="000000"/>
                          </a:solidFill>
                          <a:effectLst/>
                          <a:latin typeface="TimesNewRomanPSMT"/>
                        </a:rPr>
                        <a:t> to Around</a:t>
                      </a:r>
                      <a:endParaRPr lang="en-US" sz="1800" dirty="0">
                        <a:effectLst/>
                      </a:endParaRPr>
                    </a:p>
                  </a:txBody>
                  <a:tcPr anchor="ctr"/>
                </a:tc>
                <a:tc>
                  <a:txBody>
                    <a:bodyPr/>
                    <a:lstStyle/>
                    <a:p>
                      <a:r>
                        <a:rPr lang="en-US" altLang="ja-JP" sz="1600" b="0" i="0" dirty="0">
                          <a:solidFill>
                            <a:srgbClr val="000000"/>
                          </a:solidFill>
                          <a:effectLst/>
                          <a:latin typeface="TimesNewRomanPSMT"/>
                        </a:rPr>
                        <a:t>UWB band</a:t>
                      </a:r>
                      <a:endParaRPr lang="en-US" altLang="ja-JP" sz="1600" dirty="0">
                        <a:effectLst/>
                      </a:endParaRPr>
                    </a:p>
                  </a:txBody>
                  <a:tcPr anchor="ctr"/>
                </a:tc>
                <a:tc>
                  <a:txBody>
                    <a:bodyPr/>
                    <a:lstStyle/>
                    <a:p>
                      <a:endParaRPr lang="en-US" sz="1800" dirty="0">
                        <a:effectLst/>
                      </a:endParaRPr>
                    </a:p>
                  </a:txBody>
                  <a:tcPr anchor="ctr"/>
                </a:tc>
                <a:tc>
                  <a:txBody>
                    <a:bodyPr/>
                    <a:lstStyle/>
                    <a:p>
                      <a:endParaRPr lang="en-US" sz="1800" dirty="0">
                        <a:effectLst/>
                      </a:endParaRPr>
                    </a:p>
                  </a:txBody>
                  <a:tcPr anchor="ctr"/>
                </a:tc>
                <a:extLst>
                  <a:ext uri="{0D108BD9-81ED-4DB2-BD59-A6C34878D82A}">
                    <a16:rowId xmlns:a16="http://schemas.microsoft.com/office/drawing/2014/main" val="3936043518"/>
                  </a:ext>
                </a:extLst>
              </a:tr>
              <a:tr h="278722">
                <a:tc>
                  <a:txBody>
                    <a:bodyPr/>
                    <a:lstStyle/>
                    <a:p>
                      <a:r>
                        <a:rPr lang="en-US" sz="1600" b="0" i="0" dirty="0">
                          <a:solidFill>
                            <a:srgbClr val="000000"/>
                          </a:solidFill>
                          <a:effectLst/>
                          <a:latin typeface="TimesNewRomanPSMT"/>
                        </a:rPr>
                        <a:t>VS4 </a:t>
                      </a:r>
                      <a:endParaRPr lang="en-US" sz="1800" dirty="0">
                        <a:effectLst/>
                      </a:endParaRPr>
                    </a:p>
                  </a:txBody>
                  <a:tcPr anchor="ctr"/>
                </a:tc>
                <a:tc>
                  <a:txBody>
                    <a:bodyPr/>
                    <a:lstStyle/>
                    <a:p>
                      <a:r>
                        <a:rPr lang="en-US" sz="1600" b="0" i="0" dirty="0">
                          <a:solidFill>
                            <a:srgbClr val="000000"/>
                          </a:solidFill>
                          <a:effectLst/>
                          <a:latin typeface="TimesNewRomanPSMT"/>
                        </a:rPr>
                        <a:t>On-vehicle to On-v</a:t>
                      </a:r>
                      <a:r>
                        <a:rPr lang="en-US" altLang="ja-JP" sz="1600" b="0" i="0" dirty="0">
                          <a:solidFill>
                            <a:srgbClr val="000000"/>
                          </a:solidFill>
                          <a:effectLst/>
                          <a:latin typeface="TimesNewRomanPSMT"/>
                        </a:rPr>
                        <a:t>ehicle</a:t>
                      </a:r>
                      <a:r>
                        <a:rPr lang="en-US" sz="1600" b="0" i="0" dirty="0">
                          <a:solidFill>
                            <a:srgbClr val="000000"/>
                          </a:solidFill>
                          <a:effectLst/>
                          <a:latin typeface="TimesNewRomanPSMT"/>
                        </a:rPr>
                        <a:t> (LOS)</a:t>
                      </a:r>
                      <a:endParaRPr lang="en-US" sz="1800" dirty="0">
                        <a:effectLst/>
                      </a:endParaRPr>
                    </a:p>
                  </a:txBody>
                  <a:tcPr anchor="ctr"/>
                </a:tc>
                <a:tc>
                  <a:txBody>
                    <a:bodyPr/>
                    <a:lstStyle/>
                    <a:p>
                      <a:r>
                        <a:rPr lang="en-US" altLang="ja-JP" sz="1600" b="0" i="0" dirty="0">
                          <a:solidFill>
                            <a:srgbClr val="000000"/>
                          </a:solidFill>
                          <a:effectLst/>
                          <a:latin typeface="TimesNewRomanPSMT"/>
                        </a:rPr>
                        <a:t>UWB band</a:t>
                      </a:r>
                      <a:endParaRPr lang="en-US" altLang="ja-JP" sz="1600" dirty="0">
                        <a:effectLst/>
                      </a:endParaRPr>
                    </a:p>
                  </a:txBody>
                  <a:tcPr anchor="ctr"/>
                </a:tc>
                <a:tc>
                  <a:txBody>
                    <a:bodyPr/>
                    <a:lstStyle/>
                    <a:p>
                      <a:endParaRPr lang="en-US" sz="1800" dirty="0">
                        <a:effectLst/>
                      </a:endParaRPr>
                    </a:p>
                  </a:txBody>
                  <a:tcPr anchor="ctr"/>
                </a:tc>
                <a:tc>
                  <a:txBody>
                    <a:bodyPr/>
                    <a:lstStyle/>
                    <a:p>
                      <a:endParaRPr lang="en-US" sz="1800" dirty="0">
                        <a:effectLst/>
                      </a:endParaRPr>
                    </a:p>
                  </a:txBody>
                  <a:tcPr anchor="ctr"/>
                </a:tc>
                <a:extLst>
                  <a:ext uri="{0D108BD9-81ED-4DB2-BD59-A6C34878D82A}">
                    <a16:rowId xmlns:a16="http://schemas.microsoft.com/office/drawing/2014/main" val="1454191566"/>
                  </a:ext>
                </a:extLst>
              </a:tr>
              <a:tr h="278722">
                <a:tc>
                  <a:txBody>
                    <a:bodyPr/>
                    <a:lstStyle/>
                    <a:p>
                      <a:r>
                        <a:rPr lang="en-US" sz="1600" b="0" i="0" dirty="0">
                          <a:solidFill>
                            <a:srgbClr val="000000"/>
                          </a:solidFill>
                          <a:effectLst/>
                          <a:latin typeface="TimesNewRomanPSMT"/>
                        </a:rPr>
                        <a:t>VS5 </a:t>
                      </a:r>
                      <a:endParaRPr lang="en-US" sz="1800" dirty="0">
                        <a:effectLst/>
                      </a:endParaRPr>
                    </a:p>
                  </a:txBody>
                  <a:tcPr anchor="ctr"/>
                </a:tc>
                <a:tc>
                  <a:txBody>
                    <a:bodyPr/>
                    <a:lstStyle/>
                    <a:p>
                      <a:r>
                        <a:rPr lang="en-US" altLang="ja-JP" sz="1600" b="0" i="0" dirty="0">
                          <a:solidFill>
                            <a:srgbClr val="000000"/>
                          </a:solidFill>
                          <a:effectLst/>
                          <a:latin typeface="TimesNewRomanPSMT"/>
                        </a:rPr>
                        <a:t>On-vehicle to On-vehicle </a:t>
                      </a:r>
                      <a:br>
                        <a:rPr lang="en-US" sz="1600" b="0" i="0" dirty="0">
                          <a:solidFill>
                            <a:srgbClr val="000000"/>
                          </a:solidFill>
                          <a:effectLst/>
                          <a:latin typeface="TimesNewRomanPSMT"/>
                        </a:rPr>
                      </a:br>
                      <a:r>
                        <a:rPr lang="en-US" sz="1600" b="0" i="0" dirty="0">
                          <a:solidFill>
                            <a:srgbClr val="000000"/>
                          </a:solidFill>
                          <a:effectLst/>
                          <a:latin typeface="TimesNewRomanPSMT"/>
                        </a:rPr>
                        <a:t>Surface (NLOS)</a:t>
                      </a:r>
                      <a:endParaRPr lang="en-US" sz="1800" dirty="0">
                        <a:effectLst/>
                      </a:endParaRPr>
                    </a:p>
                  </a:txBody>
                  <a:tcPr anchor="ctr"/>
                </a:tc>
                <a:tc>
                  <a:txBody>
                    <a:bodyPr/>
                    <a:lstStyle/>
                    <a:p>
                      <a:r>
                        <a:rPr lang="en-US" altLang="ja-JP" sz="1600" b="0" i="0" dirty="0">
                          <a:solidFill>
                            <a:srgbClr val="000000"/>
                          </a:solidFill>
                          <a:effectLst/>
                          <a:latin typeface="TimesNewRomanPSMT"/>
                        </a:rPr>
                        <a:t>UWB band</a:t>
                      </a:r>
                      <a:endParaRPr lang="en-US" altLang="ja-JP" sz="1600" dirty="0">
                        <a:effectLst/>
                      </a:endParaRPr>
                    </a:p>
                  </a:txBody>
                  <a:tcPr anchor="ctr"/>
                </a:tc>
                <a:tc>
                  <a:txBody>
                    <a:bodyPr/>
                    <a:lstStyle/>
                    <a:p>
                      <a:endParaRPr lang="en-US" sz="1800" dirty="0">
                        <a:effectLst/>
                      </a:endParaRPr>
                    </a:p>
                  </a:txBody>
                  <a:tcPr anchor="ctr"/>
                </a:tc>
                <a:tc>
                  <a:txBody>
                    <a:bodyPr/>
                    <a:lstStyle/>
                    <a:p>
                      <a:endParaRPr lang="en-US" sz="1800" dirty="0">
                        <a:effectLst/>
                      </a:endParaRPr>
                    </a:p>
                  </a:txBody>
                  <a:tcPr anchor="ctr"/>
                </a:tc>
                <a:extLst>
                  <a:ext uri="{0D108BD9-81ED-4DB2-BD59-A6C34878D82A}">
                    <a16:rowId xmlns:a16="http://schemas.microsoft.com/office/drawing/2014/main" val="3661580279"/>
                  </a:ext>
                </a:extLst>
              </a:tr>
              <a:tr h="278722">
                <a:tc>
                  <a:txBody>
                    <a:bodyPr/>
                    <a:lstStyle/>
                    <a:p>
                      <a:r>
                        <a:rPr lang="en-US" sz="1600" b="0" i="0" dirty="0">
                          <a:solidFill>
                            <a:srgbClr val="000000"/>
                          </a:solidFill>
                          <a:effectLst/>
                          <a:latin typeface="TimesNewRomanPSMT"/>
                        </a:rPr>
                        <a:t>VS6 </a:t>
                      </a:r>
                      <a:endParaRPr lang="en-US" sz="1800" dirty="0">
                        <a:effectLst/>
                      </a:endParaRPr>
                    </a:p>
                  </a:txBody>
                  <a:tcPr anchor="ctr"/>
                </a:tc>
                <a:tc>
                  <a:txBody>
                    <a:bodyPr/>
                    <a:lstStyle/>
                    <a:p>
                      <a:r>
                        <a:rPr lang="en-US" altLang="ja-JP" sz="1600" b="0" i="0" dirty="0">
                          <a:solidFill>
                            <a:srgbClr val="000000"/>
                          </a:solidFill>
                          <a:effectLst/>
                          <a:latin typeface="TimesNewRomanPSMT"/>
                        </a:rPr>
                        <a:t>On-vehicle to On-vehicle </a:t>
                      </a:r>
                      <a:r>
                        <a:rPr lang="en-US" sz="1600" b="0" i="0" dirty="0">
                          <a:solidFill>
                            <a:srgbClr val="000000"/>
                          </a:solidFill>
                          <a:effectLst/>
                          <a:latin typeface="TimesNewRomanPSMT"/>
                        </a:rPr>
                        <a:t>to Around vehicle (LOS)</a:t>
                      </a:r>
                      <a:endParaRPr lang="en-US" sz="1800" dirty="0">
                        <a:effectLst/>
                      </a:endParaRPr>
                    </a:p>
                  </a:txBody>
                  <a:tcPr anchor="ctr"/>
                </a:tc>
                <a:tc>
                  <a:txBody>
                    <a:bodyPr/>
                    <a:lstStyle/>
                    <a:p>
                      <a:r>
                        <a:rPr lang="en-US" altLang="ja-JP" sz="1600" b="0" i="0" dirty="0">
                          <a:solidFill>
                            <a:srgbClr val="000000"/>
                          </a:solidFill>
                          <a:effectLst/>
                          <a:latin typeface="TimesNewRomanPSMT"/>
                        </a:rPr>
                        <a:t>UWB band</a:t>
                      </a:r>
                      <a:endParaRPr lang="en-US" altLang="ja-JP" sz="1600" dirty="0">
                        <a:effectLst/>
                      </a:endParaRPr>
                    </a:p>
                  </a:txBody>
                  <a:tcPr anchor="ctr"/>
                </a:tc>
                <a:tc>
                  <a:txBody>
                    <a:bodyPr/>
                    <a:lstStyle/>
                    <a:p>
                      <a:endParaRPr lang="en-US" sz="1800" dirty="0">
                        <a:effectLst/>
                      </a:endParaRPr>
                    </a:p>
                  </a:txBody>
                  <a:tcPr anchor="ctr"/>
                </a:tc>
                <a:tc>
                  <a:txBody>
                    <a:bodyPr/>
                    <a:lstStyle/>
                    <a:p>
                      <a:endParaRPr lang="en-US" sz="1800" dirty="0">
                        <a:effectLst/>
                      </a:endParaRPr>
                    </a:p>
                  </a:txBody>
                  <a:tcPr anchor="ctr"/>
                </a:tc>
                <a:extLst>
                  <a:ext uri="{0D108BD9-81ED-4DB2-BD59-A6C34878D82A}">
                    <a16:rowId xmlns:a16="http://schemas.microsoft.com/office/drawing/2014/main" val="4022065264"/>
                  </a:ext>
                </a:extLst>
              </a:tr>
              <a:tr h="278722">
                <a:tc>
                  <a:txBody>
                    <a:bodyPr/>
                    <a:lstStyle/>
                    <a:p>
                      <a:r>
                        <a:rPr lang="en-US" sz="1600" b="0" i="0" dirty="0">
                          <a:solidFill>
                            <a:srgbClr val="000000"/>
                          </a:solidFill>
                          <a:effectLst/>
                          <a:latin typeface="TimesNewRomanPSMT"/>
                        </a:rPr>
                        <a:t>VS7 </a:t>
                      </a:r>
                      <a:endParaRPr lang="en-US" sz="1800" dirty="0">
                        <a:effectLst/>
                      </a:endParaRPr>
                    </a:p>
                  </a:txBody>
                  <a:tcPr anchor="ctr"/>
                </a:tc>
                <a:tc>
                  <a:txBody>
                    <a:bodyPr/>
                    <a:lstStyle/>
                    <a:p>
                      <a:r>
                        <a:rPr lang="en-US" altLang="ja-JP" sz="1600" b="0" i="0" dirty="0">
                          <a:solidFill>
                            <a:srgbClr val="000000"/>
                          </a:solidFill>
                          <a:effectLst/>
                          <a:latin typeface="TimesNewRomanPSMT"/>
                        </a:rPr>
                        <a:t>On-vehicle to Around vehicle</a:t>
                      </a:r>
                      <a:br>
                        <a:rPr lang="en-US" sz="1600" b="0" i="0" dirty="0">
                          <a:solidFill>
                            <a:srgbClr val="000000"/>
                          </a:solidFill>
                          <a:effectLst/>
                          <a:latin typeface="TimesNewRomanPSMT"/>
                        </a:rPr>
                      </a:br>
                      <a:r>
                        <a:rPr lang="en-US" sz="1600" b="0" i="0" dirty="0">
                          <a:solidFill>
                            <a:srgbClr val="000000"/>
                          </a:solidFill>
                          <a:effectLst/>
                          <a:latin typeface="TimesNewRomanPSMT"/>
                        </a:rPr>
                        <a:t>(NLOS)</a:t>
                      </a:r>
                      <a:endParaRPr lang="en-US" sz="1800" dirty="0">
                        <a:effectLst/>
                      </a:endParaRPr>
                    </a:p>
                  </a:txBody>
                  <a:tcPr anchor="ctr"/>
                </a:tc>
                <a:tc>
                  <a:txBody>
                    <a:bodyPr/>
                    <a:lstStyle/>
                    <a:p>
                      <a:r>
                        <a:rPr lang="en-US" altLang="ja-JP" sz="1600" b="0" i="0" dirty="0">
                          <a:solidFill>
                            <a:srgbClr val="000000"/>
                          </a:solidFill>
                          <a:effectLst/>
                          <a:latin typeface="TimesNewRomanPSMT"/>
                        </a:rPr>
                        <a:t>UWB band</a:t>
                      </a:r>
                      <a:endParaRPr lang="en-US" altLang="ja-JP" sz="1600" dirty="0">
                        <a:effectLst/>
                      </a:endParaRPr>
                    </a:p>
                  </a:txBody>
                  <a:tcPr anchor="ctr"/>
                </a:tc>
                <a:tc>
                  <a:txBody>
                    <a:bodyPr/>
                    <a:lstStyle/>
                    <a:p>
                      <a:endParaRPr lang="en-US" sz="1800" dirty="0">
                        <a:effectLst/>
                      </a:endParaRPr>
                    </a:p>
                  </a:txBody>
                  <a:tcPr anchor="ctr"/>
                </a:tc>
                <a:tc>
                  <a:txBody>
                    <a:bodyPr/>
                    <a:lstStyle/>
                    <a:p>
                      <a:endParaRPr lang="en-US" sz="1800" dirty="0">
                        <a:effectLst/>
                      </a:endParaRPr>
                    </a:p>
                  </a:txBody>
                  <a:tcPr anchor="ctr"/>
                </a:tc>
                <a:extLst>
                  <a:ext uri="{0D108BD9-81ED-4DB2-BD59-A6C34878D82A}">
                    <a16:rowId xmlns:a16="http://schemas.microsoft.com/office/drawing/2014/main" val="284474601"/>
                  </a:ext>
                </a:extLst>
              </a:tr>
              <a:tr h="278722">
                <a:tc>
                  <a:txBody>
                    <a:bodyPr/>
                    <a:lstStyle/>
                    <a:p>
                      <a:endParaRPr lang="en-US" sz="1800" dirty="0">
                        <a:effectLst/>
                      </a:endParaRPr>
                    </a:p>
                  </a:txBody>
                  <a:tcPr anchor="ctr"/>
                </a:tc>
                <a:tc>
                  <a:txBody>
                    <a:bodyPr/>
                    <a:lstStyle/>
                    <a:p>
                      <a:endParaRPr lang="en-US" sz="1800" dirty="0">
                        <a:effectLst/>
                      </a:endParaRPr>
                    </a:p>
                  </a:txBody>
                  <a:tcPr anchor="ctr"/>
                </a:tc>
                <a:tc>
                  <a:txBody>
                    <a:bodyPr/>
                    <a:lstStyle/>
                    <a:p>
                      <a:endParaRPr lang="de-DE" sz="1800" dirty="0">
                        <a:effectLst/>
                      </a:endParaRPr>
                    </a:p>
                  </a:txBody>
                  <a:tcPr anchor="ctr"/>
                </a:tc>
                <a:tc>
                  <a:txBody>
                    <a:bodyPr/>
                    <a:lstStyle/>
                    <a:p>
                      <a:endParaRPr lang="en-US" sz="1800" dirty="0">
                        <a:effectLst/>
                      </a:endParaRPr>
                    </a:p>
                  </a:txBody>
                  <a:tcPr anchor="ctr"/>
                </a:tc>
                <a:tc>
                  <a:txBody>
                    <a:bodyPr/>
                    <a:lstStyle/>
                    <a:p>
                      <a:endParaRPr lang="en-US" sz="1800" dirty="0">
                        <a:effectLst/>
                      </a:endParaRPr>
                    </a:p>
                  </a:txBody>
                  <a:tcPr anchor="ctr"/>
                </a:tc>
                <a:extLst>
                  <a:ext uri="{0D108BD9-81ED-4DB2-BD59-A6C34878D82A}">
                    <a16:rowId xmlns:a16="http://schemas.microsoft.com/office/drawing/2014/main" val="899519362"/>
                  </a:ext>
                </a:extLst>
              </a:tr>
              <a:tr h="278722">
                <a:tc>
                  <a:txBody>
                    <a:bodyPr/>
                    <a:lstStyle/>
                    <a:p>
                      <a:endParaRPr lang="en-US" sz="1800" dirty="0">
                        <a:effectLst/>
                      </a:endParaRPr>
                    </a:p>
                  </a:txBody>
                  <a:tcPr anchor="ctr"/>
                </a:tc>
                <a:tc>
                  <a:txBody>
                    <a:bodyPr/>
                    <a:lstStyle/>
                    <a:p>
                      <a:endParaRPr lang="en-US" sz="1800" dirty="0">
                        <a:effectLst/>
                      </a:endParaRPr>
                    </a:p>
                  </a:txBody>
                  <a:tcPr anchor="ctr"/>
                </a:tc>
                <a:tc>
                  <a:txBody>
                    <a:bodyPr/>
                    <a:lstStyle/>
                    <a:p>
                      <a:endParaRPr lang="de-DE" sz="1800" dirty="0">
                        <a:effectLst/>
                      </a:endParaRPr>
                    </a:p>
                  </a:txBody>
                  <a:tcPr anchor="ctr"/>
                </a:tc>
                <a:tc>
                  <a:txBody>
                    <a:bodyPr/>
                    <a:lstStyle/>
                    <a:p>
                      <a:endParaRPr lang="en-US" sz="1800" dirty="0">
                        <a:effectLst/>
                      </a:endParaRPr>
                    </a:p>
                  </a:txBody>
                  <a:tcPr anchor="ctr"/>
                </a:tc>
                <a:tc>
                  <a:txBody>
                    <a:bodyPr/>
                    <a:lstStyle/>
                    <a:p>
                      <a:endParaRPr lang="en-US" sz="1800" dirty="0">
                        <a:effectLst/>
                      </a:endParaRPr>
                    </a:p>
                  </a:txBody>
                  <a:tcPr anchor="ctr"/>
                </a:tc>
                <a:extLst>
                  <a:ext uri="{0D108BD9-81ED-4DB2-BD59-A6C34878D82A}">
                    <a16:rowId xmlns:a16="http://schemas.microsoft.com/office/drawing/2014/main" val="2918913595"/>
                  </a:ext>
                </a:extLst>
              </a:tr>
              <a:tr h="278722">
                <a:tc>
                  <a:txBody>
                    <a:bodyPr/>
                    <a:lstStyle/>
                    <a:p>
                      <a:endParaRPr lang="en-US" sz="1800" dirty="0">
                        <a:effectLst/>
                      </a:endParaRPr>
                    </a:p>
                  </a:txBody>
                  <a:tcPr anchor="ctr"/>
                </a:tc>
                <a:tc>
                  <a:txBody>
                    <a:bodyPr/>
                    <a:lstStyle/>
                    <a:p>
                      <a:endParaRPr lang="en-US" sz="1800" dirty="0">
                        <a:effectLst/>
                      </a:endParaRPr>
                    </a:p>
                  </a:txBody>
                  <a:tcPr anchor="ctr"/>
                </a:tc>
                <a:tc>
                  <a:txBody>
                    <a:bodyPr/>
                    <a:lstStyle/>
                    <a:p>
                      <a:endParaRPr lang="de-DE" sz="1800" dirty="0">
                        <a:effectLst/>
                      </a:endParaRPr>
                    </a:p>
                  </a:txBody>
                  <a:tcPr anchor="ctr"/>
                </a:tc>
                <a:tc>
                  <a:txBody>
                    <a:bodyPr/>
                    <a:lstStyle/>
                    <a:p>
                      <a:endParaRPr lang="en-US" sz="1800" dirty="0">
                        <a:effectLst/>
                      </a:endParaRPr>
                    </a:p>
                  </a:txBody>
                  <a:tcPr anchor="ctr"/>
                </a:tc>
                <a:tc>
                  <a:txBody>
                    <a:bodyPr/>
                    <a:lstStyle/>
                    <a:p>
                      <a:endParaRPr lang="en-US" sz="1800" dirty="0">
                        <a:effectLst/>
                      </a:endParaRPr>
                    </a:p>
                  </a:txBody>
                  <a:tcPr anchor="ctr"/>
                </a:tc>
                <a:extLst>
                  <a:ext uri="{0D108BD9-81ED-4DB2-BD59-A6C34878D82A}">
                    <a16:rowId xmlns:a16="http://schemas.microsoft.com/office/drawing/2014/main" val="2779088213"/>
                  </a:ext>
                </a:extLst>
              </a:tr>
              <a:tr h="278722">
                <a:tc>
                  <a:txBody>
                    <a:bodyPr/>
                    <a:lstStyle/>
                    <a:p>
                      <a:endParaRPr lang="en-US" sz="1800" dirty="0">
                        <a:effectLst/>
                      </a:endParaRPr>
                    </a:p>
                  </a:txBody>
                  <a:tcPr anchor="ctr"/>
                </a:tc>
                <a:tc>
                  <a:txBody>
                    <a:bodyPr/>
                    <a:lstStyle/>
                    <a:p>
                      <a:endParaRPr lang="en-US" sz="1800" dirty="0">
                        <a:effectLst/>
                      </a:endParaRPr>
                    </a:p>
                  </a:txBody>
                  <a:tcPr anchor="ctr"/>
                </a:tc>
                <a:tc>
                  <a:txBody>
                    <a:bodyPr/>
                    <a:lstStyle/>
                    <a:p>
                      <a:endParaRPr lang="de-DE" sz="1800" dirty="0">
                        <a:effectLst/>
                      </a:endParaRPr>
                    </a:p>
                  </a:txBody>
                  <a:tcPr anchor="ctr"/>
                </a:tc>
                <a:tc>
                  <a:txBody>
                    <a:bodyPr/>
                    <a:lstStyle/>
                    <a:p>
                      <a:endParaRPr lang="en-US" sz="1800" dirty="0">
                        <a:effectLst/>
                      </a:endParaRPr>
                    </a:p>
                  </a:txBody>
                  <a:tcPr anchor="ctr"/>
                </a:tc>
                <a:tc>
                  <a:txBody>
                    <a:bodyPr/>
                    <a:lstStyle/>
                    <a:p>
                      <a:endParaRPr lang="en-US" sz="1800" dirty="0">
                        <a:effectLst/>
                      </a:endParaRPr>
                    </a:p>
                  </a:txBody>
                  <a:tcPr anchor="ctr"/>
                </a:tc>
                <a:extLst>
                  <a:ext uri="{0D108BD9-81ED-4DB2-BD59-A6C34878D82A}">
                    <a16:rowId xmlns:a16="http://schemas.microsoft.com/office/drawing/2014/main" val="3147829203"/>
                  </a:ext>
                </a:extLst>
              </a:tr>
            </a:tbl>
          </a:graphicData>
        </a:graphic>
      </p:graphicFrame>
    </p:spTree>
    <p:extLst>
      <p:ext uri="{BB962C8B-B14F-4D97-AF65-F5344CB8AC3E}">
        <p14:creationId xmlns:p14="http://schemas.microsoft.com/office/powerpoint/2010/main" val="3475204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03F51A4-D9F9-4C32-AE37-49FAEA8BD1A7}"/>
              </a:ext>
            </a:extLst>
          </p:cNvPr>
          <p:cNvSpPr>
            <a:spLocks noGrp="1"/>
          </p:cNvSpPr>
          <p:nvPr>
            <p:ph type="dt" idx="10"/>
          </p:nvPr>
        </p:nvSpPr>
        <p:spPr/>
        <p:txBody>
          <a:bodyPr/>
          <a:lstStyle/>
          <a:p>
            <a:r>
              <a:rPr lang="en-US" altLang="ja-JP"/>
              <a:t>September 2021</a:t>
            </a:r>
            <a:endParaRPr lang="en-US" dirty="0"/>
          </a:p>
        </p:txBody>
      </p:sp>
      <p:sp>
        <p:nvSpPr>
          <p:cNvPr id="3" name="フッター プレースホルダー 2">
            <a:extLst>
              <a:ext uri="{FF2B5EF4-FFF2-40B4-BE49-F238E27FC236}">
                <a16:creationId xmlns:a16="http://schemas.microsoft.com/office/drawing/2014/main" id="{2F191E0B-E615-405A-AD8A-83ED86FBBC43}"/>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DFA0A54B-B5F1-4452-AD87-9D57F1092D6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32</a:t>
            </a:fld>
            <a:endParaRPr dirty="0"/>
          </a:p>
        </p:txBody>
      </p:sp>
      <p:sp>
        <p:nvSpPr>
          <p:cNvPr id="5" name="タイトル 4">
            <a:extLst>
              <a:ext uri="{FF2B5EF4-FFF2-40B4-BE49-F238E27FC236}">
                <a16:creationId xmlns:a16="http://schemas.microsoft.com/office/drawing/2014/main" id="{DDE471D8-72CC-4D20-A7A9-FC7BCB15C3E2}"/>
              </a:ext>
            </a:extLst>
          </p:cNvPr>
          <p:cNvSpPr>
            <a:spLocks noGrp="1"/>
          </p:cNvSpPr>
          <p:nvPr>
            <p:ph type="title"/>
          </p:nvPr>
        </p:nvSpPr>
        <p:spPr/>
        <p:txBody>
          <a:bodyPr/>
          <a:lstStyle/>
          <a:p>
            <a:r>
              <a:rPr kumimoji="1" lang="en-US" altLang="ja-JP" sz="2800" dirty="0"/>
              <a:t>Channel and </a:t>
            </a:r>
            <a:r>
              <a:rPr kumimoji="1" lang="en-US" altLang="ja-JP" sz="2800" dirty="0" err="1"/>
              <a:t>Environmenta</a:t>
            </a:r>
            <a:r>
              <a:rPr kumimoji="1" lang="en-US" altLang="ja-JP" sz="2800" dirty="0"/>
              <a:t> models between VBAN and HBAN</a:t>
            </a:r>
            <a:endParaRPr kumimoji="1" lang="ja-JP" altLang="en-US" sz="2800" dirty="0"/>
          </a:p>
        </p:txBody>
      </p:sp>
      <p:pic>
        <p:nvPicPr>
          <p:cNvPr id="7" name="図 6" descr="アイコン&#10;&#10;自動的に生成された説明">
            <a:extLst>
              <a:ext uri="{FF2B5EF4-FFF2-40B4-BE49-F238E27FC236}">
                <a16:creationId xmlns:a16="http://schemas.microsoft.com/office/drawing/2014/main" id="{CA51FEB0-865A-4D5B-88C0-C579FE162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2730" y="2618913"/>
            <a:ext cx="5863204" cy="2192784"/>
          </a:xfrm>
          <a:prstGeom prst="rect">
            <a:avLst/>
          </a:prstGeom>
        </p:spPr>
      </p:pic>
      <p:grpSp>
        <p:nvGrpSpPr>
          <p:cNvPr id="14" name="グループ化 13">
            <a:extLst>
              <a:ext uri="{FF2B5EF4-FFF2-40B4-BE49-F238E27FC236}">
                <a16:creationId xmlns:a16="http://schemas.microsoft.com/office/drawing/2014/main" id="{63AC702F-B562-469C-83F8-6B9340E45E3F}"/>
              </a:ext>
            </a:extLst>
          </p:cNvPr>
          <p:cNvGrpSpPr/>
          <p:nvPr/>
        </p:nvGrpSpPr>
        <p:grpSpPr>
          <a:xfrm>
            <a:off x="659586" y="1861130"/>
            <a:ext cx="1186793" cy="2412171"/>
            <a:chOff x="876191" y="1890944"/>
            <a:chExt cx="1186793" cy="2412171"/>
          </a:xfrm>
        </p:grpSpPr>
        <p:sp>
          <p:nvSpPr>
            <p:cNvPr id="8" name="楕円 7">
              <a:extLst>
                <a:ext uri="{FF2B5EF4-FFF2-40B4-BE49-F238E27FC236}">
                  <a16:creationId xmlns:a16="http://schemas.microsoft.com/office/drawing/2014/main" id="{EB426A61-7AD7-411E-BA78-64E30BCBA778}"/>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 name="楕円 8">
              <a:extLst>
                <a:ext uri="{FF2B5EF4-FFF2-40B4-BE49-F238E27FC236}">
                  <a16:creationId xmlns:a16="http://schemas.microsoft.com/office/drawing/2014/main" id="{9E197D8F-C83B-4888-8E9B-5EF0868BAC0F}"/>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 name="楕円 9">
              <a:extLst>
                <a:ext uri="{FF2B5EF4-FFF2-40B4-BE49-F238E27FC236}">
                  <a16:creationId xmlns:a16="http://schemas.microsoft.com/office/drawing/2014/main" id="{71CF4848-07A9-4865-B0EB-DA46CE9EF9E6}"/>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 name="楕円 10">
              <a:extLst>
                <a:ext uri="{FF2B5EF4-FFF2-40B4-BE49-F238E27FC236}">
                  <a16:creationId xmlns:a16="http://schemas.microsoft.com/office/drawing/2014/main" id="{4FD38595-DBCB-4E6F-A08A-4BF8A3101565}"/>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D8D08B86-7922-4038-8948-6C913D83A959}"/>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28FE509D-CE08-409D-93C4-E53B4730FB3E}"/>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5" name="楕円 14">
            <a:extLst>
              <a:ext uri="{FF2B5EF4-FFF2-40B4-BE49-F238E27FC236}">
                <a16:creationId xmlns:a16="http://schemas.microsoft.com/office/drawing/2014/main" id="{D6D97B7A-B96A-4B5E-96EC-A72C09054793}"/>
              </a:ext>
            </a:extLst>
          </p:cNvPr>
          <p:cNvSpPr/>
          <p:nvPr/>
        </p:nvSpPr>
        <p:spPr>
          <a:xfrm>
            <a:off x="5726097" y="2526838"/>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6095C0D3-49AE-494F-B774-2D67B9C2B860}"/>
              </a:ext>
            </a:extLst>
          </p:cNvPr>
          <p:cNvSpPr/>
          <p:nvPr/>
        </p:nvSpPr>
        <p:spPr>
          <a:xfrm>
            <a:off x="7063586" y="2434763"/>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7" name="楕円 16">
            <a:extLst>
              <a:ext uri="{FF2B5EF4-FFF2-40B4-BE49-F238E27FC236}">
                <a16:creationId xmlns:a16="http://schemas.microsoft.com/office/drawing/2014/main" id="{6DC79BA2-9FCA-4F18-B59F-CDBEF84D515D}"/>
              </a:ext>
            </a:extLst>
          </p:cNvPr>
          <p:cNvSpPr/>
          <p:nvPr/>
        </p:nvSpPr>
        <p:spPr>
          <a:xfrm>
            <a:off x="1660463" y="2462841"/>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8" name="楕円 17">
            <a:extLst>
              <a:ext uri="{FF2B5EF4-FFF2-40B4-BE49-F238E27FC236}">
                <a16:creationId xmlns:a16="http://schemas.microsoft.com/office/drawing/2014/main" id="{89ECB7BD-6C63-4265-93D5-619F71D99FE7}"/>
              </a:ext>
            </a:extLst>
          </p:cNvPr>
          <p:cNvSpPr/>
          <p:nvPr/>
        </p:nvSpPr>
        <p:spPr>
          <a:xfrm>
            <a:off x="1305216" y="3207578"/>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9" name="楕円 18">
            <a:extLst>
              <a:ext uri="{FF2B5EF4-FFF2-40B4-BE49-F238E27FC236}">
                <a16:creationId xmlns:a16="http://schemas.microsoft.com/office/drawing/2014/main" id="{AC08A3CA-A7FB-48EE-AB5E-271ACAC12E76}"/>
              </a:ext>
            </a:extLst>
          </p:cNvPr>
          <p:cNvSpPr/>
          <p:nvPr/>
        </p:nvSpPr>
        <p:spPr>
          <a:xfrm>
            <a:off x="5837068" y="3531155"/>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0" name="楕円 19">
            <a:extLst>
              <a:ext uri="{FF2B5EF4-FFF2-40B4-BE49-F238E27FC236}">
                <a16:creationId xmlns:a16="http://schemas.microsoft.com/office/drawing/2014/main" id="{4C9DA80F-41A7-404C-9797-F9D203962137}"/>
              </a:ext>
            </a:extLst>
          </p:cNvPr>
          <p:cNvSpPr/>
          <p:nvPr/>
        </p:nvSpPr>
        <p:spPr>
          <a:xfrm>
            <a:off x="4878387" y="3531155"/>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22" name="直線矢印コネクタ 21">
            <a:extLst>
              <a:ext uri="{FF2B5EF4-FFF2-40B4-BE49-F238E27FC236}">
                <a16:creationId xmlns:a16="http://schemas.microsoft.com/office/drawing/2014/main" id="{A159B4D2-E4B6-435C-BDE2-25D668C37B84}"/>
              </a:ext>
            </a:extLst>
          </p:cNvPr>
          <p:cNvCxnSpPr/>
          <p:nvPr/>
        </p:nvCxnSpPr>
        <p:spPr>
          <a:xfrm flipH="1">
            <a:off x="1515170" y="2674837"/>
            <a:ext cx="279308" cy="768515"/>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3" name="直線矢印コネクタ 22">
            <a:extLst>
              <a:ext uri="{FF2B5EF4-FFF2-40B4-BE49-F238E27FC236}">
                <a16:creationId xmlns:a16="http://schemas.microsoft.com/office/drawing/2014/main" id="{08F3E521-5ABE-41C9-8250-2FE5BFE7ED10}"/>
              </a:ext>
            </a:extLst>
          </p:cNvPr>
          <p:cNvCxnSpPr>
            <a:cxnSpLocks/>
            <a:endCxn id="15" idx="6"/>
          </p:cNvCxnSpPr>
          <p:nvPr/>
        </p:nvCxnSpPr>
        <p:spPr>
          <a:xfrm flipH="1">
            <a:off x="5948039" y="2533416"/>
            <a:ext cx="1148776" cy="85497"/>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5" name="直線矢印コネクタ 24">
            <a:extLst>
              <a:ext uri="{FF2B5EF4-FFF2-40B4-BE49-F238E27FC236}">
                <a16:creationId xmlns:a16="http://schemas.microsoft.com/office/drawing/2014/main" id="{2F3D62D7-98AB-4D15-B915-0D874387A1BA}"/>
              </a:ext>
            </a:extLst>
          </p:cNvPr>
          <p:cNvCxnSpPr>
            <a:cxnSpLocks/>
            <a:endCxn id="17" idx="5"/>
          </p:cNvCxnSpPr>
          <p:nvPr/>
        </p:nvCxnSpPr>
        <p:spPr>
          <a:xfrm flipH="1" flipV="1">
            <a:off x="1849902" y="2620023"/>
            <a:ext cx="3856274" cy="1024"/>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7" name="直線矢印コネクタ 26">
            <a:extLst>
              <a:ext uri="{FF2B5EF4-FFF2-40B4-BE49-F238E27FC236}">
                <a16:creationId xmlns:a16="http://schemas.microsoft.com/office/drawing/2014/main" id="{7987ABDE-0D15-42CE-BA79-9F0F29941B1E}"/>
              </a:ext>
            </a:extLst>
          </p:cNvPr>
          <p:cNvCxnSpPr>
            <a:cxnSpLocks/>
          </p:cNvCxnSpPr>
          <p:nvPr/>
        </p:nvCxnSpPr>
        <p:spPr>
          <a:xfrm flipH="1" flipV="1">
            <a:off x="5063491" y="3574520"/>
            <a:ext cx="773577" cy="93099"/>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29" name="テキスト ボックス 28">
            <a:extLst>
              <a:ext uri="{FF2B5EF4-FFF2-40B4-BE49-F238E27FC236}">
                <a16:creationId xmlns:a16="http://schemas.microsoft.com/office/drawing/2014/main" id="{35CAB1F9-521A-4DEB-A627-E7E66A68B267}"/>
              </a:ext>
            </a:extLst>
          </p:cNvPr>
          <p:cNvSpPr txBox="1"/>
          <p:nvPr/>
        </p:nvSpPr>
        <p:spPr>
          <a:xfrm>
            <a:off x="6371182" y="1803036"/>
            <a:ext cx="2376578" cy="923330"/>
          </a:xfrm>
          <a:prstGeom prst="rect">
            <a:avLst/>
          </a:prstGeom>
          <a:noFill/>
        </p:spPr>
        <p:txBody>
          <a:bodyPr wrap="square" rtlCol="0">
            <a:spAutoFit/>
          </a:bodyPr>
          <a:lstStyle/>
          <a:p>
            <a:r>
              <a:rPr kumimoji="1" lang="en-US" altLang="ja-JP" dirty="0">
                <a:solidFill>
                  <a:srgbClr val="0000FF"/>
                </a:solidFill>
              </a:rPr>
              <a:t>On-vehicle to On vehicle(LOS)</a:t>
            </a:r>
          </a:p>
          <a:p>
            <a:endParaRPr kumimoji="1" lang="ja-JP" altLang="en-US" dirty="0">
              <a:solidFill>
                <a:srgbClr val="0000FF"/>
              </a:solidFill>
            </a:endParaRPr>
          </a:p>
        </p:txBody>
      </p:sp>
      <p:sp>
        <p:nvSpPr>
          <p:cNvPr id="30" name="テキスト ボックス 29">
            <a:extLst>
              <a:ext uri="{FF2B5EF4-FFF2-40B4-BE49-F238E27FC236}">
                <a16:creationId xmlns:a16="http://schemas.microsoft.com/office/drawing/2014/main" id="{BF571A95-3F9A-4ADB-A342-F87EB9AAD7EF}"/>
              </a:ext>
            </a:extLst>
          </p:cNvPr>
          <p:cNvSpPr txBox="1"/>
          <p:nvPr/>
        </p:nvSpPr>
        <p:spPr>
          <a:xfrm>
            <a:off x="3010760" y="1943769"/>
            <a:ext cx="1828692" cy="646331"/>
          </a:xfrm>
          <a:prstGeom prst="rect">
            <a:avLst/>
          </a:prstGeom>
          <a:noFill/>
        </p:spPr>
        <p:txBody>
          <a:bodyPr wrap="square" rtlCol="0">
            <a:spAutoFit/>
          </a:bodyPr>
          <a:lstStyle/>
          <a:p>
            <a:r>
              <a:rPr kumimoji="1" lang="en-US" altLang="ja-JP" dirty="0">
                <a:solidFill>
                  <a:srgbClr val="FF0000"/>
                </a:solidFill>
              </a:rPr>
              <a:t>On-vehicle to On Body</a:t>
            </a:r>
            <a:endParaRPr kumimoji="1" lang="ja-JP" altLang="en-US" dirty="0">
              <a:solidFill>
                <a:srgbClr val="FF0000"/>
              </a:solidFill>
            </a:endParaRPr>
          </a:p>
        </p:txBody>
      </p:sp>
      <p:sp>
        <p:nvSpPr>
          <p:cNvPr id="31" name="テキスト ボックス 30">
            <a:extLst>
              <a:ext uri="{FF2B5EF4-FFF2-40B4-BE49-F238E27FC236}">
                <a16:creationId xmlns:a16="http://schemas.microsoft.com/office/drawing/2014/main" id="{CAAACBC2-BEBE-4FDA-AB46-81C3B5CBCA97}"/>
              </a:ext>
            </a:extLst>
          </p:cNvPr>
          <p:cNvSpPr txBox="1"/>
          <p:nvPr/>
        </p:nvSpPr>
        <p:spPr>
          <a:xfrm>
            <a:off x="1537122" y="2982060"/>
            <a:ext cx="1473638" cy="646331"/>
          </a:xfrm>
          <a:prstGeom prst="rect">
            <a:avLst/>
          </a:prstGeom>
          <a:noFill/>
        </p:spPr>
        <p:txBody>
          <a:bodyPr wrap="square" rtlCol="0">
            <a:spAutoFit/>
          </a:bodyPr>
          <a:lstStyle/>
          <a:p>
            <a:r>
              <a:rPr kumimoji="1" lang="en-US" altLang="ja-JP" dirty="0">
                <a:solidFill>
                  <a:srgbClr val="0000FF"/>
                </a:solidFill>
              </a:rPr>
              <a:t>On-body to On-body</a:t>
            </a:r>
            <a:endParaRPr kumimoji="1" lang="ja-JP" altLang="en-US" dirty="0">
              <a:solidFill>
                <a:srgbClr val="0000FF"/>
              </a:solidFill>
            </a:endParaRPr>
          </a:p>
        </p:txBody>
      </p:sp>
      <p:sp>
        <p:nvSpPr>
          <p:cNvPr id="32" name="テキスト ボックス 31">
            <a:extLst>
              <a:ext uri="{FF2B5EF4-FFF2-40B4-BE49-F238E27FC236}">
                <a16:creationId xmlns:a16="http://schemas.microsoft.com/office/drawing/2014/main" id="{CC910346-DCA9-4112-93AC-48115196289C}"/>
              </a:ext>
            </a:extLst>
          </p:cNvPr>
          <p:cNvSpPr txBox="1"/>
          <p:nvPr/>
        </p:nvSpPr>
        <p:spPr>
          <a:xfrm>
            <a:off x="3694686" y="3744118"/>
            <a:ext cx="1473638" cy="646331"/>
          </a:xfrm>
          <a:prstGeom prst="rect">
            <a:avLst/>
          </a:prstGeom>
          <a:solidFill>
            <a:schemeClr val="tx2">
              <a:lumMod val="20000"/>
              <a:lumOff val="80000"/>
            </a:schemeClr>
          </a:solidFill>
        </p:spPr>
        <p:txBody>
          <a:bodyPr wrap="square" rtlCol="0">
            <a:spAutoFit/>
          </a:bodyPr>
          <a:lstStyle/>
          <a:p>
            <a:r>
              <a:rPr kumimoji="1" lang="en-US" altLang="ja-JP" dirty="0">
                <a:solidFill>
                  <a:srgbClr val="0000FF"/>
                </a:solidFill>
              </a:rPr>
              <a:t>In-Vehicle to On-body</a:t>
            </a:r>
            <a:endParaRPr kumimoji="1" lang="ja-JP" altLang="en-US" dirty="0">
              <a:solidFill>
                <a:srgbClr val="0000FF"/>
              </a:solidFill>
            </a:endParaRPr>
          </a:p>
        </p:txBody>
      </p:sp>
    </p:spTree>
    <p:extLst>
      <p:ext uri="{BB962C8B-B14F-4D97-AF65-F5344CB8AC3E}">
        <p14:creationId xmlns:p14="http://schemas.microsoft.com/office/powerpoint/2010/main" val="387616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4E96EE5-F543-45B4-93F5-5FCD95AE3AA4}"/>
              </a:ext>
            </a:extLst>
          </p:cNvPr>
          <p:cNvSpPr>
            <a:spLocks noGrp="1"/>
          </p:cNvSpPr>
          <p:nvPr>
            <p:ph type="dt" idx="10"/>
          </p:nvPr>
        </p:nvSpPr>
        <p:spPr/>
        <p:txBody>
          <a:bodyPr/>
          <a:lstStyle/>
          <a:p>
            <a:r>
              <a:rPr lang="en-US" altLang="ja-JP"/>
              <a:t>September 2021</a:t>
            </a:r>
            <a:endParaRPr lang="en-US" dirty="0"/>
          </a:p>
        </p:txBody>
      </p:sp>
      <p:sp>
        <p:nvSpPr>
          <p:cNvPr id="3" name="フッター プレースホルダー 2">
            <a:extLst>
              <a:ext uri="{FF2B5EF4-FFF2-40B4-BE49-F238E27FC236}">
                <a16:creationId xmlns:a16="http://schemas.microsoft.com/office/drawing/2014/main" id="{3B834F19-8F77-4766-8F98-D2161C0CA2A1}"/>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69FE3424-7EEE-47FC-B529-3685FE621CE1}"/>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33</a:t>
            </a:fld>
            <a:endParaRPr dirty="0"/>
          </a:p>
        </p:txBody>
      </p:sp>
      <p:sp>
        <p:nvSpPr>
          <p:cNvPr id="5" name="タイトル 4">
            <a:extLst>
              <a:ext uri="{FF2B5EF4-FFF2-40B4-BE49-F238E27FC236}">
                <a16:creationId xmlns:a16="http://schemas.microsoft.com/office/drawing/2014/main" id="{F5D2B0EA-C518-4B83-BC37-DF22D4D71391}"/>
              </a:ext>
            </a:extLst>
          </p:cNvPr>
          <p:cNvSpPr>
            <a:spLocks noGrp="1"/>
          </p:cNvSpPr>
          <p:nvPr>
            <p:ph type="title"/>
          </p:nvPr>
        </p:nvSpPr>
        <p:spPr/>
        <p:txBody>
          <a:bodyPr/>
          <a:lstStyle/>
          <a:p>
            <a:endParaRPr kumimoji="1" lang="ja-JP" altLang="en-US" dirty="0"/>
          </a:p>
        </p:txBody>
      </p:sp>
      <p:sp>
        <p:nvSpPr>
          <p:cNvPr id="6" name="楕円 5">
            <a:extLst>
              <a:ext uri="{FF2B5EF4-FFF2-40B4-BE49-F238E27FC236}">
                <a16:creationId xmlns:a16="http://schemas.microsoft.com/office/drawing/2014/main" id="{B8AE4798-310F-4F45-9270-2BF5473C4007}"/>
              </a:ext>
            </a:extLst>
          </p:cNvPr>
          <p:cNvSpPr/>
          <p:nvPr/>
        </p:nvSpPr>
        <p:spPr>
          <a:xfrm>
            <a:off x="1580227" y="2006354"/>
            <a:ext cx="3835150" cy="3071674"/>
          </a:xfrm>
          <a:prstGeom prst="ellipse">
            <a:avLst/>
          </a:prstGeom>
          <a:solidFill>
            <a:schemeClr val="accent1">
              <a:lumMod val="40000"/>
              <a:lumOff val="60000"/>
              <a:alpha val="43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 name="楕円 6">
            <a:extLst>
              <a:ext uri="{FF2B5EF4-FFF2-40B4-BE49-F238E27FC236}">
                <a16:creationId xmlns:a16="http://schemas.microsoft.com/office/drawing/2014/main" id="{2D7976BD-78B8-4046-B8B6-789DB63D3538}"/>
              </a:ext>
            </a:extLst>
          </p:cNvPr>
          <p:cNvSpPr/>
          <p:nvPr/>
        </p:nvSpPr>
        <p:spPr>
          <a:xfrm>
            <a:off x="4172504" y="1526960"/>
            <a:ext cx="3240350" cy="2689934"/>
          </a:xfrm>
          <a:prstGeom prst="ellipse">
            <a:avLst/>
          </a:prstGeom>
          <a:solidFill>
            <a:srgbClr val="FF99FF">
              <a:alpha val="43000"/>
            </a:srgb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8" name="楕円 7">
            <a:extLst>
              <a:ext uri="{FF2B5EF4-FFF2-40B4-BE49-F238E27FC236}">
                <a16:creationId xmlns:a16="http://schemas.microsoft.com/office/drawing/2014/main" id="{AD03B9AC-908C-4131-A607-7E8E21BC0665}"/>
              </a:ext>
            </a:extLst>
          </p:cNvPr>
          <p:cNvSpPr/>
          <p:nvPr/>
        </p:nvSpPr>
        <p:spPr>
          <a:xfrm>
            <a:off x="3756247" y="3197117"/>
            <a:ext cx="3240350" cy="2689934"/>
          </a:xfrm>
          <a:prstGeom prst="ellipse">
            <a:avLst/>
          </a:prstGeom>
          <a:solidFill>
            <a:srgbClr val="FF99FF">
              <a:alpha val="43000"/>
            </a:srgb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5AB025C8-8C25-4B82-A450-BCC704A383C2}"/>
              </a:ext>
            </a:extLst>
          </p:cNvPr>
          <p:cNvSpPr txBox="1"/>
          <p:nvPr/>
        </p:nvSpPr>
        <p:spPr>
          <a:xfrm>
            <a:off x="2436927" y="2201663"/>
            <a:ext cx="932151" cy="369332"/>
          </a:xfrm>
          <a:prstGeom prst="rect">
            <a:avLst/>
          </a:prstGeom>
          <a:noFill/>
        </p:spPr>
        <p:txBody>
          <a:bodyPr wrap="square" rtlCol="0">
            <a:spAutoFit/>
          </a:bodyPr>
          <a:lstStyle/>
          <a:p>
            <a:r>
              <a:rPr lang="en-US" altLang="ja-JP" dirty="0"/>
              <a:t>V</a:t>
            </a:r>
            <a:r>
              <a:rPr kumimoji="1" lang="en-US" altLang="ja-JP" dirty="0"/>
              <a:t>BAN</a:t>
            </a:r>
            <a:endParaRPr kumimoji="1" lang="ja-JP" altLang="en-US" dirty="0"/>
          </a:p>
        </p:txBody>
      </p:sp>
      <p:sp>
        <p:nvSpPr>
          <p:cNvPr id="10" name="テキスト ボックス 9">
            <a:extLst>
              <a:ext uri="{FF2B5EF4-FFF2-40B4-BE49-F238E27FC236}">
                <a16:creationId xmlns:a16="http://schemas.microsoft.com/office/drawing/2014/main" id="{D344E698-BBC7-4EB9-B2D1-CE967F02DDB2}"/>
              </a:ext>
            </a:extLst>
          </p:cNvPr>
          <p:cNvSpPr txBox="1"/>
          <p:nvPr/>
        </p:nvSpPr>
        <p:spPr>
          <a:xfrm>
            <a:off x="5752727" y="1874614"/>
            <a:ext cx="1171856" cy="369332"/>
          </a:xfrm>
          <a:prstGeom prst="rect">
            <a:avLst/>
          </a:prstGeom>
          <a:noFill/>
        </p:spPr>
        <p:txBody>
          <a:bodyPr wrap="square" rtlCol="0">
            <a:spAutoFit/>
          </a:bodyPr>
          <a:lstStyle/>
          <a:p>
            <a:r>
              <a:rPr kumimoji="1" lang="en-US" altLang="ja-JP" dirty="0"/>
              <a:t>HBAN-1</a:t>
            </a:r>
            <a:endParaRPr kumimoji="1" lang="ja-JP" altLang="en-US" dirty="0"/>
          </a:p>
        </p:txBody>
      </p:sp>
      <p:sp>
        <p:nvSpPr>
          <p:cNvPr id="11" name="テキスト ボックス 10">
            <a:extLst>
              <a:ext uri="{FF2B5EF4-FFF2-40B4-BE49-F238E27FC236}">
                <a16:creationId xmlns:a16="http://schemas.microsoft.com/office/drawing/2014/main" id="{E0874140-646F-4600-8E42-A9906920487D}"/>
              </a:ext>
            </a:extLst>
          </p:cNvPr>
          <p:cNvSpPr txBox="1"/>
          <p:nvPr/>
        </p:nvSpPr>
        <p:spPr>
          <a:xfrm>
            <a:off x="5310780" y="5235965"/>
            <a:ext cx="1313894" cy="369332"/>
          </a:xfrm>
          <a:prstGeom prst="rect">
            <a:avLst/>
          </a:prstGeom>
          <a:noFill/>
        </p:spPr>
        <p:txBody>
          <a:bodyPr wrap="square" rtlCol="0">
            <a:spAutoFit/>
          </a:bodyPr>
          <a:lstStyle/>
          <a:p>
            <a:r>
              <a:rPr kumimoji="1" lang="en-US" altLang="ja-JP" dirty="0"/>
              <a:t>HBAN-2</a:t>
            </a:r>
            <a:endParaRPr kumimoji="1" lang="ja-JP" altLang="en-US" dirty="0"/>
          </a:p>
        </p:txBody>
      </p:sp>
      <p:grpSp>
        <p:nvGrpSpPr>
          <p:cNvPr id="30" name="グループ化 29">
            <a:extLst>
              <a:ext uri="{FF2B5EF4-FFF2-40B4-BE49-F238E27FC236}">
                <a16:creationId xmlns:a16="http://schemas.microsoft.com/office/drawing/2014/main" id="{B9895732-DCFB-4B73-B3E4-6534070EB386}"/>
              </a:ext>
            </a:extLst>
          </p:cNvPr>
          <p:cNvGrpSpPr/>
          <p:nvPr/>
        </p:nvGrpSpPr>
        <p:grpSpPr>
          <a:xfrm>
            <a:off x="2150616" y="2635807"/>
            <a:ext cx="2191197" cy="1586387"/>
            <a:chOff x="2150616" y="2635807"/>
            <a:chExt cx="2191197" cy="1586387"/>
          </a:xfrm>
        </p:grpSpPr>
        <p:sp>
          <p:nvSpPr>
            <p:cNvPr id="12" name="楕円 11">
              <a:extLst>
                <a:ext uri="{FF2B5EF4-FFF2-40B4-BE49-F238E27FC236}">
                  <a16:creationId xmlns:a16="http://schemas.microsoft.com/office/drawing/2014/main" id="{9CC63746-9DA0-44AA-91A7-040A20EB9D37}"/>
                </a:ext>
              </a:extLst>
            </p:cNvPr>
            <p:cNvSpPr/>
            <p:nvPr/>
          </p:nvSpPr>
          <p:spPr>
            <a:xfrm>
              <a:off x="2150616" y="3005990"/>
              <a:ext cx="286311" cy="260993"/>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87D662F4-4BC2-43E3-AFA8-2320ACB431B9}"/>
                </a:ext>
              </a:extLst>
            </p:cNvPr>
            <p:cNvSpPr/>
            <p:nvPr/>
          </p:nvSpPr>
          <p:spPr>
            <a:xfrm>
              <a:off x="3300268" y="2635807"/>
              <a:ext cx="286311" cy="260993"/>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 name="楕円 13">
              <a:extLst>
                <a:ext uri="{FF2B5EF4-FFF2-40B4-BE49-F238E27FC236}">
                  <a16:creationId xmlns:a16="http://schemas.microsoft.com/office/drawing/2014/main" id="{4214A773-05C8-4873-929D-BB2402961232}"/>
                </a:ext>
              </a:extLst>
            </p:cNvPr>
            <p:cNvSpPr/>
            <p:nvPr/>
          </p:nvSpPr>
          <p:spPr>
            <a:xfrm>
              <a:off x="3010631" y="3961201"/>
              <a:ext cx="286311" cy="260993"/>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 name="楕円 14">
              <a:extLst>
                <a:ext uri="{FF2B5EF4-FFF2-40B4-BE49-F238E27FC236}">
                  <a16:creationId xmlns:a16="http://schemas.microsoft.com/office/drawing/2014/main" id="{9AD4705A-2871-4E61-806C-BBDB8452458D}"/>
                </a:ext>
              </a:extLst>
            </p:cNvPr>
            <p:cNvSpPr/>
            <p:nvPr/>
          </p:nvSpPr>
          <p:spPr>
            <a:xfrm>
              <a:off x="4055502" y="3874747"/>
              <a:ext cx="286311" cy="260993"/>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60A745B6-4173-43CD-9130-3C5F4570C896}"/>
                </a:ext>
              </a:extLst>
            </p:cNvPr>
            <p:cNvSpPr/>
            <p:nvPr/>
          </p:nvSpPr>
          <p:spPr>
            <a:xfrm>
              <a:off x="3018404" y="3374403"/>
              <a:ext cx="286311" cy="260993"/>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8" name="直線コネクタ 17">
              <a:extLst>
                <a:ext uri="{FF2B5EF4-FFF2-40B4-BE49-F238E27FC236}">
                  <a16:creationId xmlns:a16="http://schemas.microsoft.com/office/drawing/2014/main" id="{8B77DFD2-1E44-4938-91C7-5E1083234849}"/>
                </a:ext>
              </a:extLst>
            </p:cNvPr>
            <p:cNvCxnSpPr>
              <a:cxnSpLocks/>
              <a:stCxn id="16" idx="7"/>
              <a:endCxn id="13" idx="3"/>
            </p:cNvCxnSpPr>
            <p:nvPr/>
          </p:nvCxnSpPr>
          <p:spPr>
            <a:xfrm flipV="1">
              <a:off x="3262786" y="2858578"/>
              <a:ext cx="79411" cy="55404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C58FF255-9384-403D-B21D-EBA976F6272D}"/>
                </a:ext>
              </a:extLst>
            </p:cNvPr>
            <p:cNvCxnSpPr>
              <a:stCxn id="12" idx="5"/>
              <a:endCxn id="16" idx="1"/>
            </p:cNvCxnSpPr>
            <p:nvPr/>
          </p:nvCxnSpPr>
          <p:spPr>
            <a:xfrm>
              <a:off x="2394998" y="3228761"/>
              <a:ext cx="665335" cy="18386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EE83BFE3-222D-4202-A451-10B202A54ED4}"/>
                </a:ext>
              </a:extLst>
            </p:cNvPr>
            <p:cNvCxnSpPr>
              <a:cxnSpLocks/>
              <a:stCxn id="14" idx="0"/>
              <a:endCxn id="16" idx="4"/>
            </p:cNvCxnSpPr>
            <p:nvPr/>
          </p:nvCxnSpPr>
          <p:spPr>
            <a:xfrm flipV="1">
              <a:off x="3153787" y="3635396"/>
              <a:ext cx="7773" cy="32580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9AF3D7A1-874D-481A-9B3C-9B008AFE4BE8}"/>
                </a:ext>
              </a:extLst>
            </p:cNvPr>
            <p:cNvCxnSpPr>
              <a:stCxn id="16" idx="6"/>
              <a:endCxn id="15" idx="1"/>
            </p:cNvCxnSpPr>
            <p:nvPr/>
          </p:nvCxnSpPr>
          <p:spPr>
            <a:xfrm>
              <a:off x="3304715" y="3504900"/>
              <a:ext cx="792716" cy="40806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31" name="グループ化 30">
            <a:extLst>
              <a:ext uri="{FF2B5EF4-FFF2-40B4-BE49-F238E27FC236}">
                <a16:creationId xmlns:a16="http://schemas.microsoft.com/office/drawing/2014/main" id="{34CD22AF-D2AB-4BD6-91BE-297E3077E83B}"/>
              </a:ext>
            </a:extLst>
          </p:cNvPr>
          <p:cNvGrpSpPr/>
          <p:nvPr/>
        </p:nvGrpSpPr>
        <p:grpSpPr>
          <a:xfrm rot="17978985">
            <a:off x="4488453" y="2122590"/>
            <a:ext cx="2191197" cy="1586387"/>
            <a:chOff x="2150616" y="2635807"/>
            <a:chExt cx="2191197" cy="1586387"/>
          </a:xfrm>
        </p:grpSpPr>
        <p:sp>
          <p:nvSpPr>
            <p:cNvPr id="32" name="楕円 31">
              <a:extLst>
                <a:ext uri="{FF2B5EF4-FFF2-40B4-BE49-F238E27FC236}">
                  <a16:creationId xmlns:a16="http://schemas.microsoft.com/office/drawing/2014/main" id="{FF177B99-4A34-4FA4-8A2B-FFD256565D78}"/>
                </a:ext>
              </a:extLst>
            </p:cNvPr>
            <p:cNvSpPr/>
            <p:nvPr/>
          </p:nvSpPr>
          <p:spPr>
            <a:xfrm>
              <a:off x="2150616" y="3005990"/>
              <a:ext cx="286311" cy="260993"/>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3" name="楕円 32">
              <a:extLst>
                <a:ext uri="{FF2B5EF4-FFF2-40B4-BE49-F238E27FC236}">
                  <a16:creationId xmlns:a16="http://schemas.microsoft.com/office/drawing/2014/main" id="{CCA7EA4E-FAC1-4F0E-89E7-B80089AA00E7}"/>
                </a:ext>
              </a:extLst>
            </p:cNvPr>
            <p:cNvSpPr/>
            <p:nvPr/>
          </p:nvSpPr>
          <p:spPr>
            <a:xfrm>
              <a:off x="3300268" y="2635807"/>
              <a:ext cx="286311" cy="260993"/>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4" name="楕円 33">
              <a:extLst>
                <a:ext uri="{FF2B5EF4-FFF2-40B4-BE49-F238E27FC236}">
                  <a16:creationId xmlns:a16="http://schemas.microsoft.com/office/drawing/2014/main" id="{0F7AAA25-9F70-4A7A-AD66-48FF7E48298F}"/>
                </a:ext>
              </a:extLst>
            </p:cNvPr>
            <p:cNvSpPr/>
            <p:nvPr/>
          </p:nvSpPr>
          <p:spPr>
            <a:xfrm>
              <a:off x="3010631" y="3961201"/>
              <a:ext cx="286311" cy="260993"/>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5" name="楕円 34">
              <a:extLst>
                <a:ext uri="{FF2B5EF4-FFF2-40B4-BE49-F238E27FC236}">
                  <a16:creationId xmlns:a16="http://schemas.microsoft.com/office/drawing/2014/main" id="{34A82656-940E-43D5-86EA-DC224D56FD5E}"/>
                </a:ext>
              </a:extLst>
            </p:cNvPr>
            <p:cNvSpPr/>
            <p:nvPr/>
          </p:nvSpPr>
          <p:spPr>
            <a:xfrm>
              <a:off x="4055502" y="3874747"/>
              <a:ext cx="286311" cy="260993"/>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6" name="楕円 35">
              <a:extLst>
                <a:ext uri="{FF2B5EF4-FFF2-40B4-BE49-F238E27FC236}">
                  <a16:creationId xmlns:a16="http://schemas.microsoft.com/office/drawing/2014/main" id="{EACBB52E-D449-43A1-AAA3-93E1A868460D}"/>
                </a:ext>
              </a:extLst>
            </p:cNvPr>
            <p:cNvSpPr/>
            <p:nvPr/>
          </p:nvSpPr>
          <p:spPr>
            <a:xfrm>
              <a:off x="3018404" y="3374403"/>
              <a:ext cx="286311" cy="260993"/>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37" name="直線コネクタ 36">
              <a:extLst>
                <a:ext uri="{FF2B5EF4-FFF2-40B4-BE49-F238E27FC236}">
                  <a16:creationId xmlns:a16="http://schemas.microsoft.com/office/drawing/2014/main" id="{EC578CF0-B750-48ED-B6FF-E7076395753E}"/>
                </a:ext>
              </a:extLst>
            </p:cNvPr>
            <p:cNvCxnSpPr>
              <a:cxnSpLocks/>
              <a:stCxn id="36" idx="7"/>
              <a:endCxn id="33" idx="3"/>
            </p:cNvCxnSpPr>
            <p:nvPr/>
          </p:nvCxnSpPr>
          <p:spPr>
            <a:xfrm flipV="1">
              <a:off x="3262786" y="2858578"/>
              <a:ext cx="79411" cy="55404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8" name="直線コネクタ 37">
              <a:extLst>
                <a:ext uri="{FF2B5EF4-FFF2-40B4-BE49-F238E27FC236}">
                  <a16:creationId xmlns:a16="http://schemas.microsoft.com/office/drawing/2014/main" id="{DDE4ECE4-8373-4BBF-ADAC-7D0258DB2722}"/>
                </a:ext>
              </a:extLst>
            </p:cNvPr>
            <p:cNvCxnSpPr>
              <a:stCxn id="32" idx="5"/>
              <a:endCxn id="36" idx="1"/>
            </p:cNvCxnSpPr>
            <p:nvPr/>
          </p:nvCxnSpPr>
          <p:spPr>
            <a:xfrm>
              <a:off x="2394998" y="3228761"/>
              <a:ext cx="665335" cy="18386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9" name="直線コネクタ 38">
              <a:extLst>
                <a:ext uri="{FF2B5EF4-FFF2-40B4-BE49-F238E27FC236}">
                  <a16:creationId xmlns:a16="http://schemas.microsoft.com/office/drawing/2014/main" id="{5F85D598-5D18-4D16-9506-337452ED4283}"/>
                </a:ext>
              </a:extLst>
            </p:cNvPr>
            <p:cNvCxnSpPr>
              <a:cxnSpLocks/>
              <a:stCxn id="34" idx="0"/>
              <a:endCxn id="36" idx="4"/>
            </p:cNvCxnSpPr>
            <p:nvPr/>
          </p:nvCxnSpPr>
          <p:spPr>
            <a:xfrm flipV="1">
              <a:off x="3153787" y="3635396"/>
              <a:ext cx="7773" cy="32580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0" name="直線コネクタ 39">
              <a:extLst>
                <a:ext uri="{FF2B5EF4-FFF2-40B4-BE49-F238E27FC236}">
                  <a16:creationId xmlns:a16="http://schemas.microsoft.com/office/drawing/2014/main" id="{AC297943-6B95-40C7-8D0B-9361EE18B085}"/>
                </a:ext>
              </a:extLst>
            </p:cNvPr>
            <p:cNvCxnSpPr>
              <a:stCxn id="36" idx="6"/>
              <a:endCxn id="35" idx="1"/>
            </p:cNvCxnSpPr>
            <p:nvPr/>
          </p:nvCxnSpPr>
          <p:spPr>
            <a:xfrm>
              <a:off x="3304715" y="3504900"/>
              <a:ext cx="792716" cy="40806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41" name="グループ化 40">
            <a:extLst>
              <a:ext uri="{FF2B5EF4-FFF2-40B4-BE49-F238E27FC236}">
                <a16:creationId xmlns:a16="http://schemas.microsoft.com/office/drawing/2014/main" id="{BB05AF5C-41B3-465E-BD40-9D1C9A3A82AD}"/>
              </a:ext>
            </a:extLst>
          </p:cNvPr>
          <p:cNvGrpSpPr/>
          <p:nvPr/>
        </p:nvGrpSpPr>
        <p:grpSpPr>
          <a:xfrm rot="20041728">
            <a:off x="4207891" y="3629843"/>
            <a:ext cx="2191197" cy="1586387"/>
            <a:chOff x="2150616" y="2635807"/>
            <a:chExt cx="2191197" cy="1586387"/>
          </a:xfrm>
        </p:grpSpPr>
        <p:sp>
          <p:nvSpPr>
            <p:cNvPr id="42" name="楕円 41">
              <a:extLst>
                <a:ext uri="{FF2B5EF4-FFF2-40B4-BE49-F238E27FC236}">
                  <a16:creationId xmlns:a16="http://schemas.microsoft.com/office/drawing/2014/main" id="{AC92D803-B626-4FCB-8867-F69D278FE175}"/>
                </a:ext>
              </a:extLst>
            </p:cNvPr>
            <p:cNvSpPr/>
            <p:nvPr/>
          </p:nvSpPr>
          <p:spPr>
            <a:xfrm>
              <a:off x="2150616" y="3005990"/>
              <a:ext cx="286311" cy="260993"/>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3" name="楕円 42">
              <a:extLst>
                <a:ext uri="{FF2B5EF4-FFF2-40B4-BE49-F238E27FC236}">
                  <a16:creationId xmlns:a16="http://schemas.microsoft.com/office/drawing/2014/main" id="{6C7B3955-7BE9-4019-80E7-EF6C3E5452CB}"/>
                </a:ext>
              </a:extLst>
            </p:cNvPr>
            <p:cNvSpPr/>
            <p:nvPr/>
          </p:nvSpPr>
          <p:spPr>
            <a:xfrm>
              <a:off x="3300268" y="2635807"/>
              <a:ext cx="286311" cy="260993"/>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4" name="楕円 43">
              <a:extLst>
                <a:ext uri="{FF2B5EF4-FFF2-40B4-BE49-F238E27FC236}">
                  <a16:creationId xmlns:a16="http://schemas.microsoft.com/office/drawing/2014/main" id="{2487C67B-2699-4E61-B5F2-D40EAD7878FE}"/>
                </a:ext>
              </a:extLst>
            </p:cNvPr>
            <p:cNvSpPr/>
            <p:nvPr/>
          </p:nvSpPr>
          <p:spPr>
            <a:xfrm>
              <a:off x="3010631" y="3961201"/>
              <a:ext cx="286311" cy="260993"/>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5" name="楕円 44">
              <a:extLst>
                <a:ext uri="{FF2B5EF4-FFF2-40B4-BE49-F238E27FC236}">
                  <a16:creationId xmlns:a16="http://schemas.microsoft.com/office/drawing/2014/main" id="{4E6732C6-C6B5-42A3-B8C4-2140EC0ED7A4}"/>
                </a:ext>
              </a:extLst>
            </p:cNvPr>
            <p:cNvSpPr/>
            <p:nvPr/>
          </p:nvSpPr>
          <p:spPr>
            <a:xfrm>
              <a:off x="4055502" y="3874747"/>
              <a:ext cx="286311" cy="260993"/>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6" name="楕円 45">
              <a:extLst>
                <a:ext uri="{FF2B5EF4-FFF2-40B4-BE49-F238E27FC236}">
                  <a16:creationId xmlns:a16="http://schemas.microsoft.com/office/drawing/2014/main" id="{411CBC93-B814-4317-A238-9CE1580133EF}"/>
                </a:ext>
              </a:extLst>
            </p:cNvPr>
            <p:cNvSpPr/>
            <p:nvPr/>
          </p:nvSpPr>
          <p:spPr>
            <a:xfrm>
              <a:off x="3018404" y="3374403"/>
              <a:ext cx="286311" cy="260993"/>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7" name="直線コネクタ 46">
              <a:extLst>
                <a:ext uri="{FF2B5EF4-FFF2-40B4-BE49-F238E27FC236}">
                  <a16:creationId xmlns:a16="http://schemas.microsoft.com/office/drawing/2014/main" id="{2AA375D5-2881-4233-A6D9-930CC93DBA67}"/>
                </a:ext>
              </a:extLst>
            </p:cNvPr>
            <p:cNvCxnSpPr>
              <a:cxnSpLocks/>
              <a:stCxn id="46" idx="7"/>
              <a:endCxn id="43" idx="3"/>
            </p:cNvCxnSpPr>
            <p:nvPr/>
          </p:nvCxnSpPr>
          <p:spPr>
            <a:xfrm flipV="1">
              <a:off x="3262786" y="2858578"/>
              <a:ext cx="79411" cy="55404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8" name="直線コネクタ 47">
              <a:extLst>
                <a:ext uri="{FF2B5EF4-FFF2-40B4-BE49-F238E27FC236}">
                  <a16:creationId xmlns:a16="http://schemas.microsoft.com/office/drawing/2014/main" id="{CBB51C80-33CC-469C-9208-F906BE96F85E}"/>
                </a:ext>
              </a:extLst>
            </p:cNvPr>
            <p:cNvCxnSpPr>
              <a:stCxn id="42" idx="5"/>
              <a:endCxn id="46" idx="1"/>
            </p:cNvCxnSpPr>
            <p:nvPr/>
          </p:nvCxnSpPr>
          <p:spPr>
            <a:xfrm>
              <a:off x="2394998" y="3228761"/>
              <a:ext cx="665335" cy="18386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9" name="直線コネクタ 48">
              <a:extLst>
                <a:ext uri="{FF2B5EF4-FFF2-40B4-BE49-F238E27FC236}">
                  <a16:creationId xmlns:a16="http://schemas.microsoft.com/office/drawing/2014/main" id="{DB0F33A2-A8FF-421A-9D8B-649DF9B7610E}"/>
                </a:ext>
              </a:extLst>
            </p:cNvPr>
            <p:cNvCxnSpPr>
              <a:cxnSpLocks/>
              <a:stCxn id="44" idx="0"/>
              <a:endCxn id="46" idx="4"/>
            </p:cNvCxnSpPr>
            <p:nvPr/>
          </p:nvCxnSpPr>
          <p:spPr>
            <a:xfrm flipV="1">
              <a:off x="3153787" y="3635396"/>
              <a:ext cx="7773" cy="32580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0" name="直線コネクタ 49">
              <a:extLst>
                <a:ext uri="{FF2B5EF4-FFF2-40B4-BE49-F238E27FC236}">
                  <a16:creationId xmlns:a16="http://schemas.microsoft.com/office/drawing/2014/main" id="{76D39471-59B7-49E4-8DFC-830292046B69}"/>
                </a:ext>
              </a:extLst>
            </p:cNvPr>
            <p:cNvCxnSpPr>
              <a:stCxn id="46" idx="6"/>
              <a:endCxn id="45" idx="1"/>
            </p:cNvCxnSpPr>
            <p:nvPr/>
          </p:nvCxnSpPr>
          <p:spPr>
            <a:xfrm>
              <a:off x="3304715" y="3504900"/>
              <a:ext cx="792716" cy="40806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52" name="フリーフォーム: 図形 51">
            <a:extLst>
              <a:ext uri="{FF2B5EF4-FFF2-40B4-BE49-F238E27FC236}">
                <a16:creationId xmlns:a16="http://schemas.microsoft.com/office/drawing/2014/main" id="{D1FCADC4-F7A3-4D68-AA4B-0D2ED058E78B}"/>
              </a:ext>
            </a:extLst>
          </p:cNvPr>
          <p:cNvSpPr/>
          <p:nvPr/>
        </p:nvSpPr>
        <p:spPr>
          <a:xfrm>
            <a:off x="3238500" y="3444240"/>
            <a:ext cx="2011680" cy="2200977"/>
          </a:xfrm>
          <a:custGeom>
            <a:avLst/>
            <a:gdLst>
              <a:gd name="connsiteX0" fmla="*/ 0 w 2011680"/>
              <a:gd name="connsiteY0" fmla="*/ 0 h 2200977"/>
              <a:gd name="connsiteX1" fmla="*/ 434340 w 2011680"/>
              <a:gd name="connsiteY1" fmla="*/ 2179320 h 2200977"/>
              <a:gd name="connsiteX2" fmla="*/ 2011680 w 2011680"/>
              <a:gd name="connsiteY2" fmla="*/ 1120140 h 2200977"/>
            </a:gdLst>
            <a:ahLst/>
            <a:cxnLst>
              <a:cxn ang="0">
                <a:pos x="connsiteX0" y="connsiteY0"/>
              </a:cxn>
              <a:cxn ang="0">
                <a:pos x="connsiteX1" y="connsiteY1"/>
              </a:cxn>
              <a:cxn ang="0">
                <a:pos x="connsiteX2" y="connsiteY2"/>
              </a:cxn>
            </a:cxnLst>
            <a:rect l="l" t="t" r="r" b="b"/>
            <a:pathLst>
              <a:path w="2011680" h="2200977">
                <a:moveTo>
                  <a:pt x="0" y="0"/>
                </a:moveTo>
                <a:cubicBezTo>
                  <a:pt x="49530" y="996315"/>
                  <a:pt x="99060" y="1992630"/>
                  <a:pt x="434340" y="2179320"/>
                </a:cubicBezTo>
                <a:cubicBezTo>
                  <a:pt x="769620" y="2366010"/>
                  <a:pt x="1755140" y="1289050"/>
                  <a:pt x="2011680" y="1120140"/>
                </a:cubicBezTo>
              </a:path>
            </a:pathLst>
          </a:custGeom>
          <a:noFill/>
          <a:ln w="25400">
            <a:solidFill>
              <a:srgbClr val="FF0000"/>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3" name="テキスト ボックス 52">
            <a:extLst>
              <a:ext uri="{FF2B5EF4-FFF2-40B4-BE49-F238E27FC236}">
                <a16:creationId xmlns:a16="http://schemas.microsoft.com/office/drawing/2014/main" id="{C57A8FF8-0D11-4F13-90B3-1929A2F88BD8}"/>
              </a:ext>
            </a:extLst>
          </p:cNvPr>
          <p:cNvSpPr txBox="1"/>
          <p:nvPr/>
        </p:nvSpPr>
        <p:spPr>
          <a:xfrm>
            <a:off x="2406034" y="5381864"/>
            <a:ext cx="1828692" cy="923330"/>
          </a:xfrm>
          <a:prstGeom prst="rect">
            <a:avLst/>
          </a:prstGeom>
          <a:noFill/>
        </p:spPr>
        <p:txBody>
          <a:bodyPr wrap="square" rtlCol="0">
            <a:spAutoFit/>
          </a:bodyPr>
          <a:lstStyle/>
          <a:p>
            <a:r>
              <a:rPr kumimoji="1" lang="en-US" altLang="ja-JP" dirty="0">
                <a:solidFill>
                  <a:srgbClr val="FF0000"/>
                </a:solidFill>
              </a:rPr>
              <a:t>Models between HBAN and VBAN</a:t>
            </a:r>
            <a:endParaRPr kumimoji="1" lang="ja-JP" altLang="en-US" dirty="0">
              <a:solidFill>
                <a:srgbClr val="FF0000"/>
              </a:solidFill>
            </a:endParaRPr>
          </a:p>
        </p:txBody>
      </p:sp>
      <p:sp>
        <p:nvSpPr>
          <p:cNvPr id="54" name="テキスト ボックス 53">
            <a:extLst>
              <a:ext uri="{FF2B5EF4-FFF2-40B4-BE49-F238E27FC236}">
                <a16:creationId xmlns:a16="http://schemas.microsoft.com/office/drawing/2014/main" id="{CBDC6C56-F70B-45DD-A39A-CB00F2FF2D86}"/>
              </a:ext>
            </a:extLst>
          </p:cNvPr>
          <p:cNvSpPr txBox="1"/>
          <p:nvPr/>
        </p:nvSpPr>
        <p:spPr>
          <a:xfrm>
            <a:off x="782631" y="2115635"/>
            <a:ext cx="1828692" cy="646331"/>
          </a:xfrm>
          <a:prstGeom prst="rect">
            <a:avLst/>
          </a:prstGeom>
          <a:noFill/>
        </p:spPr>
        <p:txBody>
          <a:bodyPr wrap="square" rtlCol="0">
            <a:spAutoFit/>
          </a:bodyPr>
          <a:lstStyle/>
          <a:p>
            <a:r>
              <a:rPr kumimoji="1" lang="en-US" altLang="ja-JP" dirty="0">
                <a:solidFill>
                  <a:srgbClr val="0000FF"/>
                </a:solidFill>
              </a:rPr>
              <a:t>Models for HBAN</a:t>
            </a:r>
            <a:endParaRPr kumimoji="1" lang="ja-JP" altLang="en-US" dirty="0">
              <a:solidFill>
                <a:srgbClr val="0000FF"/>
              </a:solidFill>
            </a:endParaRPr>
          </a:p>
        </p:txBody>
      </p:sp>
      <p:sp>
        <p:nvSpPr>
          <p:cNvPr id="55" name="テキスト ボックス 54">
            <a:extLst>
              <a:ext uri="{FF2B5EF4-FFF2-40B4-BE49-F238E27FC236}">
                <a16:creationId xmlns:a16="http://schemas.microsoft.com/office/drawing/2014/main" id="{D5191A43-43BD-443E-8825-8BCB8E10B95A}"/>
              </a:ext>
            </a:extLst>
          </p:cNvPr>
          <p:cNvSpPr txBox="1"/>
          <p:nvPr/>
        </p:nvSpPr>
        <p:spPr>
          <a:xfrm>
            <a:off x="7277000" y="1679960"/>
            <a:ext cx="1828692" cy="646331"/>
          </a:xfrm>
          <a:prstGeom prst="rect">
            <a:avLst/>
          </a:prstGeom>
          <a:noFill/>
        </p:spPr>
        <p:txBody>
          <a:bodyPr wrap="square" rtlCol="0">
            <a:spAutoFit/>
          </a:bodyPr>
          <a:lstStyle/>
          <a:p>
            <a:r>
              <a:rPr kumimoji="1" lang="en-US" altLang="ja-JP" dirty="0">
                <a:solidFill>
                  <a:srgbClr val="0000FF"/>
                </a:solidFill>
              </a:rPr>
              <a:t>Models for VBAN</a:t>
            </a:r>
            <a:endParaRPr kumimoji="1" lang="ja-JP" altLang="en-US" dirty="0">
              <a:solidFill>
                <a:srgbClr val="0000FF"/>
              </a:solidFill>
            </a:endParaRPr>
          </a:p>
        </p:txBody>
      </p:sp>
      <p:sp>
        <p:nvSpPr>
          <p:cNvPr id="56" name="テキスト ボックス 55">
            <a:extLst>
              <a:ext uri="{FF2B5EF4-FFF2-40B4-BE49-F238E27FC236}">
                <a16:creationId xmlns:a16="http://schemas.microsoft.com/office/drawing/2014/main" id="{91D7238A-1982-4B7B-98BA-77E662C96FDB}"/>
              </a:ext>
            </a:extLst>
          </p:cNvPr>
          <p:cNvSpPr txBox="1"/>
          <p:nvPr/>
        </p:nvSpPr>
        <p:spPr>
          <a:xfrm>
            <a:off x="7010574" y="4241829"/>
            <a:ext cx="1828692" cy="646331"/>
          </a:xfrm>
          <a:prstGeom prst="rect">
            <a:avLst/>
          </a:prstGeom>
          <a:noFill/>
        </p:spPr>
        <p:txBody>
          <a:bodyPr wrap="square" rtlCol="0">
            <a:spAutoFit/>
          </a:bodyPr>
          <a:lstStyle/>
          <a:p>
            <a:r>
              <a:rPr kumimoji="1" lang="en-US" altLang="ja-JP" dirty="0">
                <a:solidFill>
                  <a:srgbClr val="0000FF"/>
                </a:solidFill>
              </a:rPr>
              <a:t>Models for VBAN</a:t>
            </a:r>
            <a:endParaRPr kumimoji="1" lang="ja-JP" altLang="en-US" dirty="0">
              <a:solidFill>
                <a:srgbClr val="0000FF"/>
              </a:solidFill>
            </a:endParaRPr>
          </a:p>
        </p:txBody>
      </p:sp>
    </p:spTree>
    <p:extLst>
      <p:ext uri="{BB962C8B-B14F-4D97-AF65-F5344CB8AC3E}">
        <p14:creationId xmlns:p14="http://schemas.microsoft.com/office/powerpoint/2010/main" val="2662735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05D4BA4-3D25-42D9-854F-07C9157B467D}"/>
              </a:ext>
            </a:extLst>
          </p:cNvPr>
          <p:cNvSpPr>
            <a:spLocks noGrp="1"/>
          </p:cNvSpPr>
          <p:nvPr>
            <p:ph type="dt" idx="10"/>
          </p:nvPr>
        </p:nvSpPr>
        <p:spPr/>
        <p:txBody>
          <a:bodyPr/>
          <a:lstStyle/>
          <a:p>
            <a:r>
              <a:rPr lang="en-US" altLang="ja-JP"/>
              <a:t>September 2021</a:t>
            </a:r>
            <a:endParaRPr lang="en-US" dirty="0"/>
          </a:p>
        </p:txBody>
      </p:sp>
      <p:sp>
        <p:nvSpPr>
          <p:cNvPr id="3" name="フッター プレースホルダー 2">
            <a:extLst>
              <a:ext uri="{FF2B5EF4-FFF2-40B4-BE49-F238E27FC236}">
                <a16:creationId xmlns:a16="http://schemas.microsoft.com/office/drawing/2014/main" id="{A5FCC317-C85B-4EE2-B214-D9C50A84AB7D}"/>
              </a:ext>
            </a:extLst>
          </p:cNvPr>
          <p:cNvSpPr>
            <a:spLocks noGrp="1"/>
          </p:cNvSpPr>
          <p:nvPr>
            <p:ph type="ftr" idx="11"/>
          </p:nvPr>
        </p:nvSpPr>
        <p:spPr>
          <a:xfrm>
            <a:off x="4572000" y="6475413"/>
            <a:ext cx="4571999" cy="184150"/>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スライド番号プレースホルダー 3">
            <a:extLst>
              <a:ext uri="{FF2B5EF4-FFF2-40B4-BE49-F238E27FC236}">
                <a16:creationId xmlns:a16="http://schemas.microsoft.com/office/drawing/2014/main" id="{932ADE04-4175-4A72-93E1-931B430A943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34</a:t>
            </a:fld>
            <a:endParaRPr dirty="0"/>
          </a:p>
        </p:txBody>
      </p:sp>
      <p:sp>
        <p:nvSpPr>
          <p:cNvPr id="6" name="タイトル 5">
            <a:extLst>
              <a:ext uri="{FF2B5EF4-FFF2-40B4-BE49-F238E27FC236}">
                <a16:creationId xmlns:a16="http://schemas.microsoft.com/office/drawing/2014/main" id="{4E29F4AA-C0C7-4A0B-A617-41D6F7E0595F}"/>
              </a:ext>
            </a:extLst>
          </p:cNvPr>
          <p:cNvSpPr>
            <a:spLocks noGrp="1"/>
          </p:cNvSpPr>
          <p:nvPr>
            <p:ph type="title"/>
          </p:nvPr>
        </p:nvSpPr>
        <p:spPr>
          <a:xfrm>
            <a:off x="3313216" y="685799"/>
            <a:ext cx="5144984" cy="511233"/>
          </a:xfrm>
        </p:spPr>
        <p:txBody>
          <a:bodyPr/>
          <a:lstStyle/>
          <a:p>
            <a:r>
              <a:rPr lang="en-US" altLang="ja-JP" dirty="0"/>
              <a:t>Summary</a:t>
            </a:r>
            <a:endParaRPr lang="ja-JP" altLang="en-US" dirty="0"/>
          </a:p>
        </p:txBody>
      </p:sp>
      <p:sp>
        <p:nvSpPr>
          <p:cNvPr id="7" name="テキスト プレースホルダー 6">
            <a:extLst>
              <a:ext uri="{FF2B5EF4-FFF2-40B4-BE49-F238E27FC236}">
                <a16:creationId xmlns:a16="http://schemas.microsoft.com/office/drawing/2014/main" id="{94AF2B70-A1D9-43A1-9952-CB5338603A2A}"/>
              </a:ext>
            </a:extLst>
          </p:cNvPr>
          <p:cNvSpPr>
            <a:spLocks noGrp="1"/>
          </p:cNvSpPr>
          <p:nvPr>
            <p:ph type="body" idx="4294967295"/>
          </p:nvPr>
        </p:nvSpPr>
        <p:spPr>
          <a:xfrm>
            <a:off x="645850" y="1510684"/>
            <a:ext cx="7772400" cy="4114800"/>
          </a:xfrm>
        </p:spPr>
        <p:txBody>
          <a:bodyPr/>
          <a:lstStyle/>
          <a:p>
            <a:r>
              <a:rPr lang="en-US" altLang="ja-JP" sz="2000" dirty="0"/>
              <a:t>Environment model which has wider meaning than channel model has been proposed.</a:t>
            </a:r>
          </a:p>
          <a:p>
            <a:r>
              <a:rPr lang="en-US" altLang="ja-JP" sz="2000" dirty="0"/>
              <a:t>Environment model including not only channel characteristics but also including interference, colored noise, EMC and human impact issues.</a:t>
            </a:r>
          </a:p>
          <a:p>
            <a:r>
              <a:rPr lang="en-US" altLang="ja-JP" sz="2000" dirty="0"/>
              <a:t>Environment models has been categorized against several typical vehicle categories.</a:t>
            </a:r>
          </a:p>
          <a:p>
            <a:r>
              <a:rPr lang="en-US" altLang="ja-JP" sz="2000" dirty="0"/>
              <a:t>Most dominant environment models in individual categories were assigned as "Mandatory".</a:t>
            </a:r>
            <a:endParaRPr lang="ja-JP" altLang="en-US" sz="2000" dirty="0"/>
          </a:p>
        </p:txBody>
      </p:sp>
    </p:spTree>
    <p:extLst>
      <p:ext uri="{BB962C8B-B14F-4D97-AF65-F5344CB8AC3E}">
        <p14:creationId xmlns:p14="http://schemas.microsoft.com/office/powerpoint/2010/main" val="3755374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テキスト ボックス 63">
            <a:extLst>
              <a:ext uri="{FF2B5EF4-FFF2-40B4-BE49-F238E27FC236}">
                <a16:creationId xmlns:a16="http://schemas.microsoft.com/office/drawing/2014/main" id="{E7DF986F-C77F-4C3E-AB00-C5C2C7B160B4}"/>
              </a:ext>
            </a:extLst>
          </p:cNvPr>
          <p:cNvSpPr txBox="1"/>
          <p:nvPr/>
        </p:nvSpPr>
        <p:spPr>
          <a:xfrm>
            <a:off x="64363" y="4086729"/>
            <a:ext cx="2767613" cy="2215991"/>
          </a:xfrm>
          <a:prstGeom prst="rect">
            <a:avLst/>
          </a:prstGeom>
          <a:solidFill>
            <a:srgbClr val="FFFF00"/>
          </a:solidFill>
          <a:ln>
            <a:solidFill>
              <a:schemeClr val="tx1"/>
            </a:solidFill>
          </a:ln>
        </p:spPr>
        <p:txBody>
          <a:bodyPr wrap="square" rtlCol="0">
            <a:spAutoFit/>
          </a:bodyPr>
          <a:lstStyle/>
          <a:p>
            <a:r>
              <a:rPr kumimoji="1" lang="en-US" altLang="ja-JP" dirty="0"/>
              <a:t>Note:</a:t>
            </a:r>
          </a:p>
          <a:p>
            <a:r>
              <a:rPr kumimoji="1" lang="en-US" altLang="ja-JP" sz="1200" b="0" dirty="0"/>
              <a:t>HBAN-model: </a:t>
            </a:r>
          </a:p>
          <a:p>
            <a:r>
              <a:rPr kumimoji="1" lang="en-US" altLang="ja-JP" sz="1200" b="0" dirty="0"/>
              <a:t>-Environment with co-existing systems is not considered.</a:t>
            </a:r>
            <a:endParaRPr lang="en-US" altLang="ja-JP" sz="1200" b="0" dirty="0"/>
          </a:p>
          <a:p>
            <a:endParaRPr lang="en-US" altLang="ja-JP" sz="1200" b="0" dirty="0"/>
          </a:p>
          <a:p>
            <a:r>
              <a:rPr lang="en-US" altLang="ja-JP" sz="1200" b="0" dirty="0"/>
              <a:t>VBAN model:</a:t>
            </a:r>
          </a:p>
          <a:p>
            <a:pPr marL="171450" indent="-171450">
              <a:buFont typeface="Arial" panose="020B0604020202020204" pitchFamily="34" charset="0"/>
              <a:buChar char="•"/>
            </a:pPr>
            <a:r>
              <a:rPr lang="en-US" altLang="ja-JP" sz="1200" b="0" dirty="0"/>
              <a:t>Key-less entry system</a:t>
            </a:r>
          </a:p>
          <a:p>
            <a:pPr marL="171450" indent="-171450">
              <a:buFont typeface="Arial" panose="020B0604020202020204" pitchFamily="34" charset="0"/>
              <a:buChar char="•"/>
            </a:pPr>
            <a:r>
              <a:rPr lang="en-US" altLang="ja-JP" sz="1200" b="0" dirty="0"/>
              <a:t>Localization in-body, on-body</a:t>
            </a:r>
          </a:p>
          <a:p>
            <a:pPr marL="171450" indent="-171450">
              <a:buFont typeface="Arial" panose="020B0604020202020204" pitchFamily="34" charset="0"/>
              <a:buChar char="•"/>
            </a:pPr>
            <a:r>
              <a:rPr lang="en-US" altLang="ja-JP" sz="1200" b="0" dirty="0"/>
              <a:t>Most dominant model should be defined  and separatory defined as Mandatory and Optional.</a:t>
            </a:r>
          </a:p>
        </p:txBody>
      </p:sp>
      <p:sp>
        <p:nvSpPr>
          <p:cNvPr id="95" name="日付プレースホルダー 94">
            <a:extLst>
              <a:ext uri="{FF2B5EF4-FFF2-40B4-BE49-F238E27FC236}">
                <a16:creationId xmlns:a16="http://schemas.microsoft.com/office/drawing/2014/main" id="{2FA570AE-F9BE-406B-ADD2-AB82A4CA3F10}"/>
              </a:ext>
            </a:extLst>
          </p:cNvPr>
          <p:cNvSpPr>
            <a:spLocks noGrp="1"/>
          </p:cNvSpPr>
          <p:nvPr>
            <p:ph type="dt" idx="10"/>
          </p:nvPr>
        </p:nvSpPr>
        <p:spPr/>
        <p:txBody>
          <a:bodyPr/>
          <a:lstStyle/>
          <a:p>
            <a:r>
              <a:rPr kumimoji="1" lang="en-US" altLang="ja-JP"/>
              <a:t>September 2021</a:t>
            </a:r>
            <a:endParaRPr kumimoji="1" lang="ja-JP" altLang="en-US"/>
          </a:p>
        </p:txBody>
      </p:sp>
      <p:sp>
        <p:nvSpPr>
          <p:cNvPr id="96" name="フッター プレースホルダー 95">
            <a:extLst>
              <a:ext uri="{FF2B5EF4-FFF2-40B4-BE49-F238E27FC236}">
                <a16:creationId xmlns:a16="http://schemas.microsoft.com/office/drawing/2014/main" id="{89CD199B-D258-4D60-B576-E3F14C34B93B}"/>
              </a:ext>
            </a:extLst>
          </p:cNvPr>
          <p:cNvSpPr>
            <a:spLocks noGrp="1"/>
          </p:cNvSpPr>
          <p:nvPr>
            <p:ph type="ftr" idx="11"/>
          </p:nvPr>
        </p:nvSpPr>
        <p:spPr>
          <a:xfrm>
            <a:off x="4820574" y="6389688"/>
            <a:ext cx="4218731" cy="222561"/>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97" name="スライド番号プレースホルダー 96">
            <a:extLst>
              <a:ext uri="{FF2B5EF4-FFF2-40B4-BE49-F238E27FC236}">
                <a16:creationId xmlns:a16="http://schemas.microsoft.com/office/drawing/2014/main" id="{76A73A5C-7490-45D9-852C-523B9BA71105}"/>
              </a:ext>
            </a:extLst>
          </p:cNvPr>
          <p:cNvSpPr>
            <a:spLocks noGrp="1"/>
          </p:cNvSpPr>
          <p:nvPr>
            <p:ph type="sldNum" idx="12"/>
          </p:nvPr>
        </p:nvSpPr>
        <p:spPr>
          <a:xfrm>
            <a:off x="4341813" y="6465888"/>
            <a:ext cx="536575" cy="184150"/>
          </a:xfrm>
        </p:spPr>
        <p:txBody>
          <a:bodyPr/>
          <a:lstStyle/>
          <a:p>
            <a:fld id="{248EE29C-DCB8-4C23-BE14-115B5B2E505D}" type="slidenum">
              <a:rPr kumimoji="1" lang="ja-JP" altLang="en-US" smtClean="0"/>
              <a:t>4</a:t>
            </a:fld>
            <a:endParaRPr kumimoji="1" lang="ja-JP" altLang="en-US"/>
          </a:p>
        </p:txBody>
      </p:sp>
      <p:sp>
        <p:nvSpPr>
          <p:cNvPr id="25" name="タイトル 24">
            <a:extLst>
              <a:ext uri="{FF2B5EF4-FFF2-40B4-BE49-F238E27FC236}">
                <a16:creationId xmlns:a16="http://schemas.microsoft.com/office/drawing/2014/main" id="{9950F5FC-EE87-440C-A029-3148B1E080FA}"/>
              </a:ext>
            </a:extLst>
          </p:cNvPr>
          <p:cNvSpPr>
            <a:spLocks noGrp="1"/>
          </p:cNvSpPr>
          <p:nvPr>
            <p:ph type="title"/>
          </p:nvPr>
        </p:nvSpPr>
        <p:spPr>
          <a:xfrm>
            <a:off x="0" y="761144"/>
            <a:ext cx="9191624" cy="511233"/>
          </a:xfrm>
        </p:spPr>
        <p:txBody>
          <a:bodyPr/>
          <a:lstStyle/>
          <a:p>
            <a:pPr algn="ctr"/>
            <a:r>
              <a:rPr lang="en-US" altLang="ja-JP" sz="2800" b="1" dirty="0">
                <a:latin typeface="+mj-lt"/>
                <a:cs typeface="Arial" panose="020B0604020202020204" pitchFamily="34" charset="0"/>
              </a:rPr>
              <a:t>Classification of Channel and Environment Models for Human and Vehicle Body Area Networks (HBAN&amp;VBAN)</a:t>
            </a:r>
            <a:endParaRPr lang="ja-JP" altLang="en-US" sz="2800" b="1" dirty="0">
              <a:latin typeface="+mj-lt"/>
              <a:cs typeface="Arial" panose="020B0604020202020204" pitchFamily="34" charset="0"/>
            </a:endParaRPr>
          </a:p>
        </p:txBody>
      </p:sp>
      <p:sp>
        <p:nvSpPr>
          <p:cNvPr id="5" name="テキスト ボックス 4">
            <a:extLst>
              <a:ext uri="{FF2B5EF4-FFF2-40B4-BE49-F238E27FC236}">
                <a16:creationId xmlns:a16="http://schemas.microsoft.com/office/drawing/2014/main" id="{BF95CDAB-E950-4E48-B636-2C4D25C9BA38}"/>
              </a:ext>
            </a:extLst>
          </p:cNvPr>
          <p:cNvSpPr txBox="1"/>
          <p:nvPr/>
        </p:nvSpPr>
        <p:spPr>
          <a:xfrm>
            <a:off x="44387" y="1466464"/>
            <a:ext cx="1083076" cy="646331"/>
          </a:xfrm>
          <a:prstGeom prst="rect">
            <a:avLst/>
          </a:prstGeom>
          <a:noFill/>
          <a:ln>
            <a:solidFill>
              <a:schemeClr val="tx1"/>
            </a:solidFill>
          </a:ln>
        </p:spPr>
        <p:txBody>
          <a:bodyPr wrap="square" rtlCol="0">
            <a:spAutoFit/>
          </a:bodyPr>
          <a:lstStyle/>
          <a:p>
            <a:r>
              <a:rPr kumimoji="1" lang="en-US" altLang="ja-JP" b="0" dirty="0"/>
              <a:t>Channel model</a:t>
            </a:r>
            <a:endParaRPr kumimoji="1" lang="ja-JP" altLang="en-US" b="0" dirty="0"/>
          </a:p>
        </p:txBody>
      </p:sp>
      <p:sp>
        <p:nvSpPr>
          <p:cNvPr id="6" name="テキスト ボックス 5">
            <a:extLst>
              <a:ext uri="{FF2B5EF4-FFF2-40B4-BE49-F238E27FC236}">
                <a16:creationId xmlns:a16="http://schemas.microsoft.com/office/drawing/2014/main" id="{FF3CC334-C717-4FBC-A7A3-357F5B3A98B0}"/>
              </a:ext>
            </a:extLst>
          </p:cNvPr>
          <p:cNvSpPr txBox="1"/>
          <p:nvPr/>
        </p:nvSpPr>
        <p:spPr>
          <a:xfrm>
            <a:off x="1384916" y="1604964"/>
            <a:ext cx="2592280" cy="369332"/>
          </a:xfrm>
          <a:prstGeom prst="rect">
            <a:avLst/>
          </a:prstGeom>
          <a:noFill/>
        </p:spPr>
        <p:txBody>
          <a:bodyPr wrap="square" rtlCol="0">
            <a:spAutoFit/>
          </a:bodyPr>
          <a:lstStyle/>
          <a:p>
            <a:r>
              <a:rPr kumimoji="1" lang="en-US" altLang="ja-JP" b="0" dirty="0"/>
              <a:t>HBAN model</a:t>
            </a:r>
            <a:endParaRPr kumimoji="1" lang="ja-JP" altLang="en-US" b="0" dirty="0"/>
          </a:p>
        </p:txBody>
      </p:sp>
      <p:sp>
        <p:nvSpPr>
          <p:cNvPr id="7" name="テキスト ボックス 6">
            <a:extLst>
              <a:ext uri="{FF2B5EF4-FFF2-40B4-BE49-F238E27FC236}">
                <a16:creationId xmlns:a16="http://schemas.microsoft.com/office/drawing/2014/main" id="{50346E51-A057-4A5B-8148-B9A880BFEEA5}"/>
              </a:ext>
            </a:extLst>
          </p:cNvPr>
          <p:cNvSpPr txBox="1"/>
          <p:nvPr/>
        </p:nvSpPr>
        <p:spPr>
          <a:xfrm>
            <a:off x="1384916" y="3667068"/>
            <a:ext cx="2592280" cy="369332"/>
          </a:xfrm>
          <a:prstGeom prst="rect">
            <a:avLst/>
          </a:prstGeom>
          <a:noFill/>
        </p:spPr>
        <p:txBody>
          <a:bodyPr wrap="square" rtlCol="0">
            <a:spAutoFit/>
          </a:bodyPr>
          <a:lstStyle/>
          <a:p>
            <a:r>
              <a:rPr kumimoji="1" lang="en-US" altLang="ja-JP" b="0" dirty="0"/>
              <a:t>VBAN model</a:t>
            </a:r>
            <a:endParaRPr kumimoji="1" lang="ja-JP" altLang="en-US" b="0" dirty="0"/>
          </a:p>
        </p:txBody>
      </p:sp>
      <p:sp>
        <p:nvSpPr>
          <p:cNvPr id="9" name="テキスト ボックス 8">
            <a:extLst>
              <a:ext uri="{FF2B5EF4-FFF2-40B4-BE49-F238E27FC236}">
                <a16:creationId xmlns:a16="http://schemas.microsoft.com/office/drawing/2014/main" id="{43AC141B-D4E0-420E-81B9-3B1D1E2D6038}"/>
              </a:ext>
            </a:extLst>
          </p:cNvPr>
          <p:cNvSpPr txBox="1"/>
          <p:nvPr/>
        </p:nvSpPr>
        <p:spPr>
          <a:xfrm>
            <a:off x="3178205" y="1604964"/>
            <a:ext cx="2592280" cy="369332"/>
          </a:xfrm>
          <a:prstGeom prst="rect">
            <a:avLst/>
          </a:prstGeom>
          <a:noFill/>
        </p:spPr>
        <p:txBody>
          <a:bodyPr wrap="square" rtlCol="0">
            <a:spAutoFit/>
          </a:bodyPr>
          <a:lstStyle/>
          <a:p>
            <a:r>
              <a:rPr kumimoji="1" lang="en-US" altLang="ja-JP" b="0" dirty="0"/>
              <a:t>In-body (Implant)</a:t>
            </a:r>
            <a:endParaRPr kumimoji="1" lang="ja-JP" altLang="en-US" b="0" dirty="0"/>
          </a:p>
        </p:txBody>
      </p:sp>
      <p:sp>
        <p:nvSpPr>
          <p:cNvPr id="10" name="テキスト ボックス 9">
            <a:extLst>
              <a:ext uri="{FF2B5EF4-FFF2-40B4-BE49-F238E27FC236}">
                <a16:creationId xmlns:a16="http://schemas.microsoft.com/office/drawing/2014/main" id="{AFF18C4F-DAC4-41C1-9CCE-235ADF304200}"/>
              </a:ext>
            </a:extLst>
          </p:cNvPr>
          <p:cNvSpPr txBox="1"/>
          <p:nvPr/>
        </p:nvSpPr>
        <p:spPr>
          <a:xfrm>
            <a:off x="3178205" y="1872639"/>
            <a:ext cx="2592280" cy="369332"/>
          </a:xfrm>
          <a:prstGeom prst="rect">
            <a:avLst/>
          </a:prstGeom>
          <a:noFill/>
        </p:spPr>
        <p:txBody>
          <a:bodyPr wrap="square" rtlCol="0">
            <a:spAutoFit/>
          </a:bodyPr>
          <a:lstStyle/>
          <a:p>
            <a:r>
              <a:rPr kumimoji="1" lang="en-US" altLang="ja-JP" b="0" dirty="0"/>
              <a:t>On-body</a:t>
            </a:r>
            <a:endParaRPr kumimoji="1" lang="ja-JP" altLang="en-US" b="0" dirty="0"/>
          </a:p>
        </p:txBody>
      </p:sp>
      <p:sp>
        <p:nvSpPr>
          <p:cNvPr id="11" name="テキスト ボックス 10">
            <a:extLst>
              <a:ext uri="{FF2B5EF4-FFF2-40B4-BE49-F238E27FC236}">
                <a16:creationId xmlns:a16="http://schemas.microsoft.com/office/drawing/2014/main" id="{5F3616A2-A9EA-49FB-AB55-7118A2E5BEB1}"/>
              </a:ext>
            </a:extLst>
          </p:cNvPr>
          <p:cNvSpPr txBox="1"/>
          <p:nvPr/>
        </p:nvSpPr>
        <p:spPr>
          <a:xfrm>
            <a:off x="3178205" y="2179671"/>
            <a:ext cx="1482572" cy="369332"/>
          </a:xfrm>
          <a:prstGeom prst="rect">
            <a:avLst/>
          </a:prstGeom>
          <a:noFill/>
        </p:spPr>
        <p:txBody>
          <a:bodyPr wrap="square" rtlCol="0">
            <a:spAutoFit/>
          </a:bodyPr>
          <a:lstStyle/>
          <a:p>
            <a:r>
              <a:rPr kumimoji="1" lang="en-US" altLang="ja-JP" b="0" dirty="0"/>
              <a:t>Around body</a:t>
            </a:r>
            <a:endParaRPr kumimoji="1" lang="ja-JP" altLang="en-US" b="0" dirty="0"/>
          </a:p>
        </p:txBody>
      </p:sp>
      <p:sp>
        <p:nvSpPr>
          <p:cNvPr id="12" name="テキスト ボックス 11">
            <a:extLst>
              <a:ext uri="{FF2B5EF4-FFF2-40B4-BE49-F238E27FC236}">
                <a16:creationId xmlns:a16="http://schemas.microsoft.com/office/drawing/2014/main" id="{24B6B684-78A4-476F-AE1C-70E8B96C019E}"/>
              </a:ext>
            </a:extLst>
          </p:cNvPr>
          <p:cNvSpPr txBox="1"/>
          <p:nvPr/>
        </p:nvSpPr>
        <p:spPr>
          <a:xfrm>
            <a:off x="4882717" y="2179671"/>
            <a:ext cx="1482572" cy="369332"/>
          </a:xfrm>
          <a:prstGeom prst="rect">
            <a:avLst/>
          </a:prstGeom>
          <a:noFill/>
        </p:spPr>
        <p:txBody>
          <a:bodyPr wrap="square" rtlCol="0">
            <a:spAutoFit/>
          </a:bodyPr>
          <a:lstStyle/>
          <a:p>
            <a:r>
              <a:rPr kumimoji="1" lang="en-US" altLang="ja-JP" b="0" dirty="0"/>
              <a:t>Outdoor</a:t>
            </a:r>
            <a:endParaRPr kumimoji="1" lang="ja-JP" altLang="en-US" b="0" dirty="0"/>
          </a:p>
        </p:txBody>
      </p:sp>
      <p:sp>
        <p:nvSpPr>
          <p:cNvPr id="13" name="テキスト ボックス 12">
            <a:extLst>
              <a:ext uri="{FF2B5EF4-FFF2-40B4-BE49-F238E27FC236}">
                <a16:creationId xmlns:a16="http://schemas.microsoft.com/office/drawing/2014/main" id="{D239C313-8799-49AA-AD0E-ACDC8152B83C}"/>
              </a:ext>
            </a:extLst>
          </p:cNvPr>
          <p:cNvSpPr txBox="1"/>
          <p:nvPr/>
        </p:nvSpPr>
        <p:spPr>
          <a:xfrm>
            <a:off x="4882717" y="2451341"/>
            <a:ext cx="887768" cy="369332"/>
          </a:xfrm>
          <a:prstGeom prst="rect">
            <a:avLst/>
          </a:prstGeom>
          <a:noFill/>
        </p:spPr>
        <p:txBody>
          <a:bodyPr wrap="square" rtlCol="0">
            <a:spAutoFit/>
          </a:bodyPr>
          <a:lstStyle/>
          <a:p>
            <a:r>
              <a:rPr kumimoji="1" lang="en-US" altLang="ja-JP" b="0" dirty="0"/>
              <a:t>Indoor</a:t>
            </a:r>
            <a:endParaRPr kumimoji="1" lang="ja-JP" altLang="en-US" b="0" dirty="0"/>
          </a:p>
        </p:txBody>
      </p:sp>
      <p:sp>
        <p:nvSpPr>
          <p:cNvPr id="14" name="テキスト ボックス 13">
            <a:extLst>
              <a:ext uri="{FF2B5EF4-FFF2-40B4-BE49-F238E27FC236}">
                <a16:creationId xmlns:a16="http://schemas.microsoft.com/office/drawing/2014/main" id="{78F2F822-C824-4509-AD87-53FFAA5FC37B}"/>
              </a:ext>
            </a:extLst>
          </p:cNvPr>
          <p:cNvSpPr txBox="1"/>
          <p:nvPr/>
        </p:nvSpPr>
        <p:spPr>
          <a:xfrm>
            <a:off x="5921405" y="2457878"/>
            <a:ext cx="887768" cy="369332"/>
          </a:xfrm>
          <a:prstGeom prst="rect">
            <a:avLst/>
          </a:prstGeom>
          <a:noFill/>
        </p:spPr>
        <p:txBody>
          <a:bodyPr wrap="square" rtlCol="0">
            <a:spAutoFit/>
          </a:bodyPr>
          <a:lstStyle/>
          <a:p>
            <a:r>
              <a:rPr kumimoji="1" lang="en-US" altLang="ja-JP" b="0" dirty="0"/>
              <a:t>Home</a:t>
            </a:r>
            <a:endParaRPr kumimoji="1" lang="ja-JP" altLang="en-US" b="0" dirty="0"/>
          </a:p>
        </p:txBody>
      </p:sp>
      <p:sp>
        <p:nvSpPr>
          <p:cNvPr id="15" name="テキスト ボックス 14">
            <a:extLst>
              <a:ext uri="{FF2B5EF4-FFF2-40B4-BE49-F238E27FC236}">
                <a16:creationId xmlns:a16="http://schemas.microsoft.com/office/drawing/2014/main" id="{1D3493CB-D58D-4F6D-9A4F-24B10F0EF650}"/>
              </a:ext>
            </a:extLst>
          </p:cNvPr>
          <p:cNvSpPr txBox="1"/>
          <p:nvPr/>
        </p:nvSpPr>
        <p:spPr>
          <a:xfrm>
            <a:off x="5921405" y="2736085"/>
            <a:ext cx="887768" cy="369332"/>
          </a:xfrm>
          <a:prstGeom prst="rect">
            <a:avLst/>
          </a:prstGeom>
          <a:noFill/>
        </p:spPr>
        <p:txBody>
          <a:bodyPr wrap="square" rtlCol="0">
            <a:spAutoFit/>
          </a:bodyPr>
          <a:lstStyle/>
          <a:p>
            <a:r>
              <a:rPr kumimoji="1" lang="en-US" altLang="ja-JP" b="0" dirty="0"/>
              <a:t>Office</a:t>
            </a:r>
            <a:endParaRPr kumimoji="1" lang="ja-JP" altLang="en-US" b="0" dirty="0"/>
          </a:p>
        </p:txBody>
      </p:sp>
      <p:sp>
        <p:nvSpPr>
          <p:cNvPr id="16" name="テキスト ボックス 15">
            <a:extLst>
              <a:ext uri="{FF2B5EF4-FFF2-40B4-BE49-F238E27FC236}">
                <a16:creationId xmlns:a16="http://schemas.microsoft.com/office/drawing/2014/main" id="{1F58D0E7-DD7D-40EA-B441-224E70F9ECF6}"/>
              </a:ext>
            </a:extLst>
          </p:cNvPr>
          <p:cNvSpPr txBox="1"/>
          <p:nvPr/>
        </p:nvSpPr>
        <p:spPr>
          <a:xfrm>
            <a:off x="5921404" y="3032585"/>
            <a:ext cx="2503505" cy="369332"/>
          </a:xfrm>
          <a:prstGeom prst="rect">
            <a:avLst/>
          </a:prstGeom>
          <a:noFill/>
        </p:spPr>
        <p:txBody>
          <a:bodyPr wrap="square" rtlCol="0">
            <a:spAutoFit/>
          </a:bodyPr>
          <a:lstStyle/>
          <a:p>
            <a:r>
              <a:rPr kumimoji="1" lang="en-US" altLang="ja-JP" b="0" dirty="0"/>
              <a:t>Medical (e.g. Hospital)</a:t>
            </a:r>
            <a:endParaRPr kumimoji="1" lang="ja-JP" altLang="en-US" b="0" dirty="0"/>
          </a:p>
        </p:txBody>
      </p:sp>
      <p:sp>
        <p:nvSpPr>
          <p:cNvPr id="17" name="テキスト ボックス 16">
            <a:extLst>
              <a:ext uri="{FF2B5EF4-FFF2-40B4-BE49-F238E27FC236}">
                <a16:creationId xmlns:a16="http://schemas.microsoft.com/office/drawing/2014/main" id="{D72051AE-A63A-4EFB-9E4A-7A334E333102}"/>
              </a:ext>
            </a:extLst>
          </p:cNvPr>
          <p:cNvSpPr txBox="1"/>
          <p:nvPr/>
        </p:nvSpPr>
        <p:spPr>
          <a:xfrm>
            <a:off x="3178205" y="3667068"/>
            <a:ext cx="2592280" cy="369332"/>
          </a:xfrm>
          <a:prstGeom prst="rect">
            <a:avLst/>
          </a:prstGeom>
          <a:noFill/>
        </p:spPr>
        <p:txBody>
          <a:bodyPr wrap="square" rtlCol="0">
            <a:spAutoFit/>
          </a:bodyPr>
          <a:lstStyle/>
          <a:p>
            <a:r>
              <a:rPr kumimoji="1" lang="en-US" altLang="ja-JP" b="0" dirty="0"/>
              <a:t>In-vehicle</a:t>
            </a:r>
            <a:endParaRPr kumimoji="1" lang="ja-JP" altLang="en-US" b="0" dirty="0"/>
          </a:p>
        </p:txBody>
      </p:sp>
      <p:sp>
        <p:nvSpPr>
          <p:cNvPr id="18" name="テキスト ボックス 17">
            <a:extLst>
              <a:ext uri="{FF2B5EF4-FFF2-40B4-BE49-F238E27FC236}">
                <a16:creationId xmlns:a16="http://schemas.microsoft.com/office/drawing/2014/main" id="{09D1C022-79AD-4487-991C-088C47C7363B}"/>
              </a:ext>
            </a:extLst>
          </p:cNvPr>
          <p:cNvSpPr txBox="1"/>
          <p:nvPr/>
        </p:nvSpPr>
        <p:spPr>
          <a:xfrm>
            <a:off x="3178205" y="4825393"/>
            <a:ext cx="2592280" cy="369332"/>
          </a:xfrm>
          <a:prstGeom prst="rect">
            <a:avLst/>
          </a:prstGeom>
          <a:noFill/>
        </p:spPr>
        <p:txBody>
          <a:bodyPr wrap="square" rtlCol="0">
            <a:spAutoFit/>
          </a:bodyPr>
          <a:lstStyle/>
          <a:p>
            <a:r>
              <a:rPr kumimoji="1" lang="en-US" altLang="ja-JP" b="0" dirty="0"/>
              <a:t>On-vehicle</a:t>
            </a:r>
            <a:endParaRPr kumimoji="1" lang="ja-JP" altLang="en-US" b="0" dirty="0"/>
          </a:p>
        </p:txBody>
      </p:sp>
      <p:sp>
        <p:nvSpPr>
          <p:cNvPr id="19" name="テキスト ボックス 18">
            <a:extLst>
              <a:ext uri="{FF2B5EF4-FFF2-40B4-BE49-F238E27FC236}">
                <a16:creationId xmlns:a16="http://schemas.microsoft.com/office/drawing/2014/main" id="{8DE51ED8-53E1-4A9D-8141-55A4C92FC76B}"/>
              </a:ext>
            </a:extLst>
          </p:cNvPr>
          <p:cNvSpPr txBox="1"/>
          <p:nvPr/>
        </p:nvSpPr>
        <p:spPr>
          <a:xfrm>
            <a:off x="3178205" y="5119079"/>
            <a:ext cx="2592280" cy="369332"/>
          </a:xfrm>
          <a:prstGeom prst="rect">
            <a:avLst/>
          </a:prstGeom>
          <a:noFill/>
        </p:spPr>
        <p:txBody>
          <a:bodyPr wrap="square" rtlCol="0">
            <a:spAutoFit/>
          </a:bodyPr>
          <a:lstStyle/>
          <a:p>
            <a:r>
              <a:rPr kumimoji="1" lang="en-US" altLang="ja-JP" b="0" dirty="0"/>
              <a:t>Around vehicle</a:t>
            </a:r>
            <a:endParaRPr kumimoji="1" lang="ja-JP" altLang="en-US" b="0" dirty="0"/>
          </a:p>
        </p:txBody>
      </p:sp>
      <p:sp>
        <p:nvSpPr>
          <p:cNvPr id="20" name="テキスト ボックス 19">
            <a:extLst>
              <a:ext uri="{FF2B5EF4-FFF2-40B4-BE49-F238E27FC236}">
                <a16:creationId xmlns:a16="http://schemas.microsoft.com/office/drawing/2014/main" id="{2A324023-60E8-4496-8280-9600E0B09038}"/>
              </a:ext>
            </a:extLst>
          </p:cNvPr>
          <p:cNvSpPr txBox="1"/>
          <p:nvPr/>
        </p:nvSpPr>
        <p:spPr>
          <a:xfrm>
            <a:off x="4882717" y="3667068"/>
            <a:ext cx="1482572" cy="369332"/>
          </a:xfrm>
          <a:prstGeom prst="rect">
            <a:avLst/>
          </a:prstGeom>
          <a:noFill/>
        </p:spPr>
        <p:txBody>
          <a:bodyPr wrap="square" rtlCol="0">
            <a:spAutoFit/>
          </a:bodyPr>
          <a:lstStyle/>
          <a:p>
            <a:r>
              <a:rPr kumimoji="1" lang="en-US" altLang="ja-JP" b="0" dirty="0"/>
              <a:t>Engine room</a:t>
            </a:r>
            <a:endParaRPr kumimoji="1" lang="ja-JP" altLang="en-US" b="0" dirty="0"/>
          </a:p>
        </p:txBody>
      </p:sp>
      <p:sp>
        <p:nvSpPr>
          <p:cNvPr id="21" name="テキスト ボックス 20">
            <a:extLst>
              <a:ext uri="{FF2B5EF4-FFF2-40B4-BE49-F238E27FC236}">
                <a16:creationId xmlns:a16="http://schemas.microsoft.com/office/drawing/2014/main" id="{4C09F50B-01C4-4D0F-A517-3640730A2E86}"/>
              </a:ext>
            </a:extLst>
          </p:cNvPr>
          <p:cNvSpPr txBox="1"/>
          <p:nvPr/>
        </p:nvSpPr>
        <p:spPr>
          <a:xfrm>
            <a:off x="4882716" y="3960754"/>
            <a:ext cx="1793289" cy="369332"/>
          </a:xfrm>
          <a:prstGeom prst="rect">
            <a:avLst/>
          </a:prstGeom>
          <a:noFill/>
        </p:spPr>
        <p:txBody>
          <a:bodyPr wrap="square" rtlCol="0">
            <a:spAutoFit/>
          </a:bodyPr>
          <a:lstStyle/>
          <a:p>
            <a:r>
              <a:rPr kumimoji="1" lang="en-US" altLang="ja-JP" dirty="0">
                <a:solidFill>
                  <a:srgbClr val="FF0000"/>
                </a:solidFill>
              </a:rPr>
              <a:t>Cabin</a:t>
            </a:r>
            <a:endParaRPr kumimoji="1" lang="ja-JP" altLang="en-US" dirty="0">
              <a:solidFill>
                <a:srgbClr val="FF0000"/>
              </a:solidFill>
            </a:endParaRPr>
          </a:p>
        </p:txBody>
      </p:sp>
      <p:cxnSp>
        <p:nvCxnSpPr>
          <p:cNvPr id="23" name="直線コネクタ 22">
            <a:extLst>
              <a:ext uri="{FF2B5EF4-FFF2-40B4-BE49-F238E27FC236}">
                <a16:creationId xmlns:a16="http://schemas.microsoft.com/office/drawing/2014/main" id="{FFB6FEED-AA6A-46AF-A27A-DB9320863BB6}"/>
              </a:ext>
            </a:extLst>
          </p:cNvPr>
          <p:cNvCxnSpPr>
            <a:cxnSpLocks/>
            <a:stCxn id="5" idx="3"/>
            <a:endCxn id="6" idx="1"/>
          </p:cNvCxnSpPr>
          <p:nvPr/>
        </p:nvCxnSpPr>
        <p:spPr>
          <a:xfrm>
            <a:off x="1127463" y="1789630"/>
            <a:ext cx="2574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E3BFBB23-4664-4D5F-8318-D2BD95911725}"/>
              </a:ext>
            </a:extLst>
          </p:cNvPr>
          <p:cNvCxnSpPr>
            <a:cxnSpLocks/>
            <a:endCxn id="9" idx="1"/>
          </p:cNvCxnSpPr>
          <p:nvPr/>
        </p:nvCxnSpPr>
        <p:spPr>
          <a:xfrm>
            <a:off x="2796466" y="1789630"/>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25FC4353-7ED9-4CE8-BF67-1EC2EF6CC572}"/>
              </a:ext>
            </a:extLst>
          </p:cNvPr>
          <p:cNvCxnSpPr>
            <a:cxnSpLocks/>
          </p:cNvCxnSpPr>
          <p:nvPr/>
        </p:nvCxnSpPr>
        <p:spPr>
          <a:xfrm>
            <a:off x="2911875" y="2097206"/>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C7AF5625-6F21-483F-B10E-F196ABB5DA06}"/>
              </a:ext>
            </a:extLst>
          </p:cNvPr>
          <p:cNvCxnSpPr>
            <a:cxnSpLocks/>
          </p:cNvCxnSpPr>
          <p:nvPr/>
        </p:nvCxnSpPr>
        <p:spPr>
          <a:xfrm>
            <a:off x="2911875" y="237241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0D82FE1C-67C1-4D1A-9ED3-BBDD83E5E433}"/>
              </a:ext>
            </a:extLst>
          </p:cNvPr>
          <p:cNvCxnSpPr>
            <a:cxnSpLocks/>
          </p:cNvCxnSpPr>
          <p:nvPr/>
        </p:nvCxnSpPr>
        <p:spPr>
          <a:xfrm>
            <a:off x="2911875" y="1789630"/>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E8E952D5-72DB-4139-9676-13CE37230990}"/>
              </a:ext>
            </a:extLst>
          </p:cNvPr>
          <p:cNvCxnSpPr>
            <a:cxnSpLocks/>
          </p:cNvCxnSpPr>
          <p:nvPr/>
        </p:nvCxnSpPr>
        <p:spPr>
          <a:xfrm>
            <a:off x="1256189" y="1789629"/>
            <a:ext cx="0" cy="2062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75099C50-56DC-467F-9290-DCC3D598CC14}"/>
              </a:ext>
            </a:extLst>
          </p:cNvPr>
          <p:cNvCxnSpPr>
            <a:cxnSpLocks/>
          </p:cNvCxnSpPr>
          <p:nvPr/>
        </p:nvCxnSpPr>
        <p:spPr>
          <a:xfrm>
            <a:off x="1256189" y="385173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1CD53476-1E88-417B-B636-662655C8BC80}"/>
              </a:ext>
            </a:extLst>
          </p:cNvPr>
          <p:cNvCxnSpPr>
            <a:cxnSpLocks/>
          </p:cNvCxnSpPr>
          <p:nvPr/>
        </p:nvCxnSpPr>
        <p:spPr>
          <a:xfrm>
            <a:off x="2987335" y="499085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9E20C47C-FA89-4B7C-B77D-1975FCD90DA1}"/>
              </a:ext>
            </a:extLst>
          </p:cNvPr>
          <p:cNvCxnSpPr>
            <a:cxnSpLocks/>
          </p:cNvCxnSpPr>
          <p:nvPr/>
        </p:nvCxnSpPr>
        <p:spPr>
          <a:xfrm>
            <a:off x="2796466" y="3851734"/>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DB6ECC0C-7829-4A40-9966-07D948D518FB}"/>
              </a:ext>
            </a:extLst>
          </p:cNvPr>
          <p:cNvCxnSpPr>
            <a:cxnSpLocks/>
          </p:cNvCxnSpPr>
          <p:nvPr/>
        </p:nvCxnSpPr>
        <p:spPr>
          <a:xfrm>
            <a:off x="2987335" y="528453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5F827DB4-0E39-42D5-8DDC-42C68C77DF0F}"/>
              </a:ext>
            </a:extLst>
          </p:cNvPr>
          <p:cNvCxnSpPr>
            <a:cxnSpLocks/>
          </p:cNvCxnSpPr>
          <p:nvPr/>
        </p:nvCxnSpPr>
        <p:spPr>
          <a:xfrm>
            <a:off x="2987335" y="3851734"/>
            <a:ext cx="0" cy="1432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D1985BE9-2297-4EB7-AA10-0A9EB47BCAE1}"/>
              </a:ext>
            </a:extLst>
          </p:cNvPr>
          <p:cNvCxnSpPr>
            <a:cxnSpLocks/>
          </p:cNvCxnSpPr>
          <p:nvPr/>
        </p:nvCxnSpPr>
        <p:spPr>
          <a:xfrm>
            <a:off x="4572000" y="2357626"/>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C3FBB181-3A68-4B25-9A16-82DDC78EF525}"/>
              </a:ext>
            </a:extLst>
          </p:cNvPr>
          <p:cNvCxnSpPr>
            <a:cxnSpLocks/>
          </p:cNvCxnSpPr>
          <p:nvPr/>
        </p:nvCxnSpPr>
        <p:spPr>
          <a:xfrm>
            <a:off x="4687409" y="26652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C4FA2A54-5463-4AFE-9327-D4495DB1A671}"/>
              </a:ext>
            </a:extLst>
          </p:cNvPr>
          <p:cNvCxnSpPr>
            <a:cxnSpLocks/>
          </p:cNvCxnSpPr>
          <p:nvPr/>
        </p:nvCxnSpPr>
        <p:spPr>
          <a:xfrm>
            <a:off x="4687409" y="2357626"/>
            <a:ext cx="0" cy="307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532AF9F5-1D43-44E6-98C8-FDF7472F0106}"/>
              </a:ext>
            </a:extLst>
          </p:cNvPr>
          <p:cNvCxnSpPr>
            <a:cxnSpLocks/>
          </p:cNvCxnSpPr>
          <p:nvPr/>
        </p:nvCxnSpPr>
        <p:spPr>
          <a:xfrm>
            <a:off x="5624003" y="2636007"/>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98BE19A9-D29E-45A2-A1FA-48F933D60C2D}"/>
              </a:ext>
            </a:extLst>
          </p:cNvPr>
          <p:cNvCxnSpPr>
            <a:cxnSpLocks/>
          </p:cNvCxnSpPr>
          <p:nvPr/>
        </p:nvCxnSpPr>
        <p:spPr>
          <a:xfrm>
            <a:off x="5739412" y="294358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EF4DE9A0-EA0B-4C29-92D5-689DE28DF570}"/>
              </a:ext>
            </a:extLst>
          </p:cNvPr>
          <p:cNvCxnSpPr>
            <a:cxnSpLocks/>
          </p:cNvCxnSpPr>
          <p:nvPr/>
        </p:nvCxnSpPr>
        <p:spPr>
          <a:xfrm>
            <a:off x="5739412" y="3218791"/>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41E390A6-F8E4-41BF-8D9D-2CB9DDAFB307}"/>
              </a:ext>
            </a:extLst>
          </p:cNvPr>
          <p:cNvCxnSpPr>
            <a:cxnSpLocks/>
          </p:cNvCxnSpPr>
          <p:nvPr/>
        </p:nvCxnSpPr>
        <p:spPr>
          <a:xfrm>
            <a:off x="5739412" y="2636007"/>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2159D672-3097-407B-B289-2DA96EE44468}"/>
              </a:ext>
            </a:extLst>
          </p:cNvPr>
          <p:cNvCxnSpPr>
            <a:cxnSpLocks/>
          </p:cNvCxnSpPr>
          <p:nvPr/>
        </p:nvCxnSpPr>
        <p:spPr>
          <a:xfrm>
            <a:off x="4727358" y="4145420"/>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D2E9602A-3F08-4BA4-8604-FFD06D1F1094}"/>
              </a:ext>
            </a:extLst>
          </p:cNvPr>
          <p:cNvCxnSpPr>
            <a:cxnSpLocks/>
          </p:cNvCxnSpPr>
          <p:nvPr/>
        </p:nvCxnSpPr>
        <p:spPr>
          <a:xfrm>
            <a:off x="4323425" y="3851734"/>
            <a:ext cx="5948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F27DC3FD-02E1-45A5-8737-52AC79CF7350}"/>
              </a:ext>
            </a:extLst>
          </p:cNvPr>
          <p:cNvCxnSpPr>
            <a:cxnSpLocks/>
          </p:cNvCxnSpPr>
          <p:nvPr/>
        </p:nvCxnSpPr>
        <p:spPr>
          <a:xfrm>
            <a:off x="4727358" y="3851734"/>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44DD6065-F520-4226-A395-0423B520D6BB}"/>
              </a:ext>
            </a:extLst>
          </p:cNvPr>
          <p:cNvCxnSpPr>
            <a:cxnSpLocks/>
          </p:cNvCxnSpPr>
          <p:nvPr/>
        </p:nvCxnSpPr>
        <p:spPr>
          <a:xfrm>
            <a:off x="4727358" y="45221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A5B02CA5-A50D-4449-A6E9-646CA80A1BA4}"/>
              </a:ext>
            </a:extLst>
          </p:cNvPr>
          <p:cNvSpPr txBox="1"/>
          <p:nvPr/>
        </p:nvSpPr>
        <p:spPr>
          <a:xfrm>
            <a:off x="4882716" y="4275914"/>
            <a:ext cx="3880280" cy="369332"/>
          </a:xfrm>
          <a:prstGeom prst="rect">
            <a:avLst/>
          </a:prstGeom>
          <a:noFill/>
        </p:spPr>
        <p:txBody>
          <a:bodyPr wrap="square" rtlCol="0">
            <a:spAutoFit/>
          </a:bodyPr>
          <a:lstStyle/>
          <a:p>
            <a:r>
              <a:rPr kumimoji="1" lang="en-US" altLang="ja-JP" b="0" dirty="0"/>
              <a:t>Through engine room and cabin</a:t>
            </a:r>
            <a:endParaRPr kumimoji="1" lang="ja-JP" altLang="en-US" b="0" dirty="0"/>
          </a:p>
        </p:txBody>
      </p:sp>
      <p:cxnSp>
        <p:nvCxnSpPr>
          <p:cNvPr id="70" name="直線コネクタ 69">
            <a:extLst>
              <a:ext uri="{FF2B5EF4-FFF2-40B4-BE49-F238E27FC236}">
                <a16:creationId xmlns:a16="http://schemas.microsoft.com/office/drawing/2014/main" id="{F4AF134D-10A8-4E10-B311-B1A702B0395A}"/>
              </a:ext>
            </a:extLst>
          </p:cNvPr>
          <p:cNvCxnSpPr>
            <a:cxnSpLocks/>
          </p:cNvCxnSpPr>
          <p:nvPr/>
        </p:nvCxnSpPr>
        <p:spPr>
          <a:xfrm>
            <a:off x="4421079" y="5017486"/>
            <a:ext cx="1491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83EDE0B6-0782-44C4-9F52-F55087EFCE13}"/>
              </a:ext>
            </a:extLst>
          </p:cNvPr>
          <p:cNvCxnSpPr>
            <a:cxnSpLocks/>
          </p:cNvCxnSpPr>
          <p:nvPr/>
        </p:nvCxnSpPr>
        <p:spPr>
          <a:xfrm>
            <a:off x="5646199" y="530369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0F006349-78CF-4345-86BE-71E61AB83A03}"/>
              </a:ext>
            </a:extLst>
          </p:cNvPr>
          <p:cNvCxnSpPr>
            <a:cxnSpLocks/>
          </p:cNvCxnSpPr>
          <p:nvPr/>
        </p:nvCxnSpPr>
        <p:spPr>
          <a:xfrm>
            <a:off x="5646199" y="4997956"/>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5644D089-AB4A-4D8C-A770-CA18EE012039}"/>
              </a:ext>
            </a:extLst>
          </p:cNvPr>
          <p:cNvCxnSpPr>
            <a:cxnSpLocks/>
          </p:cNvCxnSpPr>
          <p:nvPr/>
        </p:nvCxnSpPr>
        <p:spPr>
          <a:xfrm>
            <a:off x="5646199" y="566832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テキスト ボックス 75">
            <a:extLst>
              <a:ext uri="{FF2B5EF4-FFF2-40B4-BE49-F238E27FC236}">
                <a16:creationId xmlns:a16="http://schemas.microsoft.com/office/drawing/2014/main" id="{71DE0290-7D5A-4DF0-A3B7-6E6A2A831604}"/>
              </a:ext>
            </a:extLst>
          </p:cNvPr>
          <p:cNvSpPr txBox="1"/>
          <p:nvPr/>
        </p:nvSpPr>
        <p:spPr>
          <a:xfrm>
            <a:off x="5921404" y="4825393"/>
            <a:ext cx="2592280" cy="369332"/>
          </a:xfrm>
          <a:prstGeom prst="rect">
            <a:avLst/>
          </a:prstGeom>
          <a:noFill/>
        </p:spPr>
        <p:txBody>
          <a:bodyPr wrap="square" rtlCol="0">
            <a:spAutoFit/>
          </a:bodyPr>
          <a:lstStyle/>
          <a:p>
            <a:r>
              <a:rPr kumimoji="1" lang="en-US" altLang="ja-JP" b="0" dirty="0"/>
              <a:t>Roof</a:t>
            </a:r>
            <a:endParaRPr kumimoji="1" lang="ja-JP" altLang="en-US" b="0" dirty="0"/>
          </a:p>
        </p:txBody>
      </p:sp>
      <p:sp>
        <p:nvSpPr>
          <p:cNvPr id="77" name="テキスト ボックス 76">
            <a:extLst>
              <a:ext uri="{FF2B5EF4-FFF2-40B4-BE49-F238E27FC236}">
                <a16:creationId xmlns:a16="http://schemas.microsoft.com/office/drawing/2014/main" id="{7CF24ADD-5E81-411F-BEA3-B63E7470C4BF}"/>
              </a:ext>
            </a:extLst>
          </p:cNvPr>
          <p:cNvSpPr txBox="1"/>
          <p:nvPr/>
        </p:nvSpPr>
        <p:spPr>
          <a:xfrm>
            <a:off x="5921403" y="5131136"/>
            <a:ext cx="3158233" cy="369332"/>
          </a:xfrm>
          <a:prstGeom prst="rect">
            <a:avLst/>
          </a:prstGeom>
          <a:noFill/>
        </p:spPr>
        <p:txBody>
          <a:bodyPr wrap="square" rtlCol="0">
            <a:spAutoFit/>
          </a:bodyPr>
          <a:lstStyle/>
          <a:p>
            <a:r>
              <a:rPr kumimoji="1" lang="en-US" altLang="ja-JP" dirty="0">
                <a:solidFill>
                  <a:srgbClr val="FF0000"/>
                </a:solidFill>
              </a:rPr>
              <a:t>Side Right/Left/Front/back</a:t>
            </a:r>
            <a:endParaRPr kumimoji="1" lang="ja-JP" altLang="en-US" dirty="0">
              <a:solidFill>
                <a:srgbClr val="FF0000"/>
              </a:solidFill>
            </a:endParaRPr>
          </a:p>
        </p:txBody>
      </p:sp>
      <p:sp>
        <p:nvSpPr>
          <p:cNvPr id="78" name="テキスト ボックス 77">
            <a:extLst>
              <a:ext uri="{FF2B5EF4-FFF2-40B4-BE49-F238E27FC236}">
                <a16:creationId xmlns:a16="http://schemas.microsoft.com/office/drawing/2014/main" id="{FF3E0266-5B19-465F-B7BA-D7415D5B0412}"/>
              </a:ext>
            </a:extLst>
          </p:cNvPr>
          <p:cNvSpPr txBox="1"/>
          <p:nvPr/>
        </p:nvSpPr>
        <p:spPr>
          <a:xfrm>
            <a:off x="5921404" y="5456099"/>
            <a:ext cx="2592280" cy="369332"/>
          </a:xfrm>
          <a:prstGeom prst="rect">
            <a:avLst/>
          </a:prstGeom>
          <a:noFill/>
        </p:spPr>
        <p:txBody>
          <a:bodyPr wrap="square" rtlCol="0">
            <a:spAutoFit/>
          </a:bodyPr>
          <a:lstStyle/>
          <a:p>
            <a:r>
              <a:rPr kumimoji="1" lang="en-US" altLang="ja-JP" b="0" dirty="0"/>
              <a:t>Bottom</a:t>
            </a:r>
            <a:endParaRPr kumimoji="1" lang="ja-JP" altLang="en-US" b="0" dirty="0"/>
          </a:p>
        </p:txBody>
      </p:sp>
      <p:cxnSp>
        <p:nvCxnSpPr>
          <p:cNvPr id="80" name="直線コネクタ 79">
            <a:extLst>
              <a:ext uri="{FF2B5EF4-FFF2-40B4-BE49-F238E27FC236}">
                <a16:creationId xmlns:a16="http://schemas.microsoft.com/office/drawing/2014/main" id="{70A7CF6B-EDDD-461F-9141-D288B0AB793E}"/>
              </a:ext>
            </a:extLst>
          </p:cNvPr>
          <p:cNvCxnSpPr>
            <a:cxnSpLocks/>
          </p:cNvCxnSpPr>
          <p:nvPr/>
        </p:nvCxnSpPr>
        <p:spPr>
          <a:xfrm>
            <a:off x="4944862" y="5980305"/>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A7F8FF7A-3A38-4BD8-A9E6-AECF971CA5E5}"/>
              </a:ext>
            </a:extLst>
          </p:cNvPr>
          <p:cNvCxnSpPr>
            <a:cxnSpLocks/>
          </p:cNvCxnSpPr>
          <p:nvPr/>
        </p:nvCxnSpPr>
        <p:spPr>
          <a:xfrm>
            <a:off x="4944862" y="5330985"/>
            <a:ext cx="0" cy="1050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58304509-7542-4C66-B051-99D5E5308BBF}"/>
              </a:ext>
            </a:extLst>
          </p:cNvPr>
          <p:cNvCxnSpPr>
            <a:cxnSpLocks/>
          </p:cNvCxnSpPr>
          <p:nvPr/>
        </p:nvCxnSpPr>
        <p:spPr>
          <a:xfrm>
            <a:off x="4944862" y="638112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BBF519A7-B3EB-43E5-A994-54A97D36B3E9}"/>
              </a:ext>
            </a:extLst>
          </p:cNvPr>
          <p:cNvCxnSpPr>
            <a:cxnSpLocks/>
          </p:cNvCxnSpPr>
          <p:nvPr/>
        </p:nvCxnSpPr>
        <p:spPr>
          <a:xfrm>
            <a:off x="4811697" y="5320738"/>
            <a:ext cx="142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テキスト ボックス 86">
            <a:extLst>
              <a:ext uri="{FF2B5EF4-FFF2-40B4-BE49-F238E27FC236}">
                <a16:creationId xmlns:a16="http://schemas.microsoft.com/office/drawing/2014/main" id="{3BA546F9-0A23-4D53-9441-35708256181D}"/>
              </a:ext>
            </a:extLst>
          </p:cNvPr>
          <p:cNvSpPr txBox="1"/>
          <p:nvPr/>
        </p:nvSpPr>
        <p:spPr>
          <a:xfrm>
            <a:off x="5166804" y="5804305"/>
            <a:ext cx="2592280" cy="369332"/>
          </a:xfrm>
          <a:prstGeom prst="rect">
            <a:avLst/>
          </a:prstGeom>
          <a:noFill/>
        </p:spPr>
        <p:txBody>
          <a:bodyPr wrap="square" rtlCol="0">
            <a:spAutoFit/>
          </a:bodyPr>
          <a:lstStyle/>
          <a:p>
            <a:r>
              <a:rPr kumimoji="1" lang="en-US" altLang="ja-JP" dirty="0">
                <a:solidFill>
                  <a:srgbClr val="FF0000"/>
                </a:solidFill>
              </a:rPr>
              <a:t>Static vehicle</a:t>
            </a:r>
            <a:endParaRPr kumimoji="1" lang="ja-JP" altLang="en-US" dirty="0">
              <a:solidFill>
                <a:srgbClr val="FF0000"/>
              </a:solidFill>
            </a:endParaRPr>
          </a:p>
        </p:txBody>
      </p:sp>
      <p:sp>
        <p:nvSpPr>
          <p:cNvPr id="88" name="テキスト ボックス 87">
            <a:extLst>
              <a:ext uri="{FF2B5EF4-FFF2-40B4-BE49-F238E27FC236}">
                <a16:creationId xmlns:a16="http://schemas.microsoft.com/office/drawing/2014/main" id="{24584434-F2D7-4D83-84F1-1AEE5879527F}"/>
              </a:ext>
            </a:extLst>
          </p:cNvPr>
          <p:cNvSpPr txBox="1"/>
          <p:nvPr/>
        </p:nvSpPr>
        <p:spPr>
          <a:xfrm>
            <a:off x="5166804" y="6132659"/>
            <a:ext cx="2592280" cy="369332"/>
          </a:xfrm>
          <a:prstGeom prst="rect">
            <a:avLst/>
          </a:prstGeom>
          <a:noFill/>
        </p:spPr>
        <p:txBody>
          <a:bodyPr wrap="square" rtlCol="0">
            <a:spAutoFit/>
          </a:bodyPr>
          <a:lstStyle/>
          <a:p>
            <a:r>
              <a:rPr kumimoji="1" lang="en-US" altLang="ja-JP" b="0" dirty="0"/>
              <a:t>Moving vehicle</a:t>
            </a:r>
            <a:endParaRPr kumimoji="1" lang="ja-JP" altLang="en-US" b="0" dirty="0"/>
          </a:p>
        </p:txBody>
      </p:sp>
      <p:sp>
        <p:nvSpPr>
          <p:cNvPr id="89" name="テキスト ボックス 88">
            <a:extLst>
              <a:ext uri="{FF2B5EF4-FFF2-40B4-BE49-F238E27FC236}">
                <a16:creationId xmlns:a16="http://schemas.microsoft.com/office/drawing/2014/main" id="{13652B20-0153-4BD0-8391-6400225B0B1F}"/>
              </a:ext>
            </a:extLst>
          </p:cNvPr>
          <p:cNvSpPr txBox="1"/>
          <p:nvPr/>
        </p:nvSpPr>
        <p:spPr>
          <a:xfrm>
            <a:off x="6152225" y="1477838"/>
            <a:ext cx="2561208" cy="646331"/>
          </a:xfrm>
          <a:prstGeom prst="rect">
            <a:avLst/>
          </a:prstGeom>
          <a:noFill/>
        </p:spPr>
        <p:txBody>
          <a:bodyPr wrap="square">
            <a:spAutoFit/>
          </a:bodyPr>
          <a:lstStyle/>
          <a:p>
            <a:r>
              <a:rPr lang="en-US" altLang="ja-JP" dirty="0">
                <a:solidFill>
                  <a:srgbClr val="0000FF"/>
                </a:solidFill>
              </a:rPr>
              <a:t>※Covered by</a:t>
            </a:r>
            <a:br>
              <a:rPr lang="en-US" altLang="ja-JP" dirty="0">
                <a:solidFill>
                  <a:srgbClr val="0000FF"/>
                </a:solidFill>
              </a:rPr>
            </a:br>
            <a:r>
              <a:rPr kumimoji="1" lang="en-US" altLang="ja-JP" dirty="0">
                <a:solidFill>
                  <a:srgbClr val="0000FF"/>
                </a:solidFill>
              </a:rPr>
              <a:t>IEEE 802.15.6-2012</a:t>
            </a:r>
          </a:p>
        </p:txBody>
      </p:sp>
      <p:sp>
        <p:nvSpPr>
          <p:cNvPr id="90" name="四角形: 角を丸くする 89">
            <a:extLst>
              <a:ext uri="{FF2B5EF4-FFF2-40B4-BE49-F238E27FC236}">
                <a16:creationId xmlns:a16="http://schemas.microsoft.com/office/drawing/2014/main" id="{B2CA8BE4-EB33-4710-8CA5-1F97870F8953}"/>
              </a:ext>
            </a:extLst>
          </p:cNvPr>
          <p:cNvSpPr/>
          <p:nvPr/>
        </p:nvSpPr>
        <p:spPr>
          <a:xfrm>
            <a:off x="1384916" y="1466464"/>
            <a:ext cx="7328508" cy="1945689"/>
          </a:xfrm>
          <a:prstGeom prst="roundRect">
            <a:avLst/>
          </a:prstGeom>
          <a:noFill/>
          <a:ln>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66" name="テキスト ボックス 65">
            <a:extLst>
              <a:ext uri="{FF2B5EF4-FFF2-40B4-BE49-F238E27FC236}">
                <a16:creationId xmlns:a16="http://schemas.microsoft.com/office/drawing/2014/main" id="{E389F74C-93CF-4400-AF20-80B3C76852ED}"/>
              </a:ext>
            </a:extLst>
          </p:cNvPr>
          <p:cNvSpPr txBox="1"/>
          <p:nvPr/>
        </p:nvSpPr>
        <p:spPr>
          <a:xfrm>
            <a:off x="3284735" y="2368700"/>
            <a:ext cx="1482572" cy="261610"/>
          </a:xfrm>
          <a:prstGeom prst="rect">
            <a:avLst/>
          </a:prstGeom>
          <a:noFill/>
        </p:spPr>
        <p:txBody>
          <a:bodyPr wrap="square" rtlCol="0">
            <a:spAutoFit/>
          </a:bodyPr>
          <a:lstStyle/>
          <a:p>
            <a:r>
              <a:rPr lang="en-US" altLang="ja-JP" sz="1100" b="0" dirty="0"/>
              <a:t>※not covered yet</a:t>
            </a:r>
            <a:endParaRPr kumimoji="1" lang="ja-JP" altLang="en-US" sz="1100" b="0" dirty="0"/>
          </a:p>
        </p:txBody>
      </p:sp>
      <p:sp>
        <p:nvSpPr>
          <p:cNvPr id="68" name="テキスト ボックス 67">
            <a:extLst>
              <a:ext uri="{FF2B5EF4-FFF2-40B4-BE49-F238E27FC236}">
                <a16:creationId xmlns:a16="http://schemas.microsoft.com/office/drawing/2014/main" id="{0453018A-525D-493B-9D0B-CA6C2E24CCBE}"/>
              </a:ext>
            </a:extLst>
          </p:cNvPr>
          <p:cNvSpPr txBox="1"/>
          <p:nvPr/>
        </p:nvSpPr>
        <p:spPr>
          <a:xfrm>
            <a:off x="5624003" y="4018810"/>
            <a:ext cx="1482572"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69" name="テキスト ボックス 68">
            <a:extLst>
              <a:ext uri="{FF2B5EF4-FFF2-40B4-BE49-F238E27FC236}">
                <a16:creationId xmlns:a16="http://schemas.microsoft.com/office/drawing/2014/main" id="{B9889E88-D4AA-4482-8B1A-FA2DEB91DD1A}"/>
              </a:ext>
            </a:extLst>
          </p:cNvPr>
          <p:cNvSpPr txBox="1"/>
          <p:nvPr/>
        </p:nvSpPr>
        <p:spPr>
          <a:xfrm>
            <a:off x="7778675" y="5419005"/>
            <a:ext cx="1167414"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71" name="テキスト ボックス 70">
            <a:extLst>
              <a:ext uri="{FF2B5EF4-FFF2-40B4-BE49-F238E27FC236}">
                <a16:creationId xmlns:a16="http://schemas.microsoft.com/office/drawing/2014/main" id="{BBACB7F7-6D94-433A-B1B8-CC25865ADEE2}"/>
              </a:ext>
            </a:extLst>
          </p:cNvPr>
          <p:cNvSpPr txBox="1"/>
          <p:nvPr/>
        </p:nvSpPr>
        <p:spPr>
          <a:xfrm>
            <a:off x="7057375" y="2110554"/>
            <a:ext cx="1656049" cy="600164"/>
          </a:xfrm>
          <a:prstGeom prst="rect">
            <a:avLst/>
          </a:prstGeom>
          <a:solidFill>
            <a:srgbClr val="FFFF00"/>
          </a:solidFill>
          <a:ln>
            <a:solidFill>
              <a:schemeClr val="tx1"/>
            </a:solidFill>
          </a:ln>
        </p:spPr>
        <p:txBody>
          <a:bodyPr wrap="square" rtlCol="0">
            <a:spAutoFit/>
          </a:bodyPr>
          <a:lstStyle/>
          <a:p>
            <a:r>
              <a:rPr lang="en-US" altLang="ja-JP" sz="1100" b="0" dirty="0"/>
              <a:t>※Around meaning;</a:t>
            </a:r>
          </a:p>
          <a:p>
            <a:r>
              <a:rPr kumimoji="1" lang="en-US" altLang="ja-JP" sz="1100" b="0" dirty="0"/>
              <a:t>Desk, WiFi AP in the room etc.</a:t>
            </a:r>
            <a:endParaRPr kumimoji="1" lang="ja-JP" altLang="en-US" sz="1100" b="0" dirty="0"/>
          </a:p>
        </p:txBody>
      </p:sp>
      <p:sp>
        <p:nvSpPr>
          <p:cNvPr id="75" name="テキスト ボックス 74">
            <a:extLst>
              <a:ext uri="{FF2B5EF4-FFF2-40B4-BE49-F238E27FC236}">
                <a16:creationId xmlns:a16="http://schemas.microsoft.com/office/drawing/2014/main" id="{014E8CEB-F2A6-4BC0-B80F-5CB6DDC765C7}"/>
              </a:ext>
            </a:extLst>
          </p:cNvPr>
          <p:cNvSpPr txBox="1"/>
          <p:nvPr/>
        </p:nvSpPr>
        <p:spPr>
          <a:xfrm>
            <a:off x="44387" y="2264567"/>
            <a:ext cx="1083076" cy="1477328"/>
          </a:xfrm>
          <a:prstGeom prst="rect">
            <a:avLst/>
          </a:prstGeom>
          <a:noFill/>
          <a:ln>
            <a:solidFill>
              <a:schemeClr val="tx1"/>
            </a:solidFill>
          </a:ln>
        </p:spPr>
        <p:txBody>
          <a:bodyPr wrap="square" rtlCol="0">
            <a:spAutoFit/>
          </a:bodyPr>
          <a:lstStyle/>
          <a:p>
            <a:r>
              <a:rPr kumimoji="1" lang="en-US" altLang="ja-JP" b="0" dirty="0"/>
              <a:t>Channel model</a:t>
            </a:r>
          </a:p>
          <a:p>
            <a:r>
              <a:rPr lang="en-US" altLang="ja-JP" b="0" dirty="0"/>
              <a:t>With environment</a:t>
            </a:r>
            <a:endParaRPr kumimoji="1" lang="ja-JP" altLang="en-US" b="0" dirty="0"/>
          </a:p>
        </p:txBody>
      </p:sp>
      <p:sp>
        <p:nvSpPr>
          <p:cNvPr id="91" name="テキスト ボックス 90">
            <a:extLst>
              <a:ext uri="{FF2B5EF4-FFF2-40B4-BE49-F238E27FC236}">
                <a16:creationId xmlns:a16="http://schemas.microsoft.com/office/drawing/2014/main" id="{E2CD5EB9-C00D-486A-9920-1FF8167C00EA}"/>
              </a:ext>
            </a:extLst>
          </p:cNvPr>
          <p:cNvSpPr txBox="1"/>
          <p:nvPr/>
        </p:nvSpPr>
        <p:spPr>
          <a:xfrm>
            <a:off x="4918228" y="1615649"/>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2" name="テキスト ボックス 91">
            <a:extLst>
              <a:ext uri="{FF2B5EF4-FFF2-40B4-BE49-F238E27FC236}">
                <a16:creationId xmlns:a16="http://schemas.microsoft.com/office/drawing/2014/main" id="{937086E2-9B88-4F98-8477-1F67663FA056}"/>
              </a:ext>
            </a:extLst>
          </p:cNvPr>
          <p:cNvSpPr txBox="1"/>
          <p:nvPr/>
        </p:nvSpPr>
        <p:spPr>
          <a:xfrm>
            <a:off x="4092605" y="1890348"/>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3" name="テキスト ボックス 92">
            <a:extLst>
              <a:ext uri="{FF2B5EF4-FFF2-40B4-BE49-F238E27FC236}">
                <a16:creationId xmlns:a16="http://schemas.microsoft.com/office/drawing/2014/main" id="{125EE139-095F-4372-AAB9-64593EB37E6E}"/>
              </a:ext>
            </a:extLst>
          </p:cNvPr>
          <p:cNvSpPr txBox="1"/>
          <p:nvPr/>
        </p:nvSpPr>
        <p:spPr>
          <a:xfrm>
            <a:off x="6540984" y="2447202"/>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4" name="テキスト ボックス 93">
            <a:extLst>
              <a:ext uri="{FF2B5EF4-FFF2-40B4-BE49-F238E27FC236}">
                <a16:creationId xmlns:a16="http://schemas.microsoft.com/office/drawing/2014/main" id="{C1C04262-637B-41E7-88FC-7EA1DE9689C6}"/>
              </a:ext>
            </a:extLst>
          </p:cNvPr>
          <p:cNvSpPr txBox="1"/>
          <p:nvPr/>
        </p:nvSpPr>
        <p:spPr>
          <a:xfrm>
            <a:off x="6555784" y="2750050"/>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8" name="テキスト ボックス 97">
            <a:extLst>
              <a:ext uri="{FF2B5EF4-FFF2-40B4-BE49-F238E27FC236}">
                <a16:creationId xmlns:a16="http://schemas.microsoft.com/office/drawing/2014/main" id="{10DE4744-F940-4146-B05A-339A12E7BA42}"/>
              </a:ext>
            </a:extLst>
          </p:cNvPr>
          <p:cNvSpPr txBox="1"/>
          <p:nvPr/>
        </p:nvSpPr>
        <p:spPr>
          <a:xfrm>
            <a:off x="8184828" y="3042821"/>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00" name="テキスト ボックス 99">
            <a:extLst>
              <a:ext uri="{FF2B5EF4-FFF2-40B4-BE49-F238E27FC236}">
                <a16:creationId xmlns:a16="http://schemas.microsoft.com/office/drawing/2014/main" id="{9B71B164-2549-46D8-8C48-C3B6649C7706}"/>
              </a:ext>
            </a:extLst>
          </p:cNvPr>
          <p:cNvSpPr txBox="1"/>
          <p:nvPr/>
        </p:nvSpPr>
        <p:spPr>
          <a:xfrm>
            <a:off x="6738513" y="5879715"/>
            <a:ext cx="1167414"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Tree>
    <p:extLst>
      <p:ext uri="{BB962C8B-B14F-4D97-AF65-F5344CB8AC3E}">
        <p14:creationId xmlns:p14="http://schemas.microsoft.com/office/powerpoint/2010/main" val="996351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a:extLst>
              <a:ext uri="{FF2B5EF4-FFF2-40B4-BE49-F238E27FC236}">
                <a16:creationId xmlns:a16="http://schemas.microsoft.com/office/drawing/2014/main" id="{AB9BADA8-4E35-49ED-8CC4-D7B7A3BB2328}"/>
              </a:ext>
            </a:extLst>
          </p:cNvPr>
          <p:cNvSpPr txBox="1"/>
          <p:nvPr/>
        </p:nvSpPr>
        <p:spPr>
          <a:xfrm>
            <a:off x="346388" y="1949141"/>
            <a:ext cx="8708712" cy="4524315"/>
          </a:xfrm>
          <a:prstGeom prst="rect">
            <a:avLst/>
          </a:prstGeom>
          <a:noFill/>
        </p:spPr>
        <p:txBody>
          <a:bodyPr wrap="square" rtlCol="0">
            <a:spAutoFit/>
          </a:bodyPr>
          <a:lstStyle/>
          <a:p>
            <a:pPr marL="342900" indent="-342900">
              <a:buAutoNum type="arabicPeriod"/>
            </a:pPr>
            <a:r>
              <a:rPr kumimoji="1" lang="en-US" altLang="ja-JP" sz="1600" b="0" dirty="0"/>
              <a:t>Path loss</a:t>
            </a:r>
          </a:p>
          <a:p>
            <a:pPr marL="342900" indent="-342900">
              <a:buAutoNum type="arabicPeriod"/>
            </a:pPr>
            <a:r>
              <a:rPr lang="en-US" altLang="ja-JP" sz="1600" b="0" dirty="0"/>
              <a:t>Reflection</a:t>
            </a:r>
          </a:p>
          <a:p>
            <a:pPr marL="342900" indent="-342900">
              <a:buAutoNum type="arabicPeriod"/>
            </a:pPr>
            <a:r>
              <a:rPr kumimoji="1" lang="en-US" altLang="ja-JP" sz="1600" b="0" dirty="0"/>
              <a:t>Multipath</a:t>
            </a:r>
          </a:p>
          <a:p>
            <a:pPr marL="342900" indent="-342900">
              <a:buAutoNum type="arabicPeriod"/>
            </a:pPr>
            <a:r>
              <a:rPr kumimoji="1" lang="en-US" altLang="ja-JP" sz="1600" b="0" dirty="0"/>
              <a:t>Fading</a:t>
            </a:r>
          </a:p>
          <a:p>
            <a:pPr marL="342900" indent="-342900">
              <a:buAutoNum type="arabicPeriod"/>
            </a:pPr>
            <a:r>
              <a:rPr lang="en-US" altLang="ja-JP" sz="1600" b="0" dirty="0"/>
              <a:t>LOS / NLOS model</a:t>
            </a:r>
          </a:p>
          <a:p>
            <a:pPr marL="342900" indent="-342900">
              <a:buAutoNum type="arabicPeriod"/>
            </a:pPr>
            <a:r>
              <a:rPr lang="en-US" altLang="ja-JP" sz="1600" b="0" dirty="0"/>
              <a:t>White Gaussian noise</a:t>
            </a:r>
          </a:p>
          <a:p>
            <a:pPr marL="342900" indent="-342900">
              <a:buAutoNum type="arabicPeriod"/>
            </a:pPr>
            <a:endParaRPr lang="en-US" altLang="ja-JP" sz="1600" b="0" dirty="0"/>
          </a:p>
          <a:p>
            <a:pPr marL="342900" indent="-342900">
              <a:buAutoNum type="arabicPeriod"/>
            </a:pPr>
            <a:r>
              <a:rPr lang="en-US" altLang="ja-JP" sz="1600" b="0" dirty="0"/>
              <a:t>Interference from co-existing wireless systems</a:t>
            </a:r>
            <a:br>
              <a:rPr lang="en-US" altLang="ja-JP" sz="1600" b="0" dirty="0"/>
            </a:br>
            <a:r>
              <a:rPr lang="en-US" altLang="ja-JP" sz="1600" b="0" dirty="0"/>
              <a:t>e.g. Bluetooth, IEEE 802.11, IEEE 802.15.4 etc. </a:t>
            </a:r>
          </a:p>
          <a:p>
            <a:pPr marL="342900" indent="-342900">
              <a:buAutoNum type="arabicPeriod"/>
            </a:pPr>
            <a:r>
              <a:rPr lang="en-US" altLang="ja-JP" sz="1600" b="0" dirty="0"/>
              <a:t>Interference from the other BANs.</a:t>
            </a:r>
          </a:p>
          <a:p>
            <a:pPr marL="342900" indent="-342900">
              <a:buAutoNum type="arabicPeriod"/>
            </a:pPr>
            <a:r>
              <a:rPr lang="en-US" altLang="ja-JP" sz="1600" b="0" dirty="0"/>
              <a:t>Interference from the other electric systems, devices and components (Electro-magnetic interference; EMI from electric motors, spark plugs in vehicles, etc.</a:t>
            </a:r>
          </a:p>
          <a:p>
            <a:pPr marL="342900" indent="-342900">
              <a:buAutoNum type="arabicPeriod"/>
            </a:pPr>
            <a:r>
              <a:rPr lang="en-US" altLang="ja-JP" sz="1600" b="0" dirty="0"/>
              <a:t>Electro-magnetic compatibility; EMC. Possibility to affect to the other systems and </a:t>
            </a:r>
            <a:r>
              <a:rPr lang="en-US" altLang="ja-JP" sz="1600" b="0" dirty="0">
                <a:solidFill>
                  <a:srgbClr val="FF0000"/>
                </a:solidFill>
              </a:rPr>
              <a:t>human body.</a:t>
            </a:r>
          </a:p>
          <a:p>
            <a:pPr marL="342900" indent="-342900">
              <a:buAutoNum type="arabicPeriod"/>
            </a:pPr>
            <a:r>
              <a:rPr lang="en-US" altLang="ja-JP" sz="1600" b="0" dirty="0"/>
              <a:t>VBAN </a:t>
            </a:r>
            <a:r>
              <a:rPr lang="en-US" altLang="ja-JP" sz="1600" b="0" dirty="0">
                <a:sym typeface="Wingdings" panose="05000000000000000000" pitchFamily="2" charset="2"/>
              </a:rPr>
              <a:t> HBAN interference</a:t>
            </a:r>
          </a:p>
          <a:p>
            <a:pPr marL="342900" indent="-342900">
              <a:buAutoNum type="arabicPeriod"/>
            </a:pPr>
            <a:r>
              <a:rPr lang="en-US" altLang="ja-JP" sz="1600" b="0" dirty="0">
                <a:sym typeface="Wingdings" panose="05000000000000000000" pitchFamily="2" charset="2"/>
              </a:rPr>
              <a:t>VBAN and HBAN  Vehicle control and human body impacts.</a:t>
            </a:r>
            <a:endParaRPr lang="en-US" altLang="ja-JP" sz="1600" b="0" dirty="0"/>
          </a:p>
          <a:p>
            <a:pPr marL="342900" indent="-342900">
              <a:buAutoNum type="arabicPeriod"/>
            </a:pPr>
            <a:r>
              <a:rPr lang="en-US" altLang="ja-JP" sz="1600" b="0" dirty="0"/>
              <a:t>Colored noise (Impulse noise, spike noise, ignition noise etc.)</a:t>
            </a:r>
          </a:p>
          <a:p>
            <a:pPr marL="342900" indent="-342900">
              <a:buAutoNum type="arabicPeriod"/>
            </a:pPr>
            <a:r>
              <a:rPr lang="en-US" altLang="ja-JP" sz="1600" b="0" dirty="0"/>
              <a:t>Time-varying channel and interference modeling (Statistic, non-static, pseudo static model)</a:t>
            </a:r>
          </a:p>
        </p:txBody>
      </p:sp>
      <p:sp>
        <p:nvSpPr>
          <p:cNvPr id="27" name="テキスト ボックス 26">
            <a:extLst>
              <a:ext uri="{FF2B5EF4-FFF2-40B4-BE49-F238E27FC236}">
                <a16:creationId xmlns:a16="http://schemas.microsoft.com/office/drawing/2014/main" id="{0EC8B517-DA8F-490E-AB16-016F2AAEA001}"/>
              </a:ext>
            </a:extLst>
          </p:cNvPr>
          <p:cNvSpPr txBox="1"/>
          <p:nvPr/>
        </p:nvSpPr>
        <p:spPr>
          <a:xfrm>
            <a:off x="3469762" y="5455146"/>
            <a:ext cx="847515"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solidFill>
                  <a:srgbClr val="FF0000"/>
                </a:solidFill>
              </a:rPr>
              <a:t>※optional</a:t>
            </a:r>
            <a:endParaRPr kumimoji="1" lang="ja-JP" altLang="en-US" sz="1100" b="0" dirty="0">
              <a:solidFill>
                <a:srgbClr val="FF0000"/>
              </a:solidFill>
            </a:endParaRPr>
          </a:p>
        </p:txBody>
      </p:sp>
      <p:sp>
        <p:nvSpPr>
          <p:cNvPr id="44" name="テキスト ボックス 43">
            <a:extLst>
              <a:ext uri="{FF2B5EF4-FFF2-40B4-BE49-F238E27FC236}">
                <a16:creationId xmlns:a16="http://schemas.microsoft.com/office/drawing/2014/main" id="{963022AA-4753-434C-81EE-3CDB95C8F088}"/>
              </a:ext>
            </a:extLst>
          </p:cNvPr>
          <p:cNvSpPr txBox="1"/>
          <p:nvPr/>
        </p:nvSpPr>
        <p:spPr>
          <a:xfrm>
            <a:off x="4280145" y="5378586"/>
            <a:ext cx="1412628" cy="369332"/>
          </a:xfrm>
          <a:prstGeom prst="rect">
            <a:avLst/>
          </a:prstGeom>
          <a:noFill/>
        </p:spPr>
        <p:txBody>
          <a:bodyPr wrap="square">
            <a:spAutoFit/>
          </a:bodyPr>
          <a:lstStyle/>
          <a:p>
            <a:r>
              <a:rPr lang="en-US" altLang="ja-JP" sz="1800" b="0" dirty="0">
                <a:solidFill>
                  <a:srgbClr val="FF0000"/>
                </a:solidFill>
              </a:rPr>
              <a:t>or</a:t>
            </a:r>
            <a:endParaRPr lang="ja-JP" altLang="en-US" dirty="0">
              <a:solidFill>
                <a:srgbClr val="FF0000"/>
              </a:solidFill>
            </a:endParaRPr>
          </a:p>
        </p:txBody>
      </p:sp>
      <p:sp>
        <p:nvSpPr>
          <p:cNvPr id="46" name="テキスト ボックス 45">
            <a:extLst>
              <a:ext uri="{FF2B5EF4-FFF2-40B4-BE49-F238E27FC236}">
                <a16:creationId xmlns:a16="http://schemas.microsoft.com/office/drawing/2014/main" id="{34294916-4BAF-43F3-8691-4C720CB5486E}"/>
              </a:ext>
            </a:extLst>
          </p:cNvPr>
          <p:cNvSpPr txBox="1"/>
          <p:nvPr/>
        </p:nvSpPr>
        <p:spPr>
          <a:xfrm>
            <a:off x="5604385" y="5378586"/>
            <a:ext cx="549926" cy="369332"/>
          </a:xfrm>
          <a:prstGeom prst="rect">
            <a:avLst/>
          </a:prstGeom>
          <a:noFill/>
        </p:spPr>
        <p:txBody>
          <a:bodyPr wrap="square">
            <a:spAutoFit/>
          </a:bodyPr>
          <a:lstStyle/>
          <a:p>
            <a:r>
              <a:rPr lang="en-US" altLang="ja-JP" dirty="0">
                <a:solidFill>
                  <a:srgbClr val="FF0000"/>
                </a:solidFill>
              </a:rPr>
              <a:t>?</a:t>
            </a:r>
            <a:endParaRPr lang="ja-JP" altLang="en-US" dirty="0">
              <a:solidFill>
                <a:srgbClr val="FF0000"/>
              </a:solidFill>
            </a:endParaRPr>
          </a:p>
        </p:txBody>
      </p:sp>
      <p:sp>
        <p:nvSpPr>
          <p:cNvPr id="23" name="楕円 22">
            <a:extLst>
              <a:ext uri="{FF2B5EF4-FFF2-40B4-BE49-F238E27FC236}">
                <a16:creationId xmlns:a16="http://schemas.microsoft.com/office/drawing/2014/main" id="{946CBDAA-0BD2-4BF3-A236-E27051878A6F}"/>
              </a:ext>
            </a:extLst>
          </p:cNvPr>
          <p:cNvSpPr/>
          <p:nvPr/>
        </p:nvSpPr>
        <p:spPr>
          <a:xfrm>
            <a:off x="4280145" y="1197032"/>
            <a:ext cx="4774955" cy="2531588"/>
          </a:xfrm>
          <a:prstGeom prst="ellipse">
            <a:avLst/>
          </a:prstGeom>
          <a:solidFill>
            <a:schemeClr val="tx2">
              <a:lumMod val="20000"/>
              <a:lumOff val="80000"/>
            </a:schemeClr>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日付プレースホルダー 1">
            <a:extLst>
              <a:ext uri="{FF2B5EF4-FFF2-40B4-BE49-F238E27FC236}">
                <a16:creationId xmlns:a16="http://schemas.microsoft.com/office/drawing/2014/main" id="{58CD4704-D262-4199-ACCB-6A0D6647867A}"/>
              </a:ext>
            </a:extLst>
          </p:cNvPr>
          <p:cNvSpPr>
            <a:spLocks noGrp="1"/>
          </p:cNvSpPr>
          <p:nvPr>
            <p:ph type="dt" idx="10"/>
          </p:nvPr>
        </p:nvSpPr>
        <p:spPr/>
        <p:txBody>
          <a:bodyPr/>
          <a:lstStyle/>
          <a:p>
            <a:r>
              <a:rPr lang="en-US" altLang="ja-JP"/>
              <a:t>September 2021</a:t>
            </a:r>
            <a:endParaRPr lang="en-US" dirty="0"/>
          </a:p>
        </p:txBody>
      </p:sp>
      <p:sp>
        <p:nvSpPr>
          <p:cNvPr id="3" name="フッター プレースホルダー 2">
            <a:extLst>
              <a:ext uri="{FF2B5EF4-FFF2-40B4-BE49-F238E27FC236}">
                <a16:creationId xmlns:a16="http://schemas.microsoft.com/office/drawing/2014/main" id="{241596A4-4511-4328-BBC9-37F5D2A61252}"/>
              </a:ext>
            </a:extLst>
          </p:cNvPr>
          <p:cNvSpPr>
            <a:spLocks noGrp="1"/>
          </p:cNvSpPr>
          <p:nvPr>
            <p:ph type="ftr" idx="11"/>
          </p:nvPr>
        </p:nvSpPr>
        <p:spPr>
          <a:xfrm>
            <a:off x="4743095" y="6475413"/>
            <a:ext cx="4161207" cy="289034"/>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スライド番号プレースホルダー 3">
            <a:extLst>
              <a:ext uri="{FF2B5EF4-FFF2-40B4-BE49-F238E27FC236}">
                <a16:creationId xmlns:a16="http://schemas.microsoft.com/office/drawing/2014/main" id="{4DBA093D-C10D-485D-B737-E1CB748664B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a:t>
            </a:fld>
            <a:endParaRPr dirty="0"/>
          </a:p>
        </p:txBody>
      </p:sp>
      <p:sp>
        <p:nvSpPr>
          <p:cNvPr id="5" name="タイトル 4">
            <a:extLst>
              <a:ext uri="{FF2B5EF4-FFF2-40B4-BE49-F238E27FC236}">
                <a16:creationId xmlns:a16="http://schemas.microsoft.com/office/drawing/2014/main" id="{4F99EF1D-6F9F-4420-AABC-CEFC7DC329AF}"/>
              </a:ext>
            </a:extLst>
          </p:cNvPr>
          <p:cNvSpPr>
            <a:spLocks noGrp="1"/>
          </p:cNvSpPr>
          <p:nvPr>
            <p:ph type="title"/>
          </p:nvPr>
        </p:nvSpPr>
        <p:spPr>
          <a:xfrm>
            <a:off x="769136" y="580531"/>
            <a:ext cx="8218503" cy="511233"/>
          </a:xfrm>
        </p:spPr>
        <p:txBody>
          <a:bodyPr/>
          <a:lstStyle/>
          <a:p>
            <a:r>
              <a:rPr kumimoji="1" lang="en-US" altLang="ja-JP" b="1" dirty="0"/>
              <a:t>Channel and Environmental Models</a:t>
            </a:r>
            <a:endParaRPr kumimoji="1" lang="ja-JP" altLang="en-US" b="1" dirty="0"/>
          </a:p>
        </p:txBody>
      </p:sp>
      <p:sp>
        <p:nvSpPr>
          <p:cNvPr id="34" name="四角形: 角を丸くする 33">
            <a:extLst>
              <a:ext uri="{FF2B5EF4-FFF2-40B4-BE49-F238E27FC236}">
                <a16:creationId xmlns:a16="http://schemas.microsoft.com/office/drawing/2014/main" id="{7FD2D82B-F1D1-4CA4-92E0-9E5F685B4414}"/>
              </a:ext>
            </a:extLst>
          </p:cNvPr>
          <p:cNvSpPr/>
          <p:nvPr/>
        </p:nvSpPr>
        <p:spPr>
          <a:xfrm>
            <a:off x="359298" y="1877352"/>
            <a:ext cx="3296392" cy="1691471"/>
          </a:xfrm>
          <a:prstGeom prst="roundRect">
            <a:avLst>
              <a:gd name="adj" fmla="val 8808"/>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C06F84F0-7995-44AD-871C-FED86E18A874}"/>
              </a:ext>
            </a:extLst>
          </p:cNvPr>
          <p:cNvSpPr/>
          <p:nvPr/>
        </p:nvSpPr>
        <p:spPr>
          <a:xfrm>
            <a:off x="183351" y="1743713"/>
            <a:ext cx="8804288" cy="4652077"/>
          </a:xfrm>
          <a:custGeom>
            <a:avLst/>
            <a:gdLst>
              <a:gd name="connsiteX0" fmla="*/ 0 w 8001571"/>
              <a:gd name="connsiteY0" fmla="*/ 185076 h 4332302"/>
              <a:gd name="connsiteX1" fmla="*/ 185076 w 8001571"/>
              <a:gd name="connsiteY1" fmla="*/ 0 h 4332302"/>
              <a:gd name="connsiteX2" fmla="*/ 7816495 w 8001571"/>
              <a:gd name="connsiteY2" fmla="*/ 0 h 4332302"/>
              <a:gd name="connsiteX3" fmla="*/ 8001571 w 8001571"/>
              <a:gd name="connsiteY3" fmla="*/ 185076 h 4332302"/>
              <a:gd name="connsiteX4" fmla="*/ 8001571 w 8001571"/>
              <a:gd name="connsiteY4" fmla="*/ 4147226 h 4332302"/>
              <a:gd name="connsiteX5" fmla="*/ 7816495 w 8001571"/>
              <a:gd name="connsiteY5" fmla="*/ 4332302 h 4332302"/>
              <a:gd name="connsiteX6" fmla="*/ 185076 w 8001571"/>
              <a:gd name="connsiteY6" fmla="*/ 4332302 h 4332302"/>
              <a:gd name="connsiteX7" fmla="*/ 0 w 8001571"/>
              <a:gd name="connsiteY7" fmla="*/ 4147226 h 4332302"/>
              <a:gd name="connsiteX8" fmla="*/ 0 w 8001571"/>
              <a:gd name="connsiteY8"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8001571 w 8001571"/>
              <a:gd name="connsiteY3" fmla="*/ 185076 h 4332302"/>
              <a:gd name="connsiteX4" fmla="*/ 8001571 w 8001571"/>
              <a:gd name="connsiteY4" fmla="*/ 4147226 h 4332302"/>
              <a:gd name="connsiteX5" fmla="*/ 7816495 w 8001571"/>
              <a:gd name="connsiteY5" fmla="*/ 4332302 h 4332302"/>
              <a:gd name="connsiteX6" fmla="*/ 185076 w 8001571"/>
              <a:gd name="connsiteY6" fmla="*/ 4332302 h 4332302"/>
              <a:gd name="connsiteX7" fmla="*/ 0 w 8001571"/>
              <a:gd name="connsiteY7" fmla="*/ 4147226 h 4332302"/>
              <a:gd name="connsiteX8" fmla="*/ 0 w 8001571"/>
              <a:gd name="connsiteY8"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8001571 w 8001571"/>
              <a:gd name="connsiteY4" fmla="*/ 4147226 h 4332302"/>
              <a:gd name="connsiteX5" fmla="*/ 7816495 w 8001571"/>
              <a:gd name="connsiteY5" fmla="*/ 4332302 h 4332302"/>
              <a:gd name="connsiteX6" fmla="*/ 185076 w 8001571"/>
              <a:gd name="connsiteY6" fmla="*/ 4332302 h 4332302"/>
              <a:gd name="connsiteX7" fmla="*/ 0 w 8001571"/>
              <a:gd name="connsiteY7" fmla="*/ 4147226 h 4332302"/>
              <a:gd name="connsiteX8" fmla="*/ 0 w 8001571"/>
              <a:gd name="connsiteY8"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8001571 w 8001571"/>
              <a:gd name="connsiteY5" fmla="*/ 4147226 h 4332302"/>
              <a:gd name="connsiteX6" fmla="*/ 7816495 w 8001571"/>
              <a:gd name="connsiteY6" fmla="*/ 4332302 h 4332302"/>
              <a:gd name="connsiteX7" fmla="*/ 185076 w 8001571"/>
              <a:gd name="connsiteY7" fmla="*/ 4332302 h 4332302"/>
              <a:gd name="connsiteX8" fmla="*/ 0 w 8001571"/>
              <a:gd name="connsiteY8" fmla="*/ 4147226 h 4332302"/>
              <a:gd name="connsiteX9" fmla="*/ 0 w 8001571"/>
              <a:gd name="connsiteY9"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8001571 w 8001571"/>
              <a:gd name="connsiteY6" fmla="*/ 4147226 h 4332302"/>
              <a:gd name="connsiteX7" fmla="*/ 7816495 w 8001571"/>
              <a:gd name="connsiteY7" fmla="*/ 4332302 h 4332302"/>
              <a:gd name="connsiteX8" fmla="*/ 185076 w 8001571"/>
              <a:gd name="connsiteY8" fmla="*/ 4332302 h 4332302"/>
              <a:gd name="connsiteX9" fmla="*/ 0 w 8001571"/>
              <a:gd name="connsiteY9" fmla="*/ 4147226 h 4332302"/>
              <a:gd name="connsiteX10" fmla="*/ 0 w 8001571"/>
              <a:gd name="connsiteY10"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68577 w 8001571"/>
              <a:gd name="connsiteY6" fmla="*/ 2328967 h 4332302"/>
              <a:gd name="connsiteX7" fmla="*/ 8001571 w 8001571"/>
              <a:gd name="connsiteY7" fmla="*/ 4147226 h 4332302"/>
              <a:gd name="connsiteX8" fmla="*/ 7816495 w 8001571"/>
              <a:gd name="connsiteY8" fmla="*/ 4332302 h 4332302"/>
              <a:gd name="connsiteX9" fmla="*/ 185076 w 8001571"/>
              <a:gd name="connsiteY9" fmla="*/ 4332302 h 4332302"/>
              <a:gd name="connsiteX10" fmla="*/ 0 w 8001571"/>
              <a:gd name="connsiteY10" fmla="*/ 4147226 h 4332302"/>
              <a:gd name="connsiteX11" fmla="*/ 0 w 8001571"/>
              <a:gd name="connsiteY11"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68577 w 8001571"/>
              <a:gd name="connsiteY6" fmla="*/ 2328967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77455 w 8001571"/>
              <a:gd name="connsiteY6" fmla="*/ 2320090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77455 w 8001571"/>
              <a:gd name="connsiteY6" fmla="*/ 2320090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77455 w 8001571"/>
              <a:gd name="connsiteY6" fmla="*/ 2320090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24674"/>
              <a:gd name="connsiteY0" fmla="*/ 185076 h 4332302"/>
              <a:gd name="connsiteX1" fmla="*/ 185076 w 8024674"/>
              <a:gd name="connsiteY1" fmla="*/ 0 h 4332302"/>
              <a:gd name="connsiteX2" fmla="*/ 3990219 w 8024674"/>
              <a:gd name="connsiteY2" fmla="*/ 17755 h 4332302"/>
              <a:gd name="connsiteX3" fmla="*/ 4255195 w 8024674"/>
              <a:gd name="connsiteY3" fmla="*/ 229464 h 4332302"/>
              <a:gd name="connsiteX4" fmla="*/ 4348328 w 8024674"/>
              <a:gd name="connsiteY4" fmla="*/ 1991616 h 4332302"/>
              <a:gd name="connsiteX5" fmla="*/ 4552514 w 8024674"/>
              <a:gd name="connsiteY5" fmla="*/ 2169169 h 4332302"/>
              <a:gd name="connsiteX6" fmla="*/ 7712966 w 8024674"/>
              <a:gd name="connsiteY6" fmla="*/ 2311212 h 4332302"/>
              <a:gd name="connsiteX7" fmla="*/ 8023683 w 8024674"/>
              <a:gd name="connsiteY7" fmla="*/ 2577543 h 4332302"/>
              <a:gd name="connsiteX8" fmla="*/ 8001571 w 8024674"/>
              <a:gd name="connsiteY8" fmla="*/ 4147226 h 4332302"/>
              <a:gd name="connsiteX9" fmla="*/ 7816495 w 8024674"/>
              <a:gd name="connsiteY9" fmla="*/ 4332302 h 4332302"/>
              <a:gd name="connsiteX10" fmla="*/ 185076 w 8024674"/>
              <a:gd name="connsiteY10" fmla="*/ 4332302 h 4332302"/>
              <a:gd name="connsiteX11" fmla="*/ 0 w 8024674"/>
              <a:gd name="connsiteY11" fmla="*/ 4147226 h 4332302"/>
              <a:gd name="connsiteX12" fmla="*/ 0 w 8024674"/>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50522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50522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2009371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2009371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1938349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1938349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169169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213557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206285 w 8001571"/>
              <a:gd name="connsiteY5" fmla="*/ 2160291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88530 w 8001571"/>
              <a:gd name="connsiteY5" fmla="*/ 1863206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88530 w 8001571"/>
              <a:gd name="connsiteY5" fmla="*/ 1863206 h 4332302"/>
              <a:gd name="connsiteX6" fmla="*/ 7730722 w 8001571"/>
              <a:gd name="connsiteY6" fmla="*/ 194774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88530 w 8001571"/>
              <a:gd name="connsiteY5" fmla="*/ 1863206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0335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1138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1138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1138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01571" h="4332302">
                <a:moveTo>
                  <a:pt x="0" y="185076"/>
                </a:moveTo>
                <a:cubicBezTo>
                  <a:pt x="0" y="82861"/>
                  <a:pt x="82861" y="0"/>
                  <a:pt x="185076" y="0"/>
                </a:cubicBezTo>
                <a:lnTo>
                  <a:pt x="3786033" y="17755"/>
                </a:lnTo>
                <a:cubicBezTo>
                  <a:pt x="3994781" y="17755"/>
                  <a:pt x="3971110" y="73983"/>
                  <a:pt x="3971110" y="273852"/>
                </a:cubicBezTo>
                <a:cubicBezTo>
                  <a:pt x="3978481" y="358168"/>
                  <a:pt x="3985851" y="1518045"/>
                  <a:pt x="3975467" y="1673382"/>
                </a:cubicBezTo>
                <a:cubicBezTo>
                  <a:pt x="3984345" y="1853894"/>
                  <a:pt x="4002099" y="1908422"/>
                  <a:pt x="4197408" y="1911382"/>
                </a:cubicBezTo>
                <a:cubicBezTo>
                  <a:pt x="4286185" y="1926178"/>
                  <a:pt x="7641945" y="1915191"/>
                  <a:pt x="7730722" y="1947742"/>
                </a:cubicBezTo>
                <a:cubicBezTo>
                  <a:pt x="8026644" y="1949855"/>
                  <a:pt x="8002969" y="1971870"/>
                  <a:pt x="7997050" y="2223404"/>
                </a:cubicBezTo>
                <a:cubicBezTo>
                  <a:pt x="8004475" y="2335300"/>
                  <a:pt x="7994146" y="3626957"/>
                  <a:pt x="8001571" y="4147226"/>
                </a:cubicBezTo>
                <a:cubicBezTo>
                  <a:pt x="8001571" y="4249441"/>
                  <a:pt x="7918710" y="4332302"/>
                  <a:pt x="7816495" y="4332302"/>
                </a:cubicBezTo>
                <a:lnTo>
                  <a:pt x="185076" y="4332302"/>
                </a:lnTo>
                <a:cubicBezTo>
                  <a:pt x="82861" y="4332302"/>
                  <a:pt x="0" y="4249441"/>
                  <a:pt x="0" y="4147226"/>
                </a:cubicBezTo>
                <a:lnTo>
                  <a:pt x="0" y="185076"/>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四角形: 角を丸くする 36">
            <a:extLst>
              <a:ext uri="{FF2B5EF4-FFF2-40B4-BE49-F238E27FC236}">
                <a16:creationId xmlns:a16="http://schemas.microsoft.com/office/drawing/2014/main" id="{B67B49C8-9AA4-4114-965D-B1AAAF153F66}"/>
              </a:ext>
            </a:extLst>
          </p:cNvPr>
          <p:cNvSpPr/>
          <p:nvPr/>
        </p:nvSpPr>
        <p:spPr>
          <a:xfrm>
            <a:off x="483971" y="1337604"/>
            <a:ext cx="2478261" cy="304254"/>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FF0000"/>
                </a:solidFill>
              </a:rPr>
              <a:t>Environment model</a:t>
            </a:r>
            <a:endParaRPr kumimoji="1" lang="ja-JP" altLang="en-US" dirty="0">
              <a:solidFill>
                <a:srgbClr val="FF0000"/>
              </a:solidFill>
            </a:endParaRPr>
          </a:p>
        </p:txBody>
      </p:sp>
      <p:sp>
        <p:nvSpPr>
          <p:cNvPr id="38" name="四角形: 角を丸くする 37">
            <a:extLst>
              <a:ext uri="{FF2B5EF4-FFF2-40B4-BE49-F238E27FC236}">
                <a16:creationId xmlns:a16="http://schemas.microsoft.com/office/drawing/2014/main" id="{3045EA3D-96C9-451D-BE63-71A217F4D4CA}"/>
              </a:ext>
            </a:extLst>
          </p:cNvPr>
          <p:cNvSpPr/>
          <p:nvPr/>
        </p:nvSpPr>
        <p:spPr>
          <a:xfrm>
            <a:off x="668699" y="1688613"/>
            <a:ext cx="1729426" cy="323148"/>
          </a:xfrm>
          <a:prstGeom prst="round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0000FF"/>
                </a:solidFill>
              </a:rPr>
              <a:t>Channel model</a:t>
            </a:r>
            <a:endParaRPr kumimoji="1" lang="ja-JP" altLang="en-US" dirty="0">
              <a:solidFill>
                <a:srgbClr val="0000FF"/>
              </a:solidFill>
            </a:endParaRPr>
          </a:p>
        </p:txBody>
      </p:sp>
      <p:sp>
        <p:nvSpPr>
          <p:cNvPr id="9" name="楕円 8">
            <a:extLst>
              <a:ext uri="{FF2B5EF4-FFF2-40B4-BE49-F238E27FC236}">
                <a16:creationId xmlns:a16="http://schemas.microsoft.com/office/drawing/2014/main" id="{1ABED247-3316-4BFB-9B39-24347F0294EB}"/>
              </a:ext>
            </a:extLst>
          </p:cNvPr>
          <p:cNvSpPr/>
          <p:nvPr/>
        </p:nvSpPr>
        <p:spPr>
          <a:xfrm>
            <a:off x="6321605" y="1350501"/>
            <a:ext cx="1549400" cy="1035080"/>
          </a:xfrm>
          <a:prstGeom prst="ellipse">
            <a:avLst/>
          </a:prstGeom>
          <a:solidFill>
            <a:schemeClr val="accent3"/>
          </a:solidFill>
          <a:ln w="28575">
            <a:solidFill>
              <a:srgbClr val="0000FF"/>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Channel model</a:t>
            </a:r>
            <a:endParaRPr kumimoji="1" lang="ja-JP" altLang="en-US" dirty="0"/>
          </a:p>
        </p:txBody>
      </p:sp>
      <p:sp>
        <p:nvSpPr>
          <p:cNvPr id="24" name="楕円 23">
            <a:extLst>
              <a:ext uri="{FF2B5EF4-FFF2-40B4-BE49-F238E27FC236}">
                <a16:creationId xmlns:a16="http://schemas.microsoft.com/office/drawing/2014/main" id="{D0D87082-C46F-43B1-A989-CC135DF89CC4}"/>
              </a:ext>
            </a:extLst>
          </p:cNvPr>
          <p:cNvSpPr/>
          <p:nvPr/>
        </p:nvSpPr>
        <p:spPr>
          <a:xfrm>
            <a:off x="6185092" y="2426922"/>
            <a:ext cx="1045229" cy="585929"/>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EMI  EMC</a:t>
            </a:r>
            <a:endParaRPr kumimoji="1" lang="ja-JP" altLang="en-US" dirty="0"/>
          </a:p>
        </p:txBody>
      </p:sp>
      <p:sp>
        <p:nvSpPr>
          <p:cNvPr id="25" name="楕円 24">
            <a:extLst>
              <a:ext uri="{FF2B5EF4-FFF2-40B4-BE49-F238E27FC236}">
                <a16:creationId xmlns:a16="http://schemas.microsoft.com/office/drawing/2014/main" id="{02254E7D-9C70-4D89-8393-320FE00BEA84}"/>
              </a:ext>
            </a:extLst>
          </p:cNvPr>
          <p:cNvSpPr/>
          <p:nvPr/>
        </p:nvSpPr>
        <p:spPr>
          <a:xfrm>
            <a:off x="7232811" y="2473882"/>
            <a:ext cx="1469550" cy="585929"/>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Colored noise</a:t>
            </a:r>
            <a:endParaRPr kumimoji="1" lang="ja-JP" altLang="en-US" dirty="0"/>
          </a:p>
        </p:txBody>
      </p:sp>
      <p:sp>
        <p:nvSpPr>
          <p:cNvPr id="26" name="楕円 25">
            <a:extLst>
              <a:ext uri="{FF2B5EF4-FFF2-40B4-BE49-F238E27FC236}">
                <a16:creationId xmlns:a16="http://schemas.microsoft.com/office/drawing/2014/main" id="{1A353C60-1450-4B0D-950E-9D0F581E0A23}"/>
              </a:ext>
            </a:extLst>
          </p:cNvPr>
          <p:cNvSpPr/>
          <p:nvPr/>
        </p:nvSpPr>
        <p:spPr>
          <a:xfrm>
            <a:off x="4604911" y="2240132"/>
            <a:ext cx="1549400" cy="1063365"/>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Other wireless systems</a:t>
            </a:r>
            <a:endParaRPr kumimoji="1" lang="ja-JP" altLang="en-US" dirty="0"/>
          </a:p>
        </p:txBody>
      </p:sp>
      <p:sp>
        <p:nvSpPr>
          <p:cNvPr id="29" name="テキスト ボックス 28">
            <a:extLst>
              <a:ext uri="{FF2B5EF4-FFF2-40B4-BE49-F238E27FC236}">
                <a16:creationId xmlns:a16="http://schemas.microsoft.com/office/drawing/2014/main" id="{1B033A98-036E-48CF-B45C-4BB1CC3845F8}"/>
              </a:ext>
            </a:extLst>
          </p:cNvPr>
          <p:cNvSpPr txBox="1"/>
          <p:nvPr/>
        </p:nvSpPr>
        <p:spPr>
          <a:xfrm>
            <a:off x="4743095" y="1520522"/>
            <a:ext cx="1722580" cy="646331"/>
          </a:xfrm>
          <a:prstGeom prst="rect">
            <a:avLst/>
          </a:prstGeom>
          <a:noFill/>
        </p:spPr>
        <p:txBody>
          <a:bodyPr wrap="square">
            <a:spAutoFit/>
          </a:bodyPr>
          <a:lstStyle/>
          <a:p>
            <a:pPr algn="ctr"/>
            <a:r>
              <a:rPr lang="en-US" altLang="ja-JP" dirty="0"/>
              <a:t>Environment model</a:t>
            </a:r>
            <a:endParaRPr kumimoji="1" lang="ja-JP" altLang="en-US" dirty="0"/>
          </a:p>
        </p:txBody>
      </p:sp>
      <p:sp>
        <p:nvSpPr>
          <p:cNvPr id="31" name="楕円 30">
            <a:extLst>
              <a:ext uri="{FF2B5EF4-FFF2-40B4-BE49-F238E27FC236}">
                <a16:creationId xmlns:a16="http://schemas.microsoft.com/office/drawing/2014/main" id="{42E51FA5-F380-444F-A447-FC9DF71CE5F4}"/>
              </a:ext>
            </a:extLst>
          </p:cNvPr>
          <p:cNvSpPr/>
          <p:nvPr/>
        </p:nvSpPr>
        <p:spPr>
          <a:xfrm>
            <a:off x="5818173" y="3054192"/>
            <a:ext cx="2220782" cy="585929"/>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Time-varying modeling</a:t>
            </a:r>
            <a:endParaRPr kumimoji="1" lang="ja-JP" altLang="en-US" dirty="0"/>
          </a:p>
        </p:txBody>
      </p:sp>
      <p:sp>
        <p:nvSpPr>
          <p:cNvPr id="39" name="テキスト ボックス 38">
            <a:extLst>
              <a:ext uri="{FF2B5EF4-FFF2-40B4-BE49-F238E27FC236}">
                <a16:creationId xmlns:a16="http://schemas.microsoft.com/office/drawing/2014/main" id="{6A5DBD4A-77BB-43AE-83C9-90FF41899AC2}"/>
              </a:ext>
            </a:extLst>
          </p:cNvPr>
          <p:cNvSpPr txBox="1"/>
          <p:nvPr/>
        </p:nvSpPr>
        <p:spPr>
          <a:xfrm>
            <a:off x="7869314" y="4657545"/>
            <a:ext cx="1185786"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0" name="テキスト ボックス 39">
            <a:extLst>
              <a:ext uri="{FF2B5EF4-FFF2-40B4-BE49-F238E27FC236}">
                <a16:creationId xmlns:a16="http://schemas.microsoft.com/office/drawing/2014/main" id="{F14B1433-EF63-4A33-9DE1-9EE432074E72}"/>
              </a:ext>
            </a:extLst>
          </p:cNvPr>
          <p:cNvSpPr txBox="1"/>
          <p:nvPr/>
        </p:nvSpPr>
        <p:spPr>
          <a:xfrm>
            <a:off x="2463183" y="5193536"/>
            <a:ext cx="1112795"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1" name="テキスト ボックス 40">
            <a:extLst>
              <a:ext uri="{FF2B5EF4-FFF2-40B4-BE49-F238E27FC236}">
                <a16:creationId xmlns:a16="http://schemas.microsoft.com/office/drawing/2014/main" id="{42E98789-D277-42B2-BBCB-44CA3AEF9ABC}"/>
              </a:ext>
            </a:extLst>
          </p:cNvPr>
          <p:cNvSpPr txBox="1"/>
          <p:nvPr/>
        </p:nvSpPr>
        <p:spPr>
          <a:xfrm>
            <a:off x="6406591" y="5917203"/>
            <a:ext cx="1112795"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2" name="テキスト ボックス 41">
            <a:extLst>
              <a:ext uri="{FF2B5EF4-FFF2-40B4-BE49-F238E27FC236}">
                <a16:creationId xmlns:a16="http://schemas.microsoft.com/office/drawing/2014/main" id="{8E2C9F46-E9B2-4583-BDCB-9842925AA512}"/>
              </a:ext>
            </a:extLst>
          </p:cNvPr>
          <p:cNvSpPr txBox="1"/>
          <p:nvPr/>
        </p:nvSpPr>
        <p:spPr>
          <a:xfrm>
            <a:off x="5225134" y="3898641"/>
            <a:ext cx="1482572"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3" name="テキスト ボックス 42">
            <a:extLst>
              <a:ext uri="{FF2B5EF4-FFF2-40B4-BE49-F238E27FC236}">
                <a16:creationId xmlns:a16="http://schemas.microsoft.com/office/drawing/2014/main" id="{6B048BC4-D561-4394-8BCC-FF2A039B74D4}"/>
              </a:ext>
            </a:extLst>
          </p:cNvPr>
          <p:cNvSpPr txBox="1"/>
          <p:nvPr/>
        </p:nvSpPr>
        <p:spPr>
          <a:xfrm>
            <a:off x="8226649" y="6357371"/>
            <a:ext cx="847515"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t>※optional</a:t>
            </a:r>
            <a:endParaRPr kumimoji="1" lang="ja-JP" altLang="en-US" sz="1100" b="0" dirty="0"/>
          </a:p>
        </p:txBody>
      </p:sp>
      <p:sp>
        <p:nvSpPr>
          <p:cNvPr id="28" name="テキスト ボックス 27">
            <a:extLst>
              <a:ext uri="{FF2B5EF4-FFF2-40B4-BE49-F238E27FC236}">
                <a16:creationId xmlns:a16="http://schemas.microsoft.com/office/drawing/2014/main" id="{92F8E5BE-83A0-4D8C-B817-46AA0F2D1EC8}"/>
              </a:ext>
            </a:extLst>
          </p:cNvPr>
          <p:cNvSpPr txBox="1"/>
          <p:nvPr/>
        </p:nvSpPr>
        <p:spPr>
          <a:xfrm>
            <a:off x="6574215" y="5651751"/>
            <a:ext cx="847515"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solidFill>
                  <a:srgbClr val="FF0000"/>
                </a:solidFill>
              </a:rPr>
              <a:t>※optional</a:t>
            </a:r>
            <a:endParaRPr kumimoji="1" lang="ja-JP" altLang="en-US" sz="1100" b="0" dirty="0">
              <a:solidFill>
                <a:srgbClr val="FF0000"/>
              </a:solidFill>
            </a:endParaRPr>
          </a:p>
        </p:txBody>
      </p:sp>
      <p:sp>
        <p:nvSpPr>
          <p:cNvPr id="30" name="テキスト ボックス 29">
            <a:extLst>
              <a:ext uri="{FF2B5EF4-FFF2-40B4-BE49-F238E27FC236}">
                <a16:creationId xmlns:a16="http://schemas.microsoft.com/office/drawing/2014/main" id="{21E1FBCF-45A7-43DA-8D59-7555287C9B50}"/>
              </a:ext>
            </a:extLst>
          </p:cNvPr>
          <p:cNvSpPr txBox="1"/>
          <p:nvPr/>
        </p:nvSpPr>
        <p:spPr>
          <a:xfrm>
            <a:off x="3955369" y="4197457"/>
            <a:ext cx="923019"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t>※optional</a:t>
            </a:r>
            <a:endParaRPr kumimoji="1" lang="ja-JP" altLang="en-US" sz="1100" b="0" dirty="0"/>
          </a:p>
        </p:txBody>
      </p:sp>
      <p:sp>
        <p:nvSpPr>
          <p:cNvPr id="32" name="テキスト ボックス 31">
            <a:extLst>
              <a:ext uri="{FF2B5EF4-FFF2-40B4-BE49-F238E27FC236}">
                <a16:creationId xmlns:a16="http://schemas.microsoft.com/office/drawing/2014/main" id="{12011BB9-FC92-447A-8F4B-A5EDF30FB48F}"/>
              </a:ext>
            </a:extLst>
          </p:cNvPr>
          <p:cNvSpPr txBox="1"/>
          <p:nvPr/>
        </p:nvSpPr>
        <p:spPr>
          <a:xfrm>
            <a:off x="1917166" y="1994592"/>
            <a:ext cx="1901865" cy="261610"/>
          </a:xfrm>
          <a:prstGeom prst="rect">
            <a:avLst/>
          </a:prstGeom>
          <a:noFill/>
        </p:spPr>
        <p:txBody>
          <a:bodyPr wrap="square">
            <a:spAutoFit/>
          </a:bodyPr>
          <a:lstStyle/>
          <a:p>
            <a:pPr algn="ctr"/>
            <a:r>
              <a:rPr lang="en-US" altLang="ja-JP" sz="1100" dirty="0">
                <a:solidFill>
                  <a:srgbClr val="0000FF"/>
                </a:solidFill>
              </a:rPr>
              <a:t>※IEEE802.15.6-2012</a:t>
            </a:r>
            <a:endParaRPr kumimoji="1" lang="ja-JP" altLang="en-US" sz="1100" dirty="0">
              <a:solidFill>
                <a:srgbClr val="0000FF"/>
              </a:solidFill>
            </a:endParaRPr>
          </a:p>
        </p:txBody>
      </p:sp>
      <p:sp>
        <p:nvSpPr>
          <p:cNvPr id="45" name="テキスト ボックス 44">
            <a:extLst>
              <a:ext uri="{FF2B5EF4-FFF2-40B4-BE49-F238E27FC236}">
                <a16:creationId xmlns:a16="http://schemas.microsoft.com/office/drawing/2014/main" id="{45890106-D57D-4E69-985A-8DAD1239B091}"/>
              </a:ext>
            </a:extLst>
          </p:cNvPr>
          <p:cNvSpPr txBox="1"/>
          <p:nvPr/>
        </p:nvSpPr>
        <p:spPr>
          <a:xfrm>
            <a:off x="2758237" y="1254929"/>
            <a:ext cx="2026528" cy="430887"/>
          </a:xfrm>
          <a:prstGeom prst="rect">
            <a:avLst/>
          </a:prstGeom>
          <a:noFill/>
        </p:spPr>
        <p:txBody>
          <a:bodyPr wrap="square">
            <a:spAutoFit/>
          </a:bodyPr>
          <a:lstStyle/>
          <a:p>
            <a:pPr algn="ctr"/>
            <a:r>
              <a:rPr lang="en-US" altLang="ja-JP" sz="1100" dirty="0">
                <a:solidFill>
                  <a:srgbClr val="FF0000"/>
                </a:solidFill>
              </a:rPr>
              <a:t>※will be defined in this amendment</a:t>
            </a:r>
            <a:endParaRPr kumimoji="1" lang="ja-JP" altLang="en-US" sz="1100" dirty="0">
              <a:solidFill>
                <a:srgbClr val="FF0000"/>
              </a:solidFill>
            </a:endParaRPr>
          </a:p>
        </p:txBody>
      </p:sp>
      <p:sp>
        <p:nvSpPr>
          <p:cNvPr id="36" name="テキスト ボックス 35">
            <a:extLst>
              <a:ext uri="{FF2B5EF4-FFF2-40B4-BE49-F238E27FC236}">
                <a16:creationId xmlns:a16="http://schemas.microsoft.com/office/drawing/2014/main" id="{22B34549-0CCF-452D-A258-312D03E25E00}"/>
              </a:ext>
            </a:extLst>
          </p:cNvPr>
          <p:cNvSpPr txBox="1"/>
          <p:nvPr/>
        </p:nvSpPr>
        <p:spPr>
          <a:xfrm>
            <a:off x="4614570" y="5455146"/>
            <a:ext cx="989815" cy="261610"/>
          </a:xfrm>
          <a:prstGeom prst="rect">
            <a:avLst/>
          </a:prstGeom>
          <a:solidFill>
            <a:srgbClr val="FFFF00"/>
          </a:solidFill>
          <a:ln>
            <a:solidFill>
              <a:schemeClr val="tx1"/>
            </a:solidFill>
          </a:ln>
        </p:spPr>
        <p:txBody>
          <a:bodyPr wrap="square" rtlCol="0">
            <a:spAutoFit/>
          </a:bodyPr>
          <a:lstStyle>
            <a:defPPr>
              <a:defRPr lang="ja-JP"/>
            </a:defPPr>
            <a:lvl1pPr>
              <a:defRPr sz="1100" b="0"/>
            </a:lvl1pPr>
          </a:lstStyle>
          <a:p>
            <a:r>
              <a:rPr lang="en-US" altLang="ja-JP" dirty="0">
                <a:solidFill>
                  <a:srgbClr val="FF0000"/>
                </a:solidFill>
              </a:rPr>
              <a:t>※mandatory</a:t>
            </a:r>
            <a:endParaRPr lang="ja-JP" altLang="en-US" dirty="0">
              <a:solidFill>
                <a:srgbClr val="FF0000"/>
              </a:solidFill>
            </a:endParaRPr>
          </a:p>
        </p:txBody>
      </p:sp>
      <p:sp>
        <p:nvSpPr>
          <p:cNvPr id="47" name="テキスト ボックス 46">
            <a:extLst>
              <a:ext uri="{FF2B5EF4-FFF2-40B4-BE49-F238E27FC236}">
                <a16:creationId xmlns:a16="http://schemas.microsoft.com/office/drawing/2014/main" id="{427D9180-DA29-41DF-A527-E84354F0ABF9}"/>
              </a:ext>
            </a:extLst>
          </p:cNvPr>
          <p:cNvSpPr txBox="1"/>
          <p:nvPr/>
        </p:nvSpPr>
        <p:spPr>
          <a:xfrm>
            <a:off x="7353774" y="5564377"/>
            <a:ext cx="1412628" cy="369332"/>
          </a:xfrm>
          <a:prstGeom prst="rect">
            <a:avLst/>
          </a:prstGeom>
          <a:noFill/>
        </p:spPr>
        <p:txBody>
          <a:bodyPr wrap="square">
            <a:spAutoFit/>
          </a:bodyPr>
          <a:lstStyle/>
          <a:p>
            <a:r>
              <a:rPr lang="en-US" altLang="ja-JP" sz="1800" b="0" dirty="0">
                <a:solidFill>
                  <a:srgbClr val="FF0000"/>
                </a:solidFill>
              </a:rPr>
              <a:t>or</a:t>
            </a:r>
            <a:endParaRPr lang="ja-JP" altLang="en-US" dirty="0">
              <a:solidFill>
                <a:srgbClr val="FF0000"/>
              </a:solidFill>
            </a:endParaRPr>
          </a:p>
        </p:txBody>
      </p:sp>
      <p:sp>
        <p:nvSpPr>
          <p:cNvPr id="48" name="テキスト ボックス 47">
            <a:extLst>
              <a:ext uri="{FF2B5EF4-FFF2-40B4-BE49-F238E27FC236}">
                <a16:creationId xmlns:a16="http://schemas.microsoft.com/office/drawing/2014/main" id="{B275F792-A410-49D3-83D9-2A988D7488C8}"/>
              </a:ext>
            </a:extLst>
          </p:cNvPr>
          <p:cNvSpPr txBox="1"/>
          <p:nvPr/>
        </p:nvSpPr>
        <p:spPr>
          <a:xfrm>
            <a:off x="8678014" y="5564377"/>
            <a:ext cx="549926" cy="369332"/>
          </a:xfrm>
          <a:prstGeom prst="rect">
            <a:avLst/>
          </a:prstGeom>
          <a:noFill/>
        </p:spPr>
        <p:txBody>
          <a:bodyPr wrap="square">
            <a:spAutoFit/>
          </a:bodyPr>
          <a:lstStyle/>
          <a:p>
            <a:r>
              <a:rPr lang="en-US" altLang="ja-JP" dirty="0">
                <a:solidFill>
                  <a:srgbClr val="FF0000"/>
                </a:solidFill>
              </a:rPr>
              <a:t>?</a:t>
            </a:r>
            <a:endParaRPr lang="ja-JP" altLang="en-US" dirty="0">
              <a:solidFill>
                <a:srgbClr val="FF0000"/>
              </a:solidFill>
            </a:endParaRPr>
          </a:p>
        </p:txBody>
      </p:sp>
      <p:sp>
        <p:nvSpPr>
          <p:cNvPr id="49" name="テキスト ボックス 48">
            <a:extLst>
              <a:ext uri="{FF2B5EF4-FFF2-40B4-BE49-F238E27FC236}">
                <a16:creationId xmlns:a16="http://schemas.microsoft.com/office/drawing/2014/main" id="{ACFEB1C1-8A2B-4940-9778-E41DCBD35866}"/>
              </a:ext>
            </a:extLst>
          </p:cNvPr>
          <p:cNvSpPr txBox="1"/>
          <p:nvPr/>
        </p:nvSpPr>
        <p:spPr>
          <a:xfrm>
            <a:off x="7688199" y="5640937"/>
            <a:ext cx="989815" cy="261610"/>
          </a:xfrm>
          <a:prstGeom prst="rect">
            <a:avLst/>
          </a:prstGeom>
          <a:solidFill>
            <a:srgbClr val="FFFF00"/>
          </a:solidFill>
          <a:ln>
            <a:solidFill>
              <a:schemeClr val="tx1"/>
            </a:solidFill>
          </a:ln>
        </p:spPr>
        <p:txBody>
          <a:bodyPr wrap="square" rtlCol="0">
            <a:spAutoFit/>
          </a:bodyPr>
          <a:lstStyle>
            <a:defPPr>
              <a:defRPr lang="ja-JP"/>
            </a:defPPr>
            <a:lvl1pPr>
              <a:defRPr sz="1100" b="0"/>
            </a:lvl1pPr>
          </a:lstStyle>
          <a:p>
            <a:r>
              <a:rPr lang="en-US" altLang="ja-JP" dirty="0">
                <a:solidFill>
                  <a:srgbClr val="FF0000"/>
                </a:solidFill>
              </a:rPr>
              <a:t>※mandatory</a:t>
            </a:r>
            <a:endParaRPr lang="ja-JP" altLang="en-US" dirty="0">
              <a:solidFill>
                <a:srgbClr val="FF0000"/>
              </a:solidFill>
            </a:endParaRPr>
          </a:p>
        </p:txBody>
      </p:sp>
      <p:sp>
        <p:nvSpPr>
          <p:cNvPr id="50" name="テキスト ボックス 49">
            <a:extLst>
              <a:ext uri="{FF2B5EF4-FFF2-40B4-BE49-F238E27FC236}">
                <a16:creationId xmlns:a16="http://schemas.microsoft.com/office/drawing/2014/main" id="{8740FB93-7513-42EF-9957-3ADD630B8579}"/>
              </a:ext>
            </a:extLst>
          </p:cNvPr>
          <p:cNvSpPr txBox="1"/>
          <p:nvPr/>
        </p:nvSpPr>
        <p:spPr>
          <a:xfrm>
            <a:off x="5855810" y="5287427"/>
            <a:ext cx="2914236" cy="261610"/>
          </a:xfrm>
          <a:prstGeom prst="rect">
            <a:avLst/>
          </a:prstGeom>
          <a:noFill/>
        </p:spPr>
        <p:txBody>
          <a:bodyPr wrap="square">
            <a:spAutoFit/>
          </a:bodyPr>
          <a:lstStyle/>
          <a:p>
            <a:r>
              <a:rPr lang="en-US" altLang="ja-JP" sz="1100" b="0" dirty="0">
                <a:solidFill>
                  <a:srgbClr val="FF0000"/>
                </a:solidFill>
              </a:rPr>
              <a:t>※Comments in May</a:t>
            </a:r>
            <a:r>
              <a:rPr lang="ja-JP" altLang="en-US" sz="1100" b="0" dirty="0">
                <a:solidFill>
                  <a:srgbClr val="FF0000"/>
                </a:solidFill>
              </a:rPr>
              <a:t> </a:t>
            </a:r>
            <a:r>
              <a:rPr lang="en-US" altLang="ja-JP" sz="1100" b="0" dirty="0">
                <a:solidFill>
                  <a:srgbClr val="FF0000"/>
                </a:solidFill>
              </a:rPr>
              <a:t>2021.</a:t>
            </a:r>
            <a:endParaRPr lang="ja-JP" altLang="en-US" sz="1100" dirty="0">
              <a:solidFill>
                <a:srgbClr val="FF0000"/>
              </a:solidFill>
            </a:endParaRPr>
          </a:p>
        </p:txBody>
      </p:sp>
    </p:spTree>
    <p:extLst>
      <p:ext uri="{BB962C8B-B14F-4D97-AF65-F5344CB8AC3E}">
        <p14:creationId xmlns:p14="http://schemas.microsoft.com/office/powerpoint/2010/main" val="501960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3">
            <a:extLst>
              <a:ext uri="{FF2B5EF4-FFF2-40B4-BE49-F238E27FC236}">
                <a16:creationId xmlns:a16="http://schemas.microsoft.com/office/drawing/2014/main" id="{C87BD177-7381-4B52-8D73-913D5570A895}"/>
              </a:ext>
            </a:extLst>
          </p:cNvPr>
          <p:cNvSpPr>
            <a:spLocks noChangeArrowheads="1"/>
          </p:cNvSpPr>
          <p:nvPr/>
        </p:nvSpPr>
        <p:spPr bwMode="auto">
          <a:xfrm>
            <a:off x="4500330" y="4633172"/>
            <a:ext cx="3957870" cy="1789148"/>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 name="日付プレースホルダー 1">
            <a:extLst>
              <a:ext uri="{FF2B5EF4-FFF2-40B4-BE49-F238E27FC236}">
                <a16:creationId xmlns:a16="http://schemas.microsoft.com/office/drawing/2014/main" id="{DA4BCDF1-7E01-4D73-BBA6-155471D30C80}"/>
              </a:ext>
            </a:extLst>
          </p:cNvPr>
          <p:cNvSpPr>
            <a:spLocks noGrp="1"/>
          </p:cNvSpPr>
          <p:nvPr>
            <p:ph type="dt" idx="10"/>
          </p:nvPr>
        </p:nvSpPr>
        <p:spPr/>
        <p:txBody>
          <a:bodyPr/>
          <a:lstStyle/>
          <a:p>
            <a:r>
              <a:rPr lang="en-US" altLang="ja-JP"/>
              <a:t>September 2021</a:t>
            </a:r>
            <a:endParaRPr lang="en-US" dirty="0"/>
          </a:p>
        </p:txBody>
      </p:sp>
      <p:sp>
        <p:nvSpPr>
          <p:cNvPr id="3" name="フッター プレースホルダー 2">
            <a:extLst>
              <a:ext uri="{FF2B5EF4-FFF2-40B4-BE49-F238E27FC236}">
                <a16:creationId xmlns:a16="http://schemas.microsoft.com/office/drawing/2014/main" id="{2EAD6766-EB3B-404D-B1CE-B7880FB19CCC}"/>
              </a:ext>
            </a:extLst>
          </p:cNvPr>
          <p:cNvSpPr>
            <a:spLocks noGrp="1"/>
          </p:cNvSpPr>
          <p:nvPr>
            <p:ph type="ftr" idx="11"/>
          </p:nvPr>
        </p:nvSpPr>
        <p:spPr>
          <a:xfrm>
            <a:off x="4755028" y="6468180"/>
            <a:ext cx="4305300" cy="369048"/>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スライド番号プレースホルダー 3">
            <a:extLst>
              <a:ext uri="{FF2B5EF4-FFF2-40B4-BE49-F238E27FC236}">
                <a16:creationId xmlns:a16="http://schemas.microsoft.com/office/drawing/2014/main" id="{7B140FD8-17BD-436B-9861-73E9F077513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6</a:t>
            </a:fld>
            <a:endParaRPr dirty="0"/>
          </a:p>
        </p:txBody>
      </p:sp>
      <p:sp>
        <p:nvSpPr>
          <p:cNvPr id="5" name="タイトル 4">
            <a:extLst>
              <a:ext uri="{FF2B5EF4-FFF2-40B4-BE49-F238E27FC236}">
                <a16:creationId xmlns:a16="http://schemas.microsoft.com/office/drawing/2014/main" id="{554AAC58-CF7E-404B-8653-68D1E5D135F6}"/>
              </a:ext>
            </a:extLst>
          </p:cNvPr>
          <p:cNvSpPr>
            <a:spLocks noGrp="1"/>
          </p:cNvSpPr>
          <p:nvPr>
            <p:ph type="title"/>
          </p:nvPr>
        </p:nvSpPr>
        <p:spPr>
          <a:xfrm>
            <a:off x="1085453" y="590923"/>
            <a:ext cx="7772400" cy="511233"/>
          </a:xfrm>
        </p:spPr>
        <p:txBody>
          <a:bodyPr/>
          <a:lstStyle/>
          <a:p>
            <a:r>
              <a:rPr kumimoji="1" lang="en-US" altLang="ja-JP" dirty="0"/>
              <a:t>Various Interference in Coexistence</a:t>
            </a:r>
            <a:endParaRPr kumimoji="1" lang="ja-JP" altLang="en-US" dirty="0"/>
          </a:p>
        </p:txBody>
      </p:sp>
      <p:sp>
        <p:nvSpPr>
          <p:cNvPr id="6" name="正方形/長方形 46">
            <a:extLst>
              <a:ext uri="{FF2B5EF4-FFF2-40B4-BE49-F238E27FC236}">
                <a16:creationId xmlns:a16="http://schemas.microsoft.com/office/drawing/2014/main" id="{5FAC7D4D-14A9-40C3-809F-E50857E2259A}"/>
              </a:ext>
            </a:extLst>
          </p:cNvPr>
          <p:cNvSpPr>
            <a:spLocks noChangeArrowheads="1"/>
          </p:cNvSpPr>
          <p:nvPr/>
        </p:nvSpPr>
        <p:spPr bwMode="auto">
          <a:xfrm>
            <a:off x="5045369" y="1001073"/>
            <a:ext cx="422205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ja-JP" altLang="en-US" sz="1800" b="0" dirty="0"/>
              <a:t>＊ </a:t>
            </a:r>
            <a:r>
              <a:rPr lang="en-US" altLang="ja-JP" sz="1800" b="0" dirty="0">
                <a:latin typeface="Times New Roman" panose="02020603050405020304" pitchFamily="18" charset="0"/>
              </a:rPr>
              <a:t>IEEE 802.11a (wi-fi)</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5GHz</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overlaps</a:t>
            </a:r>
            <a:endParaRPr lang="ja-JP" altLang="en-US" sz="1800" b="0" dirty="0">
              <a:latin typeface="Times New Roman" panose="02020603050405020304" pitchFamily="18" charset="0"/>
            </a:endParaRPr>
          </a:p>
        </p:txBody>
      </p:sp>
      <p:sp>
        <p:nvSpPr>
          <p:cNvPr id="7" name="角丸四角形 47">
            <a:extLst>
              <a:ext uri="{FF2B5EF4-FFF2-40B4-BE49-F238E27FC236}">
                <a16:creationId xmlns:a16="http://schemas.microsoft.com/office/drawing/2014/main" id="{F2B955D3-7E23-499A-A0D4-A942A73029F2}"/>
              </a:ext>
            </a:extLst>
          </p:cNvPr>
          <p:cNvSpPr/>
          <p:nvPr/>
        </p:nvSpPr>
        <p:spPr>
          <a:xfrm>
            <a:off x="5897562" y="1366127"/>
            <a:ext cx="3081834" cy="2924894"/>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8" name="角丸四角形 43">
            <a:extLst>
              <a:ext uri="{FF2B5EF4-FFF2-40B4-BE49-F238E27FC236}">
                <a16:creationId xmlns:a16="http://schemas.microsoft.com/office/drawing/2014/main" id="{51CA5BF6-2235-47B3-845F-6AD12EDBE5EF}"/>
              </a:ext>
            </a:extLst>
          </p:cNvPr>
          <p:cNvSpPr/>
          <p:nvPr/>
        </p:nvSpPr>
        <p:spPr>
          <a:xfrm>
            <a:off x="174550" y="1196975"/>
            <a:ext cx="5189538"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9" name="角丸四角形 15">
            <a:extLst>
              <a:ext uri="{FF2B5EF4-FFF2-40B4-BE49-F238E27FC236}">
                <a16:creationId xmlns:a16="http://schemas.microsoft.com/office/drawing/2014/main" id="{8F8FED00-A655-48D2-A95E-A1B5A5A277D5}"/>
              </a:ext>
            </a:extLst>
          </p:cNvPr>
          <p:cNvSpPr/>
          <p:nvPr/>
        </p:nvSpPr>
        <p:spPr>
          <a:xfrm>
            <a:off x="203496" y="2236441"/>
            <a:ext cx="1149054" cy="721071"/>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UWB-BAN</a:t>
            </a:r>
          </a:p>
        </p:txBody>
      </p:sp>
      <p:sp>
        <p:nvSpPr>
          <p:cNvPr id="10" name="角丸四角形 21">
            <a:extLst>
              <a:ext uri="{FF2B5EF4-FFF2-40B4-BE49-F238E27FC236}">
                <a16:creationId xmlns:a16="http://schemas.microsoft.com/office/drawing/2014/main" id="{425EEF62-8373-4679-93F4-ACC727E366CF}"/>
              </a:ext>
            </a:extLst>
          </p:cNvPr>
          <p:cNvSpPr/>
          <p:nvPr/>
        </p:nvSpPr>
        <p:spPr>
          <a:xfrm>
            <a:off x="6464300" y="2894373"/>
            <a:ext cx="12192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11" name="角丸四角形 22">
            <a:extLst>
              <a:ext uri="{FF2B5EF4-FFF2-40B4-BE49-F238E27FC236}">
                <a16:creationId xmlns:a16="http://schemas.microsoft.com/office/drawing/2014/main" id="{7999388E-CE3C-4BC0-B269-2137D27DA605}"/>
              </a:ext>
            </a:extLst>
          </p:cNvPr>
          <p:cNvSpPr/>
          <p:nvPr/>
        </p:nvSpPr>
        <p:spPr>
          <a:xfrm>
            <a:off x="2560637" y="1381125"/>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a:t>
            </a:r>
            <a:r>
              <a:rPr lang="ja-JP" altLang="en-US" dirty="0">
                <a:solidFill>
                  <a:srgbClr val="000000"/>
                </a:solidFill>
              </a:rPr>
              <a:t> </a:t>
            </a:r>
            <a:r>
              <a:rPr lang="en-US" altLang="ja-JP" dirty="0">
                <a:solidFill>
                  <a:srgbClr val="000000"/>
                </a:solidFill>
              </a:rPr>
              <a:t>“B”</a:t>
            </a:r>
          </a:p>
        </p:txBody>
      </p:sp>
      <p:sp>
        <p:nvSpPr>
          <p:cNvPr id="12" name="角丸四角形 23">
            <a:extLst>
              <a:ext uri="{FF2B5EF4-FFF2-40B4-BE49-F238E27FC236}">
                <a16:creationId xmlns:a16="http://schemas.microsoft.com/office/drawing/2014/main" id="{1DAA2358-ED18-4FE1-899E-7906DE7C02A6}"/>
              </a:ext>
            </a:extLst>
          </p:cNvPr>
          <p:cNvSpPr/>
          <p:nvPr/>
        </p:nvSpPr>
        <p:spPr>
          <a:xfrm>
            <a:off x="1884362" y="3359150"/>
            <a:ext cx="2298700" cy="828675"/>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 “A”.</a:t>
            </a:r>
          </a:p>
          <a:p>
            <a:pPr algn="ctr" eaLnBrk="1" hangingPunct="1">
              <a:defRPr/>
            </a:pPr>
            <a:r>
              <a:rPr lang="en-US" altLang="ja-JP" dirty="0">
                <a:solidFill>
                  <a:srgbClr val="000000"/>
                </a:solidFill>
              </a:rPr>
              <a:t> A wants to connect to “B”.</a:t>
            </a:r>
          </a:p>
        </p:txBody>
      </p:sp>
      <p:sp>
        <p:nvSpPr>
          <p:cNvPr id="13" name="下矢印 29">
            <a:extLst>
              <a:ext uri="{FF2B5EF4-FFF2-40B4-BE49-F238E27FC236}">
                <a16:creationId xmlns:a16="http://schemas.microsoft.com/office/drawing/2014/main" id="{63275AFE-4618-4DFD-8590-B5ECAD724939}"/>
              </a:ext>
            </a:extLst>
          </p:cNvPr>
          <p:cNvSpPr/>
          <p:nvPr/>
        </p:nvSpPr>
        <p:spPr>
          <a:xfrm>
            <a:off x="2876550" y="2119312"/>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4" name="下矢印 30">
            <a:extLst>
              <a:ext uri="{FF2B5EF4-FFF2-40B4-BE49-F238E27FC236}">
                <a16:creationId xmlns:a16="http://schemas.microsoft.com/office/drawing/2014/main" id="{5B3BE54D-B057-4D09-83C5-7F6C1BAC4AED}"/>
              </a:ext>
            </a:extLst>
          </p:cNvPr>
          <p:cNvSpPr/>
          <p:nvPr/>
        </p:nvSpPr>
        <p:spPr>
          <a:xfrm rot="17198103">
            <a:off x="1852612" y="2260600"/>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5" name="下矢印 36">
            <a:extLst>
              <a:ext uri="{FF2B5EF4-FFF2-40B4-BE49-F238E27FC236}">
                <a16:creationId xmlns:a16="http://schemas.microsoft.com/office/drawing/2014/main" id="{BD914C9F-429B-4EA7-9AB4-4EE0FE7C6A04}"/>
              </a:ext>
            </a:extLst>
          </p:cNvPr>
          <p:cNvSpPr/>
          <p:nvPr/>
        </p:nvSpPr>
        <p:spPr>
          <a:xfrm rot="5400000">
            <a:off x="4872025" y="1762137"/>
            <a:ext cx="457200" cy="2543150"/>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6" name="爆発 1 32">
            <a:extLst>
              <a:ext uri="{FF2B5EF4-FFF2-40B4-BE49-F238E27FC236}">
                <a16:creationId xmlns:a16="http://schemas.microsoft.com/office/drawing/2014/main" id="{C37CE2EB-C672-44B4-9713-5CAE6CD68544}"/>
              </a:ext>
            </a:extLst>
          </p:cNvPr>
          <p:cNvSpPr/>
          <p:nvPr/>
        </p:nvSpPr>
        <p:spPr>
          <a:xfrm>
            <a:off x="2481262" y="2946400"/>
            <a:ext cx="549275" cy="401637"/>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7" name="爆発 1 35">
            <a:extLst>
              <a:ext uri="{FF2B5EF4-FFF2-40B4-BE49-F238E27FC236}">
                <a16:creationId xmlns:a16="http://schemas.microsoft.com/office/drawing/2014/main" id="{70A34BC5-132A-4DA7-9368-FFF3263F9D28}"/>
              </a:ext>
            </a:extLst>
          </p:cNvPr>
          <p:cNvSpPr/>
          <p:nvPr/>
        </p:nvSpPr>
        <p:spPr>
          <a:xfrm>
            <a:off x="3425825" y="2957512"/>
            <a:ext cx="403225" cy="40163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8" name="テキスト ボックス 44">
            <a:extLst>
              <a:ext uri="{FF2B5EF4-FFF2-40B4-BE49-F238E27FC236}">
                <a16:creationId xmlns:a16="http://schemas.microsoft.com/office/drawing/2014/main" id="{5DA11B71-A630-4AC5-AAC4-67DFA713F1CF}"/>
              </a:ext>
            </a:extLst>
          </p:cNvPr>
          <p:cNvSpPr txBox="1">
            <a:spLocks noChangeArrowheads="1"/>
          </p:cNvSpPr>
          <p:nvPr/>
        </p:nvSpPr>
        <p:spPr bwMode="auto">
          <a:xfrm>
            <a:off x="209550" y="1381125"/>
            <a:ext cx="2590800" cy="7318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a:t>UWB-WBAN</a:t>
            </a:r>
          </a:p>
          <a:p>
            <a:pPr eaLnBrk="1" hangingPunct="1">
              <a:spcBef>
                <a:spcPct val="0"/>
              </a:spcBef>
              <a:buFontTx/>
              <a:buNone/>
            </a:pPr>
            <a:r>
              <a:rPr lang="en-US" altLang="ja-JP" sz="1800"/>
              <a:t>IEEE 802.15.</a:t>
            </a:r>
            <a:r>
              <a:rPr lang="en-US" altLang="ja-JP" sz="2400"/>
              <a:t>6</a:t>
            </a:r>
            <a:endParaRPr lang="ja-JP" altLang="en-US" sz="1800"/>
          </a:p>
        </p:txBody>
      </p:sp>
      <p:sp>
        <p:nvSpPr>
          <p:cNvPr id="19" name="テキスト ボックス 48">
            <a:extLst>
              <a:ext uri="{FF2B5EF4-FFF2-40B4-BE49-F238E27FC236}">
                <a16:creationId xmlns:a16="http://schemas.microsoft.com/office/drawing/2014/main" id="{FF336DC8-9DED-43D0-B5E2-FE4FFFCB1AE9}"/>
              </a:ext>
            </a:extLst>
          </p:cNvPr>
          <p:cNvSpPr txBox="1">
            <a:spLocks noChangeArrowheads="1"/>
          </p:cNvSpPr>
          <p:nvPr/>
        </p:nvSpPr>
        <p:spPr bwMode="auto">
          <a:xfrm>
            <a:off x="6119366" y="1381125"/>
            <a:ext cx="2912368" cy="923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Other UWB system.</a:t>
            </a:r>
          </a:p>
          <a:p>
            <a:pPr eaLnBrk="1" hangingPunct="1">
              <a:spcBef>
                <a:spcPct val="0"/>
              </a:spcBef>
              <a:buFontTx/>
              <a:buNone/>
            </a:pPr>
            <a:r>
              <a:rPr lang="en-US" altLang="ja-JP" sz="1800" dirty="0"/>
              <a:t>e.g. IEEE 802.15.4-2020</a:t>
            </a:r>
            <a:br>
              <a:rPr lang="en-US" altLang="ja-JP" sz="1800" dirty="0"/>
            </a:br>
            <a:r>
              <a:rPr lang="ja-JP" altLang="en-US" sz="1800" dirty="0"/>
              <a:t>　　　</a:t>
            </a:r>
            <a:r>
              <a:rPr lang="en-US" altLang="ja-JP" sz="1800" dirty="0"/>
              <a:t>IEEE 802.15.4z</a:t>
            </a:r>
            <a:endParaRPr lang="ja-JP" altLang="en-US" sz="1800" dirty="0"/>
          </a:p>
        </p:txBody>
      </p:sp>
      <p:sp>
        <p:nvSpPr>
          <p:cNvPr id="20" name="角丸四角形 49">
            <a:extLst>
              <a:ext uri="{FF2B5EF4-FFF2-40B4-BE49-F238E27FC236}">
                <a16:creationId xmlns:a16="http://schemas.microsoft.com/office/drawing/2014/main" id="{82A28FEF-9A96-4CA9-B803-0532BECCF6B7}"/>
              </a:ext>
            </a:extLst>
          </p:cNvPr>
          <p:cNvSpPr/>
          <p:nvPr/>
        </p:nvSpPr>
        <p:spPr>
          <a:xfrm>
            <a:off x="7429500" y="2311761"/>
            <a:ext cx="125571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21" name="角丸四角形 50">
            <a:extLst>
              <a:ext uri="{FF2B5EF4-FFF2-40B4-BE49-F238E27FC236}">
                <a16:creationId xmlns:a16="http://schemas.microsoft.com/office/drawing/2014/main" id="{55B431CA-8474-44E2-BD86-25E49700F8AE}"/>
              </a:ext>
            </a:extLst>
          </p:cNvPr>
          <p:cNvSpPr/>
          <p:nvPr/>
        </p:nvSpPr>
        <p:spPr>
          <a:xfrm>
            <a:off x="7248957" y="3545110"/>
            <a:ext cx="1349375"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22" name="正方形/長方形 3">
            <a:extLst>
              <a:ext uri="{FF2B5EF4-FFF2-40B4-BE49-F238E27FC236}">
                <a16:creationId xmlns:a16="http://schemas.microsoft.com/office/drawing/2014/main" id="{87E991C1-3DE5-4D04-B0A9-4E46B1C0149A}"/>
              </a:ext>
            </a:extLst>
          </p:cNvPr>
          <p:cNvSpPr>
            <a:spLocks noChangeArrowheads="1"/>
          </p:cNvSpPr>
          <p:nvPr/>
        </p:nvSpPr>
        <p:spPr bwMode="auto">
          <a:xfrm>
            <a:off x="1698898" y="2464990"/>
            <a:ext cx="1504950"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FF0000"/>
                </a:solidFill>
              </a:rPr>
              <a:t>interference</a:t>
            </a:r>
            <a:endParaRPr lang="ja-JP" altLang="en-US">
              <a:solidFill>
                <a:srgbClr val="FF0000"/>
              </a:solidFill>
            </a:endParaRPr>
          </a:p>
        </p:txBody>
      </p:sp>
      <p:sp>
        <p:nvSpPr>
          <p:cNvPr id="23" name="正方形/長方形 88">
            <a:extLst>
              <a:ext uri="{FF2B5EF4-FFF2-40B4-BE49-F238E27FC236}">
                <a16:creationId xmlns:a16="http://schemas.microsoft.com/office/drawing/2014/main" id="{A4088693-5752-416E-BCB4-23F321BB7677}"/>
              </a:ext>
            </a:extLst>
          </p:cNvPr>
          <p:cNvSpPr>
            <a:spLocks noChangeArrowheads="1"/>
          </p:cNvSpPr>
          <p:nvPr/>
        </p:nvSpPr>
        <p:spPr bwMode="auto">
          <a:xfrm>
            <a:off x="4219178" y="3176810"/>
            <a:ext cx="150495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dirty="0">
                <a:solidFill>
                  <a:srgbClr val="FF0000"/>
                </a:solidFill>
              </a:rPr>
              <a:t>interference</a:t>
            </a:r>
            <a:endParaRPr lang="ja-JP" altLang="en-US" dirty="0">
              <a:solidFill>
                <a:srgbClr val="FF0000"/>
              </a:solidFill>
            </a:endParaRPr>
          </a:p>
        </p:txBody>
      </p:sp>
      <p:sp>
        <p:nvSpPr>
          <p:cNvPr id="24" name="AutoShape 3">
            <a:extLst>
              <a:ext uri="{FF2B5EF4-FFF2-40B4-BE49-F238E27FC236}">
                <a16:creationId xmlns:a16="http://schemas.microsoft.com/office/drawing/2014/main" id="{9DF0A2C1-3430-402E-AE1B-B29B44D4A22F}"/>
              </a:ext>
            </a:extLst>
          </p:cNvPr>
          <p:cNvSpPr>
            <a:spLocks noChangeArrowheads="1"/>
          </p:cNvSpPr>
          <p:nvPr/>
        </p:nvSpPr>
        <p:spPr bwMode="auto">
          <a:xfrm>
            <a:off x="476250" y="4633172"/>
            <a:ext cx="3619500" cy="1789148"/>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5" name="Rectangle 10">
            <a:extLst>
              <a:ext uri="{FF2B5EF4-FFF2-40B4-BE49-F238E27FC236}">
                <a16:creationId xmlns:a16="http://schemas.microsoft.com/office/drawing/2014/main" id="{C58287D8-6759-421E-BD84-6D3017E0FADE}"/>
              </a:ext>
            </a:extLst>
          </p:cNvPr>
          <p:cNvSpPr>
            <a:spLocks noChangeArrowheads="1"/>
          </p:cNvSpPr>
          <p:nvPr/>
        </p:nvSpPr>
        <p:spPr bwMode="auto">
          <a:xfrm>
            <a:off x="811213" y="4358535"/>
            <a:ext cx="29813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Inter-user</a:t>
            </a:r>
            <a:r>
              <a:rPr lang="en-US" altLang="ja-JP" sz="1600" dirty="0">
                <a:solidFill>
                  <a:srgbClr val="0000FF"/>
                </a:solidFill>
              </a:rPr>
              <a:t> </a:t>
            </a:r>
            <a:r>
              <a:rPr lang="en-US" altLang="ja-JP" sz="1600" dirty="0"/>
              <a:t>interference</a:t>
            </a:r>
            <a:endParaRPr lang="ja-JP" altLang="en-US" sz="2400" dirty="0"/>
          </a:p>
        </p:txBody>
      </p:sp>
      <p:sp>
        <p:nvSpPr>
          <p:cNvPr id="26" name="Rectangle 22">
            <a:extLst>
              <a:ext uri="{FF2B5EF4-FFF2-40B4-BE49-F238E27FC236}">
                <a16:creationId xmlns:a16="http://schemas.microsoft.com/office/drawing/2014/main" id="{08BCBF38-AC27-402B-9126-DDC803B0A474}"/>
              </a:ext>
            </a:extLst>
          </p:cNvPr>
          <p:cNvSpPr>
            <a:spLocks noChangeArrowheads="1"/>
          </p:cNvSpPr>
          <p:nvPr/>
        </p:nvSpPr>
        <p:spPr bwMode="auto">
          <a:xfrm>
            <a:off x="3471864" y="4429872"/>
            <a:ext cx="8699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“IUI”</a:t>
            </a:r>
            <a:endParaRPr lang="ja-JP" altLang="en-US" sz="1800" b="0" dirty="0">
              <a:latin typeface="Times New Roman" panose="02020603050405020304" pitchFamily="18" charset="0"/>
            </a:endParaRPr>
          </a:p>
        </p:txBody>
      </p:sp>
      <p:sp>
        <p:nvSpPr>
          <p:cNvPr id="27" name="Rectangle 23">
            <a:extLst>
              <a:ext uri="{FF2B5EF4-FFF2-40B4-BE49-F238E27FC236}">
                <a16:creationId xmlns:a16="http://schemas.microsoft.com/office/drawing/2014/main" id="{B835D07F-DC66-421C-A631-66000274A6B3}"/>
              </a:ext>
            </a:extLst>
          </p:cNvPr>
          <p:cNvSpPr>
            <a:spLocks noChangeArrowheads="1"/>
          </p:cNvSpPr>
          <p:nvPr/>
        </p:nvSpPr>
        <p:spPr bwMode="auto">
          <a:xfrm>
            <a:off x="6185644" y="479587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“ISI”</a:t>
            </a:r>
            <a:endParaRPr lang="ja-JP" altLang="en-US" sz="1800" b="0" dirty="0">
              <a:latin typeface="Times New Roman" panose="02020603050405020304" pitchFamily="18" charset="0"/>
            </a:endParaRPr>
          </a:p>
        </p:txBody>
      </p:sp>
      <p:sp>
        <p:nvSpPr>
          <p:cNvPr id="28" name="Rectangle 23">
            <a:extLst>
              <a:ext uri="{FF2B5EF4-FFF2-40B4-BE49-F238E27FC236}">
                <a16:creationId xmlns:a16="http://schemas.microsoft.com/office/drawing/2014/main" id="{C070D9E0-6E6C-463B-84FD-92225854A5A7}"/>
              </a:ext>
            </a:extLst>
          </p:cNvPr>
          <p:cNvSpPr>
            <a:spLocks noChangeArrowheads="1"/>
          </p:cNvSpPr>
          <p:nvPr/>
        </p:nvSpPr>
        <p:spPr bwMode="auto">
          <a:xfrm>
            <a:off x="620627" y="5006716"/>
            <a:ext cx="31774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Interference from a system using</a:t>
            </a:r>
            <a:br>
              <a:rPr lang="en-US" altLang="ja-JP" sz="1600" b="0" dirty="0"/>
            </a:br>
            <a:r>
              <a:rPr lang="ja-JP" altLang="en-US" sz="1600" b="0" dirty="0"/>
              <a:t> </a:t>
            </a:r>
            <a:r>
              <a:rPr lang="en-US" altLang="ja-JP" sz="1600" b="0" dirty="0"/>
              <a:t>the</a:t>
            </a:r>
            <a:r>
              <a:rPr lang="ja-JP" altLang="en-US" sz="1600" b="0" dirty="0"/>
              <a:t> </a:t>
            </a:r>
            <a:r>
              <a:rPr lang="en-US" altLang="ja-JP" sz="1600" b="0" dirty="0"/>
              <a:t>same</a:t>
            </a:r>
            <a:r>
              <a:rPr lang="ja-JP" altLang="en-US" sz="1600" b="0" dirty="0"/>
              <a:t> </a:t>
            </a:r>
            <a:r>
              <a:rPr lang="en-US" altLang="ja-JP" sz="1600" b="0" dirty="0"/>
              <a:t>standard.</a:t>
            </a:r>
            <a:endParaRPr lang="ja-JP" altLang="en-US" sz="1800" dirty="0"/>
          </a:p>
        </p:txBody>
      </p:sp>
      <p:sp>
        <p:nvSpPr>
          <p:cNvPr id="29" name="Rectangle 10">
            <a:extLst>
              <a:ext uri="{FF2B5EF4-FFF2-40B4-BE49-F238E27FC236}">
                <a16:creationId xmlns:a16="http://schemas.microsoft.com/office/drawing/2014/main" id="{041B0577-B2EB-46FE-A5D1-269D716BB314}"/>
              </a:ext>
            </a:extLst>
          </p:cNvPr>
          <p:cNvSpPr>
            <a:spLocks noChangeArrowheads="1"/>
          </p:cNvSpPr>
          <p:nvPr/>
        </p:nvSpPr>
        <p:spPr bwMode="auto">
          <a:xfrm>
            <a:off x="4923144" y="4342572"/>
            <a:ext cx="322262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Inter-system</a:t>
            </a:r>
            <a:r>
              <a:rPr lang="en-US" altLang="ja-JP" sz="1600" dirty="0">
                <a:solidFill>
                  <a:srgbClr val="0000FF"/>
                </a:solidFill>
              </a:rPr>
              <a:t> </a:t>
            </a:r>
            <a:r>
              <a:rPr lang="en-US" altLang="ja-JP" sz="1600" dirty="0"/>
              <a:t>interference</a:t>
            </a:r>
            <a:endParaRPr lang="ja-JP" altLang="en-US" sz="2400" dirty="0"/>
          </a:p>
        </p:txBody>
      </p:sp>
      <p:sp>
        <p:nvSpPr>
          <p:cNvPr id="32" name="矢印: 右 31">
            <a:extLst>
              <a:ext uri="{FF2B5EF4-FFF2-40B4-BE49-F238E27FC236}">
                <a16:creationId xmlns:a16="http://schemas.microsoft.com/office/drawing/2014/main" id="{13485CE6-AC1B-4F3E-BFAD-54F486991D04}"/>
              </a:ext>
            </a:extLst>
          </p:cNvPr>
          <p:cNvSpPr/>
          <p:nvPr/>
        </p:nvSpPr>
        <p:spPr>
          <a:xfrm>
            <a:off x="681736" y="5878591"/>
            <a:ext cx="787682"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33" name="Rectangle 22">
            <a:extLst>
              <a:ext uri="{FF2B5EF4-FFF2-40B4-BE49-F238E27FC236}">
                <a16:creationId xmlns:a16="http://schemas.microsoft.com/office/drawing/2014/main" id="{40066640-BE20-4F76-92ED-567736060EC5}"/>
              </a:ext>
            </a:extLst>
          </p:cNvPr>
          <p:cNvSpPr>
            <a:spLocks noChangeArrowheads="1"/>
          </p:cNvSpPr>
          <p:nvPr/>
        </p:nvSpPr>
        <p:spPr bwMode="auto">
          <a:xfrm>
            <a:off x="1403081" y="5662811"/>
            <a:ext cx="27225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600" b="0" dirty="0">
                <a:latin typeface="Times New Roman" panose="02020603050405020304" pitchFamily="18" charset="0"/>
              </a:rPr>
              <a:t>Known signal. </a:t>
            </a:r>
            <a:br>
              <a:rPr lang="en-US" altLang="ja-JP" sz="1600" b="0" dirty="0">
                <a:latin typeface="Times New Roman" panose="02020603050405020304" pitchFamily="18" charset="0"/>
              </a:rPr>
            </a:br>
            <a:r>
              <a:rPr lang="en-US" altLang="ja-JP" sz="1600" b="0" dirty="0">
                <a:latin typeface="Times New Roman" panose="02020603050405020304" pitchFamily="18" charset="0"/>
              </a:rPr>
              <a:t>Pre-knowledge can be used to mitigation</a:t>
            </a:r>
            <a:endParaRPr lang="ja-JP" altLang="en-US" sz="1600" b="0" dirty="0">
              <a:latin typeface="Times New Roman" panose="02020603050405020304" pitchFamily="18" charset="0"/>
            </a:endParaRPr>
          </a:p>
        </p:txBody>
      </p:sp>
      <p:sp>
        <p:nvSpPr>
          <p:cNvPr id="34" name="Rectangle 23">
            <a:extLst>
              <a:ext uri="{FF2B5EF4-FFF2-40B4-BE49-F238E27FC236}">
                <a16:creationId xmlns:a16="http://schemas.microsoft.com/office/drawing/2014/main" id="{C42A22B1-CCE3-4156-A4B4-7210F67F1422}"/>
              </a:ext>
            </a:extLst>
          </p:cNvPr>
          <p:cNvSpPr>
            <a:spLocks noChangeArrowheads="1"/>
          </p:cNvSpPr>
          <p:nvPr/>
        </p:nvSpPr>
        <p:spPr bwMode="auto">
          <a:xfrm>
            <a:off x="4895522" y="5006716"/>
            <a:ext cx="31781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Interference from a system using</a:t>
            </a:r>
            <a:br>
              <a:rPr lang="en-US" altLang="ja-JP" sz="1600" b="0" dirty="0"/>
            </a:br>
            <a:r>
              <a:rPr lang="ja-JP" altLang="en-US" sz="1600" b="0" dirty="0"/>
              <a:t> </a:t>
            </a:r>
            <a:r>
              <a:rPr lang="en-US" altLang="ja-JP" sz="1600" b="0" dirty="0"/>
              <a:t>overlapped frequency</a:t>
            </a:r>
            <a:endParaRPr lang="ja-JP" altLang="en-US" sz="1800" dirty="0"/>
          </a:p>
        </p:txBody>
      </p:sp>
      <p:sp>
        <p:nvSpPr>
          <p:cNvPr id="35" name="矢印: 右 34">
            <a:extLst>
              <a:ext uri="{FF2B5EF4-FFF2-40B4-BE49-F238E27FC236}">
                <a16:creationId xmlns:a16="http://schemas.microsoft.com/office/drawing/2014/main" id="{8721406D-261A-4332-AAD1-8E4B25D09517}"/>
              </a:ext>
            </a:extLst>
          </p:cNvPr>
          <p:cNvSpPr/>
          <p:nvPr/>
        </p:nvSpPr>
        <p:spPr>
          <a:xfrm>
            <a:off x="5032650" y="5692372"/>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36" name="Rectangle 22">
            <a:extLst>
              <a:ext uri="{FF2B5EF4-FFF2-40B4-BE49-F238E27FC236}">
                <a16:creationId xmlns:a16="http://schemas.microsoft.com/office/drawing/2014/main" id="{03847B29-DD51-4319-85DF-AB470235BD2C}"/>
              </a:ext>
            </a:extLst>
          </p:cNvPr>
          <p:cNvSpPr>
            <a:spLocks noChangeArrowheads="1"/>
          </p:cNvSpPr>
          <p:nvPr/>
        </p:nvSpPr>
        <p:spPr bwMode="auto">
          <a:xfrm>
            <a:off x="5741659" y="5587344"/>
            <a:ext cx="2332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b="0" dirty="0">
                <a:latin typeface="Times New Roman" panose="02020603050405020304" pitchFamily="18" charset="0"/>
              </a:rPr>
              <a:t>Unknown signal. </a:t>
            </a:r>
          </a:p>
          <a:p>
            <a:pPr>
              <a:spcBef>
                <a:spcPct val="0"/>
              </a:spcBef>
              <a:buFontTx/>
              <a:buNone/>
            </a:pPr>
            <a:r>
              <a:rPr lang="en-US" altLang="ja-JP" sz="1800" b="0" dirty="0">
                <a:latin typeface="Times New Roman" panose="02020603050405020304" pitchFamily="18" charset="0"/>
              </a:rPr>
              <a:t>EMI / EMC issues</a:t>
            </a:r>
          </a:p>
        </p:txBody>
      </p:sp>
      <p:sp>
        <p:nvSpPr>
          <p:cNvPr id="37" name="角丸四角形 22">
            <a:extLst>
              <a:ext uri="{FF2B5EF4-FFF2-40B4-BE49-F238E27FC236}">
                <a16:creationId xmlns:a16="http://schemas.microsoft.com/office/drawing/2014/main" id="{C196CFC1-97ED-4A1F-A58E-6FB1EB00D145}"/>
              </a:ext>
            </a:extLst>
          </p:cNvPr>
          <p:cNvSpPr/>
          <p:nvPr/>
        </p:nvSpPr>
        <p:spPr>
          <a:xfrm>
            <a:off x="4177432" y="1432141"/>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BAN</a:t>
            </a:r>
          </a:p>
        </p:txBody>
      </p:sp>
      <p:sp>
        <p:nvSpPr>
          <p:cNvPr id="38" name="下矢印 29">
            <a:extLst>
              <a:ext uri="{FF2B5EF4-FFF2-40B4-BE49-F238E27FC236}">
                <a16:creationId xmlns:a16="http://schemas.microsoft.com/office/drawing/2014/main" id="{8B6B0F58-27D7-4DB6-91EB-FC155E8F1CC9}"/>
              </a:ext>
            </a:extLst>
          </p:cNvPr>
          <p:cNvSpPr/>
          <p:nvPr/>
        </p:nvSpPr>
        <p:spPr>
          <a:xfrm rot="2482269">
            <a:off x="3599079" y="1826574"/>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9" name="Rectangle 10">
            <a:extLst>
              <a:ext uri="{FF2B5EF4-FFF2-40B4-BE49-F238E27FC236}">
                <a16:creationId xmlns:a16="http://schemas.microsoft.com/office/drawing/2014/main" id="{2EB8D1A2-6B02-492F-9402-6FC90714D3AB}"/>
              </a:ext>
            </a:extLst>
          </p:cNvPr>
          <p:cNvSpPr>
            <a:spLocks noChangeArrowheads="1"/>
          </p:cNvSpPr>
          <p:nvPr/>
        </p:nvSpPr>
        <p:spPr bwMode="auto">
          <a:xfrm>
            <a:off x="811213" y="4597161"/>
            <a:ext cx="2981325" cy="461962"/>
          </a:xfrm>
          <a:prstGeom prst="rect">
            <a:avLst/>
          </a:prstGeom>
          <a:noFill/>
          <a:ln>
            <a:noFill/>
          </a:ln>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Inter-BAN</a:t>
            </a:r>
            <a:r>
              <a:rPr lang="en-US" altLang="ja-JP" sz="1600" dirty="0">
                <a:solidFill>
                  <a:srgbClr val="0000FF"/>
                </a:solidFill>
              </a:rPr>
              <a:t> </a:t>
            </a:r>
            <a:r>
              <a:rPr lang="en-US" altLang="ja-JP" sz="1600" dirty="0"/>
              <a:t>interference</a:t>
            </a:r>
            <a:endParaRPr lang="ja-JP" altLang="en-US" sz="2400" dirty="0"/>
          </a:p>
        </p:txBody>
      </p:sp>
      <p:sp>
        <p:nvSpPr>
          <p:cNvPr id="40" name="Rectangle 22">
            <a:extLst>
              <a:ext uri="{FF2B5EF4-FFF2-40B4-BE49-F238E27FC236}">
                <a16:creationId xmlns:a16="http://schemas.microsoft.com/office/drawing/2014/main" id="{0F220A5D-4D1A-4DBB-A3EE-1D66D1D777B4}"/>
              </a:ext>
            </a:extLst>
          </p:cNvPr>
          <p:cNvSpPr>
            <a:spLocks noChangeArrowheads="1"/>
          </p:cNvSpPr>
          <p:nvPr/>
        </p:nvSpPr>
        <p:spPr bwMode="auto">
          <a:xfrm>
            <a:off x="3471864" y="4668498"/>
            <a:ext cx="8699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“IBI”</a:t>
            </a:r>
            <a:endParaRPr lang="ja-JP" altLang="en-US" sz="1800" b="0" dirty="0">
              <a:latin typeface="Times New Roman" panose="02020603050405020304" pitchFamily="18" charset="0"/>
            </a:endParaRPr>
          </a:p>
        </p:txBody>
      </p:sp>
      <p:sp>
        <p:nvSpPr>
          <p:cNvPr id="41" name="角丸四角形 15">
            <a:extLst>
              <a:ext uri="{FF2B5EF4-FFF2-40B4-BE49-F238E27FC236}">
                <a16:creationId xmlns:a16="http://schemas.microsoft.com/office/drawing/2014/main" id="{576261BB-9A60-4359-B7DB-2BF14B122928}"/>
              </a:ext>
            </a:extLst>
          </p:cNvPr>
          <p:cNvSpPr/>
          <p:nvPr/>
        </p:nvSpPr>
        <p:spPr>
          <a:xfrm>
            <a:off x="203496" y="3227887"/>
            <a:ext cx="124713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NB-BAN</a:t>
            </a:r>
          </a:p>
        </p:txBody>
      </p:sp>
      <p:sp>
        <p:nvSpPr>
          <p:cNvPr id="42" name="下矢印 30">
            <a:extLst>
              <a:ext uri="{FF2B5EF4-FFF2-40B4-BE49-F238E27FC236}">
                <a16:creationId xmlns:a16="http://schemas.microsoft.com/office/drawing/2014/main" id="{47DAB51C-E4EE-4DDE-ACF1-D14503A59AA1}"/>
              </a:ext>
            </a:extLst>
          </p:cNvPr>
          <p:cNvSpPr/>
          <p:nvPr/>
        </p:nvSpPr>
        <p:spPr>
          <a:xfrm rot="14946386">
            <a:off x="1723598" y="2743199"/>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43" name="Rectangle 22">
            <a:extLst>
              <a:ext uri="{FF2B5EF4-FFF2-40B4-BE49-F238E27FC236}">
                <a16:creationId xmlns:a16="http://schemas.microsoft.com/office/drawing/2014/main" id="{6BBE30E3-FECD-43A4-8D29-ADE71B5C1139}"/>
              </a:ext>
            </a:extLst>
          </p:cNvPr>
          <p:cNvSpPr>
            <a:spLocks noChangeArrowheads="1"/>
          </p:cNvSpPr>
          <p:nvPr/>
        </p:nvSpPr>
        <p:spPr bwMode="auto">
          <a:xfrm>
            <a:off x="759091" y="5472364"/>
            <a:ext cx="34137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600" dirty="0">
                <a:solidFill>
                  <a:srgbClr val="FF0000"/>
                </a:solidFill>
                <a:latin typeface="Times New Roman" panose="02020603050405020304" pitchFamily="18" charset="0"/>
              </a:rPr>
              <a:t>VBAN</a:t>
            </a:r>
            <a:r>
              <a:rPr lang="en-US" altLang="ja-JP" sz="1600" dirty="0">
                <a:latin typeface="Times New Roman" panose="02020603050405020304" pitchFamily="18" charset="0"/>
              </a:rPr>
              <a:t> </a:t>
            </a:r>
            <a:r>
              <a:rPr lang="en-US" altLang="ja-JP" sz="1600" dirty="0">
                <a:latin typeface="Times New Roman" panose="02020603050405020304" pitchFamily="18" charset="0"/>
                <a:sym typeface="Wingdings" panose="05000000000000000000" pitchFamily="2" charset="2"/>
              </a:rPr>
              <a:t> </a:t>
            </a:r>
            <a:r>
              <a:rPr lang="en-US" altLang="ja-JP" sz="1600" dirty="0">
                <a:solidFill>
                  <a:srgbClr val="FF0000"/>
                </a:solidFill>
                <a:latin typeface="Times New Roman" panose="02020603050405020304" pitchFamily="18" charset="0"/>
                <a:sym typeface="Wingdings" panose="05000000000000000000" pitchFamily="2" charset="2"/>
              </a:rPr>
              <a:t>HBAN</a:t>
            </a:r>
            <a:r>
              <a:rPr lang="en-US" altLang="ja-JP" sz="1600" dirty="0">
                <a:latin typeface="Times New Roman" panose="02020603050405020304" pitchFamily="18" charset="0"/>
                <a:sym typeface="Wingdings" panose="05000000000000000000" pitchFamily="2" charset="2"/>
              </a:rPr>
              <a:t> interference</a:t>
            </a:r>
            <a:endParaRPr lang="ja-JP" altLang="en-US" sz="1600" dirty="0">
              <a:latin typeface="Times New Roman" panose="02020603050405020304" pitchFamily="18" charset="0"/>
            </a:endParaRPr>
          </a:p>
        </p:txBody>
      </p:sp>
      <p:sp>
        <p:nvSpPr>
          <p:cNvPr id="44" name="矢印: 右 43">
            <a:extLst>
              <a:ext uri="{FF2B5EF4-FFF2-40B4-BE49-F238E27FC236}">
                <a16:creationId xmlns:a16="http://schemas.microsoft.com/office/drawing/2014/main" id="{BB7213E1-97B6-4A1F-9833-11AAEB08361B}"/>
              </a:ext>
            </a:extLst>
          </p:cNvPr>
          <p:cNvSpPr/>
          <p:nvPr/>
        </p:nvSpPr>
        <p:spPr>
          <a:xfrm>
            <a:off x="5032650" y="5977701"/>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Tree>
    <p:extLst>
      <p:ext uri="{BB962C8B-B14F-4D97-AF65-F5344CB8AC3E}">
        <p14:creationId xmlns:p14="http://schemas.microsoft.com/office/powerpoint/2010/main" val="1256861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109105-63F8-4789-B795-655DA5160FC2}"/>
              </a:ext>
            </a:extLst>
          </p:cNvPr>
          <p:cNvSpPr>
            <a:spLocks noGrp="1"/>
          </p:cNvSpPr>
          <p:nvPr>
            <p:ph type="dt" idx="10"/>
          </p:nvPr>
        </p:nvSpPr>
        <p:spPr/>
        <p:txBody>
          <a:bodyPr/>
          <a:lstStyle/>
          <a:p>
            <a:r>
              <a:rPr lang="en-US" altLang="ja-JP"/>
              <a:t>September 2021</a:t>
            </a:r>
            <a:endParaRPr lang="en-US" dirty="0"/>
          </a:p>
        </p:txBody>
      </p:sp>
      <p:sp>
        <p:nvSpPr>
          <p:cNvPr id="3" name="Footer Placeholder 2">
            <a:extLst>
              <a:ext uri="{FF2B5EF4-FFF2-40B4-BE49-F238E27FC236}">
                <a16:creationId xmlns:a16="http://schemas.microsoft.com/office/drawing/2014/main" id="{8ECAF0D7-C0A1-4BC9-8CCA-AA097C0B53EE}"/>
              </a:ext>
            </a:extLst>
          </p:cNvPr>
          <p:cNvSpPr>
            <a:spLocks noGrp="1"/>
          </p:cNvSpPr>
          <p:nvPr>
            <p:ph type="ftr" idx="11"/>
          </p:nvPr>
        </p:nvSpPr>
        <p:spPr/>
        <p:txBody>
          <a:bodyPr/>
          <a:lstStyle/>
          <a:p>
            <a:r>
              <a:rPr lang="en-US" altLang="ja-JP" dirty="0" err="1"/>
              <a:t>T.Kobayashi</a:t>
            </a:r>
            <a:r>
              <a:rPr lang="en-US" altLang="ja-JP" dirty="0"/>
              <a:t>, </a:t>
            </a:r>
            <a:r>
              <a:rPr lang="en-US" altLang="ja-JP" dirty="0" err="1"/>
              <a:t>M.Kim</a:t>
            </a:r>
            <a:r>
              <a:rPr lang="en-US" altLang="ja-JP" dirty="0"/>
              <a:t>, M. Hernandez, </a:t>
            </a:r>
            <a:r>
              <a:rPr lang="en-US" altLang="ja-JP" dirty="0" err="1"/>
              <a:t>R.Kohno</a:t>
            </a:r>
            <a:r>
              <a:rPr lang="en-US" altLang="ja-JP" dirty="0"/>
              <a:t> (YNU/YRP-IAI)</a:t>
            </a:r>
          </a:p>
        </p:txBody>
      </p:sp>
      <p:sp>
        <p:nvSpPr>
          <p:cNvPr id="4" name="Slide Number Placeholder 3">
            <a:extLst>
              <a:ext uri="{FF2B5EF4-FFF2-40B4-BE49-F238E27FC236}">
                <a16:creationId xmlns:a16="http://schemas.microsoft.com/office/drawing/2014/main" id="{7E047A3B-2122-4126-8798-5DF29345E38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7</a:t>
            </a:fld>
            <a:endParaRPr dirty="0"/>
          </a:p>
        </p:txBody>
      </p:sp>
      <p:sp>
        <p:nvSpPr>
          <p:cNvPr id="5" name="Title 4">
            <a:extLst>
              <a:ext uri="{FF2B5EF4-FFF2-40B4-BE49-F238E27FC236}">
                <a16:creationId xmlns:a16="http://schemas.microsoft.com/office/drawing/2014/main" id="{217802A2-2AA8-4F44-A4C8-9D87B98F0E10}"/>
              </a:ext>
            </a:extLst>
          </p:cNvPr>
          <p:cNvSpPr>
            <a:spLocks noGrp="1"/>
          </p:cNvSpPr>
          <p:nvPr>
            <p:ph type="title"/>
          </p:nvPr>
        </p:nvSpPr>
        <p:spPr/>
        <p:txBody>
          <a:bodyPr/>
          <a:lstStyle/>
          <a:p>
            <a:r>
              <a:rPr lang="en-US" b="1" i="1" dirty="0"/>
              <a:t>Automotive Systems and EMC</a:t>
            </a:r>
            <a:endParaRPr lang="en-US" dirty="0"/>
          </a:p>
        </p:txBody>
      </p:sp>
      <p:sp>
        <p:nvSpPr>
          <p:cNvPr id="6" name="TextBox 5">
            <a:extLst>
              <a:ext uri="{FF2B5EF4-FFF2-40B4-BE49-F238E27FC236}">
                <a16:creationId xmlns:a16="http://schemas.microsoft.com/office/drawing/2014/main" id="{883F4C17-92E8-4805-994E-0E7621A304DC}"/>
              </a:ext>
            </a:extLst>
          </p:cNvPr>
          <p:cNvSpPr txBox="1"/>
          <p:nvPr/>
        </p:nvSpPr>
        <p:spPr>
          <a:xfrm>
            <a:off x="419878" y="1614196"/>
            <a:ext cx="7622600" cy="1200329"/>
          </a:xfrm>
          <a:prstGeom prst="rect">
            <a:avLst/>
          </a:prstGeom>
          <a:noFill/>
        </p:spPr>
        <p:txBody>
          <a:bodyPr wrap="none" rtlCol="0">
            <a:spAutoFit/>
          </a:bodyPr>
          <a:lstStyle/>
          <a:p>
            <a:endParaRPr lang="en-US" b="0" dirty="0"/>
          </a:p>
          <a:p>
            <a:r>
              <a:rPr lang="en-US" b="0" dirty="0"/>
              <a:t>The inclusion of new technologies in automotive systems has resulted in </a:t>
            </a:r>
          </a:p>
          <a:p>
            <a:r>
              <a:rPr lang="en-US" b="0" dirty="0"/>
              <a:t>new challenges across the radio spectrum </a:t>
            </a:r>
          </a:p>
          <a:p>
            <a:endParaRPr lang="en-US" dirty="0"/>
          </a:p>
        </p:txBody>
      </p:sp>
      <p:pic>
        <p:nvPicPr>
          <p:cNvPr id="7" name="Picture 6">
            <a:extLst>
              <a:ext uri="{FF2B5EF4-FFF2-40B4-BE49-F238E27FC236}">
                <a16:creationId xmlns:a16="http://schemas.microsoft.com/office/drawing/2014/main" id="{EE0CC2D1-4725-4656-9B4B-52C90F8A1B10}"/>
              </a:ext>
            </a:extLst>
          </p:cNvPr>
          <p:cNvPicPr>
            <a:picLocks noChangeAspect="1"/>
          </p:cNvPicPr>
          <p:nvPr/>
        </p:nvPicPr>
        <p:blipFill>
          <a:blip r:embed="rId2"/>
          <a:stretch>
            <a:fillRect/>
          </a:stretch>
        </p:blipFill>
        <p:spPr>
          <a:xfrm>
            <a:off x="101854" y="2931301"/>
            <a:ext cx="8924728" cy="2155604"/>
          </a:xfrm>
          <a:prstGeom prst="rect">
            <a:avLst/>
          </a:prstGeom>
        </p:spPr>
      </p:pic>
    </p:spTree>
    <p:extLst>
      <p:ext uri="{BB962C8B-B14F-4D97-AF65-F5344CB8AC3E}">
        <p14:creationId xmlns:p14="http://schemas.microsoft.com/office/powerpoint/2010/main" val="1747110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8313D3-BEB3-4C39-B127-43D2185609AC}"/>
              </a:ext>
            </a:extLst>
          </p:cNvPr>
          <p:cNvSpPr>
            <a:spLocks noGrp="1"/>
          </p:cNvSpPr>
          <p:nvPr>
            <p:ph type="dt" idx="10"/>
          </p:nvPr>
        </p:nvSpPr>
        <p:spPr/>
        <p:txBody>
          <a:bodyPr/>
          <a:lstStyle/>
          <a:p>
            <a:r>
              <a:rPr lang="en-US" altLang="ja-JP"/>
              <a:t>September 2021</a:t>
            </a:r>
            <a:endParaRPr lang="en-US" dirty="0"/>
          </a:p>
        </p:txBody>
      </p:sp>
      <p:sp>
        <p:nvSpPr>
          <p:cNvPr id="3" name="Footer Placeholder 2">
            <a:extLst>
              <a:ext uri="{FF2B5EF4-FFF2-40B4-BE49-F238E27FC236}">
                <a16:creationId xmlns:a16="http://schemas.microsoft.com/office/drawing/2014/main" id="{0B97460C-284D-4774-8D0F-8827900AFEFD}"/>
              </a:ext>
            </a:extLst>
          </p:cNvPr>
          <p:cNvSpPr>
            <a:spLocks noGrp="1"/>
          </p:cNvSpPr>
          <p:nvPr>
            <p:ph type="ftr" idx="11"/>
          </p:nvPr>
        </p:nvSpPr>
        <p:spPr>
          <a:xfrm>
            <a:off x="4878389" y="6475413"/>
            <a:ext cx="4146858" cy="184150"/>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Slide Number Placeholder 3">
            <a:extLst>
              <a:ext uri="{FF2B5EF4-FFF2-40B4-BE49-F238E27FC236}">
                <a16:creationId xmlns:a16="http://schemas.microsoft.com/office/drawing/2014/main" id="{2CBFFFE1-D1E9-49B2-9725-26BC610039F5}"/>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8</a:t>
            </a:fld>
            <a:endParaRPr dirty="0"/>
          </a:p>
        </p:txBody>
      </p:sp>
      <p:sp>
        <p:nvSpPr>
          <p:cNvPr id="6" name="TextBox 5">
            <a:extLst>
              <a:ext uri="{FF2B5EF4-FFF2-40B4-BE49-F238E27FC236}">
                <a16:creationId xmlns:a16="http://schemas.microsoft.com/office/drawing/2014/main" id="{732CF631-97E1-45B3-904A-CB8393776D2A}"/>
              </a:ext>
            </a:extLst>
          </p:cNvPr>
          <p:cNvSpPr txBox="1"/>
          <p:nvPr/>
        </p:nvSpPr>
        <p:spPr>
          <a:xfrm>
            <a:off x="522514" y="1313241"/>
            <a:ext cx="8341567" cy="3416320"/>
          </a:xfrm>
          <a:prstGeom prst="rect">
            <a:avLst/>
          </a:prstGeom>
          <a:noFill/>
        </p:spPr>
        <p:txBody>
          <a:bodyPr wrap="square" rtlCol="0">
            <a:spAutoFit/>
          </a:bodyPr>
          <a:lstStyle/>
          <a:p>
            <a:endParaRPr lang="en-US" b="0" dirty="0"/>
          </a:p>
          <a:p>
            <a:r>
              <a:rPr lang="en-US" b="0" dirty="0"/>
              <a:t>Today’s electronic and electric systems in vehicles contain many more active </a:t>
            </a:r>
          </a:p>
          <a:p>
            <a:r>
              <a:rPr lang="en-US" b="0" dirty="0"/>
              <a:t>components than in the past.</a:t>
            </a:r>
          </a:p>
          <a:p>
            <a:endParaRPr lang="en-US" b="0" dirty="0"/>
          </a:p>
          <a:p>
            <a:endParaRPr lang="en-US" b="0" dirty="0"/>
          </a:p>
          <a:p>
            <a:r>
              <a:rPr lang="en-US" b="0" dirty="0"/>
              <a:t>Those components and assemblies may emit electromagnetic (EM) noise, or be exposed  to external sources of energy/EM noise, resulting in </a:t>
            </a:r>
            <a:r>
              <a:rPr lang="en-US" b="0" i="1" dirty="0"/>
              <a:t>unanticipated </a:t>
            </a:r>
            <a:r>
              <a:rPr lang="en-US" b="0" dirty="0"/>
              <a:t>changes in  systems operation (vehicle’s control, on-board radio equipment)</a:t>
            </a:r>
          </a:p>
          <a:p>
            <a:endParaRPr lang="en-US" b="0" dirty="0"/>
          </a:p>
          <a:p>
            <a:r>
              <a:rPr lang="en-US" b="0" dirty="0"/>
              <a:t>Wireless/radio equipment: cellular communications, Wi-Fi, Bluetooth, NFC, </a:t>
            </a:r>
          </a:p>
          <a:p>
            <a:r>
              <a:rPr lang="en-US" b="0" dirty="0"/>
              <a:t>automotive radar, sensors, infotainment, GPS, etc.</a:t>
            </a:r>
          </a:p>
          <a:p>
            <a:r>
              <a:rPr lang="en-US" b="0" dirty="0"/>
              <a:t>Assemblies include high speed digital circuits that may be radiating EM noise. </a:t>
            </a:r>
          </a:p>
        </p:txBody>
      </p:sp>
    </p:spTree>
    <p:extLst>
      <p:ext uri="{BB962C8B-B14F-4D97-AF65-F5344CB8AC3E}">
        <p14:creationId xmlns:p14="http://schemas.microsoft.com/office/powerpoint/2010/main" val="1739704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日付プレースホルダー 18">
            <a:extLst>
              <a:ext uri="{FF2B5EF4-FFF2-40B4-BE49-F238E27FC236}">
                <a16:creationId xmlns:a16="http://schemas.microsoft.com/office/drawing/2014/main" id="{0563954A-7B54-4075-9C0E-2804191383AB}"/>
              </a:ext>
            </a:extLst>
          </p:cNvPr>
          <p:cNvSpPr>
            <a:spLocks noGrp="1"/>
          </p:cNvSpPr>
          <p:nvPr>
            <p:ph type="dt" idx="10"/>
          </p:nvPr>
        </p:nvSpPr>
        <p:spPr/>
        <p:txBody>
          <a:bodyPr/>
          <a:lstStyle/>
          <a:p>
            <a:r>
              <a:rPr kumimoji="1" lang="en-US" altLang="ja-JP"/>
              <a:t>September 2021</a:t>
            </a:r>
            <a:endParaRPr kumimoji="1" lang="ja-JP" altLang="en-US"/>
          </a:p>
        </p:txBody>
      </p:sp>
      <p:sp>
        <p:nvSpPr>
          <p:cNvPr id="20" name="フッター プレースホルダー 19">
            <a:extLst>
              <a:ext uri="{FF2B5EF4-FFF2-40B4-BE49-F238E27FC236}">
                <a16:creationId xmlns:a16="http://schemas.microsoft.com/office/drawing/2014/main" id="{AE8C99A1-DBB3-4BE0-A8C9-8A1EBD4666C9}"/>
              </a:ext>
            </a:extLst>
          </p:cNvPr>
          <p:cNvSpPr>
            <a:spLocks noGrp="1"/>
          </p:cNvSpPr>
          <p:nvPr>
            <p:ph type="ftr" idx="11"/>
          </p:nvPr>
        </p:nvSpPr>
        <p:spPr>
          <a:xfrm>
            <a:off x="4660323" y="6475412"/>
            <a:ext cx="4274127" cy="191007"/>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21" name="スライド番号プレースホルダー 20">
            <a:extLst>
              <a:ext uri="{FF2B5EF4-FFF2-40B4-BE49-F238E27FC236}">
                <a16:creationId xmlns:a16="http://schemas.microsoft.com/office/drawing/2014/main" id="{47F48515-74F0-4BE6-9D2A-3C5CC6A17497}"/>
              </a:ext>
            </a:extLst>
          </p:cNvPr>
          <p:cNvSpPr>
            <a:spLocks noGrp="1"/>
          </p:cNvSpPr>
          <p:nvPr>
            <p:ph type="sldNum" idx="12"/>
          </p:nvPr>
        </p:nvSpPr>
        <p:spPr/>
        <p:txBody>
          <a:bodyPr/>
          <a:lstStyle/>
          <a:p>
            <a:fld id="{248EE29C-DCB8-4C23-BE14-115B5B2E505D}" type="slidenum">
              <a:rPr kumimoji="1" lang="ja-JP" altLang="en-US" smtClean="0"/>
              <a:t>9</a:t>
            </a:fld>
            <a:endParaRPr kumimoji="1" lang="ja-JP" altLang="en-US"/>
          </a:p>
        </p:txBody>
      </p:sp>
      <p:sp>
        <p:nvSpPr>
          <p:cNvPr id="2" name="タイトル 1">
            <a:extLst>
              <a:ext uri="{FF2B5EF4-FFF2-40B4-BE49-F238E27FC236}">
                <a16:creationId xmlns:a16="http://schemas.microsoft.com/office/drawing/2014/main" id="{32FB79E5-E5D6-413D-B194-B7A3AE3EFD77}"/>
              </a:ext>
            </a:extLst>
          </p:cNvPr>
          <p:cNvSpPr>
            <a:spLocks noGrp="1"/>
          </p:cNvSpPr>
          <p:nvPr>
            <p:ph type="title"/>
          </p:nvPr>
        </p:nvSpPr>
        <p:spPr>
          <a:xfrm>
            <a:off x="1409700" y="593724"/>
            <a:ext cx="6818312" cy="452237"/>
          </a:xfrm>
        </p:spPr>
        <p:txBody>
          <a:bodyPr/>
          <a:lstStyle/>
          <a:p>
            <a:r>
              <a:rPr kumimoji="1" lang="en-US" altLang="ja-JP" dirty="0"/>
              <a:t>Environment Model in Vehicle</a:t>
            </a:r>
            <a:endParaRPr kumimoji="1" lang="ja-JP" altLang="en-US" dirty="0"/>
          </a:p>
        </p:txBody>
      </p:sp>
      <p:pic>
        <p:nvPicPr>
          <p:cNvPr id="1026" name="Picture 2" descr="923 Car Skeleton Stock Photos, Pictures &amp; Royalty-Free Images - iStock">
            <a:extLst>
              <a:ext uri="{FF2B5EF4-FFF2-40B4-BE49-F238E27FC236}">
                <a16:creationId xmlns:a16="http://schemas.microsoft.com/office/drawing/2014/main" id="{200CC19E-04FD-486B-82FD-ECDE812B51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80" t="15888" r="8950" b="16785"/>
          <a:stretch/>
        </p:blipFill>
        <p:spPr bwMode="auto">
          <a:xfrm>
            <a:off x="564304" y="3168958"/>
            <a:ext cx="7836929" cy="3204840"/>
          </a:xfrm>
          <a:prstGeom prst="rect">
            <a:avLst/>
          </a:prstGeom>
          <a:noFill/>
          <a:extLst>
            <a:ext uri="{909E8E84-426E-40DD-AFC4-6F175D3DCCD1}">
              <a14:hiddenFill xmlns:a14="http://schemas.microsoft.com/office/drawing/2010/main">
                <a:solidFill>
                  <a:srgbClr val="FFFFFF"/>
                </a:solidFill>
              </a14:hiddenFill>
            </a:ext>
          </a:extLst>
        </p:spPr>
      </p:pic>
      <p:sp>
        <p:nvSpPr>
          <p:cNvPr id="3" name="楕円 2">
            <a:extLst>
              <a:ext uri="{FF2B5EF4-FFF2-40B4-BE49-F238E27FC236}">
                <a16:creationId xmlns:a16="http://schemas.microsoft.com/office/drawing/2014/main" id="{8680E72D-AE70-4690-975B-25F8C18838FF}"/>
              </a:ext>
            </a:extLst>
          </p:cNvPr>
          <p:cNvSpPr/>
          <p:nvPr/>
        </p:nvSpPr>
        <p:spPr>
          <a:xfrm>
            <a:off x="4216892" y="4376691"/>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5</a:t>
            </a:r>
            <a:endParaRPr kumimoji="1" lang="ja-JP" altLang="en-US" dirty="0">
              <a:solidFill>
                <a:schemeClr val="tx1"/>
              </a:solidFill>
            </a:endParaRPr>
          </a:p>
        </p:txBody>
      </p:sp>
      <p:sp>
        <p:nvSpPr>
          <p:cNvPr id="5" name="楕円 4">
            <a:extLst>
              <a:ext uri="{FF2B5EF4-FFF2-40B4-BE49-F238E27FC236}">
                <a16:creationId xmlns:a16="http://schemas.microsoft.com/office/drawing/2014/main" id="{EEDE73EA-6109-481F-A591-323EEC4DC6F9}"/>
              </a:ext>
            </a:extLst>
          </p:cNvPr>
          <p:cNvSpPr/>
          <p:nvPr/>
        </p:nvSpPr>
        <p:spPr>
          <a:xfrm>
            <a:off x="1897438" y="4714505"/>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1</a:t>
            </a:r>
            <a:endParaRPr kumimoji="1" lang="ja-JP" altLang="en-US" dirty="0">
              <a:solidFill>
                <a:schemeClr val="tx1"/>
              </a:solidFill>
            </a:endParaRPr>
          </a:p>
        </p:txBody>
      </p:sp>
      <p:sp>
        <p:nvSpPr>
          <p:cNvPr id="6" name="楕円 5">
            <a:extLst>
              <a:ext uri="{FF2B5EF4-FFF2-40B4-BE49-F238E27FC236}">
                <a16:creationId xmlns:a16="http://schemas.microsoft.com/office/drawing/2014/main" id="{13BEB00D-8F5B-4011-BBC6-103CBFCAD8FB}"/>
              </a:ext>
            </a:extLst>
          </p:cNvPr>
          <p:cNvSpPr/>
          <p:nvPr/>
        </p:nvSpPr>
        <p:spPr>
          <a:xfrm>
            <a:off x="2430098" y="4279499"/>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2</a:t>
            </a:r>
            <a:endParaRPr kumimoji="1" lang="ja-JP" altLang="en-US" dirty="0">
              <a:solidFill>
                <a:schemeClr val="tx1"/>
              </a:solidFill>
            </a:endParaRPr>
          </a:p>
        </p:txBody>
      </p:sp>
      <p:sp>
        <p:nvSpPr>
          <p:cNvPr id="7" name="楕円 6">
            <a:extLst>
              <a:ext uri="{FF2B5EF4-FFF2-40B4-BE49-F238E27FC236}">
                <a16:creationId xmlns:a16="http://schemas.microsoft.com/office/drawing/2014/main" id="{4973D26D-DFE4-45D6-8E73-D0FBC077D671}"/>
              </a:ext>
            </a:extLst>
          </p:cNvPr>
          <p:cNvSpPr/>
          <p:nvPr/>
        </p:nvSpPr>
        <p:spPr>
          <a:xfrm>
            <a:off x="2879611" y="4917351"/>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3</a:t>
            </a:r>
            <a:endParaRPr kumimoji="1" lang="ja-JP" altLang="en-US" dirty="0">
              <a:solidFill>
                <a:schemeClr val="tx1"/>
              </a:solidFill>
            </a:endParaRPr>
          </a:p>
        </p:txBody>
      </p:sp>
      <p:sp>
        <p:nvSpPr>
          <p:cNvPr id="8" name="楕円 7">
            <a:extLst>
              <a:ext uri="{FF2B5EF4-FFF2-40B4-BE49-F238E27FC236}">
                <a16:creationId xmlns:a16="http://schemas.microsoft.com/office/drawing/2014/main" id="{9180D310-4103-4E88-9F70-6C7FFE7F72DA}"/>
              </a:ext>
            </a:extLst>
          </p:cNvPr>
          <p:cNvSpPr/>
          <p:nvPr/>
        </p:nvSpPr>
        <p:spPr>
          <a:xfrm>
            <a:off x="3234718" y="402047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4</a:t>
            </a:r>
            <a:endParaRPr kumimoji="1" lang="ja-JP" altLang="en-US" dirty="0">
              <a:solidFill>
                <a:schemeClr val="tx1"/>
              </a:solidFill>
            </a:endParaRPr>
          </a:p>
        </p:txBody>
      </p:sp>
      <p:sp>
        <p:nvSpPr>
          <p:cNvPr id="9" name="楕円 8">
            <a:extLst>
              <a:ext uri="{FF2B5EF4-FFF2-40B4-BE49-F238E27FC236}">
                <a16:creationId xmlns:a16="http://schemas.microsoft.com/office/drawing/2014/main" id="{EDB8ADD6-787B-48FB-9DF0-863A1D158746}"/>
              </a:ext>
            </a:extLst>
          </p:cNvPr>
          <p:cNvSpPr/>
          <p:nvPr/>
        </p:nvSpPr>
        <p:spPr>
          <a:xfrm>
            <a:off x="4305216" y="510313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6</a:t>
            </a:r>
            <a:endParaRPr kumimoji="1" lang="ja-JP" altLang="en-US" dirty="0">
              <a:solidFill>
                <a:schemeClr val="tx1"/>
              </a:solidFill>
            </a:endParaRPr>
          </a:p>
        </p:txBody>
      </p:sp>
      <p:sp>
        <p:nvSpPr>
          <p:cNvPr id="10" name="テキスト ボックス 9">
            <a:extLst>
              <a:ext uri="{FF2B5EF4-FFF2-40B4-BE49-F238E27FC236}">
                <a16:creationId xmlns:a16="http://schemas.microsoft.com/office/drawing/2014/main" id="{D4550381-AC2A-42C3-8AFF-1EC7B749148F}"/>
              </a:ext>
            </a:extLst>
          </p:cNvPr>
          <p:cNvSpPr txBox="1"/>
          <p:nvPr/>
        </p:nvSpPr>
        <p:spPr>
          <a:xfrm>
            <a:off x="659002" y="1212303"/>
            <a:ext cx="7836928" cy="2031325"/>
          </a:xfrm>
          <a:prstGeom prst="rect">
            <a:avLst/>
          </a:prstGeom>
          <a:noFill/>
        </p:spPr>
        <p:txBody>
          <a:bodyPr wrap="square" lIns="91440" tIns="45720" rIns="91440" bIns="45720" rtlCol="0" anchor="t">
            <a:spAutoFit/>
          </a:bodyPr>
          <a:lstStyle/>
          <a:p>
            <a:pPr marL="342900" indent="-342900">
              <a:buAutoNum type="arabicPeriod"/>
            </a:pPr>
            <a:r>
              <a:rPr kumimoji="1" lang="en-US" altLang="ja-JP" b="0" dirty="0">
                <a:latin typeface="Arial"/>
                <a:ea typeface="ＭＳ Ｐゴシック"/>
                <a:cs typeface="Arial"/>
              </a:rPr>
              <a:t>Engine</a:t>
            </a:r>
            <a:r>
              <a:rPr lang="en-US" altLang="ja-JP" b="0" dirty="0">
                <a:latin typeface="Arial"/>
                <a:ea typeface="ＭＳ Ｐゴシック"/>
                <a:cs typeface="Arial"/>
              </a:rPr>
              <a:t>/motor</a:t>
            </a:r>
            <a:r>
              <a:rPr kumimoji="1" lang="en-US" altLang="ja-JP" b="0" dirty="0">
                <a:latin typeface="Arial"/>
                <a:ea typeface="ＭＳ Ｐゴシック"/>
                <a:cs typeface="Arial"/>
              </a:rPr>
              <a:t> diagnostic sensor and controller</a:t>
            </a:r>
          </a:p>
          <a:p>
            <a:pPr marL="342900" indent="-342900">
              <a:buAutoNum type="arabicPeriod"/>
            </a:pPr>
            <a:r>
              <a:rPr kumimoji="1" lang="en-US" altLang="ja-JP" b="0" dirty="0"/>
              <a:t>Air pressure sensor,</a:t>
            </a:r>
            <a:r>
              <a:rPr lang="en-US" altLang="ja-JP" b="0" dirty="0"/>
              <a:t> wheel health sensor and controller</a:t>
            </a:r>
          </a:p>
          <a:p>
            <a:pPr marL="342900" indent="-342900">
              <a:buAutoNum type="arabicPeriod"/>
            </a:pPr>
            <a:r>
              <a:rPr lang="en-US" altLang="ja-JP" b="0" dirty="0"/>
              <a:t>Transmission monitoring sensor and controller</a:t>
            </a:r>
          </a:p>
          <a:p>
            <a:pPr marL="342900" indent="-342900">
              <a:buAutoNum type="arabicPeriod"/>
            </a:pPr>
            <a:endParaRPr lang="en-US" altLang="ja-JP" b="0" dirty="0"/>
          </a:p>
          <a:p>
            <a:pPr marL="342900" indent="-342900">
              <a:buFontTx/>
              <a:buAutoNum type="arabicPeriod"/>
            </a:pPr>
            <a:r>
              <a:rPr kumimoji="1" lang="en-US" altLang="ja-JP" b="0" dirty="0"/>
              <a:t>Cabin environment sensor (temperature, brightness, humidity etc.)</a:t>
            </a:r>
            <a:endParaRPr lang="en-US" altLang="ja-JP" b="0" dirty="0"/>
          </a:p>
          <a:p>
            <a:pPr marL="342900" indent="-342900">
              <a:buAutoNum type="arabicPeriod"/>
            </a:pPr>
            <a:r>
              <a:rPr kumimoji="1" lang="en-US" altLang="ja-JP" b="0" dirty="0"/>
              <a:t>Sheet sensor, heal</a:t>
            </a:r>
            <a:r>
              <a:rPr lang="en-US" altLang="ja-JP" b="0" dirty="0"/>
              <a:t>th care sensors for driver</a:t>
            </a:r>
          </a:p>
          <a:p>
            <a:pPr marL="342900" indent="-342900">
              <a:buFontTx/>
              <a:buAutoNum type="arabicPeriod"/>
            </a:pPr>
            <a:r>
              <a:rPr kumimoji="1" lang="en-US" altLang="ja-JP" b="0" dirty="0"/>
              <a:t>Sheet sensor, heal</a:t>
            </a:r>
            <a:r>
              <a:rPr lang="en-US" altLang="ja-JP" b="0" dirty="0"/>
              <a:t>th care sensors for passenger</a:t>
            </a:r>
          </a:p>
        </p:txBody>
      </p:sp>
      <p:sp>
        <p:nvSpPr>
          <p:cNvPr id="4" name="正方形/長方形 3">
            <a:extLst>
              <a:ext uri="{FF2B5EF4-FFF2-40B4-BE49-F238E27FC236}">
                <a16:creationId xmlns:a16="http://schemas.microsoft.com/office/drawing/2014/main" id="{08E1343C-EC88-4D60-9431-C48DE8CFE026}"/>
              </a:ext>
            </a:extLst>
          </p:cNvPr>
          <p:cNvSpPr/>
          <p:nvPr/>
        </p:nvSpPr>
        <p:spPr>
          <a:xfrm>
            <a:off x="533400" y="1212303"/>
            <a:ext cx="7483136" cy="838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3" name="正方形/長方形 12">
            <a:extLst>
              <a:ext uri="{FF2B5EF4-FFF2-40B4-BE49-F238E27FC236}">
                <a16:creationId xmlns:a16="http://schemas.microsoft.com/office/drawing/2014/main" id="{9EF243C7-E73C-487D-A6B8-9B87DF057454}"/>
              </a:ext>
            </a:extLst>
          </p:cNvPr>
          <p:cNvSpPr/>
          <p:nvPr/>
        </p:nvSpPr>
        <p:spPr>
          <a:xfrm>
            <a:off x="533400" y="2324709"/>
            <a:ext cx="7483136" cy="83802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5" name="テキスト ボックス 14">
            <a:extLst>
              <a:ext uri="{FF2B5EF4-FFF2-40B4-BE49-F238E27FC236}">
                <a16:creationId xmlns:a16="http://schemas.microsoft.com/office/drawing/2014/main" id="{071E7C65-B46E-4B0A-8C51-C6A9060E88EE}"/>
              </a:ext>
            </a:extLst>
          </p:cNvPr>
          <p:cNvSpPr txBox="1"/>
          <p:nvPr/>
        </p:nvSpPr>
        <p:spPr>
          <a:xfrm>
            <a:off x="150756" y="917969"/>
            <a:ext cx="4906352" cy="369332"/>
          </a:xfrm>
          <a:prstGeom prst="rect">
            <a:avLst/>
          </a:prstGeom>
          <a:noFill/>
        </p:spPr>
        <p:txBody>
          <a:bodyPr wrap="square" lIns="91440" tIns="45720" rIns="91440" bIns="45720" anchor="t">
            <a:spAutoFit/>
          </a:bodyPr>
          <a:lstStyle/>
          <a:p>
            <a:r>
              <a:rPr kumimoji="1" lang="en-US" altLang="ja-JP" dirty="0">
                <a:solidFill>
                  <a:srgbClr val="FF0000"/>
                </a:solidFill>
                <a:latin typeface="Arial"/>
                <a:ea typeface="ＭＳ Ｐゴシック"/>
                <a:cs typeface="Arial"/>
              </a:rPr>
              <a:t>Engine</a:t>
            </a:r>
            <a:r>
              <a:rPr lang="en-US" altLang="ja-JP" dirty="0">
                <a:solidFill>
                  <a:srgbClr val="FF0000"/>
                </a:solidFill>
                <a:latin typeface="Arial"/>
                <a:ea typeface="ＭＳ Ｐゴシック"/>
                <a:cs typeface="Arial"/>
              </a:rPr>
              <a:t>/Motor</a:t>
            </a:r>
            <a:r>
              <a:rPr kumimoji="1" lang="en-US" altLang="ja-JP" dirty="0">
                <a:solidFill>
                  <a:srgbClr val="FF0000"/>
                </a:solidFill>
                <a:latin typeface="Arial"/>
                <a:ea typeface="ＭＳ Ｐゴシック"/>
                <a:cs typeface="Arial"/>
              </a:rPr>
              <a:t> room environment model</a:t>
            </a:r>
            <a:endParaRPr lang="en-US" altLang="ja-JP" dirty="0">
              <a:solidFill>
                <a:srgbClr val="FF0000"/>
              </a:solidFill>
              <a:latin typeface="Arial"/>
              <a:ea typeface="ＭＳ Ｐゴシック"/>
              <a:cs typeface="Arial"/>
            </a:endParaRPr>
          </a:p>
        </p:txBody>
      </p:sp>
      <p:sp>
        <p:nvSpPr>
          <p:cNvPr id="16" name="テキスト ボックス 15">
            <a:extLst>
              <a:ext uri="{FF2B5EF4-FFF2-40B4-BE49-F238E27FC236}">
                <a16:creationId xmlns:a16="http://schemas.microsoft.com/office/drawing/2014/main" id="{3AE5F820-53F7-48ED-A390-5585E500C9CB}"/>
              </a:ext>
            </a:extLst>
          </p:cNvPr>
          <p:cNvSpPr txBox="1"/>
          <p:nvPr/>
        </p:nvSpPr>
        <p:spPr>
          <a:xfrm>
            <a:off x="148703" y="2002851"/>
            <a:ext cx="4696286" cy="369332"/>
          </a:xfrm>
          <a:prstGeom prst="rect">
            <a:avLst/>
          </a:prstGeom>
          <a:noFill/>
        </p:spPr>
        <p:txBody>
          <a:bodyPr wrap="square">
            <a:spAutoFit/>
          </a:bodyPr>
          <a:lstStyle/>
          <a:p>
            <a:r>
              <a:rPr kumimoji="1" lang="en-US" altLang="ja-JP" dirty="0">
                <a:solidFill>
                  <a:srgbClr val="00B0F0"/>
                </a:solidFill>
              </a:rPr>
              <a:t>Cabin room environment model</a:t>
            </a:r>
            <a:endParaRPr lang="ja-JP" altLang="en-US" dirty="0">
              <a:solidFill>
                <a:srgbClr val="00B0F0"/>
              </a:solidFill>
            </a:endParaRPr>
          </a:p>
        </p:txBody>
      </p:sp>
      <p:sp>
        <p:nvSpPr>
          <p:cNvPr id="18" name="テキスト ボックス 17">
            <a:extLst>
              <a:ext uri="{FF2B5EF4-FFF2-40B4-BE49-F238E27FC236}">
                <a16:creationId xmlns:a16="http://schemas.microsoft.com/office/drawing/2014/main" id="{CEF72B11-3C8A-4071-B90E-1381A1F3482F}"/>
              </a:ext>
            </a:extLst>
          </p:cNvPr>
          <p:cNvSpPr txBox="1"/>
          <p:nvPr/>
        </p:nvSpPr>
        <p:spPr>
          <a:xfrm>
            <a:off x="971557" y="5879178"/>
            <a:ext cx="6485302" cy="600164"/>
          </a:xfrm>
          <a:prstGeom prst="rect">
            <a:avLst/>
          </a:prstGeom>
          <a:noFill/>
        </p:spPr>
        <p:txBody>
          <a:bodyPr wrap="square">
            <a:spAutoFit/>
          </a:bodyPr>
          <a:lstStyle/>
          <a:p>
            <a:r>
              <a:rPr lang="ja-JP" altLang="en-US" sz="1100" b="0" dirty="0"/>
              <a:t>https://media.istockphoto.com/photos/transparent-car-design-wire-model3d-illustration-my-own-car-design-picture-id594040008?k=6&amp;m=594040008&amp;s=612x612&amp;w=0&amp;h=XE8LiBjpM51aB4pH2CFt6-MT6IvALRPnlxPcac0RXhg=</a:t>
            </a:r>
          </a:p>
        </p:txBody>
      </p:sp>
      <p:sp>
        <p:nvSpPr>
          <p:cNvPr id="22" name="テキスト ボックス 21">
            <a:extLst>
              <a:ext uri="{FF2B5EF4-FFF2-40B4-BE49-F238E27FC236}">
                <a16:creationId xmlns:a16="http://schemas.microsoft.com/office/drawing/2014/main" id="{D4755A3E-EB38-459F-95E3-75EDAE11D808}"/>
              </a:ext>
            </a:extLst>
          </p:cNvPr>
          <p:cNvSpPr txBox="1"/>
          <p:nvPr/>
        </p:nvSpPr>
        <p:spPr>
          <a:xfrm>
            <a:off x="98026" y="3156503"/>
            <a:ext cx="6521968" cy="738664"/>
          </a:xfrm>
          <a:prstGeom prst="rect">
            <a:avLst/>
          </a:prstGeom>
          <a:solidFill>
            <a:srgbClr val="FFFF00"/>
          </a:solidFill>
          <a:ln>
            <a:solidFill>
              <a:schemeClr val="tx1"/>
            </a:solidFill>
          </a:ln>
        </p:spPr>
        <p:txBody>
          <a:bodyPr wrap="square" rtlCol="0">
            <a:spAutoFit/>
          </a:bodyPr>
          <a:lstStyle/>
          <a:p>
            <a:r>
              <a:rPr kumimoji="1" lang="en-US" altLang="ja-JP" b="0" dirty="0"/>
              <a:t>Note:</a:t>
            </a:r>
          </a:p>
          <a:p>
            <a:r>
              <a:rPr kumimoji="1" lang="en-US" altLang="ja-JP" sz="1200" b="0" dirty="0"/>
              <a:t>Various type of car/vehicles</a:t>
            </a:r>
          </a:p>
          <a:p>
            <a:r>
              <a:rPr lang="en-US" altLang="ja-JP" sz="1200" b="0" dirty="0"/>
              <a:t>Bus, Bulldozer, Heavy construction equipment needed each different sensors.</a:t>
            </a:r>
          </a:p>
        </p:txBody>
      </p:sp>
    </p:spTree>
    <p:extLst>
      <p:ext uri="{BB962C8B-B14F-4D97-AF65-F5344CB8AC3E}">
        <p14:creationId xmlns:p14="http://schemas.microsoft.com/office/powerpoint/2010/main" val="3514694090"/>
      </p:ext>
    </p:extLst>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solidFill>
            <a:schemeClr val="bg2"/>
          </a:solidFill>
          <a:headEnd type="none" w="med" len="med"/>
          <a:tailEnd type="none" w="med" len="med"/>
        </a:ln>
      </a:spPr>
      <a:bodyPr rtlCol="0" anchor="ctr"/>
      <a:lstStyle>
        <a:defPPr algn="ctr">
          <a:defRPr kumimoji="1" dirty="0"/>
        </a:defPPr>
      </a:lstStyle>
      <a:style>
        <a:lnRef idx="1">
          <a:schemeClr val="dk1"/>
        </a:lnRef>
        <a:fillRef idx="0">
          <a:schemeClr val="dk1"/>
        </a:fillRef>
        <a:effectRef idx="0">
          <a:schemeClr val="dk1"/>
        </a:effectRef>
        <a:fontRef idx="minor">
          <a:schemeClr val="tx1"/>
        </a:fontRef>
      </a:style>
    </a:spDef>
    <a:lnDef>
      <a:spPr>
        <a:ln>
          <a:headEnd type="none" w="med" len="med"/>
          <a:tailEnd type="none" w="med" len="med"/>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181117_YNU-MICT</Template>
  <TotalTime>3490</TotalTime>
  <Words>4087</Words>
  <Application>Microsoft Office PowerPoint</Application>
  <PresentationFormat>画面に合わせる (4:3)</PresentationFormat>
  <Paragraphs>706</Paragraphs>
  <Slides>34</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34</vt:i4>
      </vt:variant>
    </vt:vector>
  </HeadingPairs>
  <TitlesOfParts>
    <vt:vector size="39" baseType="lpstr">
      <vt:lpstr>TimesNewRomanPSMT</vt:lpstr>
      <vt:lpstr>游ゴシック</vt:lpstr>
      <vt:lpstr>Arial</vt:lpstr>
      <vt:lpstr>Times New Roman</vt:lpstr>
      <vt:lpstr>Default Design</vt:lpstr>
      <vt:lpstr>PowerPoint プレゼンテーション</vt:lpstr>
      <vt:lpstr>SG15.6a Channel and Environmental Models  of Human and Vehicle Body Area Networks (HBAN and VBAN)Including EMC/EMI Issues</vt:lpstr>
      <vt:lpstr>Channel models and scenarios in IEEE802.15.6-2012</vt:lpstr>
      <vt:lpstr>Classification of Channel and Environment Models for Human and Vehicle Body Area Networks (HBAN&amp;VBAN)</vt:lpstr>
      <vt:lpstr>Channel and Environmental Models</vt:lpstr>
      <vt:lpstr>Various Interference in Coexistence</vt:lpstr>
      <vt:lpstr>Automotive Systems and EMC</vt:lpstr>
      <vt:lpstr>PowerPoint プレゼンテーション</vt:lpstr>
      <vt:lpstr>Environment Model in Vehicle</vt:lpstr>
      <vt:lpstr>Engine/Motor Room Environment</vt:lpstr>
      <vt:lpstr>Electromagnetic Environment </vt:lpstr>
      <vt:lpstr>Electric and hybrid vehicle environment</vt:lpstr>
      <vt:lpstr>EMC model</vt:lpstr>
      <vt:lpstr>PowerPoint プレゼンテーション</vt:lpstr>
      <vt:lpstr>PowerPoint プレゼンテーション</vt:lpstr>
      <vt:lpstr>Cabin Room Environment</vt:lpstr>
      <vt:lpstr>On Vehicle Environment</vt:lpstr>
      <vt:lpstr>Environment models that can be applicable against different type of vehicles</vt:lpstr>
      <vt:lpstr>Channel and Environment Model Categories</vt:lpstr>
      <vt:lpstr>In-Vehicle Body Model Categories</vt:lpstr>
      <vt:lpstr>On-Vehicle Body Model Categories</vt:lpstr>
      <vt:lpstr>Around Vehicle Body Model Categories</vt:lpstr>
      <vt:lpstr>Inter Vehicle (Vehicle to Vehicle) Model Categories</vt:lpstr>
      <vt:lpstr>Use case : In-vehicle  (Small &amp; Medium vehicle)</vt:lpstr>
      <vt:lpstr>Use case : In-vehicle  (Large &amp; long vehicle)</vt:lpstr>
      <vt:lpstr>Use case : In-vehicle  (Large &amp; long vehicle)</vt:lpstr>
      <vt:lpstr>Use case : In-vehicle  (Special purpose vehicle)</vt:lpstr>
      <vt:lpstr>Use case : On-vehicle  Key-less entry system and relay attack avoidance</vt:lpstr>
      <vt:lpstr>Use case : In-vehicle  Elderly driver’s accident avoidance</vt:lpstr>
      <vt:lpstr>Current channel models in std.802.15.6</vt:lpstr>
      <vt:lpstr>Extension for this amendment</vt:lpstr>
      <vt:lpstr>Channel and Environmenta models between VBAN and HBAN</vt:lpstr>
      <vt:lpstr>PowerPoint プレゼンテーション</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Channel model and environment model cases</dc:title>
  <dc:creator>Kobayashi Takumi</dc:creator>
  <cp:lastModifiedBy>Kobayashi Takumi</cp:lastModifiedBy>
  <cp:revision>226</cp:revision>
  <dcterms:created xsi:type="dcterms:W3CDTF">2021-04-23T05:27:11Z</dcterms:created>
  <dcterms:modified xsi:type="dcterms:W3CDTF">2021-09-21T14:17:29Z</dcterms:modified>
</cp:coreProperties>
</file>