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72" r:id="rId1"/>
  </p:sldMasterIdLst>
  <p:notesMasterIdLst>
    <p:notesMasterId r:id="rId25"/>
  </p:notesMasterIdLst>
  <p:handoutMasterIdLst>
    <p:handoutMasterId r:id="rId26"/>
  </p:handoutMasterIdLst>
  <p:sldIdLst>
    <p:sldId id="259" r:id="rId2"/>
    <p:sldId id="987" r:id="rId3"/>
    <p:sldId id="938" r:id="rId4"/>
    <p:sldId id="963" r:id="rId5"/>
    <p:sldId id="260" r:id="rId6"/>
    <p:sldId id="261" r:id="rId7"/>
    <p:sldId id="262" r:id="rId8"/>
    <p:sldId id="263" r:id="rId9"/>
    <p:sldId id="283" r:id="rId10"/>
    <p:sldId id="284" r:id="rId11"/>
    <p:sldId id="287" r:id="rId12"/>
    <p:sldId id="944" r:id="rId13"/>
    <p:sldId id="289" r:id="rId14"/>
    <p:sldId id="950" r:id="rId15"/>
    <p:sldId id="997" r:id="rId16"/>
    <p:sldId id="990" r:id="rId17"/>
    <p:sldId id="993" r:id="rId18"/>
    <p:sldId id="992" r:id="rId19"/>
    <p:sldId id="1003" r:id="rId20"/>
    <p:sldId id="256" r:id="rId21"/>
    <p:sldId id="965" r:id="rId22"/>
    <p:sldId id="314" r:id="rId23"/>
    <p:sldId id="985" r:id="rId24"/>
  </p:sldIdLst>
  <p:sldSz cx="12192000" cy="6858000"/>
  <p:notesSz cx="6934200" cy="92805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627" autoAdjust="0"/>
    <p:restoredTop sz="96869" autoAdjust="0"/>
  </p:normalViewPr>
  <p:slideViewPr>
    <p:cSldViewPr>
      <p:cViewPr varScale="1">
        <p:scale>
          <a:sx n="162" d="100"/>
          <a:sy n="162" d="100"/>
        </p:scale>
        <p:origin x="174" y="504"/>
      </p:cViewPr>
      <p:guideLst>
        <p:guide orient="horz" pos="2160"/>
        <p:guide pos="3840"/>
      </p:guideLst>
    </p:cSldViewPr>
  </p:slideViewPr>
  <p:notesTextViewPr>
    <p:cViewPr>
      <p:scale>
        <a:sx n="1" d="1"/>
        <a:sy n="1" d="1"/>
      </p:scale>
      <p:origin x="0" y="0"/>
    </p:cViewPr>
  </p:notesTextViewPr>
  <p:sorterViewPr>
    <p:cViewPr>
      <p:scale>
        <a:sx n="200" d="100"/>
        <a:sy n="2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F5928BCF-2AFA-4C96-B9B3-61CD3F9444E2}"/>
              </a:ext>
            </a:extLst>
          </p:cNvPr>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3075" name="Rectangle 3">
            <a:extLst>
              <a:ext uri="{FF2B5EF4-FFF2-40B4-BE49-F238E27FC236}">
                <a16:creationId xmlns:a16="http://schemas.microsoft.com/office/drawing/2014/main" id="{DEF691EB-F493-4BFC-BA9E-3804951B8A37}"/>
              </a:ext>
            </a:extLst>
          </p:cNvPr>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a:extLst>
              <a:ext uri="{FF2B5EF4-FFF2-40B4-BE49-F238E27FC236}">
                <a16:creationId xmlns:a16="http://schemas.microsoft.com/office/drawing/2014/main" id="{232F04D8-6A01-4CE6-A9C2-6C120CEDC44A}"/>
              </a:ext>
            </a:extLst>
          </p:cNvPr>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a:extLst>
              <a:ext uri="{FF2B5EF4-FFF2-40B4-BE49-F238E27FC236}">
                <a16:creationId xmlns:a16="http://schemas.microsoft.com/office/drawing/2014/main" id="{B4CD7DB4-6C86-4F93-B031-A53510EABFA9}"/>
              </a:ext>
            </a:extLst>
          </p:cNvPr>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5AAE0BD8-2335-40DF-9498-A6F5F5948586}" type="slidenum">
              <a:rPr lang="en-US" altLang="en-US"/>
              <a:pPr/>
              <a:t>‹#›</a:t>
            </a:fld>
            <a:endParaRPr lang="en-US" altLang="en-US"/>
          </a:p>
        </p:txBody>
      </p:sp>
      <p:sp>
        <p:nvSpPr>
          <p:cNvPr id="3078" name="Line 6">
            <a:extLst>
              <a:ext uri="{FF2B5EF4-FFF2-40B4-BE49-F238E27FC236}">
                <a16:creationId xmlns:a16="http://schemas.microsoft.com/office/drawing/2014/main" id="{AD189D1B-483F-40B4-96ED-E26E84F78A63}"/>
              </a:ext>
            </a:extLst>
          </p:cNvPr>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a:extLst>
              <a:ext uri="{FF2B5EF4-FFF2-40B4-BE49-F238E27FC236}">
                <a16:creationId xmlns:a16="http://schemas.microsoft.com/office/drawing/2014/main" id="{D71EEEC5-D10E-4666-9412-D03AC31B469D}"/>
              </a:ext>
            </a:extLst>
          </p:cNvPr>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Submission</a:t>
            </a:r>
          </a:p>
        </p:txBody>
      </p:sp>
      <p:sp>
        <p:nvSpPr>
          <p:cNvPr id="3080" name="Line 8">
            <a:extLst>
              <a:ext uri="{FF2B5EF4-FFF2-40B4-BE49-F238E27FC236}">
                <a16:creationId xmlns:a16="http://schemas.microsoft.com/office/drawing/2014/main" id="{2C8F3342-9321-4B99-B429-C517113CCA72}"/>
              </a:ext>
            </a:extLst>
          </p:cNvPr>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84243AA9-4B2E-43FD-AABB-87B7E512A5ED}"/>
              </a:ext>
            </a:extLst>
          </p:cNvPr>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2051" name="Rectangle 3">
            <a:extLst>
              <a:ext uri="{FF2B5EF4-FFF2-40B4-BE49-F238E27FC236}">
                <a16:creationId xmlns:a16="http://schemas.microsoft.com/office/drawing/2014/main" id="{B09104E7-A174-4C94-BFDB-4A3AA4AE627D}"/>
              </a:ext>
            </a:extLst>
          </p:cNvPr>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a:extLst>
              <a:ext uri="{FF2B5EF4-FFF2-40B4-BE49-F238E27FC236}">
                <a16:creationId xmlns:a16="http://schemas.microsoft.com/office/drawing/2014/main" id="{6A4426A3-3499-40E9-B689-31D2D0C4D535}"/>
              </a:ext>
            </a:extLst>
          </p:cNvPr>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a:extLst>
              <a:ext uri="{FF2B5EF4-FFF2-40B4-BE49-F238E27FC236}">
                <a16:creationId xmlns:a16="http://schemas.microsoft.com/office/drawing/2014/main" id="{B42F2D2C-0C5E-41E5-B6D3-0AF9D69A99F5}"/>
              </a:ext>
            </a:extLst>
          </p:cNvPr>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a:extLst>
              <a:ext uri="{FF2B5EF4-FFF2-40B4-BE49-F238E27FC236}">
                <a16:creationId xmlns:a16="http://schemas.microsoft.com/office/drawing/2014/main" id="{B2153063-818B-4690-A098-18057C1D3A99}"/>
              </a:ext>
            </a:extLst>
          </p:cNvPr>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a:extLst>
              <a:ext uri="{FF2B5EF4-FFF2-40B4-BE49-F238E27FC236}">
                <a16:creationId xmlns:a16="http://schemas.microsoft.com/office/drawing/2014/main" id="{717088A5-A9E1-4A78-B24A-87B8E5F23532}"/>
              </a:ext>
            </a:extLst>
          </p:cNvPr>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288914EB-C816-47C1-9ECC-820C733E652F}" type="slidenum">
              <a:rPr lang="en-US" altLang="en-US"/>
              <a:pPr/>
              <a:t>‹#›</a:t>
            </a:fld>
            <a:endParaRPr lang="en-US" altLang="en-US"/>
          </a:p>
        </p:txBody>
      </p:sp>
      <p:sp>
        <p:nvSpPr>
          <p:cNvPr id="2056" name="Rectangle 8">
            <a:extLst>
              <a:ext uri="{FF2B5EF4-FFF2-40B4-BE49-F238E27FC236}">
                <a16:creationId xmlns:a16="http://schemas.microsoft.com/office/drawing/2014/main" id="{FB1F6655-D839-4B13-9639-009B30FBB540}"/>
              </a:ext>
            </a:extLst>
          </p:cNvPr>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a:extLst>
              <a:ext uri="{FF2B5EF4-FFF2-40B4-BE49-F238E27FC236}">
                <a16:creationId xmlns:a16="http://schemas.microsoft.com/office/drawing/2014/main" id="{84365D5C-13DD-4238-847E-B85309BCCAB4}"/>
              </a:ext>
            </a:extLst>
          </p:cNvPr>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a:extLst>
              <a:ext uri="{FF2B5EF4-FFF2-40B4-BE49-F238E27FC236}">
                <a16:creationId xmlns:a16="http://schemas.microsoft.com/office/drawing/2014/main" id="{86379176-2AB9-4008-9787-60375EB17C64}"/>
              </a:ext>
            </a:extLst>
          </p:cNvPr>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8</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6EBCF6D4-381F-48FF-842D-8250460519E3}"/>
              </a:ext>
            </a:extLst>
          </p:cNvPr>
          <p:cNvSpPr>
            <a:spLocks noGrp="1" noChangeArrowheads="1"/>
          </p:cNvSpPr>
          <p:nvPr>
            <p:ph type="hdr" sz="quarter"/>
          </p:nvPr>
        </p:nvSpPr>
        <p:spPr>
          <a:ln/>
        </p:spPr>
        <p:txBody>
          <a:bodyPr/>
          <a:lstStyle/>
          <a:p>
            <a:r>
              <a:rPr lang="en-US" altLang="en-US"/>
              <a:t>doc.: IEEE 802.15-&lt;doc#&gt;</a:t>
            </a:r>
          </a:p>
        </p:txBody>
      </p:sp>
      <p:sp>
        <p:nvSpPr>
          <p:cNvPr id="5" name="Rectangle 3">
            <a:extLst>
              <a:ext uri="{FF2B5EF4-FFF2-40B4-BE49-F238E27FC236}">
                <a16:creationId xmlns:a16="http://schemas.microsoft.com/office/drawing/2014/main" id="{5190A212-2C9C-46AB-9059-430C0A43BA32}"/>
              </a:ext>
            </a:extLst>
          </p:cNvPr>
          <p:cNvSpPr>
            <a:spLocks noGrp="1" noChangeArrowheads="1"/>
          </p:cNvSpPr>
          <p:nvPr>
            <p:ph type="dt" idx="1"/>
          </p:nvPr>
        </p:nvSpPr>
        <p:spPr>
          <a:ln/>
        </p:spPr>
        <p:txBody>
          <a:bodyPr/>
          <a:lstStyle/>
          <a:p>
            <a:r>
              <a:rPr lang="en-US" altLang="en-US"/>
              <a:t>&lt;month year&gt;</a:t>
            </a:r>
          </a:p>
        </p:txBody>
      </p:sp>
      <p:sp>
        <p:nvSpPr>
          <p:cNvPr id="6" name="Rectangle 6">
            <a:extLst>
              <a:ext uri="{FF2B5EF4-FFF2-40B4-BE49-F238E27FC236}">
                <a16:creationId xmlns:a16="http://schemas.microsoft.com/office/drawing/2014/main" id="{8A758F9F-24F5-421F-A1DB-E62341CCF970}"/>
              </a:ext>
            </a:extLst>
          </p:cNvPr>
          <p:cNvSpPr>
            <a:spLocks noGrp="1" noChangeArrowheads="1"/>
          </p:cNvSpPr>
          <p:nvPr>
            <p:ph type="ftr" sz="quarter" idx="4"/>
          </p:nvPr>
        </p:nvSpPr>
        <p:spPr>
          <a:ln/>
        </p:spPr>
        <p:txBody>
          <a:bodyPr/>
          <a:lstStyle/>
          <a:p>
            <a:pPr lvl="4"/>
            <a:r>
              <a:rPr lang="en-US" altLang="en-US"/>
              <a:t>&lt;author&gt;, &lt;company&gt;</a:t>
            </a:r>
          </a:p>
        </p:txBody>
      </p:sp>
      <p:sp>
        <p:nvSpPr>
          <p:cNvPr id="7" name="Rectangle 7">
            <a:extLst>
              <a:ext uri="{FF2B5EF4-FFF2-40B4-BE49-F238E27FC236}">
                <a16:creationId xmlns:a16="http://schemas.microsoft.com/office/drawing/2014/main" id="{A5EFA8C7-7335-4E44-9C19-5B2731430D69}"/>
              </a:ext>
            </a:extLst>
          </p:cNvPr>
          <p:cNvSpPr>
            <a:spLocks noGrp="1" noChangeArrowheads="1"/>
          </p:cNvSpPr>
          <p:nvPr>
            <p:ph type="sldNum" sz="quarter" idx="5"/>
          </p:nvPr>
        </p:nvSpPr>
        <p:spPr>
          <a:ln/>
        </p:spPr>
        <p:txBody>
          <a:bodyPr/>
          <a:lstStyle/>
          <a:p>
            <a:r>
              <a:rPr lang="en-US" altLang="en-US"/>
              <a:t>Page </a:t>
            </a:r>
            <a:fld id="{824EC013-93EB-48F9-854A-4C4A8EC68288}" type="slidenum">
              <a:rPr lang="en-US" altLang="en-US"/>
              <a:pPr/>
              <a:t>20</a:t>
            </a:fld>
            <a:endParaRPr lang="en-US" altLang="en-US"/>
          </a:p>
        </p:txBody>
      </p:sp>
      <p:sp>
        <p:nvSpPr>
          <p:cNvPr id="24578" name="Rectangle 2">
            <a:extLst>
              <a:ext uri="{FF2B5EF4-FFF2-40B4-BE49-F238E27FC236}">
                <a16:creationId xmlns:a16="http://schemas.microsoft.com/office/drawing/2014/main" id="{F0251BC8-9342-4CAB-A182-4084CB8D1B3C}"/>
              </a:ext>
            </a:extLst>
          </p:cNvPr>
          <p:cNvSpPr>
            <a:spLocks noGrp="1" noRot="1" noChangeAspect="1" noChangeArrowheads="1" noTextEdit="1"/>
          </p:cNvSpPr>
          <p:nvPr>
            <p:ph type="sldImg"/>
          </p:nvPr>
        </p:nvSpPr>
        <p:spPr>
          <a:xfrm>
            <a:off x="384175" y="701675"/>
            <a:ext cx="6165850" cy="3468688"/>
          </a:xfrm>
          <a:ln/>
        </p:spPr>
      </p:sp>
      <p:sp>
        <p:nvSpPr>
          <p:cNvPr id="24579" name="Rectangle 3">
            <a:extLst>
              <a:ext uri="{FF2B5EF4-FFF2-40B4-BE49-F238E27FC236}">
                <a16:creationId xmlns:a16="http://schemas.microsoft.com/office/drawing/2014/main" id="{A89D6B1B-1F53-4C74-8C28-348D6AAEED76}"/>
              </a:ext>
            </a:extLst>
          </p:cNvPr>
          <p:cNvSpPr>
            <a:spLocks noGrp="1" noChangeArrowheads="1"/>
          </p:cNvSpPr>
          <p:nvPr>
            <p:ph type="body" idx="1"/>
          </p:nvPr>
        </p:nvSpPr>
        <p:spPr/>
        <p:txBody>
          <a:bodyPr/>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9340BF-5F8E-4D0D-A5E0-5A0A6D7C836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2053BFB-49A4-49D0-92A4-0B6BAD3B76A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5" name="Footer Placeholder 4">
            <a:extLst>
              <a:ext uri="{FF2B5EF4-FFF2-40B4-BE49-F238E27FC236}">
                <a16:creationId xmlns:a16="http://schemas.microsoft.com/office/drawing/2014/main" id="{4EA778FC-785C-4BC9-BC40-B3D49D6FAD97}"/>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18A494C4-704D-4121-880C-BADA06E989CE}"/>
              </a:ext>
            </a:extLst>
          </p:cNvPr>
          <p:cNvSpPr>
            <a:spLocks noGrp="1"/>
          </p:cNvSpPr>
          <p:nvPr>
            <p:ph type="sldNum" sz="quarter" idx="12"/>
          </p:nvPr>
        </p:nvSpPr>
        <p:spPr>
          <a:xfrm>
            <a:off x="8915400" y="6356350"/>
            <a:ext cx="2971800" cy="365125"/>
          </a:xfrm>
          <a:prstGeom prst="rect">
            <a:avLst/>
          </a:prstGeom>
        </p:spPr>
        <p:txBody>
          <a:bodyPr/>
          <a:lstStyle/>
          <a:p>
            <a:fld id="{D948579F-2529-4240-99E8-9509083FD228}" type="slidenum">
              <a:rPr lang="en-US" smtClean="0"/>
              <a:pPr/>
              <a:t>‹#›</a:t>
            </a:fld>
            <a:endParaRPr lang="en-US" dirty="0"/>
          </a:p>
        </p:txBody>
      </p:sp>
    </p:spTree>
    <p:extLst>
      <p:ext uri="{BB962C8B-B14F-4D97-AF65-F5344CB8AC3E}">
        <p14:creationId xmlns:p14="http://schemas.microsoft.com/office/powerpoint/2010/main" val="9773624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7073BA-DFE5-4C44-954A-E15992A8507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1955512-4FEA-46E7-B28E-27C557F9ACB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0A98E974-41EA-49D3-9C7D-BF95D02862FC}"/>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11364F44-03F0-42B4-87C8-857D5C6B63A7}"/>
              </a:ext>
            </a:extLst>
          </p:cNvPr>
          <p:cNvSpPr>
            <a:spLocks noGrp="1"/>
          </p:cNvSpPr>
          <p:nvPr>
            <p:ph type="sldNum" sz="quarter" idx="12"/>
          </p:nvPr>
        </p:nvSpPr>
        <p:spPr>
          <a:xfrm>
            <a:off x="8915400" y="6356350"/>
            <a:ext cx="2971800" cy="365125"/>
          </a:xfrm>
          <a:prstGeom prst="rect">
            <a:avLst/>
          </a:prstGeom>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577076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72D77BA-4D2B-4B3E-B7FE-5D96FB96667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BE9592F-7187-4CF9-AC1A-E0C988BD63B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784AD52A-0731-4E67-8DB5-CF6FBF150E3C}"/>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AE3ABBE5-9CB9-4B4A-A05F-DAB895D53990}"/>
              </a:ext>
            </a:extLst>
          </p:cNvPr>
          <p:cNvSpPr>
            <a:spLocks noGrp="1"/>
          </p:cNvSpPr>
          <p:nvPr>
            <p:ph type="sldNum" sz="quarter" idx="12"/>
          </p:nvPr>
        </p:nvSpPr>
        <p:spPr>
          <a:xfrm>
            <a:off x="8915400" y="6356350"/>
            <a:ext cx="2971800" cy="365125"/>
          </a:xfrm>
          <a:prstGeom prst="rect">
            <a:avLst/>
          </a:prstGeom>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42549402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0"/>
            <a:ext cx="10363200" cy="1066800"/>
          </a:xfrm>
        </p:spPr>
        <p:txBody>
          <a:bodyPr/>
          <a:lstStyle/>
          <a:p>
            <a:r>
              <a:rPr lang="en-US"/>
              <a:t>Click to edit Master title style</a:t>
            </a:r>
          </a:p>
        </p:txBody>
      </p:sp>
      <p:sp>
        <p:nvSpPr>
          <p:cNvPr id="3" name="Text Placeholder 2"/>
          <p:cNvSpPr>
            <a:spLocks noGrp="1"/>
          </p:cNvSpPr>
          <p:nvPr>
            <p:ph type="body" sz="half" idx="1"/>
          </p:nvPr>
        </p:nvSpPr>
        <p:spPr>
          <a:xfrm>
            <a:off x="9144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Tim Godfrey, EPRI</a:t>
            </a:r>
          </a:p>
        </p:txBody>
      </p:sp>
      <p:sp>
        <p:nvSpPr>
          <p:cNvPr id="7" name="Slide Number Placeholder 6"/>
          <p:cNvSpPr>
            <a:spLocks noGrp="1" noChangeArrowheads="1"/>
          </p:cNvSpPr>
          <p:nvPr>
            <p:ph type="sldNum" sz="quarter" idx="12"/>
          </p:nvPr>
        </p:nvSpPr>
        <p:spPr>
          <a:xfrm>
            <a:off x="8915400" y="6356350"/>
            <a:ext cx="2971800" cy="365125"/>
          </a:xfrm>
          <a:prstGeom prst="rect">
            <a:avLst/>
          </a:prstGeom>
          <a:ln/>
        </p:spPr>
        <p:txBody>
          <a:bodyPr/>
          <a:lstStyle>
            <a:lvl1pPr>
              <a:defRPr/>
            </a:lvl1pPr>
          </a:lstStyle>
          <a:p>
            <a:pPr>
              <a:defRPr/>
            </a:pPr>
            <a:r>
              <a:rPr lang="en-US"/>
              <a:t>Slide </a:t>
            </a:r>
            <a:fld id="{C251FCF5-DCE1-4BE7-BAC9-5817EB43EA6A}" type="slidenum">
              <a:rPr lang="en-US"/>
              <a:pPr>
                <a:defRPr/>
              </a:pPr>
              <a:t>‹#›</a:t>
            </a:fld>
            <a:endParaRPr lang="en-US"/>
          </a:p>
        </p:txBody>
      </p:sp>
    </p:spTree>
    <p:extLst>
      <p:ext uri="{BB962C8B-B14F-4D97-AF65-F5344CB8AC3E}">
        <p14:creationId xmlns:p14="http://schemas.microsoft.com/office/powerpoint/2010/main" val="17780012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63350B-D256-44E7-8DD3-38060DAAD0E8}"/>
              </a:ext>
            </a:extLst>
          </p:cNvPr>
          <p:cNvSpPr>
            <a:spLocks noGrp="1"/>
          </p:cNvSpPr>
          <p:nvPr>
            <p:ph type="title"/>
          </p:nvPr>
        </p:nvSpPr>
        <p:spPr>
          <a:xfrm>
            <a:off x="838200" y="365125"/>
            <a:ext cx="10515600" cy="930275"/>
          </a:xfrm>
        </p:spPr>
        <p:txBody>
          <a:bodyPr/>
          <a:lstStyle/>
          <a:p>
            <a:r>
              <a:rPr lang="en-US"/>
              <a:t>Click to edit Master title style</a:t>
            </a:r>
          </a:p>
        </p:txBody>
      </p:sp>
      <p:sp>
        <p:nvSpPr>
          <p:cNvPr id="3" name="Content Placeholder 2">
            <a:extLst>
              <a:ext uri="{FF2B5EF4-FFF2-40B4-BE49-F238E27FC236}">
                <a16:creationId xmlns:a16="http://schemas.microsoft.com/office/drawing/2014/main" id="{BBD421C6-9CB3-41CD-8227-890B3D0449A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66D2DAB-F591-41BA-8754-9F527FC4CF01}"/>
              </a:ext>
            </a:extLst>
          </p:cNvPr>
          <p:cNvSpPr>
            <a:spLocks noGrp="1"/>
          </p:cNvSpPr>
          <p:nvPr>
            <p:ph type="dt" sz="half" idx="10"/>
          </p:nvPr>
        </p:nvSpPr>
        <p:spPr/>
        <p:txBody>
          <a:bodyPr/>
          <a:lstStyle>
            <a:lvl1pPr>
              <a:defRPr/>
            </a:lvl1pPr>
          </a:lstStyle>
          <a:p>
            <a:r>
              <a:rPr lang="en-US" dirty="0"/>
              <a:t>April_2021</a:t>
            </a:r>
          </a:p>
        </p:txBody>
      </p:sp>
      <p:sp>
        <p:nvSpPr>
          <p:cNvPr id="8" name="Footer Placeholder 7">
            <a:extLst>
              <a:ext uri="{FF2B5EF4-FFF2-40B4-BE49-F238E27FC236}">
                <a16:creationId xmlns:a16="http://schemas.microsoft.com/office/drawing/2014/main" id="{085B9F04-F578-4AFA-B4AE-431568EF8D75}"/>
              </a:ext>
            </a:extLst>
          </p:cNvPr>
          <p:cNvSpPr>
            <a:spLocks noGrp="1"/>
          </p:cNvSpPr>
          <p:nvPr>
            <p:ph type="ftr" sz="quarter" idx="11"/>
          </p:nvPr>
        </p:nvSpPr>
        <p:spPr/>
        <p:txBody>
          <a:bodyPr/>
          <a:lstStyle/>
          <a:p>
            <a:r>
              <a:rPr lang="en-US"/>
              <a:t>Tim Godfrey, EPRI</a:t>
            </a:r>
          </a:p>
        </p:txBody>
      </p:sp>
      <p:sp>
        <p:nvSpPr>
          <p:cNvPr id="9" name="Slide Number Placeholder 8">
            <a:extLst>
              <a:ext uri="{FF2B5EF4-FFF2-40B4-BE49-F238E27FC236}">
                <a16:creationId xmlns:a16="http://schemas.microsoft.com/office/drawing/2014/main" id="{460DDDE6-6E97-43D6-8051-AF0AB570FC8C}"/>
              </a:ext>
            </a:extLst>
          </p:cNvPr>
          <p:cNvSpPr>
            <a:spLocks noGrp="1"/>
          </p:cNvSpPr>
          <p:nvPr>
            <p:ph type="sldNum" sz="quarter" idx="12"/>
          </p:nvPr>
        </p:nvSpPr>
        <p:spPr>
          <a:xfrm>
            <a:off x="8915400" y="6356350"/>
            <a:ext cx="2971800" cy="365125"/>
          </a:xfrm>
          <a:prstGeom prst="rect">
            <a:avLst/>
          </a:prstGeom>
        </p:spPr>
        <p:txBody>
          <a:bodyPr/>
          <a:lstStyle/>
          <a:p>
            <a:fld id="{A1C9EF53-BD90-4B75-A223-F9525C143888}" type="slidenum">
              <a:rPr lang="en-US" smtClean="0"/>
              <a:pPr/>
              <a:t>‹#›</a:t>
            </a:fld>
            <a:endParaRPr lang="en-US" dirty="0"/>
          </a:p>
        </p:txBody>
      </p:sp>
    </p:spTree>
    <p:extLst>
      <p:ext uri="{BB962C8B-B14F-4D97-AF65-F5344CB8AC3E}">
        <p14:creationId xmlns:p14="http://schemas.microsoft.com/office/powerpoint/2010/main" val="12049222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027142-C481-40BB-8C62-2589565C5BD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8F42F0D-64F5-4F57-809B-361119C9420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5" name="Footer Placeholder 4">
            <a:extLst>
              <a:ext uri="{FF2B5EF4-FFF2-40B4-BE49-F238E27FC236}">
                <a16:creationId xmlns:a16="http://schemas.microsoft.com/office/drawing/2014/main" id="{E8F1227C-1827-4C02-8ED1-FA33BA291579}"/>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D851D1B6-7A65-422B-A56F-025734ED9681}"/>
              </a:ext>
            </a:extLst>
          </p:cNvPr>
          <p:cNvSpPr>
            <a:spLocks noGrp="1"/>
          </p:cNvSpPr>
          <p:nvPr>
            <p:ph type="sldNum" sz="quarter" idx="12"/>
          </p:nvPr>
        </p:nvSpPr>
        <p:spPr>
          <a:xfrm>
            <a:off x="8915400" y="6356350"/>
            <a:ext cx="2971800" cy="365125"/>
          </a:xfrm>
          <a:prstGeom prst="rect">
            <a:avLst/>
          </a:prstGeom>
        </p:spPr>
        <p:txBody>
          <a:bodyPr/>
          <a:lstStyle/>
          <a:p>
            <a:fld id="{EBD4C34D-4CD0-4A0E-BD59-F509346FA9BB}" type="slidenum">
              <a:rPr lang="en-US" smtClean="0"/>
              <a:pPr/>
              <a:t>‹#›</a:t>
            </a:fld>
            <a:endParaRPr lang="en-US" dirty="0"/>
          </a:p>
        </p:txBody>
      </p:sp>
    </p:spTree>
    <p:extLst>
      <p:ext uri="{BB962C8B-B14F-4D97-AF65-F5344CB8AC3E}">
        <p14:creationId xmlns:p14="http://schemas.microsoft.com/office/powerpoint/2010/main" val="18019923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1B6E73-F79A-4294-AB49-DB8A23551354}"/>
              </a:ext>
            </a:extLst>
          </p:cNvPr>
          <p:cNvSpPr>
            <a:spLocks noGrp="1"/>
          </p:cNvSpPr>
          <p:nvPr>
            <p:ph type="title"/>
          </p:nvPr>
        </p:nvSpPr>
        <p:spPr>
          <a:xfrm>
            <a:off x="838200" y="365125"/>
            <a:ext cx="10515600" cy="930275"/>
          </a:xfrm>
        </p:spPr>
        <p:txBody>
          <a:bodyPr/>
          <a:lstStyle/>
          <a:p>
            <a:r>
              <a:rPr lang="en-US"/>
              <a:t>Click to edit Master title style</a:t>
            </a:r>
          </a:p>
        </p:txBody>
      </p:sp>
      <p:sp>
        <p:nvSpPr>
          <p:cNvPr id="3" name="Content Placeholder 2">
            <a:extLst>
              <a:ext uri="{FF2B5EF4-FFF2-40B4-BE49-F238E27FC236}">
                <a16:creationId xmlns:a16="http://schemas.microsoft.com/office/drawing/2014/main" id="{DE892829-C4B6-40F9-8536-F4E7C661EED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1814764-BA73-4A2C-B415-2A1020208BA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a:extLst>
              <a:ext uri="{FF2B5EF4-FFF2-40B4-BE49-F238E27FC236}">
                <a16:creationId xmlns:a16="http://schemas.microsoft.com/office/drawing/2014/main" id="{AE6E336D-F23D-4CA2-AA0E-C78141335070}"/>
              </a:ext>
            </a:extLst>
          </p:cNvPr>
          <p:cNvSpPr>
            <a:spLocks noGrp="1"/>
          </p:cNvSpPr>
          <p:nvPr>
            <p:ph type="ftr" sz="quarter" idx="11"/>
          </p:nvPr>
        </p:nvSpPr>
        <p:spPr/>
        <p:txBody>
          <a:bodyPr/>
          <a:lstStyle/>
          <a:p>
            <a:r>
              <a:rPr lang="en-US"/>
              <a:t>Tim Godfrey, EPRI</a:t>
            </a:r>
          </a:p>
        </p:txBody>
      </p:sp>
      <p:sp>
        <p:nvSpPr>
          <p:cNvPr id="7" name="Slide Number Placeholder 6">
            <a:extLst>
              <a:ext uri="{FF2B5EF4-FFF2-40B4-BE49-F238E27FC236}">
                <a16:creationId xmlns:a16="http://schemas.microsoft.com/office/drawing/2014/main" id="{2BABFD56-369C-463C-84E4-88F20A312188}"/>
              </a:ext>
            </a:extLst>
          </p:cNvPr>
          <p:cNvSpPr>
            <a:spLocks noGrp="1"/>
          </p:cNvSpPr>
          <p:nvPr>
            <p:ph type="sldNum" sz="quarter" idx="12"/>
          </p:nvPr>
        </p:nvSpPr>
        <p:spPr>
          <a:xfrm>
            <a:off x="8915400" y="6356350"/>
            <a:ext cx="2971800" cy="365125"/>
          </a:xfrm>
          <a:prstGeom prst="rect">
            <a:avLst/>
          </a:prstGeom>
        </p:spPr>
        <p:txBody>
          <a:bodyPr/>
          <a:lstStyle/>
          <a:p>
            <a:fld id="{78D82EEF-B42F-44D5-8B21-14FE82D1E170}" type="slidenum">
              <a:rPr lang="en-US" smtClean="0"/>
              <a:pPr/>
              <a:t>‹#›</a:t>
            </a:fld>
            <a:endParaRPr lang="en-US" dirty="0"/>
          </a:p>
        </p:txBody>
      </p:sp>
    </p:spTree>
    <p:extLst>
      <p:ext uri="{BB962C8B-B14F-4D97-AF65-F5344CB8AC3E}">
        <p14:creationId xmlns:p14="http://schemas.microsoft.com/office/powerpoint/2010/main" val="2357040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484CBD-1CC6-4FF3-8562-A467F6E7DC8E}"/>
              </a:ext>
            </a:extLst>
          </p:cNvPr>
          <p:cNvSpPr>
            <a:spLocks noGrp="1"/>
          </p:cNvSpPr>
          <p:nvPr>
            <p:ph type="title"/>
          </p:nvPr>
        </p:nvSpPr>
        <p:spPr>
          <a:xfrm>
            <a:off x="839788" y="365125"/>
            <a:ext cx="10515600" cy="823913"/>
          </a:xfrm>
        </p:spPr>
        <p:txBody>
          <a:bodyPr/>
          <a:lstStyle/>
          <a:p>
            <a:r>
              <a:rPr lang="en-US" dirty="0"/>
              <a:t>Click to edit Master title style</a:t>
            </a:r>
          </a:p>
        </p:txBody>
      </p:sp>
      <p:sp>
        <p:nvSpPr>
          <p:cNvPr id="3" name="Text Placeholder 2">
            <a:extLst>
              <a:ext uri="{FF2B5EF4-FFF2-40B4-BE49-F238E27FC236}">
                <a16:creationId xmlns:a16="http://schemas.microsoft.com/office/drawing/2014/main" id="{A68EC7E5-4FD1-4F6C-A00D-EBD1AEE9834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40AAB7E-4161-45BC-B6A2-502784EAB85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8C577CD-7926-450F-BA89-6047CE1E44D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0FB9390-E2E2-4EB8-BBFD-A88A78505D5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a:extLst>
              <a:ext uri="{FF2B5EF4-FFF2-40B4-BE49-F238E27FC236}">
                <a16:creationId xmlns:a16="http://schemas.microsoft.com/office/drawing/2014/main" id="{A48AADB4-F065-4243-BC32-C53D77F12E3A}"/>
              </a:ext>
            </a:extLst>
          </p:cNvPr>
          <p:cNvSpPr>
            <a:spLocks noGrp="1"/>
          </p:cNvSpPr>
          <p:nvPr>
            <p:ph type="ftr" sz="quarter" idx="11"/>
          </p:nvPr>
        </p:nvSpPr>
        <p:spPr/>
        <p:txBody>
          <a:bodyPr/>
          <a:lstStyle/>
          <a:p>
            <a:r>
              <a:rPr lang="en-US"/>
              <a:t>Tim Godfrey, EPRI</a:t>
            </a:r>
          </a:p>
        </p:txBody>
      </p:sp>
      <p:sp>
        <p:nvSpPr>
          <p:cNvPr id="9" name="Slide Number Placeholder 8">
            <a:extLst>
              <a:ext uri="{FF2B5EF4-FFF2-40B4-BE49-F238E27FC236}">
                <a16:creationId xmlns:a16="http://schemas.microsoft.com/office/drawing/2014/main" id="{73A90B6F-4CA1-4484-84E6-75247FA5405C}"/>
              </a:ext>
            </a:extLst>
          </p:cNvPr>
          <p:cNvSpPr>
            <a:spLocks noGrp="1"/>
          </p:cNvSpPr>
          <p:nvPr>
            <p:ph type="sldNum" sz="quarter" idx="12"/>
          </p:nvPr>
        </p:nvSpPr>
        <p:spPr>
          <a:xfrm>
            <a:off x="8915400" y="6356350"/>
            <a:ext cx="2971800" cy="365125"/>
          </a:xfrm>
          <a:prstGeom prst="rect">
            <a:avLst/>
          </a:prstGeom>
        </p:spPr>
        <p:txBody>
          <a:bodyPr/>
          <a:lstStyle/>
          <a:p>
            <a:fld id="{77FB97AE-1903-41D8-B1F9-83692465749C}" type="slidenum">
              <a:rPr lang="en-US" smtClean="0"/>
              <a:pPr/>
              <a:t>‹#›</a:t>
            </a:fld>
            <a:endParaRPr lang="en-US" dirty="0"/>
          </a:p>
        </p:txBody>
      </p:sp>
    </p:spTree>
    <p:extLst>
      <p:ext uri="{BB962C8B-B14F-4D97-AF65-F5344CB8AC3E}">
        <p14:creationId xmlns:p14="http://schemas.microsoft.com/office/powerpoint/2010/main" val="37599448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986945-D244-4ACF-A404-655E61D9F2B6}"/>
              </a:ext>
            </a:extLst>
          </p:cNvPr>
          <p:cNvSpPr>
            <a:spLocks noGrp="1"/>
          </p:cNvSpPr>
          <p:nvPr>
            <p:ph type="title"/>
          </p:nvPr>
        </p:nvSpPr>
        <p:spPr>
          <a:xfrm>
            <a:off x="838200" y="365125"/>
            <a:ext cx="10515600" cy="854075"/>
          </a:xfrm>
        </p:spPr>
        <p:txBody>
          <a:bodyPr/>
          <a:lstStyle/>
          <a:p>
            <a:r>
              <a:rPr lang="en-US" dirty="0"/>
              <a:t>Click to edit Master title style</a:t>
            </a:r>
          </a:p>
        </p:txBody>
      </p:sp>
      <p:sp>
        <p:nvSpPr>
          <p:cNvPr id="4" name="Footer Placeholder 3">
            <a:extLst>
              <a:ext uri="{FF2B5EF4-FFF2-40B4-BE49-F238E27FC236}">
                <a16:creationId xmlns:a16="http://schemas.microsoft.com/office/drawing/2014/main" id="{68D4BF79-07B4-4955-B85E-4405A1F860BD}"/>
              </a:ext>
            </a:extLst>
          </p:cNvPr>
          <p:cNvSpPr>
            <a:spLocks noGrp="1"/>
          </p:cNvSpPr>
          <p:nvPr>
            <p:ph type="ftr" sz="quarter" idx="11"/>
          </p:nvPr>
        </p:nvSpPr>
        <p:spPr/>
        <p:txBody>
          <a:bodyPr/>
          <a:lstStyle/>
          <a:p>
            <a:r>
              <a:rPr lang="en-US"/>
              <a:t>Tim Godfrey, EPRI</a:t>
            </a:r>
          </a:p>
        </p:txBody>
      </p:sp>
      <p:sp>
        <p:nvSpPr>
          <p:cNvPr id="5" name="Slide Number Placeholder 4">
            <a:extLst>
              <a:ext uri="{FF2B5EF4-FFF2-40B4-BE49-F238E27FC236}">
                <a16:creationId xmlns:a16="http://schemas.microsoft.com/office/drawing/2014/main" id="{B8AD029C-D020-47D5-BB22-7E9C3ECD6ED2}"/>
              </a:ext>
            </a:extLst>
          </p:cNvPr>
          <p:cNvSpPr>
            <a:spLocks noGrp="1"/>
          </p:cNvSpPr>
          <p:nvPr>
            <p:ph type="sldNum" sz="quarter" idx="12"/>
          </p:nvPr>
        </p:nvSpPr>
        <p:spPr>
          <a:xfrm>
            <a:off x="8915400" y="6356350"/>
            <a:ext cx="2971800" cy="365125"/>
          </a:xfrm>
          <a:prstGeom prst="rect">
            <a:avLst/>
          </a:prstGeom>
        </p:spPr>
        <p:txBody>
          <a:bodyPr/>
          <a:lstStyle/>
          <a:p>
            <a:fld id="{7EFC2CB1-BB33-4EAC-A903-EB830165C15C}" type="slidenum">
              <a:rPr lang="en-US" smtClean="0"/>
              <a:pPr/>
              <a:t>‹#›</a:t>
            </a:fld>
            <a:endParaRPr lang="en-US" dirty="0"/>
          </a:p>
        </p:txBody>
      </p:sp>
    </p:spTree>
    <p:extLst>
      <p:ext uri="{BB962C8B-B14F-4D97-AF65-F5344CB8AC3E}">
        <p14:creationId xmlns:p14="http://schemas.microsoft.com/office/powerpoint/2010/main" val="16757147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2365A174-56AE-48D1-AEA8-B9023FC3FC5F}"/>
              </a:ext>
            </a:extLst>
          </p:cNvPr>
          <p:cNvSpPr>
            <a:spLocks noGrp="1"/>
          </p:cNvSpPr>
          <p:nvPr>
            <p:ph type="ftr" sz="quarter" idx="11"/>
          </p:nvPr>
        </p:nvSpPr>
        <p:spPr/>
        <p:txBody>
          <a:bodyPr/>
          <a:lstStyle/>
          <a:p>
            <a:r>
              <a:rPr lang="en-US"/>
              <a:t>Tim Godfrey, EPRI</a:t>
            </a:r>
          </a:p>
        </p:txBody>
      </p:sp>
      <p:sp>
        <p:nvSpPr>
          <p:cNvPr id="4" name="Slide Number Placeholder 3">
            <a:extLst>
              <a:ext uri="{FF2B5EF4-FFF2-40B4-BE49-F238E27FC236}">
                <a16:creationId xmlns:a16="http://schemas.microsoft.com/office/drawing/2014/main" id="{359ADC39-63CB-4FFF-9A4E-E9D8BC55143D}"/>
              </a:ext>
            </a:extLst>
          </p:cNvPr>
          <p:cNvSpPr>
            <a:spLocks noGrp="1"/>
          </p:cNvSpPr>
          <p:nvPr>
            <p:ph type="sldNum" sz="quarter" idx="12"/>
          </p:nvPr>
        </p:nvSpPr>
        <p:spPr>
          <a:xfrm>
            <a:off x="8763000" y="6324600"/>
            <a:ext cx="2971800" cy="365125"/>
          </a:xfrm>
          <a:prstGeom prst="rect">
            <a:avLst/>
          </a:prstGeom>
        </p:spPr>
        <p:txBody>
          <a:bodyPr/>
          <a:lstStyle/>
          <a:p>
            <a:fld id="{20092462-9859-4223-AEDC-0764803AB50E}" type="slidenum">
              <a:rPr lang="en-US" smtClean="0"/>
              <a:pPr/>
              <a:t>‹#›</a:t>
            </a:fld>
            <a:endParaRPr lang="en-US" dirty="0"/>
          </a:p>
        </p:txBody>
      </p:sp>
    </p:spTree>
    <p:extLst>
      <p:ext uri="{BB962C8B-B14F-4D97-AF65-F5344CB8AC3E}">
        <p14:creationId xmlns:p14="http://schemas.microsoft.com/office/powerpoint/2010/main" val="25967126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A86261-5664-4BA1-AD8D-3C2951254CA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CE03710-801E-48A3-88E4-273215BF714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D25BE92-F09A-40B2-91D2-966B9CECC97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6" name="Footer Placeholder 5">
            <a:extLst>
              <a:ext uri="{FF2B5EF4-FFF2-40B4-BE49-F238E27FC236}">
                <a16:creationId xmlns:a16="http://schemas.microsoft.com/office/drawing/2014/main" id="{25075EBD-42C1-4C96-A5AC-4EFD298D6DEC}"/>
              </a:ext>
            </a:extLst>
          </p:cNvPr>
          <p:cNvSpPr>
            <a:spLocks noGrp="1"/>
          </p:cNvSpPr>
          <p:nvPr>
            <p:ph type="ftr" sz="quarter" idx="11"/>
          </p:nvPr>
        </p:nvSpPr>
        <p:spPr/>
        <p:txBody>
          <a:bodyPr/>
          <a:lstStyle/>
          <a:p>
            <a:r>
              <a:rPr lang="en-US"/>
              <a:t>Tim Godfrey, EPRI</a:t>
            </a:r>
          </a:p>
        </p:txBody>
      </p:sp>
      <p:sp>
        <p:nvSpPr>
          <p:cNvPr id="7" name="Slide Number Placeholder 6">
            <a:extLst>
              <a:ext uri="{FF2B5EF4-FFF2-40B4-BE49-F238E27FC236}">
                <a16:creationId xmlns:a16="http://schemas.microsoft.com/office/drawing/2014/main" id="{2DB7ACE0-D531-441A-8943-C5CCE77839B8}"/>
              </a:ext>
            </a:extLst>
          </p:cNvPr>
          <p:cNvSpPr>
            <a:spLocks noGrp="1"/>
          </p:cNvSpPr>
          <p:nvPr>
            <p:ph type="sldNum" sz="quarter" idx="12"/>
          </p:nvPr>
        </p:nvSpPr>
        <p:spPr>
          <a:xfrm>
            <a:off x="8915400" y="6356350"/>
            <a:ext cx="2971800" cy="365125"/>
          </a:xfrm>
          <a:prstGeom prst="rect">
            <a:avLst/>
          </a:prstGeom>
        </p:spPr>
        <p:txBody>
          <a:bodyPr/>
          <a:lstStyle/>
          <a:p>
            <a:fld id="{A319080C-10B6-4740-8D35-C8A53BAAD847}" type="slidenum">
              <a:rPr lang="en-US" smtClean="0"/>
              <a:pPr/>
              <a:t>‹#›</a:t>
            </a:fld>
            <a:endParaRPr lang="en-US" dirty="0"/>
          </a:p>
        </p:txBody>
      </p:sp>
    </p:spTree>
    <p:extLst>
      <p:ext uri="{BB962C8B-B14F-4D97-AF65-F5344CB8AC3E}">
        <p14:creationId xmlns:p14="http://schemas.microsoft.com/office/powerpoint/2010/main" val="8258329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626A7D-2472-4CDF-ABB8-66DC7ABFF4E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1B1465E-A98A-478B-9060-52E165B4556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1C3CB6B-9C7B-4B3D-9A69-A2E172F61E8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6" name="Footer Placeholder 5">
            <a:extLst>
              <a:ext uri="{FF2B5EF4-FFF2-40B4-BE49-F238E27FC236}">
                <a16:creationId xmlns:a16="http://schemas.microsoft.com/office/drawing/2014/main" id="{5E7DC09F-8F0C-4098-9491-389FBE232850}"/>
              </a:ext>
            </a:extLst>
          </p:cNvPr>
          <p:cNvSpPr>
            <a:spLocks noGrp="1"/>
          </p:cNvSpPr>
          <p:nvPr>
            <p:ph type="ftr" sz="quarter" idx="11"/>
          </p:nvPr>
        </p:nvSpPr>
        <p:spPr/>
        <p:txBody>
          <a:bodyPr/>
          <a:lstStyle/>
          <a:p>
            <a:r>
              <a:rPr lang="en-US"/>
              <a:t>Tim Godfrey, EPRI</a:t>
            </a:r>
          </a:p>
        </p:txBody>
      </p:sp>
      <p:sp>
        <p:nvSpPr>
          <p:cNvPr id="7" name="Slide Number Placeholder 6">
            <a:extLst>
              <a:ext uri="{FF2B5EF4-FFF2-40B4-BE49-F238E27FC236}">
                <a16:creationId xmlns:a16="http://schemas.microsoft.com/office/drawing/2014/main" id="{70B0D7CC-DB8E-4140-BA08-577D0AD11663}"/>
              </a:ext>
            </a:extLst>
          </p:cNvPr>
          <p:cNvSpPr>
            <a:spLocks noGrp="1"/>
          </p:cNvSpPr>
          <p:nvPr>
            <p:ph type="sldNum" sz="quarter" idx="12"/>
          </p:nvPr>
        </p:nvSpPr>
        <p:spPr>
          <a:xfrm>
            <a:off x="8915400" y="6356350"/>
            <a:ext cx="2971800" cy="365125"/>
          </a:xfrm>
          <a:prstGeom prst="rect">
            <a:avLst/>
          </a:prstGeom>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29923070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1AB3816-5C3B-4480-A3BA-9E26AB749B5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64C7785-415E-4D48-8CF9-C23EA7D30E5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DD4F7FCF-5385-49E4-8DA1-C7DBB0F96C7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Tim Godfrey, EPRI</a:t>
            </a:r>
          </a:p>
        </p:txBody>
      </p:sp>
      <p:sp>
        <p:nvSpPr>
          <p:cNvPr id="7" name="TextBox 6">
            <a:extLst>
              <a:ext uri="{FF2B5EF4-FFF2-40B4-BE49-F238E27FC236}">
                <a16:creationId xmlns:a16="http://schemas.microsoft.com/office/drawing/2014/main" id="{8DF26BF1-2382-417D-B3C8-4E7D1A89DD76}"/>
              </a:ext>
            </a:extLst>
          </p:cNvPr>
          <p:cNvSpPr txBox="1"/>
          <p:nvPr userDrawn="1"/>
        </p:nvSpPr>
        <p:spPr>
          <a:xfrm>
            <a:off x="8153400" y="-17905"/>
            <a:ext cx="2723823" cy="369332"/>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a:t>doc.:IEEE802.15-21-0216r0</a:t>
            </a:r>
          </a:p>
        </p:txBody>
      </p:sp>
      <p:sp>
        <p:nvSpPr>
          <p:cNvPr id="8" name="Date Placeholder 7">
            <a:extLst>
              <a:ext uri="{FF2B5EF4-FFF2-40B4-BE49-F238E27FC236}">
                <a16:creationId xmlns:a16="http://schemas.microsoft.com/office/drawing/2014/main" id="{C4EA5632-14B1-490F-B718-5A1C4F47806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a:t>April_2021</a:t>
            </a:r>
          </a:p>
        </p:txBody>
      </p:sp>
      <p:sp>
        <p:nvSpPr>
          <p:cNvPr id="4" name="Slide Number Placeholder 3">
            <a:extLst>
              <a:ext uri="{FF2B5EF4-FFF2-40B4-BE49-F238E27FC236}">
                <a16:creationId xmlns:a16="http://schemas.microsoft.com/office/drawing/2014/main" id="{D36CFDB5-E8A1-44A2-99CC-CB3BDE90A33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65C9B60-20C2-4534-A2C4-775136E7A6D6}" type="slidenum">
              <a:rPr lang="en-US" smtClean="0"/>
              <a:pPr/>
              <a:t>‹#›</a:t>
            </a:fld>
            <a:endParaRPr lang="en-US" dirty="0"/>
          </a:p>
        </p:txBody>
      </p:sp>
    </p:spTree>
    <p:extLst>
      <p:ext uri="{BB962C8B-B14F-4D97-AF65-F5344CB8AC3E}">
        <p14:creationId xmlns:p14="http://schemas.microsoft.com/office/powerpoint/2010/main" val="117866395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2.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mentor.ieee.org/802.15/dcn/20/15-20-0079-04-016t-task-group-16t-call-for-contributions.docx"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mentor.ieee.org/802.15/dcn/20/15-20-0351-01-016t-template-for-16t-system-description-document-sdd.docx"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sip:1851119402@epri.webex.com" TargetMode="External"/><Relationship Id="rId2" Type="http://schemas.openxmlformats.org/officeDocument/2006/relationships/hyperlink" Target="https://epri.webex.com/epri/j.php?MTID=me64f03778587fcb8ff3852368cbba66f" TargetMode="External"/><Relationship Id="rId1" Type="http://schemas.openxmlformats.org/officeDocument/2006/relationships/slideLayout" Target="../slideLayouts/slideLayout2.xml"/><Relationship Id="rId6" Type="http://schemas.openxmlformats.org/officeDocument/2006/relationships/hyperlink" Target="https://www.webex.com/pdf/tollfree_restrictions.pdf" TargetMode="External"/><Relationship Id="rId5" Type="http://schemas.openxmlformats.org/officeDocument/2006/relationships/hyperlink" Target="https://epri.webex.com/epri/globalcallin.php?MTID=m0d6c808d8345e09ca792a5e6c58500aa" TargetMode="External"/><Relationship Id="rId4" Type="http://schemas.openxmlformats.org/officeDocument/2006/relationships/hyperlink" Target="https://epri.webex.com/epri/j.php?MTID=me6eb29e8a81d35b4b3b99548a6dc8f2a" TargetMode="Externa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2">
            <a:extLst>
              <a:ext uri="{FF2B5EF4-FFF2-40B4-BE49-F238E27FC236}">
                <a16:creationId xmlns:a16="http://schemas.microsoft.com/office/drawing/2014/main" id="{0534660E-41DC-4E57-96E1-79D8CC785BC3}"/>
              </a:ext>
            </a:extLst>
          </p:cNvPr>
          <p:cNvSpPr>
            <a:spLocks noGrp="1"/>
          </p:cNvSpPr>
          <p:nvPr>
            <p:ph type="ftr" sz="quarter" idx="11"/>
          </p:nvPr>
        </p:nvSpPr>
        <p:spPr/>
        <p:txBody>
          <a:bodyPr/>
          <a:lstStyle/>
          <a:p>
            <a:r>
              <a:rPr lang="en-US" altLang="en-US"/>
              <a:t>Tim Godfrey, EPRI</a:t>
            </a:r>
            <a:endParaRPr lang="en-US" altLang="en-US" dirty="0"/>
          </a:p>
        </p:txBody>
      </p:sp>
      <p:sp>
        <p:nvSpPr>
          <p:cNvPr id="27651" name="Rectangle 3">
            <a:extLst>
              <a:ext uri="{FF2B5EF4-FFF2-40B4-BE49-F238E27FC236}">
                <a16:creationId xmlns:a16="http://schemas.microsoft.com/office/drawing/2014/main" id="{17B834E8-C5BF-45C8-98A9-4170D14E20A0}"/>
              </a:ext>
            </a:extLst>
          </p:cNvPr>
          <p:cNvSpPr>
            <a:spLocks noChangeArrowheads="1"/>
          </p:cNvSpPr>
          <p:nvPr/>
        </p:nvSpPr>
        <p:spPr bwMode="auto">
          <a:xfrm>
            <a:off x="381000" y="609600"/>
            <a:ext cx="11430000" cy="54168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2000" b="1" u="sng" dirty="0">
                <a:solidFill>
                  <a:schemeClr val="tx2"/>
                </a:solidFill>
                <a:effectLst>
                  <a:outerShdw blurRad="38100" dist="38100" dir="2700000" algn="tl">
                    <a:srgbClr val="C0C0C0"/>
                  </a:outerShdw>
                </a:effectLst>
              </a:rPr>
              <a:t>Project: IEEE P802.15 Working Group for Wireless Specialty Networks (WSN)</a:t>
            </a:r>
            <a:endParaRPr lang="en-US" altLang="en-US" b="1" dirty="0">
              <a:solidFill>
                <a:schemeClr val="tx2"/>
              </a:solidFill>
            </a:endParaRPr>
          </a:p>
          <a:p>
            <a:endParaRPr lang="en-US" altLang="en-US" dirty="0">
              <a:solidFill>
                <a:schemeClr val="tx2"/>
              </a:solidFill>
            </a:endParaRPr>
          </a:p>
          <a:p>
            <a:endParaRPr lang="en-US" altLang="en-US" b="1" dirty="0">
              <a:solidFill>
                <a:schemeClr val="tx2"/>
              </a:solidFill>
            </a:endParaRPr>
          </a:p>
          <a:p>
            <a:r>
              <a:rPr lang="en-US" altLang="en-US" b="1" dirty="0">
                <a:solidFill>
                  <a:schemeClr val="tx2"/>
                </a:solidFill>
              </a:rPr>
              <a:t>Submission Title:</a:t>
            </a:r>
            <a:r>
              <a:rPr lang="en-US" altLang="en-US" dirty="0">
                <a:solidFill>
                  <a:schemeClr val="tx2"/>
                </a:solidFill>
              </a:rPr>
              <a:t> Licensed Narrowband Amendment TG16t </a:t>
            </a:r>
            <a:r>
              <a:rPr lang="en-US" dirty="0"/>
              <a:t>April 2021 Plenary Meeting Presentation </a:t>
            </a:r>
            <a:br>
              <a:rPr lang="en-US" altLang="en-US" dirty="0">
                <a:solidFill>
                  <a:schemeClr val="tx2"/>
                </a:solidFill>
              </a:rPr>
            </a:br>
            <a:r>
              <a:rPr lang="en-US" altLang="en-US" dirty="0">
                <a:solidFill>
                  <a:schemeClr val="tx2"/>
                </a:solidFill>
              </a:rPr>
              <a:t>				</a:t>
            </a:r>
          </a:p>
          <a:p>
            <a:endParaRPr lang="en-US" altLang="en-US" dirty="0">
              <a:solidFill>
                <a:schemeClr val="tx2"/>
              </a:solidFill>
            </a:endParaRPr>
          </a:p>
          <a:p>
            <a:r>
              <a:rPr lang="en-US" altLang="en-US" b="1" dirty="0">
                <a:solidFill>
                  <a:schemeClr val="tx2"/>
                </a:solidFill>
              </a:rPr>
              <a:t>Date Submitted: </a:t>
            </a:r>
            <a:r>
              <a:rPr lang="en-US" altLang="en-US" dirty="0">
                <a:solidFill>
                  <a:schemeClr val="tx2"/>
                </a:solidFill>
              </a:rPr>
              <a:t>2021-04-20</a:t>
            </a:r>
          </a:p>
          <a:p>
            <a:endParaRPr lang="en-US" altLang="en-US" dirty="0">
              <a:solidFill>
                <a:schemeClr val="tx2"/>
              </a:solidFill>
            </a:endParaRPr>
          </a:p>
          <a:p>
            <a:r>
              <a:rPr lang="en-US" altLang="en-US" b="1" dirty="0">
                <a:solidFill>
                  <a:schemeClr val="tx2"/>
                </a:solidFill>
              </a:rPr>
              <a:t>Source:</a:t>
            </a:r>
            <a:r>
              <a:rPr lang="en-US" altLang="en-US" dirty="0">
                <a:solidFill>
                  <a:schemeClr val="tx2"/>
                </a:solidFill>
              </a:rPr>
              <a:t> Tim Godfrey, EPRI</a:t>
            </a:r>
          </a:p>
          <a:p>
            <a:endParaRPr lang="en-US" altLang="en-US" dirty="0">
              <a:solidFill>
                <a:schemeClr val="tx2"/>
              </a:solidFill>
            </a:endParaRPr>
          </a:p>
          <a:p>
            <a:pPr>
              <a:spcBef>
                <a:spcPts val="600"/>
              </a:spcBef>
              <a:spcAft>
                <a:spcPts val="600"/>
              </a:spcAft>
            </a:pPr>
            <a:r>
              <a:rPr lang="en-US" altLang="en-US" b="1" dirty="0">
                <a:solidFill>
                  <a:schemeClr val="tx2"/>
                </a:solidFill>
              </a:rPr>
              <a:t>Abstract:</a:t>
            </a:r>
            <a:r>
              <a:rPr lang="en-US" altLang="en-US" dirty="0">
                <a:solidFill>
                  <a:schemeClr val="tx2"/>
                </a:solidFill>
              </a:rPr>
              <a:t>	Meeting Agenda and Presentation</a:t>
            </a:r>
          </a:p>
          <a:p>
            <a:pPr>
              <a:spcBef>
                <a:spcPts val="600"/>
              </a:spcBef>
              <a:spcAft>
                <a:spcPts val="600"/>
              </a:spcAft>
            </a:pPr>
            <a:r>
              <a:rPr lang="en-US" altLang="en-US" b="1" dirty="0">
                <a:solidFill>
                  <a:schemeClr val="tx2"/>
                </a:solidFill>
              </a:rPr>
              <a:t>Purpose:</a:t>
            </a:r>
            <a:r>
              <a:rPr lang="en-US" altLang="en-US" dirty="0">
                <a:solidFill>
                  <a:schemeClr val="tx2"/>
                </a:solidFill>
              </a:rPr>
              <a:t>	Chair’s presentation for task group meeting</a:t>
            </a:r>
          </a:p>
          <a:p>
            <a:r>
              <a:rPr lang="en-US" altLang="en-US" b="1" dirty="0">
                <a:solidFill>
                  <a:schemeClr val="tx2"/>
                </a:solidFill>
              </a:rPr>
              <a:t>Notice:</a:t>
            </a:r>
            <a:r>
              <a:rPr lang="en-US" altLang="en-US"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b="1" dirty="0">
                <a:solidFill>
                  <a:schemeClr val="tx2"/>
                </a:solidFill>
              </a:rPr>
              <a:t>Release:</a:t>
            </a:r>
            <a:r>
              <a:rPr lang="en-US" altLang="en-US" dirty="0">
                <a:solidFill>
                  <a:schemeClr val="tx2"/>
                </a:solidFill>
              </a:rPr>
              <a:t>	The contributor acknowledges and accepts that this contribution becomes the property of IEEE and may be made publicly available by P802.15.	</a:t>
            </a:r>
          </a:p>
        </p:txBody>
      </p:sp>
      <p:sp>
        <p:nvSpPr>
          <p:cNvPr id="10" name="Slide Number Placeholder 9">
            <a:extLst>
              <a:ext uri="{FF2B5EF4-FFF2-40B4-BE49-F238E27FC236}">
                <a16:creationId xmlns:a16="http://schemas.microsoft.com/office/drawing/2014/main" id="{4C82DCA0-B2AC-4AF1-9755-586833B3B73D}"/>
              </a:ext>
            </a:extLst>
          </p:cNvPr>
          <p:cNvSpPr>
            <a:spLocks noGrp="1"/>
          </p:cNvSpPr>
          <p:nvPr>
            <p:ph type="sldNum" sz="quarter" idx="12"/>
          </p:nvPr>
        </p:nvSpPr>
        <p:spPr/>
        <p:txBody>
          <a:bodyPr/>
          <a:lstStyle/>
          <a:p>
            <a:fld id="{20092462-9859-4223-AEDC-0764803AB50E}" type="slidenum">
              <a:rPr lang="en-US" smtClean="0"/>
              <a:pPr/>
              <a:t>1</a:t>
            </a:fld>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304800" y="1344612"/>
            <a:ext cx="11582400" cy="4351338"/>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6" name="Footer Placeholder 5"/>
          <p:cNvSpPr>
            <a:spLocks noGrp="1"/>
          </p:cNvSpPr>
          <p:nvPr>
            <p:ph type="ftr" idx="11"/>
          </p:nvPr>
        </p:nvSpPr>
        <p:spPr bwMode="auto">
          <a:xfrm>
            <a:off x="0" y="6540500"/>
            <a:ext cx="4246563"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Tim Godfrey, EPRI</a:t>
            </a:r>
          </a:p>
        </p:txBody>
      </p:sp>
      <p:sp>
        <p:nvSpPr>
          <p:cNvPr id="15" name="Slide Number Placeholder 14">
            <a:extLst>
              <a:ext uri="{FF2B5EF4-FFF2-40B4-BE49-F238E27FC236}">
                <a16:creationId xmlns:a16="http://schemas.microsoft.com/office/drawing/2014/main" id="{AA5367A1-5EDB-4562-B58D-C4BA8F663BE1}"/>
              </a:ext>
            </a:extLst>
          </p:cNvPr>
          <p:cNvSpPr>
            <a:spLocks noGrp="1"/>
          </p:cNvSpPr>
          <p:nvPr>
            <p:ph type="sldNum" sz="quarter" idx="12"/>
          </p:nvPr>
        </p:nvSpPr>
        <p:spPr/>
        <p:txBody>
          <a:bodyPr/>
          <a:lstStyle/>
          <a:p>
            <a:fld id="{A1C9EF53-BD90-4B75-A223-F9525C143888}" type="slidenum">
              <a:rPr lang="en-US" smtClean="0"/>
              <a:pPr/>
              <a:t>10</a:t>
            </a:fld>
            <a:endParaRPr lang="en-US" dirty="0"/>
          </a:p>
        </p:txBody>
      </p:sp>
      <p:sp>
        <p:nvSpPr>
          <p:cNvPr id="4" name="Date Placeholder 3">
            <a:extLst>
              <a:ext uri="{FF2B5EF4-FFF2-40B4-BE49-F238E27FC236}">
                <a16:creationId xmlns:a16="http://schemas.microsoft.com/office/drawing/2014/main" id="{43EC4E8A-88A3-4EE0-B190-645901EA3203}"/>
              </a:ext>
            </a:extLst>
          </p:cNvPr>
          <p:cNvSpPr>
            <a:spLocks noGrp="1"/>
          </p:cNvSpPr>
          <p:nvPr>
            <p:ph type="dt" sz="half" idx="10"/>
          </p:nvPr>
        </p:nvSpPr>
        <p:spPr/>
        <p:txBody>
          <a:bodyPr/>
          <a:lstStyle/>
          <a:p>
            <a:r>
              <a:rPr lang="en-US" dirty="0"/>
              <a:t>April_2021</a:t>
            </a:r>
          </a:p>
        </p:txBody>
      </p:sp>
    </p:spTree>
    <p:extLst>
      <p:ext uri="{BB962C8B-B14F-4D97-AF65-F5344CB8AC3E}">
        <p14:creationId xmlns:p14="http://schemas.microsoft.com/office/powerpoint/2010/main" val="131171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normAutofit fontScale="92500" lnSpcReduction="20000"/>
          </a:bodyPr>
          <a:lstStyle/>
          <a:p>
            <a:r>
              <a:rPr lang="en-US" dirty="0"/>
              <a:t>All participants in IEEE-SA activities are expected to adhere to the core principles underlying the:</a:t>
            </a:r>
          </a:p>
          <a:p>
            <a:pPr lvl="1"/>
            <a:r>
              <a:rPr lang="en-US" dirty="0">
                <a:hlinkClick r:id="rId2"/>
              </a:rPr>
              <a:t>IEEE Code of Ethics</a:t>
            </a:r>
            <a:endParaRPr lang="en-US" dirty="0"/>
          </a:p>
          <a:p>
            <a:pPr lvl="1"/>
            <a:r>
              <a:rPr lang="en-US" dirty="0">
                <a:hlinkClick r:id="rId3"/>
              </a:rPr>
              <a:t>IEEE Code of Conduct</a:t>
            </a:r>
            <a:endParaRPr lang="en-US" dirty="0"/>
          </a:p>
          <a:p>
            <a:r>
              <a:rPr lang="en-US" dirty="0"/>
              <a:t>The core principles of the IEEE Codes of Ethics &amp; Conduct are to:</a:t>
            </a:r>
          </a:p>
          <a:p>
            <a:pPr lvl="1"/>
            <a:r>
              <a:rPr lang="en-US" dirty="0"/>
              <a:t>Uphold the highest standards of integrity, responsible behavior, and ethical and professional conduct</a:t>
            </a:r>
          </a:p>
          <a:p>
            <a:pPr lvl="1"/>
            <a:r>
              <a:rPr lang="en-US" dirty="0"/>
              <a:t>Treat people fairly and with respect, to not engage in harassment, discrimination, or retaliation, and to protect people's privacy.</a:t>
            </a:r>
          </a:p>
          <a:p>
            <a:pPr lvl="1"/>
            <a:r>
              <a:rPr lang="en-US" dirty="0"/>
              <a:t>Avoid injuring others, their property, reputation, or employment by false or malicious action</a:t>
            </a:r>
          </a:p>
          <a:p>
            <a:r>
              <a:rPr lang="en-US" dirty="0"/>
              <a:t>The most recent versions of these Codes are available at</a:t>
            </a:r>
          </a:p>
          <a:p>
            <a:pPr lvl="1"/>
            <a:r>
              <a:rPr lang="en-US" dirty="0">
                <a:hlinkClick r:id="rId4"/>
              </a:rPr>
              <a:t>http://www.ieee.org/about/corporate/governance</a:t>
            </a:r>
            <a:endParaRPr lang="en-US" dirty="0"/>
          </a:p>
        </p:txBody>
      </p:sp>
      <p:sp>
        <p:nvSpPr>
          <p:cNvPr id="5" name="Footer Placeholder 4"/>
          <p:cNvSpPr>
            <a:spLocks noGrp="1"/>
          </p:cNvSpPr>
          <p:nvPr>
            <p:ph type="ftr" sz="quarter" idx="11"/>
          </p:nvPr>
        </p:nvSpPr>
        <p:spPr>
          <a:xfrm>
            <a:off x="4038600" y="6356350"/>
            <a:ext cx="4114800" cy="365125"/>
          </a:xfrm>
        </p:spPr>
        <p:txBody>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Tim Godfrey, EPRI</a:t>
            </a:r>
            <a:endParaRPr lang="en-GB" dirty="0"/>
          </a:p>
        </p:txBody>
      </p:sp>
      <p:sp>
        <p:nvSpPr>
          <p:cNvPr id="15" name="Slide Number Placeholder 14">
            <a:extLst>
              <a:ext uri="{FF2B5EF4-FFF2-40B4-BE49-F238E27FC236}">
                <a16:creationId xmlns:a16="http://schemas.microsoft.com/office/drawing/2014/main" id="{726BFD81-DED8-452D-8555-FAA197883AB4}"/>
              </a:ext>
            </a:extLst>
          </p:cNvPr>
          <p:cNvSpPr>
            <a:spLocks noGrp="1"/>
          </p:cNvSpPr>
          <p:nvPr>
            <p:ph type="sldNum" sz="quarter" idx="12"/>
          </p:nvPr>
        </p:nvSpPr>
        <p:spPr/>
        <p:txBody>
          <a:bodyPr/>
          <a:lstStyle/>
          <a:p>
            <a:fld id="{A1C9EF53-BD90-4B75-A223-F9525C143888}" type="slidenum">
              <a:rPr lang="en-US" smtClean="0"/>
              <a:pPr/>
              <a:t>11</a:t>
            </a:fld>
            <a:endParaRPr lang="en-US" dirty="0"/>
          </a:p>
        </p:txBody>
      </p:sp>
      <p:sp>
        <p:nvSpPr>
          <p:cNvPr id="4" name="Date Placeholder 3">
            <a:extLst>
              <a:ext uri="{FF2B5EF4-FFF2-40B4-BE49-F238E27FC236}">
                <a16:creationId xmlns:a16="http://schemas.microsoft.com/office/drawing/2014/main" id="{8650865C-7791-4784-8D60-D5436EA1D990}"/>
              </a:ext>
            </a:extLst>
          </p:cNvPr>
          <p:cNvSpPr>
            <a:spLocks noGrp="1"/>
          </p:cNvSpPr>
          <p:nvPr>
            <p:ph type="dt" sz="half" idx="10"/>
          </p:nvPr>
        </p:nvSpPr>
        <p:spPr/>
        <p:txBody>
          <a:bodyPr/>
          <a:lstStyle/>
          <a:p>
            <a:r>
              <a:rPr lang="en-US" dirty="0"/>
              <a:t>April_2021</a:t>
            </a:r>
          </a:p>
        </p:txBody>
      </p:sp>
    </p:spTree>
    <p:extLst>
      <p:ext uri="{BB962C8B-B14F-4D97-AF65-F5344CB8AC3E}">
        <p14:creationId xmlns:p14="http://schemas.microsoft.com/office/powerpoint/2010/main" val="1933083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a:t>Participants in the IEEE-SA “individual process” shall</a:t>
            </a:r>
            <a:br>
              <a:rPr lang="en-US" sz="3600" dirty="0"/>
            </a:br>
            <a:r>
              <a:rPr lang="en-US" sz="3600" dirty="0"/>
              <a:t>act independently of others, including employers</a:t>
            </a:r>
          </a:p>
        </p:txBody>
      </p:sp>
      <p:sp>
        <p:nvSpPr>
          <p:cNvPr id="3" name="Content Placeholder 2"/>
          <p:cNvSpPr>
            <a:spLocks noGrp="1"/>
          </p:cNvSpPr>
          <p:nvPr>
            <p:ph idx="1"/>
          </p:nvPr>
        </p:nvSpPr>
        <p:spPr/>
        <p:txBody>
          <a:bodyPr>
            <a:normAutofit fontScale="85000" lnSpcReduction="20000"/>
          </a:bodyPr>
          <a:lstStyle/>
          <a:p>
            <a:r>
              <a:rPr lang="en-US" dirty="0"/>
              <a:t>The </a:t>
            </a:r>
            <a:r>
              <a:rPr lang="en-US" dirty="0">
                <a:hlinkClick r:id="rId2"/>
              </a:rPr>
              <a:t>IEEE-SA Standards Board Bylaws </a:t>
            </a:r>
            <a:r>
              <a:rPr lang="en-US" dirty="0"/>
              <a:t>require that “participants in the IEEE standards development individual process shall act based on their qualifications and experience”</a:t>
            </a:r>
          </a:p>
          <a:p>
            <a:r>
              <a:rPr lang="en-US" dirty="0"/>
              <a:t>This means participants:</a:t>
            </a:r>
          </a:p>
          <a:p>
            <a:pPr lvl="1"/>
            <a:r>
              <a:rPr lang="en-US" dirty="0"/>
              <a:t>Shall act &amp; vote based on their personal &amp; independent opinions derived from their expertise, knowledge, and qualifications</a:t>
            </a:r>
          </a:p>
          <a:p>
            <a:pPr lvl="1"/>
            <a:r>
              <a:rPr lang="en-US" dirty="0"/>
              <a:t>Shall not act or vote based on any obligation to or any direction from any other person or organization, including an employer or client, regardless of any external commitments, agreements, contracts, or orders</a:t>
            </a:r>
          </a:p>
          <a:p>
            <a:pPr lvl="1"/>
            <a:r>
              <a:rPr lang="en-US" dirty="0"/>
              <a:t>Shall not direct the actions or votes of other participants or retaliate against other participants for fulfilling their responsibility to act &amp; vote based on their personal &amp; independently developed opinions</a:t>
            </a:r>
          </a:p>
          <a:p>
            <a:r>
              <a:rPr lang="en-US" dirty="0"/>
              <a:t>By participating in standards activities using the “individual process”, you are deemed to accept these requirements; if you are unable to satisfy these requirements then you shall immediately cease any participation</a:t>
            </a:r>
          </a:p>
        </p:txBody>
      </p:sp>
      <p:sp>
        <p:nvSpPr>
          <p:cNvPr id="5" name="Footer Placeholder 4"/>
          <p:cNvSpPr>
            <a:spLocks noGrp="1"/>
          </p:cNvSpPr>
          <p:nvPr>
            <p:ph type="ftr" sz="quarter" idx="11"/>
          </p:nvPr>
        </p:nvSpPr>
        <p:spPr>
          <a:xfrm>
            <a:off x="4038600" y="6356350"/>
            <a:ext cx="4114800" cy="365125"/>
          </a:xfrm>
        </p:spPr>
        <p:txBody>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Tim Godfrey, EPRI</a:t>
            </a:r>
            <a:endParaRPr lang="en-GB" dirty="0"/>
          </a:p>
        </p:txBody>
      </p:sp>
      <p:sp>
        <p:nvSpPr>
          <p:cNvPr id="15" name="Slide Number Placeholder 14">
            <a:extLst>
              <a:ext uri="{FF2B5EF4-FFF2-40B4-BE49-F238E27FC236}">
                <a16:creationId xmlns:a16="http://schemas.microsoft.com/office/drawing/2014/main" id="{A2CFE65F-0E4F-4E04-9C62-9FFAB4C10580}"/>
              </a:ext>
            </a:extLst>
          </p:cNvPr>
          <p:cNvSpPr>
            <a:spLocks noGrp="1"/>
          </p:cNvSpPr>
          <p:nvPr>
            <p:ph type="sldNum" sz="quarter" idx="12"/>
          </p:nvPr>
        </p:nvSpPr>
        <p:spPr/>
        <p:txBody>
          <a:bodyPr/>
          <a:lstStyle/>
          <a:p>
            <a:fld id="{A1C9EF53-BD90-4B75-A223-F9525C143888}" type="slidenum">
              <a:rPr lang="en-US" smtClean="0"/>
              <a:pPr/>
              <a:t>12</a:t>
            </a:fld>
            <a:endParaRPr lang="en-US" dirty="0"/>
          </a:p>
        </p:txBody>
      </p:sp>
      <p:sp>
        <p:nvSpPr>
          <p:cNvPr id="4" name="Date Placeholder 3">
            <a:extLst>
              <a:ext uri="{FF2B5EF4-FFF2-40B4-BE49-F238E27FC236}">
                <a16:creationId xmlns:a16="http://schemas.microsoft.com/office/drawing/2014/main" id="{9C4B883F-4C28-47C1-A321-09ADE082FEF5}"/>
              </a:ext>
            </a:extLst>
          </p:cNvPr>
          <p:cNvSpPr>
            <a:spLocks noGrp="1"/>
          </p:cNvSpPr>
          <p:nvPr>
            <p:ph type="dt" sz="half" idx="10"/>
          </p:nvPr>
        </p:nvSpPr>
        <p:spPr/>
        <p:txBody>
          <a:bodyPr/>
          <a:lstStyle/>
          <a:p>
            <a:r>
              <a:rPr lang="en-US" dirty="0"/>
              <a:t>April_2021</a:t>
            </a:r>
          </a:p>
        </p:txBody>
      </p:sp>
    </p:spTree>
    <p:extLst>
      <p:ext uri="{BB962C8B-B14F-4D97-AF65-F5344CB8AC3E}">
        <p14:creationId xmlns:p14="http://schemas.microsoft.com/office/powerpoint/2010/main" val="13437058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normAutofit fontScale="92500" lnSpcReduction="10000"/>
          </a:bodyPr>
          <a:lstStyle/>
          <a:p>
            <a:r>
              <a:rPr lang="en-US" dirty="0"/>
              <a:t>The </a:t>
            </a:r>
            <a:r>
              <a:rPr lang="en-US" dirty="0">
                <a:hlinkClick r:id="rId2"/>
              </a:rPr>
              <a:t>IEEE-SA Standards Board Bylaws </a:t>
            </a:r>
            <a:r>
              <a:rPr lang="en-US" dirty="0"/>
              <a:t>(clause 5.2.1.3) specifies that “the standards development process shall not be dominated by any single interest category, individual, or organization”</a:t>
            </a:r>
          </a:p>
          <a:p>
            <a:pPr lvl="1"/>
            <a:r>
              <a:rPr lang="en-US" dirty="0"/>
              <a:t>This means no participant may exercise “authority, leadership, or influence by reason of superior leverage, strength, or representation to the exclusion of fair and equitable consideration of other viewpoints” or “to hinder the progress of the standards development activity”</a:t>
            </a:r>
          </a:p>
          <a:p>
            <a:r>
              <a:rPr lang="en-US" dirty="0"/>
              <a:t>This rule applies equally to those participating in a standards development project and to that project’s leadership group</a:t>
            </a:r>
          </a:p>
          <a:p>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5" name="Footer Placeholder 4"/>
          <p:cNvSpPr>
            <a:spLocks noGrp="1"/>
          </p:cNvSpPr>
          <p:nvPr>
            <p:ph type="ftr" sz="quarter" idx="11"/>
          </p:nvPr>
        </p:nvSpPr>
        <p:spPr>
          <a:xfrm>
            <a:off x="4038600" y="6356350"/>
            <a:ext cx="4114800" cy="365125"/>
          </a:xfrm>
        </p:spPr>
        <p:txBody>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Tim Godfrey, EPRI</a:t>
            </a:r>
            <a:endParaRPr lang="en-GB" dirty="0"/>
          </a:p>
        </p:txBody>
      </p:sp>
      <p:sp>
        <p:nvSpPr>
          <p:cNvPr id="15" name="Slide Number Placeholder 14">
            <a:extLst>
              <a:ext uri="{FF2B5EF4-FFF2-40B4-BE49-F238E27FC236}">
                <a16:creationId xmlns:a16="http://schemas.microsoft.com/office/drawing/2014/main" id="{F6A04073-40A1-4B23-B3D9-15FDC0A2861F}"/>
              </a:ext>
            </a:extLst>
          </p:cNvPr>
          <p:cNvSpPr>
            <a:spLocks noGrp="1"/>
          </p:cNvSpPr>
          <p:nvPr>
            <p:ph type="sldNum" sz="quarter" idx="12"/>
          </p:nvPr>
        </p:nvSpPr>
        <p:spPr/>
        <p:txBody>
          <a:bodyPr/>
          <a:lstStyle/>
          <a:p>
            <a:fld id="{A1C9EF53-BD90-4B75-A223-F9525C143888}" type="slidenum">
              <a:rPr lang="en-US" smtClean="0"/>
              <a:pPr/>
              <a:t>13</a:t>
            </a:fld>
            <a:endParaRPr lang="en-US" dirty="0"/>
          </a:p>
        </p:txBody>
      </p:sp>
      <p:sp>
        <p:nvSpPr>
          <p:cNvPr id="4" name="Date Placeholder 3">
            <a:extLst>
              <a:ext uri="{FF2B5EF4-FFF2-40B4-BE49-F238E27FC236}">
                <a16:creationId xmlns:a16="http://schemas.microsoft.com/office/drawing/2014/main" id="{A5D55916-E1E9-40A7-83EA-3F871DB4733C}"/>
              </a:ext>
            </a:extLst>
          </p:cNvPr>
          <p:cNvSpPr>
            <a:spLocks noGrp="1"/>
          </p:cNvSpPr>
          <p:nvPr>
            <p:ph type="dt" sz="half" idx="10"/>
          </p:nvPr>
        </p:nvSpPr>
        <p:spPr/>
        <p:txBody>
          <a:bodyPr/>
          <a:lstStyle/>
          <a:p>
            <a:r>
              <a:rPr lang="en-US" dirty="0"/>
              <a:t>April_2021</a:t>
            </a:r>
          </a:p>
        </p:txBody>
      </p:sp>
    </p:spTree>
    <p:extLst>
      <p:ext uri="{BB962C8B-B14F-4D97-AF65-F5344CB8AC3E}">
        <p14:creationId xmlns:p14="http://schemas.microsoft.com/office/powerpoint/2010/main" val="9695427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ECAA7E-1EF0-456E-A72F-7E9184D64D6C}"/>
              </a:ext>
            </a:extLst>
          </p:cNvPr>
          <p:cNvSpPr>
            <a:spLocks noGrp="1"/>
          </p:cNvSpPr>
          <p:nvPr>
            <p:ph type="title"/>
          </p:nvPr>
        </p:nvSpPr>
        <p:spPr/>
        <p:txBody>
          <a:bodyPr>
            <a:normAutofit fontScale="90000"/>
          </a:bodyPr>
          <a:lstStyle/>
          <a:p>
            <a:r>
              <a:rPr lang="en-US" dirty="0"/>
              <a:t>Call for Contributions – Updated: 16 March 2021</a:t>
            </a:r>
          </a:p>
        </p:txBody>
      </p:sp>
      <p:sp>
        <p:nvSpPr>
          <p:cNvPr id="3" name="Content Placeholder 2">
            <a:extLst>
              <a:ext uri="{FF2B5EF4-FFF2-40B4-BE49-F238E27FC236}">
                <a16:creationId xmlns:a16="http://schemas.microsoft.com/office/drawing/2014/main" id="{1D851329-FEB5-441F-9E6A-5F2F2D93A531}"/>
              </a:ext>
            </a:extLst>
          </p:cNvPr>
          <p:cNvSpPr>
            <a:spLocks noGrp="1"/>
          </p:cNvSpPr>
          <p:nvPr>
            <p:ph idx="1"/>
          </p:nvPr>
        </p:nvSpPr>
        <p:spPr>
          <a:xfrm>
            <a:off x="381000" y="1676400"/>
            <a:ext cx="11277600" cy="4876800"/>
          </a:xfrm>
        </p:spPr>
        <p:txBody>
          <a:bodyPr>
            <a:normAutofit fontScale="62500" lnSpcReduction="20000"/>
          </a:bodyPr>
          <a:lstStyle/>
          <a:p>
            <a:r>
              <a:rPr lang="en-US" dirty="0"/>
              <a:t>The IEEE 802.15.16t Task Group is developing an amendment to 802.16-2017. Project 802.16t “Amendment - Fixed and Mobile Wireless Access in Narrowband Channels” </a:t>
            </a:r>
          </a:p>
          <a:p>
            <a:r>
              <a:rPr lang="en-US" dirty="0"/>
              <a:t>This project specifies operation in licensed spectrum with channel bandwidths greater than or equal to 5 kHz and less than 100 kHz. A new PHY will be specified, with changes to the MAC as necessary. The amendment is frequency independent but focuses on spectrum less than 2 GHz. Aggregated operation in adjacent and non-adjacent channels will be supported.</a:t>
            </a:r>
          </a:p>
          <a:p>
            <a:r>
              <a:rPr lang="en-US" dirty="0"/>
              <a:t>This Call for Contributions solicits input documentation toward the development the amendment. The approved PAR is available at this link.  The approved PAR is also available on Mentor as document IEEE 802.15-20-0196r2</a:t>
            </a:r>
          </a:p>
          <a:p>
            <a:r>
              <a:rPr lang="en-US" dirty="0"/>
              <a:t>Contributions are sought on the following topic;</a:t>
            </a:r>
          </a:p>
          <a:p>
            <a:pPr lvl="1"/>
            <a:r>
              <a:rPr lang="en-US" dirty="0"/>
              <a:t>Contributions toward the System Description Document  (using the outline in IEEE 802.15-20-351r1 or subsequent as a guideline)</a:t>
            </a:r>
          </a:p>
          <a:p>
            <a:r>
              <a:rPr lang="en-US" dirty="0"/>
              <a:t>The Task Group is meeting virtually for the time being. Meetings and teleconferences are announced on the TG16t reflector and the 802.15 calendar.</a:t>
            </a:r>
          </a:p>
          <a:p>
            <a:r>
              <a:rPr lang="en-US" dirty="0"/>
              <a:t>This call for contributions will remain open until the September 2021 meetings of the 802.15 Working Group.</a:t>
            </a:r>
          </a:p>
          <a:p>
            <a:r>
              <a:rPr lang="en-US" dirty="0"/>
              <a:t>Documents should be uploaded to Mentor to the TG16t task group.</a:t>
            </a:r>
          </a:p>
          <a:p>
            <a:r>
              <a:rPr lang="en-US" dirty="0"/>
              <a:t>For further information, contact the following:</a:t>
            </a:r>
          </a:p>
          <a:p>
            <a:pPr lvl="1"/>
            <a:r>
              <a:rPr lang="en-US" dirty="0"/>
              <a:t>IEEE 802.15.16t Task Group Chair:  Tim Godfrey &lt;tim.godfrey@ieee.org&gt;</a:t>
            </a:r>
          </a:p>
          <a:p>
            <a:pPr lvl="1"/>
            <a:r>
              <a:rPr lang="en-US" dirty="0"/>
              <a:t>IEEE 802.15 Working Group Chair:  Pat Kinney &lt;pat.kinney@kinneyconsultingllc.com&gt;</a:t>
            </a:r>
          </a:p>
          <a:p>
            <a:endParaRPr lang="en-US" dirty="0"/>
          </a:p>
        </p:txBody>
      </p:sp>
      <p:sp>
        <p:nvSpPr>
          <p:cNvPr id="5" name="Footer Placeholder 4">
            <a:extLst>
              <a:ext uri="{FF2B5EF4-FFF2-40B4-BE49-F238E27FC236}">
                <a16:creationId xmlns:a16="http://schemas.microsoft.com/office/drawing/2014/main" id="{47D0E491-DACA-4407-8E80-C0F5A49267BB}"/>
              </a:ext>
            </a:extLst>
          </p:cNvPr>
          <p:cNvSpPr>
            <a:spLocks noGrp="1"/>
          </p:cNvSpPr>
          <p:nvPr>
            <p:ph type="ftr" sz="quarter" idx="11"/>
          </p:nvPr>
        </p:nvSpPr>
        <p:spPr>
          <a:xfrm>
            <a:off x="4038600" y="6356350"/>
            <a:ext cx="4114800" cy="365125"/>
          </a:xfrm>
        </p:spPr>
        <p:txBody>
          <a:bodyPr/>
          <a:lstStyle/>
          <a:p>
            <a:r>
              <a:rPr lang="en-US"/>
              <a:t>Tim Godfrey, EPRI</a:t>
            </a:r>
          </a:p>
        </p:txBody>
      </p:sp>
      <p:sp>
        <p:nvSpPr>
          <p:cNvPr id="7" name="TextBox 6">
            <a:extLst>
              <a:ext uri="{FF2B5EF4-FFF2-40B4-BE49-F238E27FC236}">
                <a16:creationId xmlns:a16="http://schemas.microsoft.com/office/drawing/2014/main" id="{82C80BA8-6A62-4194-A2F5-AC3521921B78}"/>
              </a:ext>
            </a:extLst>
          </p:cNvPr>
          <p:cNvSpPr txBox="1"/>
          <p:nvPr/>
        </p:nvSpPr>
        <p:spPr>
          <a:xfrm>
            <a:off x="9046316" y="6858000"/>
            <a:ext cx="2862515" cy="369332"/>
          </a:xfrm>
          <a:prstGeom prst="rect">
            <a:avLst/>
          </a:prstGeom>
          <a:noFill/>
        </p:spPr>
        <p:txBody>
          <a:bodyPr wrap="none" rtlCol="0">
            <a:spAutoFit/>
          </a:bodyPr>
          <a:lstStyle/>
          <a:p>
            <a:r>
              <a:rPr lang="en-US" dirty="0">
                <a:highlight>
                  <a:srgbClr val="00FF00"/>
                </a:highlight>
                <a:hlinkClick r:id="rId2"/>
              </a:rPr>
              <a:t>Updated CFC Document Link</a:t>
            </a:r>
            <a:endParaRPr lang="en-US" dirty="0">
              <a:highlight>
                <a:srgbClr val="00FF00"/>
              </a:highlight>
            </a:endParaRPr>
          </a:p>
        </p:txBody>
      </p:sp>
      <p:sp>
        <p:nvSpPr>
          <p:cNvPr id="16" name="Slide Number Placeholder 15">
            <a:extLst>
              <a:ext uri="{FF2B5EF4-FFF2-40B4-BE49-F238E27FC236}">
                <a16:creationId xmlns:a16="http://schemas.microsoft.com/office/drawing/2014/main" id="{528056F7-3E2C-454E-B450-D88F68815217}"/>
              </a:ext>
            </a:extLst>
          </p:cNvPr>
          <p:cNvSpPr>
            <a:spLocks noGrp="1"/>
          </p:cNvSpPr>
          <p:nvPr>
            <p:ph type="sldNum" sz="quarter" idx="12"/>
          </p:nvPr>
        </p:nvSpPr>
        <p:spPr/>
        <p:txBody>
          <a:bodyPr/>
          <a:lstStyle/>
          <a:p>
            <a:fld id="{A1C9EF53-BD90-4B75-A223-F9525C143888}" type="slidenum">
              <a:rPr lang="en-US" smtClean="0"/>
              <a:pPr/>
              <a:t>14</a:t>
            </a:fld>
            <a:endParaRPr lang="en-US" dirty="0"/>
          </a:p>
        </p:txBody>
      </p:sp>
      <p:sp>
        <p:nvSpPr>
          <p:cNvPr id="4" name="Date Placeholder 3">
            <a:extLst>
              <a:ext uri="{FF2B5EF4-FFF2-40B4-BE49-F238E27FC236}">
                <a16:creationId xmlns:a16="http://schemas.microsoft.com/office/drawing/2014/main" id="{A48A313C-D102-414C-BF97-370064CF0E99}"/>
              </a:ext>
            </a:extLst>
          </p:cNvPr>
          <p:cNvSpPr>
            <a:spLocks noGrp="1"/>
          </p:cNvSpPr>
          <p:nvPr>
            <p:ph type="dt" sz="half" idx="10"/>
          </p:nvPr>
        </p:nvSpPr>
        <p:spPr/>
        <p:txBody>
          <a:bodyPr/>
          <a:lstStyle/>
          <a:p>
            <a:r>
              <a:rPr lang="en-US" dirty="0"/>
              <a:t>March 2021</a:t>
            </a:r>
          </a:p>
        </p:txBody>
      </p:sp>
    </p:spTree>
    <p:extLst>
      <p:ext uri="{BB962C8B-B14F-4D97-AF65-F5344CB8AC3E}">
        <p14:creationId xmlns:p14="http://schemas.microsoft.com/office/powerpoint/2010/main" val="414244741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0AF444-012C-436D-A88B-DA16AD583E8A}"/>
              </a:ext>
            </a:extLst>
          </p:cNvPr>
          <p:cNvSpPr>
            <a:spLocks noGrp="1"/>
          </p:cNvSpPr>
          <p:nvPr>
            <p:ph type="title"/>
          </p:nvPr>
        </p:nvSpPr>
        <p:spPr/>
        <p:txBody>
          <a:bodyPr/>
          <a:lstStyle/>
          <a:p>
            <a:r>
              <a:rPr lang="en-US" dirty="0"/>
              <a:t>Secretary </a:t>
            </a:r>
          </a:p>
        </p:txBody>
      </p:sp>
      <p:sp>
        <p:nvSpPr>
          <p:cNvPr id="3" name="Content Placeholder 2">
            <a:extLst>
              <a:ext uri="{FF2B5EF4-FFF2-40B4-BE49-F238E27FC236}">
                <a16:creationId xmlns:a16="http://schemas.microsoft.com/office/drawing/2014/main" id="{786C6BED-832E-40A0-9285-9BA1F8A8D6DB}"/>
              </a:ext>
            </a:extLst>
          </p:cNvPr>
          <p:cNvSpPr>
            <a:spLocks noGrp="1"/>
          </p:cNvSpPr>
          <p:nvPr>
            <p:ph idx="1"/>
          </p:nvPr>
        </p:nvSpPr>
        <p:spPr/>
        <p:txBody>
          <a:bodyPr/>
          <a:lstStyle/>
          <a:p>
            <a:endParaRPr lang="en-US" dirty="0"/>
          </a:p>
          <a:p>
            <a:endParaRPr lang="en-US" dirty="0"/>
          </a:p>
          <a:p>
            <a:endParaRPr lang="en-US" dirty="0"/>
          </a:p>
        </p:txBody>
      </p:sp>
      <p:sp>
        <p:nvSpPr>
          <p:cNvPr id="5" name="Footer Placeholder 4">
            <a:extLst>
              <a:ext uri="{FF2B5EF4-FFF2-40B4-BE49-F238E27FC236}">
                <a16:creationId xmlns:a16="http://schemas.microsoft.com/office/drawing/2014/main" id="{E42090F2-DB78-44BA-91A6-B05D6B71D4D6}"/>
              </a:ext>
            </a:extLst>
          </p:cNvPr>
          <p:cNvSpPr>
            <a:spLocks noGrp="1"/>
          </p:cNvSpPr>
          <p:nvPr>
            <p:ph type="ftr" sz="quarter" idx="11"/>
          </p:nvPr>
        </p:nvSpPr>
        <p:spPr/>
        <p:txBody>
          <a:bodyPr/>
          <a:lstStyle/>
          <a:p>
            <a:r>
              <a:rPr lang="en-US"/>
              <a:t>Tim Godfrey, EPRI</a:t>
            </a:r>
          </a:p>
        </p:txBody>
      </p:sp>
      <p:sp>
        <p:nvSpPr>
          <p:cNvPr id="16" name="Slide Number Placeholder 15">
            <a:extLst>
              <a:ext uri="{FF2B5EF4-FFF2-40B4-BE49-F238E27FC236}">
                <a16:creationId xmlns:a16="http://schemas.microsoft.com/office/drawing/2014/main" id="{B0F42B84-2FE5-462E-B13D-A52E418E6C75}"/>
              </a:ext>
            </a:extLst>
          </p:cNvPr>
          <p:cNvSpPr>
            <a:spLocks noGrp="1"/>
          </p:cNvSpPr>
          <p:nvPr>
            <p:ph type="sldNum" sz="quarter" idx="12"/>
          </p:nvPr>
        </p:nvSpPr>
        <p:spPr/>
        <p:txBody>
          <a:bodyPr/>
          <a:lstStyle/>
          <a:p>
            <a:fld id="{A1C9EF53-BD90-4B75-A223-F9525C143888}" type="slidenum">
              <a:rPr lang="en-US" smtClean="0"/>
              <a:pPr/>
              <a:t>15</a:t>
            </a:fld>
            <a:endParaRPr lang="en-US" dirty="0"/>
          </a:p>
        </p:txBody>
      </p:sp>
      <p:sp>
        <p:nvSpPr>
          <p:cNvPr id="4" name="Date Placeholder 3">
            <a:extLst>
              <a:ext uri="{FF2B5EF4-FFF2-40B4-BE49-F238E27FC236}">
                <a16:creationId xmlns:a16="http://schemas.microsoft.com/office/drawing/2014/main" id="{D86CFA64-8EF2-4F36-9432-04E994D0F2C7}"/>
              </a:ext>
            </a:extLst>
          </p:cNvPr>
          <p:cNvSpPr>
            <a:spLocks noGrp="1"/>
          </p:cNvSpPr>
          <p:nvPr>
            <p:ph type="dt" sz="half" idx="10"/>
          </p:nvPr>
        </p:nvSpPr>
        <p:spPr/>
        <p:txBody>
          <a:bodyPr/>
          <a:lstStyle/>
          <a:p>
            <a:r>
              <a:rPr lang="en-US" dirty="0"/>
              <a:t>April_2021</a:t>
            </a:r>
          </a:p>
        </p:txBody>
      </p:sp>
    </p:spTree>
    <p:extLst>
      <p:ext uri="{BB962C8B-B14F-4D97-AF65-F5344CB8AC3E}">
        <p14:creationId xmlns:p14="http://schemas.microsoft.com/office/powerpoint/2010/main" val="255556949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28B9A9-F19F-40D8-A08F-07812A0FDFE4}"/>
              </a:ext>
            </a:extLst>
          </p:cNvPr>
          <p:cNvSpPr>
            <a:spLocks noGrp="1"/>
          </p:cNvSpPr>
          <p:nvPr>
            <p:ph type="title"/>
          </p:nvPr>
        </p:nvSpPr>
        <p:spPr/>
        <p:txBody>
          <a:bodyPr/>
          <a:lstStyle/>
          <a:p>
            <a:r>
              <a:rPr lang="en-US" dirty="0"/>
              <a:t>Contributions for April</a:t>
            </a:r>
          </a:p>
        </p:txBody>
      </p:sp>
      <p:sp>
        <p:nvSpPr>
          <p:cNvPr id="4" name="Footer Placeholder 3">
            <a:extLst>
              <a:ext uri="{FF2B5EF4-FFF2-40B4-BE49-F238E27FC236}">
                <a16:creationId xmlns:a16="http://schemas.microsoft.com/office/drawing/2014/main" id="{32BC02E6-14A9-4417-B10C-007682B6AEA0}"/>
              </a:ext>
            </a:extLst>
          </p:cNvPr>
          <p:cNvSpPr>
            <a:spLocks noGrp="1"/>
          </p:cNvSpPr>
          <p:nvPr>
            <p:ph type="ftr" sz="quarter" idx="11"/>
          </p:nvPr>
        </p:nvSpPr>
        <p:spPr/>
        <p:txBody>
          <a:bodyPr/>
          <a:lstStyle/>
          <a:p>
            <a:r>
              <a:rPr lang="en-US"/>
              <a:t>Tim Godfrey, EPRI</a:t>
            </a:r>
          </a:p>
        </p:txBody>
      </p:sp>
      <p:sp>
        <p:nvSpPr>
          <p:cNvPr id="15" name="Slide Number Placeholder 14">
            <a:extLst>
              <a:ext uri="{FF2B5EF4-FFF2-40B4-BE49-F238E27FC236}">
                <a16:creationId xmlns:a16="http://schemas.microsoft.com/office/drawing/2014/main" id="{AD3FD41F-FBC4-4721-A0F6-9AFBAC699FDF}"/>
              </a:ext>
            </a:extLst>
          </p:cNvPr>
          <p:cNvSpPr>
            <a:spLocks noGrp="1"/>
          </p:cNvSpPr>
          <p:nvPr>
            <p:ph type="sldNum" sz="quarter" idx="12"/>
          </p:nvPr>
        </p:nvSpPr>
        <p:spPr/>
        <p:txBody>
          <a:bodyPr/>
          <a:lstStyle/>
          <a:p>
            <a:fld id="{A1C9EF53-BD90-4B75-A223-F9525C143888}" type="slidenum">
              <a:rPr lang="en-US" smtClean="0"/>
              <a:pPr/>
              <a:t>16</a:t>
            </a:fld>
            <a:endParaRPr lang="en-US" dirty="0"/>
          </a:p>
        </p:txBody>
      </p:sp>
      <p:sp>
        <p:nvSpPr>
          <p:cNvPr id="5" name="Date Placeholder 4">
            <a:extLst>
              <a:ext uri="{FF2B5EF4-FFF2-40B4-BE49-F238E27FC236}">
                <a16:creationId xmlns:a16="http://schemas.microsoft.com/office/drawing/2014/main" id="{A97FB7FA-1D33-46AB-86CE-9C33D26E0432}"/>
              </a:ext>
            </a:extLst>
          </p:cNvPr>
          <p:cNvSpPr>
            <a:spLocks noGrp="1"/>
          </p:cNvSpPr>
          <p:nvPr>
            <p:ph type="dt" sz="half" idx="10"/>
          </p:nvPr>
        </p:nvSpPr>
        <p:spPr/>
        <p:txBody>
          <a:bodyPr/>
          <a:lstStyle/>
          <a:p>
            <a:r>
              <a:rPr lang="en-US" dirty="0"/>
              <a:t>April_2021</a:t>
            </a:r>
          </a:p>
        </p:txBody>
      </p:sp>
      <p:sp>
        <p:nvSpPr>
          <p:cNvPr id="9" name="Content Placeholder 8">
            <a:extLst>
              <a:ext uri="{FF2B5EF4-FFF2-40B4-BE49-F238E27FC236}">
                <a16:creationId xmlns:a16="http://schemas.microsoft.com/office/drawing/2014/main" id="{45B3385B-86F1-4A83-8777-45F6A5883B8D}"/>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123118296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DC59B8-EC07-45AE-B48B-1FCA8828A451}"/>
              </a:ext>
            </a:extLst>
          </p:cNvPr>
          <p:cNvSpPr>
            <a:spLocks noGrp="1"/>
          </p:cNvSpPr>
          <p:nvPr>
            <p:ph type="title"/>
          </p:nvPr>
        </p:nvSpPr>
        <p:spPr/>
        <p:txBody>
          <a:bodyPr/>
          <a:lstStyle/>
          <a:p>
            <a:r>
              <a:rPr lang="en-US" dirty="0"/>
              <a:t>Development of the SDD</a:t>
            </a:r>
          </a:p>
        </p:txBody>
      </p:sp>
      <p:sp>
        <p:nvSpPr>
          <p:cNvPr id="3" name="Content Placeholder 2">
            <a:extLst>
              <a:ext uri="{FF2B5EF4-FFF2-40B4-BE49-F238E27FC236}">
                <a16:creationId xmlns:a16="http://schemas.microsoft.com/office/drawing/2014/main" id="{9FD88886-DA36-4F68-990F-8BB520CE2383}"/>
              </a:ext>
            </a:extLst>
          </p:cNvPr>
          <p:cNvSpPr>
            <a:spLocks noGrp="1"/>
          </p:cNvSpPr>
          <p:nvPr>
            <p:ph idx="1"/>
          </p:nvPr>
        </p:nvSpPr>
        <p:spPr>
          <a:xfrm>
            <a:off x="838200" y="1752600"/>
            <a:ext cx="10515600" cy="4351338"/>
          </a:xfrm>
        </p:spPr>
        <p:txBody>
          <a:bodyPr>
            <a:normAutofit/>
          </a:bodyPr>
          <a:lstStyle/>
          <a:p>
            <a:r>
              <a:rPr lang="en-US" dirty="0"/>
              <a:t>Template uploaded as </a:t>
            </a:r>
            <a:r>
              <a:rPr lang="en-US" dirty="0">
                <a:hlinkClick r:id="rId2"/>
              </a:rPr>
              <a:t>document 351r1</a:t>
            </a:r>
            <a:endParaRPr lang="en-US" dirty="0"/>
          </a:p>
          <a:p>
            <a:endParaRPr lang="en-US" dirty="0"/>
          </a:p>
          <a:p>
            <a:r>
              <a:rPr lang="en-US" dirty="0"/>
              <a:t>Proposals </a:t>
            </a:r>
            <a:r>
              <a:rPr lang="en-US"/>
              <a:t>and Contributions</a:t>
            </a:r>
            <a:endParaRPr lang="en-US" dirty="0"/>
          </a:p>
          <a:p>
            <a:endParaRPr lang="en-US" dirty="0"/>
          </a:p>
        </p:txBody>
      </p:sp>
      <p:sp>
        <p:nvSpPr>
          <p:cNvPr id="5" name="Footer Placeholder 4">
            <a:extLst>
              <a:ext uri="{FF2B5EF4-FFF2-40B4-BE49-F238E27FC236}">
                <a16:creationId xmlns:a16="http://schemas.microsoft.com/office/drawing/2014/main" id="{8D4A42E3-1B6E-4D4C-BE4E-17428D7A6E7E}"/>
              </a:ext>
            </a:extLst>
          </p:cNvPr>
          <p:cNvSpPr>
            <a:spLocks noGrp="1"/>
          </p:cNvSpPr>
          <p:nvPr>
            <p:ph type="ftr" sz="quarter" idx="11"/>
          </p:nvPr>
        </p:nvSpPr>
        <p:spPr>
          <a:xfrm>
            <a:off x="4038600" y="6356350"/>
            <a:ext cx="4114800" cy="365125"/>
          </a:xfrm>
        </p:spPr>
        <p:txBody>
          <a:bodyPr/>
          <a:lstStyle/>
          <a:p>
            <a:r>
              <a:rPr lang="en-US"/>
              <a:t>Tim Godfrey, EPRI</a:t>
            </a:r>
          </a:p>
        </p:txBody>
      </p:sp>
      <p:sp>
        <p:nvSpPr>
          <p:cNvPr id="15" name="Slide Number Placeholder 14">
            <a:extLst>
              <a:ext uri="{FF2B5EF4-FFF2-40B4-BE49-F238E27FC236}">
                <a16:creationId xmlns:a16="http://schemas.microsoft.com/office/drawing/2014/main" id="{61A1FEBD-2C93-415F-9CA9-9A68EF45C26F}"/>
              </a:ext>
            </a:extLst>
          </p:cNvPr>
          <p:cNvSpPr>
            <a:spLocks noGrp="1"/>
          </p:cNvSpPr>
          <p:nvPr>
            <p:ph type="sldNum" sz="quarter" idx="12"/>
          </p:nvPr>
        </p:nvSpPr>
        <p:spPr/>
        <p:txBody>
          <a:bodyPr/>
          <a:lstStyle/>
          <a:p>
            <a:fld id="{A1C9EF53-BD90-4B75-A223-F9525C143888}" type="slidenum">
              <a:rPr lang="en-US" smtClean="0"/>
              <a:pPr/>
              <a:t>17</a:t>
            </a:fld>
            <a:endParaRPr lang="en-US" dirty="0"/>
          </a:p>
        </p:txBody>
      </p:sp>
      <p:sp>
        <p:nvSpPr>
          <p:cNvPr id="4" name="Date Placeholder 3">
            <a:extLst>
              <a:ext uri="{FF2B5EF4-FFF2-40B4-BE49-F238E27FC236}">
                <a16:creationId xmlns:a16="http://schemas.microsoft.com/office/drawing/2014/main" id="{9453F7C3-7D1E-45BF-AE10-8272E4AD4357}"/>
              </a:ext>
            </a:extLst>
          </p:cNvPr>
          <p:cNvSpPr>
            <a:spLocks noGrp="1"/>
          </p:cNvSpPr>
          <p:nvPr>
            <p:ph type="dt" sz="half" idx="10"/>
          </p:nvPr>
        </p:nvSpPr>
        <p:spPr/>
        <p:txBody>
          <a:bodyPr/>
          <a:lstStyle/>
          <a:p>
            <a:r>
              <a:rPr lang="en-US" dirty="0"/>
              <a:t>April_2021</a:t>
            </a:r>
          </a:p>
        </p:txBody>
      </p:sp>
    </p:spTree>
    <p:extLst>
      <p:ext uri="{BB962C8B-B14F-4D97-AF65-F5344CB8AC3E}">
        <p14:creationId xmlns:p14="http://schemas.microsoft.com/office/powerpoint/2010/main" val="307640253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6C5172-1F26-4208-8023-5502550C7176}"/>
              </a:ext>
            </a:extLst>
          </p:cNvPr>
          <p:cNvSpPr>
            <a:spLocks noGrp="1"/>
          </p:cNvSpPr>
          <p:nvPr>
            <p:ph type="title"/>
          </p:nvPr>
        </p:nvSpPr>
        <p:spPr/>
        <p:txBody>
          <a:bodyPr>
            <a:normAutofit fontScale="90000"/>
          </a:bodyPr>
          <a:lstStyle/>
          <a:p>
            <a:r>
              <a:rPr lang="en-US" dirty="0"/>
              <a:t>Discussion on Security Requirements for 802.16t</a:t>
            </a:r>
            <a:br>
              <a:rPr lang="en-US" dirty="0"/>
            </a:br>
            <a:endParaRPr lang="en-US" dirty="0"/>
          </a:p>
        </p:txBody>
      </p:sp>
      <p:sp>
        <p:nvSpPr>
          <p:cNvPr id="3" name="Content Placeholder 2">
            <a:extLst>
              <a:ext uri="{FF2B5EF4-FFF2-40B4-BE49-F238E27FC236}">
                <a16:creationId xmlns:a16="http://schemas.microsoft.com/office/drawing/2014/main" id="{9B10A2D8-754E-4D34-8FFC-58B24AE1F949}"/>
              </a:ext>
            </a:extLst>
          </p:cNvPr>
          <p:cNvSpPr>
            <a:spLocks noGrp="1"/>
          </p:cNvSpPr>
          <p:nvPr>
            <p:ph idx="1"/>
          </p:nvPr>
        </p:nvSpPr>
        <p:spPr/>
        <p:txBody>
          <a:bodyPr>
            <a:normAutofit fontScale="92500" lnSpcReduction="20000"/>
          </a:bodyPr>
          <a:lstStyle/>
          <a:p>
            <a:r>
              <a:rPr lang="en-US" dirty="0"/>
              <a:t>The group discusses whether the current 16t scope can include security changes under the umbrella of “required by the physical layer changes.” </a:t>
            </a:r>
          </a:p>
          <a:p>
            <a:r>
              <a:rPr lang="en-US" dirty="0"/>
              <a:t>Options:</a:t>
            </a:r>
          </a:p>
          <a:p>
            <a:pPr lvl="1"/>
            <a:r>
              <a:rPr lang="en-US" dirty="0"/>
              <a:t>1) Continue 16t and change PAR to include security changes (driven by use cases) in scope</a:t>
            </a:r>
          </a:p>
          <a:p>
            <a:pPr lvl="1"/>
            <a:r>
              <a:rPr lang="en-US" dirty="0"/>
              <a:t>2 Create a new PAR and TG for Security changes.</a:t>
            </a:r>
          </a:p>
          <a:p>
            <a:pPr lvl="1"/>
            <a:endParaRPr lang="en-US" dirty="0"/>
          </a:p>
          <a:p>
            <a:r>
              <a:rPr lang="en-US" dirty="0"/>
              <a:t>Path forward:</a:t>
            </a:r>
          </a:p>
          <a:p>
            <a:pPr lvl="1"/>
            <a:r>
              <a:rPr lang="en-US" dirty="0"/>
              <a:t>Ask for contributions on security.  Amend Call for Contribution</a:t>
            </a:r>
          </a:p>
          <a:p>
            <a:pPr lvl="1"/>
            <a:r>
              <a:rPr lang="en-US" dirty="0"/>
              <a:t>Understand the requirements for security – what has to be changed</a:t>
            </a:r>
          </a:p>
          <a:p>
            <a:pPr lvl="2"/>
            <a:r>
              <a:rPr lang="en-US" dirty="0"/>
              <a:t>Look at post-quantum security architecture</a:t>
            </a:r>
          </a:p>
          <a:p>
            <a:pPr lvl="1"/>
            <a:r>
              <a:rPr lang="en-US" dirty="0"/>
              <a:t>Can the work be done in this TG, or do we need a new TG in parallel?</a:t>
            </a:r>
          </a:p>
          <a:p>
            <a:pPr lvl="1"/>
            <a:r>
              <a:rPr lang="en-US" dirty="0"/>
              <a:t>Solicit contributions from stakeholders on what their customers and markets require</a:t>
            </a:r>
          </a:p>
          <a:p>
            <a:pPr lvl="1"/>
            <a:endParaRPr lang="en-US" dirty="0"/>
          </a:p>
          <a:p>
            <a:endParaRPr lang="en-US" dirty="0"/>
          </a:p>
        </p:txBody>
      </p:sp>
      <p:sp>
        <p:nvSpPr>
          <p:cNvPr id="4" name="Footer Placeholder 3">
            <a:extLst>
              <a:ext uri="{FF2B5EF4-FFF2-40B4-BE49-F238E27FC236}">
                <a16:creationId xmlns:a16="http://schemas.microsoft.com/office/drawing/2014/main" id="{AB88EE08-1827-4313-8ECD-DFFE283352C7}"/>
              </a:ext>
            </a:extLst>
          </p:cNvPr>
          <p:cNvSpPr>
            <a:spLocks noGrp="1"/>
          </p:cNvSpPr>
          <p:nvPr>
            <p:ph type="ftr" sz="quarter" idx="11"/>
          </p:nvPr>
        </p:nvSpPr>
        <p:spPr>
          <a:xfrm>
            <a:off x="4038600" y="6356350"/>
            <a:ext cx="4114800" cy="365125"/>
          </a:xfrm>
        </p:spPr>
        <p:txBody>
          <a:bodyPr/>
          <a:lstStyle/>
          <a:p>
            <a:r>
              <a:rPr lang="en-US"/>
              <a:t>Tim Godfrey, EPRI</a:t>
            </a:r>
          </a:p>
        </p:txBody>
      </p:sp>
      <p:sp>
        <p:nvSpPr>
          <p:cNvPr id="15" name="Slide Number Placeholder 14">
            <a:extLst>
              <a:ext uri="{FF2B5EF4-FFF2-40B4-BE49-F238E27FC236}">
                <a16:creationId xmlns:a16="http://schemas.microsoft.com/office/drawing/2014/main" id="{30CE9757-18F0-42CC-9FE7-F43158A493C8}"/>
              </a:ext>
            </a:extLst>
          </p:cNvPr>
          <p:cNvSpPr>
            <a:spLocks noGrp="1"/>
          </p:cNvSpPr>
          <p:nvPr>
            <p:ph type="sldNum" sz="quarter" idx="12"/>
          </p:nvPr>
        </p:nvSpPr>
        <p:spPr/>
        <p:txBody>
          <a:bodyPr/>
          <a:lstStyle/>
          <a:p>
            <a:fld id="{A1C9EF53-BD90-4B75-A223-F9525C143888}" type="slidenum">
              <a:rPr lang="en-US" smtClean="0"/>
              <a:pPr/>
              <a:t>18</a:t>
            </a:fld>
            <a:endParaRPr lang="en-US" dirty="0"/>
          </a:p>
        </p:txBody>
      </p:sp>
      <p:sp>
        <p:nvSpPr>
          <p:cNvPr id="5" name="Date Placeholder 4">
            <a:extLst>
              <a:ext uri="{FF2B5EF4-FFF2-40B4-BE49-F238E27FC236}">
                <a16:creationId xmlns:a16="http://schemas.microsoft.com/office/drawing/2014/main" id="{2F0DDB1F-73E4-443E-B801-1EA3290ECAD1}"/>
              </a:ext>
            </a:extLst>
          </p:cNvPr>
          <p:cNvSpPr>
            <a:spLocks noGrp="1"/>
          </p:cNvSpPr>
          <p:nvPr>
            <p:ph type="dt" sz="half" idx="10"/>
          </p:nvPr>
        </p:nvSpPr>
        <p:spPr/>
        <p:txBody>
          <a:bodyPr/>
          <a:lstStyle/>
          <a:p>
            <a:r>
              <a:rPr lang="en-US" dirty="0"/>
              <a:t>April_2021</a:t>
            </a:r>
          </a:p>
        </p:txBody>
      </p:sp>
    </p:spTree>
    <p:extLst>
      <p:ext uri="{BB962C8B-B14F-4D97-AF65-F5344CB8AC3E}">
        <p14:creationId xmlns:p14="http://schemas.microsoft.com/office/powerpoint/2010/main" val="60020749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01C0E7-E4D1-44F3-A846-A5DA730DBFD5}"/>
              </a:ext>
            </a:extLst>
          </p:cNvPr>
          <p:cNvSpPr>
            <a:spLocks noGrp="1"/>
          </p:cNvSpPr>
          <p:nvPr>
            <p:ph type="title"/>
          </p:nvPr>
        </p:nvSpPr>
        <p:spPr/>
        <p:txBody>
          <a:bodyPr/>
          <a:lstStyle/>
          <a:p>
            <a:r>
              <a:rPr lang="en-US" dirty="0"/>
              <a:t>Process for assigning an editor</a:t>
            </a:r>
          </a:p>
        </p:txBody>
      </p:sp>
      <p:sp>
        <p:nvSpPr>
          <p:cNvPr id="3" name="Content Placeholder 2">
            <a:extLst>
              <a:ext uri="{FF2B5EF4-FFF2-40B4-BE49-F238E27FC236}">
                <a16:creationId xmlns:a16="http://schemas.microsoft.com/office/drawing/2014/main" id="{0CA7ACDE-C4F0-47C5-9633-5455A9896226}"/>
              </a:ext>
            </a:extLst>
          </p:cNvPr>
          <p:cNvSpPr>
            <a:spLocks noGrp="1"/>
          </p:cNvSpPr>
          <p:nvPr>
            <p:ph idx="1"/>
          </p:nvPr>
        </p:nvSpPr>
        <p:spPr/>
        <p:txBody>
          <a:bodyPr/>
          <a:lstStyle/>
          <a:p>
            <a:r>
              <a:rPr lang="en-US" dirty="0"/>
              <a:t>An editor is needed to turn create the amendment draft based on technical contributions accepted into the SDD.</a:t>
            </a:r>
          </a:p>
          <a:p>
            <a:r>
              <a:rPr lang="en-US" dirty="0"/>
              <a:t>The editor should have familiarity with 802.16-2017 to understand how the amendment fits into the base standard. </a:t>
            </a:r>
          </a:p>
          <a:p>
            <a:r>
              <a:rPr lang="en-US" dirty="0"/>
              <a:t>Volunteers for editor are sought</a:t>
            </a:r>
          </a:p>
          <a:p>
            <a:r>
              <a:rPr lang="en-US" dirty="0"/>
              <a:t>IEEE 802 has developed a process for providing licenses for </a:t>
            </a:r>
            <a:r>
              <a:rPr lang="en-US" dirty="0" err="1"/>
              <a:t>Framemaker</a:t>
            </a:r>
            <a:r>
              <a:rPr lang="en-US" dirty="0"/>
              <a:t> to editors</a:t>
            </a:r>
          </a:p>
          <a:p>
            <a:endParaRPr lang="en-US" dirty="0"/>
          </a:p>
        </p:txBody>
      </p:sp>
      <p:sp>
        <p:nvSpPr>
          <p:cNvPr id="4" name="Date Placeholder 3">
            <a:extLst>
              <a:ext uri="{FF2B5EF4-FFF2-40B4-BE49-F238E27FC236}">
                <a16:creationId xmlns:a16="http://schemas.microsoft.com/office/drawing/2014/main" id="{D96B0C17-0822-4C98-A7BC-3D86D786B476}"/>
              </a:ext>
            </a:extLst>
          </p:cNvPr>
          <p:cNvSpPr>
            <a:spLocks noGrp="1"/>
          </p:cNvSpPr>
          <p:nvPr>
            <p:ph type="dt" sz="half" idx="10"/>
          </p:nvPr>
        </p:nvSpPr>
        <p:spPr/>
        <p:txBody>
          <a:bodyPr/>
          <a:lstStyle/>
          <a:p>
            <a:r>
              <a:rPr lang="en-US" dirty="0"/>
              <a:t>April_2021</a:t>
            </a:r>
          </a:p>
        </p:txBody>
      </p:sp>
      <p:sp>
        <p:nvSpPr>
          <p:cNvPr id="5" name="Footer Placeholder 4">
            <a:extLst>
              <a:ext uri="{FF2B5EF4-FFF2-40B4-BE49-F238E27FC236}">
                <a16:creationId xmlns:a16="http://schemas.microsoft.com/office/drawing/2014/main" id="{31761626-B348-4F64-995A-D6B2607798A7}"/>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52A116C3-816F-4E28-99CA-5DD8D4C1F606}"/>
              </a:ext>
            </a:extLst>
          </p:cNvPr>
          <p:cNvSpPr>
            <a:spLocks noGrp="1"/>
          </p:cNvSpPr>
          <p:nvPr>
            <p:ph type="sldNum" sz="quarter" idx="12"/>
          </p:nvPr>
        </p:nvSpPr>
        <p:spPr/>
        <p:txBody>
          <a:bodyPr/>
          <a:lstStyle/>
          <a:p>
            <a:fld id="{A1C9EF53-BD90-4B75-A223-F9525C143888}" type="slidenum">
              <a:rPr lang="en-US" smtClean="0"/>
              <a:pPr/>
              <a:t>19</a:t>
            </a:fld>
            <a:endParaRPr lang="en-US" dirty="0"/>
          </a:p>
        </p:txBody>
      </p:sp>
    </p:spTree>
    <p:extLst>
      <p:ext uri="{BB962C8B-B14F-4D97-AF65-F5344CB8AC3E}">
        <p14:creationId xmlns:p14="http://schemas.microsoft.com/office/powerpoint/2010/main" val="14387187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4D260009-4DF9-414B-AC81-0AE4BFEE11F5}"/>
              </a:ext>
            </a:extLst>
          </p:cNvPr>
          <p:cNvSpPr>
            <a:spLocks noGrp="1"/>
          </p:cNvSpPr>
          <p:nvPr>
            <p:ph type="title"/>
          </p:nvPr>
        </p:nvSpPr>
        <p:spPr/>
        <p:txBody>
          <a:bodyPr/>
          <a:lstStyle/>
          <a:p>
            <a:r>
              <a:rPr lang="en-US" dirty="0"/>
              <a:t>WebEx 2021-04-20</a:t>
            </a:r>
          </a:p>
        </p:txBody>
      </p:sp>
      <p:sp>
        <p:nvSpPr>
          <p:cNvPr id="7" name="Content Placeholder 6">
            <a:extLst>
              <a:ext uri="{FF2B5EF4-FFF2-40B4-BE49-F238E27FC236}">
                <a16:creationId xmlns:a16="http://schemas.microsoft.com/office/drawing/2014/main" id="{885E520D-0818-4738-BD53-C75C8FA71938}"/>
              </a:ext>
            </a:extLst>
          </p:cNvPr>
          <p:cNvSpPr>
            <a:spLocks noGrp="1"/>
          </p:cNvSpPr>
          <p:nvPr>
            <p:ph idx="1"/>
          </p:nvPr>
        </p:nvSpPr>
        <p:spPr/>
        <p:txBody>
          <a:bodyPr>
            <a:normAutofit fontScale="92500" lnSpcReduction="10000"/>
          </a:bodyPr>
          <a:lstStyle/>
          <a:p>
            <a:r>
              <a:rPr lang="en-US" u="sng" dirty="0">
                <a:hlinkClick r:id="rId2"/>
              </a:rPr>
              <a:t>Join WebEx meeting</a:t>
            </a:r>
            <a:r>
              <a:rPr lang="en-US" dirty="0"/>
              <a:t>   </a:t>
            </a:r>
            <a:br>
              <a:rPr lang="en-US" dirty="0"/>
            </a:br>
            <a:r>
              <a:rPr lang="en-US" dirty="0" err="1"/>
              <a:t>Meeting</a:t>
            </a:r>
            <a:r>
              <a:rPr lang="en-US" dirty="0"/>
              <a:t> number: 185 111 9402  Meeting password: 7ntCU2gax3T    </a:t>
            </a:r>
            <a:br>
              <a:rPr lang="en-US" dirty="0"/>
            </a:br>
            <a:br>
              <a:rPr lang="en-US" dirty="0"/>
            </a:br>
            <a:r>
              <a:rPr lang="en-US" dirty="0"/>
              <a:t>Join from a video conferencing system or application</a:t>
            </a:r>
            <a:br>
              <a:rPr lang="en-US" dirty="0"/>
            </a:br>
            <a:r>
              <a:rPr lang="en-US" dirty="0"/>
              <a:t>Dial </a:t>
            </a:r>
            <a:r>
              <a:rPr lang="en-US" u="sng" dirty="0">
                <a:hlinkClick r:id="rId3"/>
              </a:rPr>
              <a:t>1851119402@epri.webex.com</a:t>
            </a:r>
            <a:r>
              <a:rPr lang="en-US" dirty="0"/>
              <a:t>  </a:t>
            </a:r>
            <a:br>
              <a:rPr lang="en-US" dirty="0"/>
            </a:br>
            <a:r>
              <a:rPr lang="en-US" dirty="0"/>
              <a:t>You can also dial 173.243.2.68 and enter your meeting number.   </a:t>
            </a:r>
            <a:br>
              <a:rPr lang="en-US" dirty="0"/>
            </a:br>
            <a:r>
              <a:rPr lang="en-US" dirty="0"/>
              <a:t>  </a:t>
            </a:r>
            <a:br>
              <a:rPr lang="en-US" dirty="0"/>
            </a:br>
            <a:r>
              <a:rPr lang="en-US" dirty="0"/>
              <a:t>  </a:t>
            </a:r>
            <a:br>
              <a:rPr lang="en-US" dirty="0"/>
            </a:br>
            <a:r>
              <a:rPr lang="en-US" dirty="0"/>
              <a:t>If you are a host, </a:t>
            </a:r>
            <a:r>
              <a:rPr lang="en-US" dirty="0">
                <a:hlinkClick r:id="rId4"/>
              </a:rPr>
              <a:t>click here</a:t>
            </a:r>
            <a:r>
              <a:rPr lang="en-US" dirty="0"/>
              <a:t> to view host information. </a:t>
            </a:r>
            <a:r>
              <a:rPr lang="en-US" b="1" dirty="0"/>
              <a:t>Join by phone</a:t>
            </a:r>
            <a:r>
              <a:rPr lang="en-US" dirty="0"/>
              <a:t>  </a:t>
            </a:r>
            <a:br>
              <a:rPr lang="en-US" dirty="0"/>
            </a:br>
            <a:r>
              <a:rPr lang="en-US" dirty="0"/>
              <a:t>+1-855-797-9485 US Toll free  </a:t>
            </a:r>
            <a:br>
              <a:rPr lang="en-US" dirty="0"/>
            </a:br>
            <a:r>
              <a:rPr lang="en-US" dirty="0"/>
              <a:t>+1-415-655-0002 US Toll  </a:t>
            </a:r>
            <a:br>
              <a:rPr lang="en-US" dirty="0"/>
            </a:br>
            <a:r>
              <a:rPr lang="en-US" dirty="0"/>
              <a:t>Access code: 185 111 9402  </a:t>
            </a:r>
            <a:br>
              <a:rPr lang="en-US" dirty="0"/>
            </a:br>
            <a:r>
              <a:rPr lang="en-US" u="sng" dirty="0">
                <a:hlinkClick r:id="rId5"/>
              </a:rPr>
              <a:t>Global call-in numbers</a:t>
            </a:r>
            <a:r>
              <a:rPr lang="en-US" dirty="0"/>
              <a:t>  |  </a:t>
            </a:r>
            <a:r>
              <a:rPr lang="en-US" u="sng" dirty="0">
                <a:hlinkClick r:id="rId6"/>
              </a:rPr>
              <a:t>Toll-free calling restrictions</a:t>
            </a:r>
            <a:r>
              <a:rPr lang="en-US" dirty="0"/>
              <a:t>  </a:t>
            </a:r>
          </a:p>
        </p:txBody>
      </p:sp>
      <p:sp>
        <p:nvSpPr>
          <p:cNvPr id="3" name="Footer Placeholder 2">
            <a:extLst>
              <a:ext uri="{FF2B5EF4-FFF2-40B4-BE49-F238E27FC236}">
                <a16:creationId xmlns:a16="http://schemas.microsoft.com/office/drawing/2014/main" id="{D78F1B81-112D-4E9C-981C-0CA50A284B0E}"/>
              </a:ext>
            </a:extLst>
          </p:cNvPr>
          <p:cNvSpPr>
            <a:spLocks noGrp="1"/>
          </p:cNvSpPr>
          <p:nvPr>
            <p:ph type="ftr" sz="quarter" idx="11"/>
          </p:nvPr>
        </p:nvSpPr>
        <p:spPr/>
        <p:txBody>
          <a:bodyPr/>
          <a:lstStyle/>
          <a:p>
            <a:r>
              <a:rPr lang="en-US"/>
              <a:t>Tim Godfrey, EPRI</a:t>
            </a:r>
          </a:p>
        </p:txBody>
      </p:sp>
      <p:sp>
        <p:nvSpPr>
          <p:cNvPr id="31" name="Slide Number Placeholder 30">
            <a:extLst>
              <a:ext uri="{FF2B5EF4-FFF2-40B4-BE49-F238E27FC236}">
                <a16:creationId xmlns:a16="http://schemas.microsoft.com/office/drawing/2014/main" id="{F1E423E8-7340-4645-A973-EC10A3DA6569}"/>
              </a:ext>
            </a:extLst>
          </p:cNvPr>
          <p:cNvSpPr>
            <a:spLocks noGrp="1"/>
          </p:cNvSpPr>
          <p:nvPr>
            <p:ph type="sldNum" sz="quarter" idx="12"/>
          </p:nvPr>
        </p:nvSpPr>
        <p:spPr/>
        <p:txBody>
          <a:bodyPr/>
          <a:lstStyle/>
          <a:p>
            <a:fld id="{A1C9EF53-BD90-4B75-A223-F9525C143888}" type="slidenum">
              <a:rPr lang="en-US" smtClean="0"/>
              <a:pPr/>
              <a:t>2</a:t>
            </a:fld>
            <a:endParaRPr lang="en-US" dirty="0"/>
          </a:p>
        </p:txBody>
      </p:sp>
      <p:sp>
        <p:nvSpPr>
          <p:cNvPr id="2" name="Date Placeholder 1">
            <a:extLst>
              <a:ext uri="{FF2B5EF4-FFF2-40B4-BE49-F238E27FC236}">
                <a16:creationId xmlns:a16="http://schemas.microsoft.com/office/drawing/2014/main" id="{6A5B81E9-3D11-4A5E-8E8F-24C83848A794}"/>
              </a:ext>
            </a:extLst>
          </p:cNvPr>
          <p:cNvSpPr>
            <a:spLocks noGrp="1"/>
          </p:cNvSpPr>
          <p:nvPr>
            <p:ph type="dt" sz="half" idx="10"/>
          </p:nvPr>
        </p:nvSpPr>
        <p:spPr/>
        <p:txBody>
          <a:bodyPr/>
          <a:lstStyle/>
          <a:p>
            <a:r>
              <a:rPr lang="en-US" dirty="0"/>
              <a:t>April_2021</a:t>
            </a:r>
          </a:p>
        </p:txBody>
      </p:sp>
    </p:spTree>
    <p:extLst>
      <p:ext uri="{BB962C8B-B14F-4D97-AF65-F5344CB8AC3E}">
        <p14:creationId xmlns:p14="http://schemas.microsoft.com/office/powerpoint/2010/main" val="399912982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3632F5D1-E476-4449-A80B-7535CF561D07}"/>
              </a:ext>
            </a:extLst>
          </p:cNvPr>
          <p:cNvSpPr>
            <a:spLocks noGrp="1"/>
          </p:cNvSpPr>
          <p:nvPr>
            <p:ph type="title"/>
          </p:nvPr>
        </p:nvSpPr>
        <p:spPr/>
        <p:txBody>
          <a:bodyPr/>
          <a:lstStyle/>
          <a:p>
            <a:r>
              <a:rPr lang="en-US" dirty="0"/>
              <a:t>Revised Project Timeline</a:t>
            </a:r>
          </a:p>
        </p:txBody>
      </p:sp>
      <p:sp>
        <p:nvSpPr>
          <p:cNvPr id="5" name="Footer Placeholder 4">
            <a:extLst>
              <a:ext uri="{FF2B5EF4-FFF2-40B4-BE49-F238E27FC236}">
                <a16:creationId xmlns:a16="http://schemas.microsoft.com/office/drawing/2014/main" id="{423E8DBA-E452-4028-BAB1-DB01D76EF076}"/>
              </a:ext>
            </a:extLst>
          </p:cNvPr>
          <p:cNvSpPr>
            <a:spLocks noGrp="1"/>
          </p:cNvSpPr>
          <p:nvPr>
            <p:ph type="ftr" sz="quarter" idx="11"/>
          </p:nvPr>
        </p:nvSpPr>
        <p:spPr>
          <a:xfrm>
            <a:off x="4038600" y="6356350"/>
            <a:ext cx="4114800" cy="365125"/>
          </a:xfrm>
        </p:spPr>
        <p:txBody>
          <a:bodyPr/>
          <a:lstStyle/>
          <a:p>
            <a:r>
              <a:rPr lang="en-US" altLang="en-US"/>
              <a:t>Tim Godfrey, EPRI</a:t>
            </a:r>
          </a:p>
        </p:txBody>
      </p:sp>
      <p:graphicFrame>
        <p:nvGraphicFramePr>
          <p:cNvPr id="10" name="Table 9">
            <a:extLst>
              <a:ext uri="{FF2B5EF4-FFF2-40B4-BE49-F238E27FC236}">
                <a16:creationId xmlns:a16="http://schemas.microsoft.com/office/drawing/2014/main" id="{9F0B2D0A-D6BB-4DB3-90D6-9FDE91CE81C6}"/>
              </a:ext>
            </a:extLst>
          </p:cNvPr>
          <p:cNvGraphicFramePr>
            <a:graphicFrameLocks noGrp="1"/>
          </p:cNvGraphicFramePr>
          <p:nvPr>
            <p:extLst>
              <p:ext uri="{D42A27DB-BD31-4B8C-83A1-F6EECF244321}">
                <p14:modId xmlns:p14="http://schemas.microsoft.com/office/powerpoint/2010/main" val="3838785398"/>
              </p:ext>
            </p:extLst>
          </p:nvPr>
        </p:nvGraphicFramePr>
        <p:xfrm>
          <a:off x="1295400" y="1371600"/>
          <a:ext cx="9220200" cy="4724397"/>
        </p:xfrm>
        <a:graphic>
          <a:graphicData uri="http://schemas.openxmlformats.org/drawingml/2006/table">
            <a:tbl>
              <a:tblPr firstRow="1" bandRow="1">
                <a:tableStyleId>{5C22544A-7EE6-4342-B048-85BDC9FD1C3A}</a:tableStyleId>
              </a:tblPr>
              <a:tblGrid>
                <a:gridCol w="5334000">
                  <a:extLst>
                    <a:ext uri="{9D8B030D-6E8A-4147-A177-3AD203B41FA5}">
                      <a16:colId xmlns:a16="http://schemas.microsoft.com/office/drawing/2014/main" val="3384751907"/>
                    </a:ext>
                  </a:extLst>
                </a:gridCol>
                <a:gridCol w="1905000">
                  <a:extLst>
                    <a:ext uri="{9D8B030D-6E8A-4147-A177-3AD203B41FA5}">
                      <a16:colId xmlns:a16="http://schemas.microsoft.com/office/drawing/2014/main" val="2633383389"/>
                    </a:ext>
                  </a:extLst>
                </a:gridCol>
                <a:gridCol w="1981200">
                  <a:extLst>
                    <a:ext uri="{9D8B030D-6E8A-4147-A177-3AD203B41FA5}">
                      <a16:colId xmlns:a16="http://schemas.microsoft.com/office/drawing/2014/main" val="434009601"/>
                    </a:ext>
                  </a:extLst>
                </a:gridCol>
              </a:tblGrid>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Milestone</a:t>
                      </a:r>
                    </a:p>
                  </a:txBody>
                  <a:tcPr/>
                </a:tc>
                <a:tc>
                  <a:txBody>
                    <a:bodyPr/>
                    <a:lstStyle/>
                    <a:p>
                      <a:r>
                        <a:rPr lang="en-US" sz="2400" dirty="0"/>
                        <a:t>Date</a:t>
                      </a:r>
                    </a:p>
                  </a:txBody>
                  <a:tcPr/>
                </a:tc>
                <a:tc>
                  <a:txBody>
                    <a:bodyPr/>
                    <a:lstStyle/>
                    <a:p>
                      <a:r>
                        <a:rPr lang="en-US" sz="2400" dirty="0"/>
                        <a:t>Updated Date</a:t>
                      </a:r>
                    </a:p>
                  </a:txBody>
                  <a:tcPr/>
                </a:tc>
                <a:extLst>
                  <a:ext uri="{0D108BD9-81ED-4DB2-BD59-A6C34878D82A}">
                    <a16:rowId xmlns:a16="http://schemas.microsoft.com/office/drawing/2014/main" val="4207709845"/>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solidFill>
                            <a:schemeClr val="bg1">
                              <a:lumMod val="65000"/>
                            </a:schemeClr>
                          </a:solidFill>
                        </a:rPr>
                        <a:t>Task Group Start</a:t>
                      </a:r>
                    </a:p>
                  </a:txBody>
                  <a:tcPr/>
                </a:tc>
                <a:tc>
                  <a:txBody>
                    <a:bodyPr/>
                    <a:lstStyle/>
                    <a:p>
                      <a:r>
                        <a:rPr lang="en-US" sz="2400" dirty="0">
                          <a:solidFill>
                            <a:schemeClr val="bg1">
                              <a:lumMod val="65000"/>
                            </a:schemeClr>
                          </a:solidFill>
                        </a:rPr>
                        <a:t>January 2020</a:t>
                      </a:r>
                    </a:p>
                  </a:txBody>
                  <a:tcPr/>
                </a:tc>
                <a:tc>
                  <a:txBody>
                    <a:bodyPr/>
                    <a:lstStyle/>
                    <a:p>
                      <a:endParaRPr lang="en-US" sz="2400" dirty="0">
                        <a:solidFill>
                          <a:schemeClr val="bg1">
                            <a:lumMod val="65000"/>
                          </a:schemeClr>
                        </a:solidFill>
                      </a:endParaRPr>
                    </a:p>
                  </a:txBody>
                  <a:tcPr/>
                </a:tc>
                <a:extLst>
                  <a:ext uri="{0D108BD9-81ED-4DB2-BD59-A6C34878D82A}">
                    <a16:rowId xmlns:a16="http://schemas.microsoft.com/office/drawing/2014/main" val="1668596901"/>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SRD Approval</a:t>
                      </a:r>
                    </a:p>
                  </a:txBody>
                  <a:tcPr/>
                </a:tc>
                <a:tc>
                  <a:txBody>
                    <a:bodyPr/>
                    <a:lstStyle/>
                    <a:p>
                      <a:r>
                        <a:rPr lang="en-US" sz="2400" dirty="0">
                          <a:solidFill>
                            <a:schemeClr val="bg1">
                              <a:lumMod val="65000"/>
                            </a:schemeClr>
                          </a:solidFill>
                        </a:rPr>
                        <a:t>Nov 2020</a:t>
                      </a:r>
                    </a:p>
                  </a:txBody>
                  <a:tcPr/>
                </a:tc>
                <a:tc>
                  <a:txBody>
                    <a:bodyPr/>
                    <a:lstStyle/>
                    <a:p>
                      <a:r>
                        <a:rPr lang="en-US" sz="2400" dirty="0"/>
                        <a:t>April 2021</a:t>
                      </a:r>
                    </a:p>
                  </a:txBody>
                  <a:tcPr/>
                </a:tc>
                <a:extLst>
                  <a:ext uri="{0D108BD9-81ED-4DB2-BD59-A6C34878D82A}">
                    <a16:rowId xmlns:a16="http://schemas.microsoft.com/office/drawing/2014/main" val="3428218732"/>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SDD Approval</a:t>
                      </a:r>
                    </a:p>
                  </a:txBody>
                  <a:tcPr/>
                </a:tc>
                <a:tc>
                  <a:txBody>
                    <a:bodyPr/>
                    <a:lstStyle/>
                    <a:p>
                      <a:r>
                        <a:rPr lang="en-US" sz="2400" dirty="0">
                          <a:solidFill>
                            <a:schemeClr val="bg1">
                              <a:lumMod val="65000"/>
                            </a:schemeClr>
                          </a:solidFill>
                        </a:rPr>
                        <a:t>May 2021</a:t>
                      </a:r>
                    </a:p>
                  </a:txBody>
                  <a:tcPr/>
                </a:tc>
                <a:tc>
                  <a:txBody>
                    <a:bodyPr/>
                    <a:lstStyle/>
                    <a:p>
                      <a:r>
                        <a:rPr lang="en-US" sz="2400" dirty="0"/>
                        <a:t>Sept 2021</a:t>
                      </a:r>
                    </a:p>
                  </a:txBody>
                  <a:tcPr/>
                </a:tc>
                <a:extLst>
                  <a:ext uri="{0D108BD9-81ED-4DB2-BD59-A6C34878D82A}">
                    <a16:rowId xmlns:a16="http://schemas.microsoft.com/office/drawing/2014/main" val="3689323579"/>
                  </a:ext>
                </a:extLst>
              </a:tr>
              <a:tr h="524933">
                <a:tc>
                  <a:txBody>
                    <a:bodyPr/>
                    <a:lstStyle/>
                    <a:p>
                      <a:r>
                        <a:rPr lang="en-US" sz="2400" dirty="0"/>
                        <a:t>Informal TG review of draft</a:t>
                      </a:r>
                    </a:p>
                  </a:txBody>
                  <a:tcPr/>
                </a:tc>
                <a:tc>
                  <a:txBody>
                    <a:bodyPr/>
                    <a:lstStyle/>
                    <a:p>
                      <a:r>
                        <a:rPr lang="en-US" sz="2400" dirty="0">
                          <a:solidFill>
                            <a:schemeClr val="bg1">
                              <a:lumMod val="65000"/>
                            </a:schemeClr>
                          </a:solidFill>
                        </a:rPr>
                        <a:t>Sept 2021</a:t>
                      </a:r>
                    </a:p>
                  </a:txBody>
                  <a:tcPr/>
                </a:tc>
                <a:tc>
                  <a:txBody>
                    <a:bodyPr/>
                    <a:lstStyle/>
                    <a:p>
                      <a:r>
                        <a:rPr lang="en-US" sz="2400" dirty="0"/>
                        <a:t>Jan 2022</a:t>
                      </a:r>
                    </a:p>
                  </a:txBody>
                  <a:tcPr/>
                </a:tc>
                <a:extLst>
                  <a:ext uri="{0D108BD9-81ED-4DB2-BD59-A6C34878D82A}">
                    <a16:rowId xmlns:a16="http://schemas.microsoft.com/office/drawing/2014/main" val="1866948594"/>
                  </a:ext>
                </a:extLst>
              </a:tr>
              <a:tr h="524933">
                <a:tc>
                  <a:txBody>
                    <a:bodyPr/>
                    <a:lstStyle/>
                    <a:p>
                      <a:r>
                        <a:rPr lang="en-US" sz="2400" dirty="0"/>
                        <a:t>Working Group Letter Ballot</a:t>
                      </a:r>
                    </a:p>
                  </a:txBody>
                  <a:tcPr/>
                </a:tc>
                <a:tc>
                  <a:txBody>
                    <a:bodyPr/>
                    <a:lstStyle/>
                    <a:p>
                      <a:r>
                        <a:rPr lang="en-US" sz="2400" dirty="0">
                          <a:solidFill>
                            <a:schemeClr val="bg1">
                              <a:lumMod val="65000"/>
                            </a:schemeClr>
                          </a:solidFill>
                        </a:rPr>
                        <a:t>Nov 2021</a:t>
                      </a:r>
                    </a:p>
                  </a:txBody>
                  <a:tcPr/>
                </a:tc>
                <a:tc>
                  <a:txBody>
                    <a:bodyPr/>
                    <a:lstStyle/>
                    <a:p>
                      <a:r>
                        <a:rPr lang="en-US" sz="2400" dirty="0"/>
                        <a:t>March 2022</a:t>
                      </a:r>
                    </a:p>
                  </a:txBody>
                  <a:tcPr/>
                </a:tc>
                <a:extLst>
                  <a:ext uri="{0D108BD9-81ED-4DB2-BD59-A6C34878D82A}">
                    <a16:rowId xmlns:a16="http://schemas.microsoft.com/office/drawing/2014/main" val="634721270"/>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Working Group Recirculation Letter Ballot</a:t>
                      </a:r>
                    </a:p>
                  </a:txBody>
                  <a:tcPr/>
                </a:tc>
                <a:tc>
                  <a:txBody>
                    <a:bodyPr/>
                    <a:lstStyle/>
                    <a:p>
                      <a:r>
                        <a:rPr lang="en-US" sz="2400" dirty="0">
                          <a:solidFill>
                            <a:schemeClr val="bg1">
                              <a:lumMod val="65000"/>
                            </a:schemeClr>
                          </a:solidFill>
                        </a:rPr>
                        <a:t>Mar 2022</a:t>
                      </a:r>
                    </a:p>
                  </a:txBody>
                  <a:tcPr/>
                </a:tc>
                <a:tc>
                  <a:txBody>
                    <a:bodyPr/>
                    <a:lstStyle/>
                    <a:p>
                      <a:r>
                        <a:rPr lang="en-US" sz="2400" dirty="0"/>
                        <a:t>July 2022</a:t>
                      </a:r>
                    </a:p>
                  </a:txBody>
                  <a:tcPr/>
                </a:tc>
                <a:extLst>
                  <a:ext uri="{0D108BD9-81ED-4DB2-BD59-A6C34878D82A}">
                    <a16:rowId xmlns:a16="http://schemas.microsoft.com/office/drawing/2014/main" val="1970946961"/>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SA Ballot</a:t>
                      </a:r>
                    </a:p>
                  </a:txBody>
                  <a:tcPr/>
                </a:tc>
                <a:tc>
                  <a:txBody>
                    <a:bodyPr/>
                    <a:lstStyle/>
                    <a:p>
                      <a:r>
                        <a:rPr lang="en-US" sz="2400" dirty="0">
                          <a:solidFill>
                            <a:schemeClr val="bg1">
                              <a:lumMod val="65000"/>
                            </a:schemeClr>
                          </a:solidFill>
                        </a:rPr>
                        <a:t>Sept 2022</a:t>
                      </a:r>
                    </a:p>
                  </a:txBody>
                  <a:tcPr/>
                </a:tc>
                <a:tc>
                  <a:txBody>
                    <a:bodyPr/>
                    <a:lstStyle/>
                    <a:p>
                      <a:r>
                        <a:rPr lang="en-US" sz="2400" dirty="0"/>
                        <a:t>Jan 2023</a:t>
                      </a:r>
                    </a:p>
                  </a:txBody>
                  <a:tcPr/>
                </a:tc>
                <a:extLst>
                  <a:ext uri="{0D108BD9-81ED-4DB2-BD59-A6C34878D82A}">
                    <a16:rowId xmlns:a16="http://schemas.microsoft.com/office/drawing/2014/main" val="1018105641"/>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Forward to RevCom</a:t>
                      </a:r>
                    </a:p>
                  </a:txBody>
                  <a:tcPr/>
                </a:tc>
                <a:tc>
                  <a:txBody>
                    <a:bodyPr/>
                    <a:lstStyle/>
                    <a:p>
                      <a:r>
                        <a:rPr lang="en-US" sz="2400" dirty="0">
                          <a:solidFill>
                            <a:schemeClr val="bg1">
                              <a:lumMod val="65000"/>
                            </a:schemeClr>
                          </a:solidFill>
                        </a:rPr>
                        <a:t>March 2023</a:t>
                      </a:r>
                    </a:p>
                  </a:txBody>
                  <a:tcPr/>
                </a:tc>
                <a:tc>
                  <a:txBody>
                    <a:bodyPr/>
                    <a:lstStyle/>
                    <a:p>
                      <a:r>
                        <a:rPr lang="en-US" sz="2400" dirty="0"/>
                        <a:t>July 2023</a:t>
                      </a:r>
                    </a:p>
                  </a:txBody>
                  <a:tcPr/>
                </a:tc>
                <a:extLst>
                  <a:ext uri="{0D108BD9-81ED-4DB2-BD59-A6C34878D82A}">
                    <a16:rowId xmlns:a16="http://schemas.microsoft.com/office/drawing/2014/main" val="1058448561"/>
                  </a:ext>
                </a:extLst>
              </a:tr>
            </a:tbl>
          </a:graphicData>
        </a:graphic>
      </p:graphicFrame>
      <p:sp>
        <p:nvSpPr>
          <p:cNvPr id="15" name="Arrow: Left 14">
            <a:extLst>
              <a:ext uri="{FF2B5EF4-FFF2-40B4-BE49-F238E27FC236}">
                <a16:creationId xmlns:a16="http://schemas.microsoft.com/office/drawing/2014/main" id="{0AD6A851-0925-4E02-8C80-DCE7584BFFF0}"/>
              </a:ext>
            </a:extLst>
          </p:cNvPr>
          <p:cNvSpPr/>
          <p:nvPr/>
        </p:nvSpPr>
        <p:spPr>
          <a:xfrm>
            <a:off x="10744200" y="4260897"/>
            <a:ext cx="1295400" cy="1066800"/>
          </a:xfrm>
          <a:prstGeom prst="leftArrow">
            <a:avLst>
              <a:gd name="adj1" fmla="val 50000"/>
              <a:gd name="adj2" fmla="val 3414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Request PAR Extension</a:t>
            </a:r>
          </a:p>
        </p:txBody>
      </p:sp>
      <p:sp>
        <p:nvSpPr>
          <p:cNvPr id="9" name="Arrow: Left 8">
            <a:extLst>
              <a:ext uri="{FF2B5EF4-FFF2-40B4-BE49-F238E27FC236}">
                <a16:creationId xmlns:a16="http://schemas.microsoft.com/office/drawing/2014/main" id="{7E0A3760-9E25-4C04-8CFA-A4BBA3EB66FC}"/>
              </a:ext>
            </a:extLst>
          </p:cNvPr>
          <p:cNvSpPr/>
          <p:nvPr/>
        </p:nvSpPr>
        <p:spPr>
          <a:xfrm>
            <a:off x="10744200" y="2227872"/>
            <a:ext cx="978408" cy="972528"/>
          </a:xfrm>
          <a:prstGeom prst="leftArrow">
            <a:avLst>
              <a:gd name="adj1" fmla="val 50000"/>
              <a:gd name="adj2" fmla="val 3414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Assign Editor</a:t>
            </a:r>
          </a:p>
        </p:txBody>
      </p:sp>
      <p:sp>
        <p:nvSpPr>
          <p:cNvPr id="17" name="Slide Number Placeholder 16">
            <a:extLst>
              <a:ext uri="{FF2B5EF4-FFF2-40B4-BE49-F238E27FC236}">
                <a16:creationId xmlns:a16="http://schemas.microsoft.com/office/drawing/2014/main" id="{825D44DE-7A67-4EF9-B326-0936820AC056}"/>
              </a:ext>
            </a:extLst>
          </p:cNvPr>
          <p:cNvSpPr>
            <a:spLocks noGrp="1"/>
          </p:cNvSpPr>
          <p:nvPr>
            <p:ph type="sldNum" sz="quarter" idx="12"/>
          </p:nvPr>
        </p:nvSpPr>
        <p:spPr/>
        <p:txBody>
          <a:bodyPr/>
          <a:lstStyle/>
          <a:p>
            <a:fld id="{A1C9EF53-BD90-4B75-A223-F9525C143888}" type="slidenum">
              <a:rPr lang="en-US" smtClean="0"/>
              <a:pPr/>
              <a:t>20</a:t>
            </a:fld>
            <a:endParaRPr lang="en-US" dirty="0"/>
          </a:p>
        </p:txBody>
      </p:sp>
      <p:sp>
        <p:nvSpPr>
          <p:cNvPr id="2" name="Date Placeholder 1">
            <a:extLst>
              <a:ext uri="{FF2B5EF4-FFF2-40B4-BE49-F238E27FC236}">
                <a16:creationId xmlns:a16="http://schemas.microsoft.com/office/drawing/2014/main" id="{05FE2E4A-07E9-41C9-AC2C-9F362F807B84}"/>
              </a:ext>
            </a:extLst>
          </p:cNvPr>
          <p:cNvSpPr>
            <a:spLocks noGrp="1"/>
          </p:cNvSpPr>
          <p:nvPr>
            <p:ph type="dt" sz="half" idx="10"/>
          </p:nvPr>
        </p:nvSpPr>
        <p:spPr/>
        <p:txBody>
          <a:bodyPr/>
          <a:lstStyle/>
          <a:p>
            <a:r>
              <a:rPr lang="en-US" dirty="0"/>
              <a:t>April_2021</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8242D8-E482-48FF-8FD5-486F15E6DBD0}"/>
              </a:ext>
            </a:extLst>
          </p:cNvPr>
          <p:cNvSpPr>
            <a:spLocks noGrp="1"/>
          </p:cNvSpPr>
          <p:nvPr>
            <p:ph type="title"/>
          </p:nvPr>
        </p:nvSpPr>
        <p:spPr/>
        <p:txBody>
          <a:bodyPr/>
          <a:lstStyle/>
          <a:p>
            <a:r>
              <a:rPr lang="en-US" dirty="0"/>
              <a:t>Teleconference Planning</a:t>
            </a:r>
          </a:p>
        </p:txBody>
      </p:sp>
      <p:sp>
        <p:nvSpPr>
          <p:cNvPr id="3" name="Content Placeholder 2">
            <a:extLst>
              <a:ext uri="{FF2B5EF4-FFF2-40B4-BE49-F238E27FC236}">
                <a16:creationId xmlns:a16="http://schemas.microsoft.com/office/drawing/2014/main" id="{FC617078-248B-4D25-997D-89A0DB13D5A6}"/>
              </a:ext>
            </a:extLst>
          </p:cNvPr>
          <p:cNvSpPr>
            <a:spLocks noGrp="1"/>
          </p:cNvSpPr>
          <p:nvPr>
            <p:ph idx="1"/>
          </p:nvPr>
        </p:nvSpPr>
        <p:spPr/>
        <p:txBody>
          <a:bodyPr>
            <a:normAutofit/>
          </a:bodyPr>
          <a:lstStyle/>
          <a:p>
            <a:r>
              <a:rPr lang="en-US" dirty="0"/>
              <a:t>March Plenary</a:t>
            </a:r>
          </a:p>
          <a:p>
            <a:pPr lvl="1"/>
            <a:r>
              <a:rPr lang="en-US" dirty="0"/>
              <a:t>Thursday, March 11, 2021	1pm PT,  4pm ET</a:t>
            </a:r>
          </a:p>
          <a:p>
            <a:pPr lvl="1"/>
            <a:r>
              <a:rPr lang="en-US" dirty="0"/>
              <a:t>Tuesday, March 16, 2021	1pm PT,  4pm ET</a:t>
            </a:r>
          </a:p>
          <a:p>
            <a:pPr lvl="1"/>
            <a:endParaRPr lang="en-US" dirty="0"/>
          </a:p>
          <a:p>
            <a:r>
              <a:rPr lang="en-US" dirty="0"/>
              <a:t>April Teleconference</a:t>
            </a:r>
          </a:p>
          <a:p>
            <a:pPr lvl="1"/>
            <a:r>
              <a:rPr lang="en-US" dirty="0"/>
              <a:t>April 20, 2021			1pm PT,  4pm ET</a:t>
            </a:r>
          </a:p>
          <a:p>
            <a:pPr lvl="1"/>
            <a:endParaRPr lang="en-US" dirty="0"/>
          </a:p>
          <a:p>
            <a:r>
              <a:rPr lang="en-US" dirty="0"/>
              <a:t>May Electronic Interim</a:t>
            </a:r>
          </a:p>
          <a:p>
            <a:pPr lvl="1"/>
            <a:r>
              <a:rPr lang="en-US" dirty="0"/>
              <a:t>Tuesday May 11		10am PT, 1pm ET</a:t>
            </a:r>
          </a:p>
          <a:p>
            <a:pPr lvl="1"/>
            <a:r>
              <a:rPr lang="en-US" dirty="0"/>
              <a:t>Tuesday May 18		10am PT, 1pm ET</a:t>
            </a:r>
          </a:p>
          <a:p>
            <a:pPr lvl="1"/>
            <a:endParaRPr lang="en-US" dirty="0"/>
          </a:p>
        </p:txBody>
      </p:sp>
      <p:sp>
        <p:nvSpPr>
          <p:cNvPr id="5" name="Footer Placeholder 4">
            <a:extLst>
              <a:ext uri="{FF2B5EF4-FFF2-40B4-BE49-F238E27FC236}">
                <a16:creationId xmlns:a16="http://schemas.microsoft.com/office/drawing/2014/main" id="{BF5E5E73-DF80-4166-B8E6-9041B4FF9299}"/>
              </a:ext>
            </a:extLst>
          </p:cNvPr>
          <p:cNvSpPr>
            <a:spLocks noGrp="1"/>
          </p:cNvSpPr>
          <p:nvPr>
            <p:ph type="ftr" sz="quarter" idx="11"/>
          </p:nvPr>
        </p:nvSpPr>
        <p:spPr>
          <a:xfrm>
            <a:off x="4038600" y="6356350"/>
            <a:ext cx="4114800" cy="365125"/>
          </a:xfrm>
        </p:spPr>
        <p:txBody>
          <a:bodyPr/>
          <a:lstStyle/>
          <a:p>
            <a:r>
              <a:rPr lang="en-US"/>
              <a:t>Tim Godfrey, EPRI</a:t>
            </a:r>
          </a:p>
        </p:txBody>
      </p:sp>
      <p:sp>
        <p:nvSpPr>
          <p:cNvPr id="7" name="Arrow: Right 6">
            <a:extLst>
              <a:ext uri="{FF2B5EF4-FFF2-40B4-BE49-F238E27FC236}">
                <a16:creationId xmlns:a16="http://schemas.microsoft.com/office/drawing/2014/main" id="{7D88BA48-D714-442A-A845-A5A0B4DAE46B}"/>
              </a:ext>
            </a:extLst>
          </p:cNvPr>
          <p:cNvSpPr/>
          <p:nvPr/>
        </p:nvSpPr>
        <p:spPr>
          <a:xfrm>
            <a:off x="1292" y="3989670"/>
            <a:ext cx="723900" cy="3048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Slide Number Placeholder 15">
            <a:extLst>
              <a:ext uri="{FF2B5EF4-FFF2-40B4-BE49-F238E27FC236}">
                <a16:creationId xmlns:a16="http://schemas.microsoft.com/office/drawing/2014/main" id="{B0C9D278-CC8C-499F-B7C6-EE8B49FE82F5}"/>
              </a:ext>
            </a:extLst>
          </p:cNvPr>
          <p:cNvSpPr>
            <a:spLocks noGrp="1"/>
          </p:cNvSpPr>
          <p:nvPr>
            <p:ph type="sldNum" sz="quarter" idx="12"/>
          </p:nvPr>
        </p:nvSpPr>
        <p:spPr/>
        <p:txBody>
          <a:bodyPr/>
          <a:lstStyle/>
          <a:p>
            <a:fld id="{A1C9EF53-BD90-4B75-A223-F9525C143888}" type="slidenum">
              <a:rPr lang="en-US" smtClean="0"/>
              <a:pPr/>
              <a:t>21</a:t>
            </a:fld>
            <a:endParaRPr lang="en-US" dirty="0"/>
          </a:p>
        </p:txBody>
      </p:sp>
      <p:sp>
        <p:nvSpPr>
          <p:cNvPr id="4" name="Date Placeholder 3">
            <a:extLst>
              <a:ext uri="{FF2B5EF4-FFF2-40B4-BE49-F238E27FC236}">
                <a16:creationId xmlns:a16="http://schemas.microsoft.com/office/drawing/2014/main" id="{49CEDD5F-DF60-4F2B-BE4A-AFB6246C7418}"/>
              </a:ext>
            </a:extLst>
          </p:cNvPr>
          <p:cNvSpPr>
            <a:spLocks noGrp="1"/>
          </p:cNvSpPr>
          <p:nvPr>
            <p:ph type="dt" sz="half" idx="10"/>
          </p:nvPr>
        </p:nvSpPr>
        <p:spPr/>
        <p:txBody>
          <a:bodyPr/>
          <a:lstStyle/>
          <a:p>
            <a:r>
              <a:rPr lang="en-US" dirty="0"/>
              <a:t>April_2021</a:t>
            </a:r>
          </a:p>
        </p:txBody>
      </p:sp>
    </p:spTree>
    <p:extLst>
      <p:ext uri="{BB962C8B-B14F-4D97-AF65-F5344CB8AC3E}">
        <p14:creationId xmlns:p14="http://schemas.microsoft.com/office/powerpoint/2010/main" val="391923512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Footer Placeholder 5"/>
          <p:cNvSpPr>
            <a:spLocks noGrp="1"/>
          </p:cNvSpPr>
          <p:nvPr>
            <p:ph type="ftr" sz="quarter" idx="11"/>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charset="0"/>
                <a:ea typeface="ＭＳ Ｐゴシック" charset="0"/>
              </a:defRPr>
            </a:lvl1pPr>
            <a:lvl2pPr marL="742950" indent="-285750">
              <a:defRPr sz="3200">
                <a:solidFill>
                  <a:schemeClr val="tx1"/>
                </a:solidFill>
                <a:latin typeface="Times New Roman" charset="0"/>
                <a:ea typeface="ＭＳ Ｐゴシック" charset="0"/>
              </a:defRPr>
            </a:lvl2pPr>
            <a:lvl3pPr marL="1143000" indent="-228600">
              <a:defRPr sz="3200">
                <a:solidFill>
                  <a:schemeClr val="tx1"/>
                </a:solidFill>
                <a:latin typeface="Times New Roman" charset="0"/>
                <a:ea typeface="ＭＳ Ｐゴシック" charset="0"/>
              </a:defRPr>
            </a:lvl3pPr>
            <a:lvl4pPr marL="1600200" indent="-228600">
              <a:defRPr sz="3200">
                <a:solidFill>
                  <a:schemeClr val="tx1"/>
                </a:solidFill>
                <a:latin typeface="Times New Roman" charset="0"/>
                <a:ea typeface="ＭＳ Ｐゴシック" charset="0"/>
              </a:defRPr>
            </a:lvl4pPr>
            <a:lvl5pPr marL="2057400" indent="-228600">
              <a:defRPr sz="3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3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3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3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3200">
                <a:solidFill>
                  <a:schemeClr val="tx1"/>
                </a:solidFill>
                <a:latin typeface="Times New Roman" charset="0"/>
                <a:ea typeface="ＭＳ Ｐゴシック" charset="0"/>
              </a:defRPr>
            </a:lvl9pPr>
          </a:lstStyle>
          <a:p>
            <a:pPr>
              <a:defRPr/>
            </a:pPr>
            <a:r>
              <a:rPr lang="en-US" sz="1200"/>
              <a:t>Tim Godfrey, EPRI</a:t>
            </a:r>
          </a:p>
        </p:txBody>
      </p:sp>
      <p:sp>
        <p:nvSpPr>
          <p:cNvPr id="10245" name="Rectangle 2"/>
          <p:cNvSpPr>
            <a:spLocks noGrp="1" noChangeArrowheads="1"/>
          </p:cNvSpPr>
          <p:nvPr>
            <p:ph type="title"/>
          </p:nvPr>
        </p:nvSpPr>
        <p:spPr>
          <a:xfrm>
            <a:off x="1447800" y="421042"/>
            <a:ext cx="7772400" cy="1066800"/>
          </a:xfrm>
        </p:spPr>
        <p:txBody>
          <a:bodyPr/>
          <a:lstStyle/>
          <a:p>
            <a:pPr>
              <a:defRPr/>
            </a:pPr>
            <a:r>
              <a:rPr lang="en-US" dirty="0"/>
              <a:t>Upcoming Sessions</a:t>
            </a:r>
          </a:p>
        </p:txBody>
      </p:sp>
      <p:sp>
        <p:nvSpPr>
          <p:cNvPr id="10246" name="Rectangle 3"/>
          <p:cNvSpPr>
            <a:spLocks noGrp="1" noChangeArrowheads="1"/>
          </p:cNvSpPr>
          <p:nvPr>
            <p:ph type="body" sz="half" idx="1"/>
          </p:nvPr>
        </p:nvSpPr>
        <p:spPr>
          <a:xfrm>
            <a:off x="1447800" y="1752600"/>
            <a:ext cx="9296400" cy="4419600"/>
          </a:xfrm>
        </p:spPr>
        <p:txBody>
          <a:bodyPr>
            <a:normAutofit fontScale="92500" lnSpcReduction="10000"/>
          </a:bodyPr>
          <a:lstStyle/>
          <a:p>
            <a:r>
              <a:rPr lang="en-US" sz="2000" strike="sngStrike" dirty="0">
                <a:solidFill>
                  <a:srgbClr val="FF0000"/>
                </a:solidFill>
              </a:rPr>
              <a:t>July 12-17, 2020, Sheraton Centre Montreal, Montreal Canada, </a:t>
            </a:r>
            <a:r>
              <a:rPr lang="en-US" sz="2000" i="1" strike="sngStrike" dirty="0">
                <a:solidFill>
                  <a:srgbClr val="FF0000"/>
                </a:solidFill>
              </a:rPr>
              <a:t>802 Plenary Session.</a:t>
            </a:r>
            <a:endParaRPr lang="en-US" sz="2000" strike="sngStrike" dirty="0">
              <a:solidFill>
                <a:srgbClr val="FF0000"/>
              </a:solidFill>
            </a:endParaRPr>
          </a:p>
          <a:p>
            <a:r>
              <a:rPr lang="en-US" sz="2000" strike="sngStrike" dirty="0">
                <a:solidFill>
                  <a:srgbClr val="FF0000"/>
                </a:solidFill>
              </a:rPr>
              <a:t>September 13-18, 2020, Grand Hyatt Atlanta in Buckhead, Atlanta, Georgia, </a:t>
            </a:r>
            <a:r>
              <a:rPr lang="en-US" sz="2000" i="1" strike="sngStrike" dirty="0">
                <a:solidFill>
                  <a:srgbClr val="FF0000"/>
                </a:solidFill>
              </a:rPr>
              <a:t>802 Wireless Interim Session.</a:t>
            </a:r>
            <a:endParaRPr lang="en-US" sz="2000" strike="sngStrike" dirty="0">
              <a:solidFill>
                <a:srgbClr val="FF0000"/>
              </a:solidFill>
            </a:endParaRPr>
          </a:p>
          <a:p>
            <a:r>
              <a:rPr lang="en-US" sz="2000" strike="sngStrike" dirty="0">
                <a:solidFill>
                  <a:srgbClr val="FF0000"/>
                </a:solidFill>
              </a:rPr>
              <a:t>November 18-13, 2020, Marriott Marquis Queen's Park,  Bangkok, Thailand, </a:t>
            </a:r>
            <a:r>
              <a:rPr lang="en-US" sz="2000" i="1" strike="sngStrike" dirty="0">
                <a:solidFill>
                  <a:srgbClr val="FF0000"/>
                </a:solidFill>
              </a:rPr>
              <a:t>802 Plenary Session.</a:t>
            </a:r>
            <a:endParaRPr lang="en-US" sz="2000" strike="sngStrike" dirty="0">
              <a:solidFill>
                <a:srgbClr val="FF0000"/>
              </a:solidFill>
            </a:endParaRPr>
          </a:p>
          <a:p>
            <a:r>
              <a:rPr lang="en-US" sz="2000" strike="sngStrike" dirty="0">
                <a:solidFill>
                  <a:srgbClr val="FF0000"/>
                </a:solidFill>
              </a:rPr>
              <a:t>January 12-14, 2021, Hotel Irvine, Irvine, California </a:t>
            </a:r>
            <a:r>
              <a:rPr lang="en-US" sz="2000" i="1" strike="sngStrike" dirty="0">
                <a:solidFill>
                  <a:srgbClr val="FF0000"/>
                </a:solidFill>
              </a:rPr>
              <a:t>802 Wireless Interim Session.</a:t>
            </a:r>
            <a:endParaRPr lang="en-US" sz="2000" strike="sngStrike" dirty="0">
              <a:solidFill>
                <a:srgbClr val="FF0000"/>
              </a:solidFill>
            </a:endParaRPr>
          </a:p>
          <a:p>
            <a:pPr>
              <a:defRPr/>
            </a:pPr>
            <a:r>
              <a:rPr lang="en-US" sz="2000" strike="sngStrike" dirty="0">
                <a:solidFill>
                  <a:srgbClr val="FF0000"/>
                </a:solidFill>
              </a:rPr>
              <a:t>March 16-18, 2021 Hyatt Regency Denver Convention Center, 802 Plenary Session</a:t>
            </a:r>
          </a:p>
          <a:p>
            <a:pPr>
              <a:defRPr/>
            </a:pPr>
            <a:r>
              <a:rPr lang="en-US" sz="2000" strike="sngStrike" dirty="0">
                <a:solidFill>
                  <a:srgbClr val="FF0000"/>
                </a:solidFill>
              </a:rPr>
              <a:t>May 10-15, 2021  Panama</a:t>
            </a:r>
          </a:p>
          <a:p>
            <a:pPr>
              <a:defRPr/>
            </a:pPr>
            <a:r>
              <a:rPr lang="en-US" sz="2100" strike="sngStrike" dirty="0">
                <a:solidFill>
                  <a:srgbClr val="FF0000"/>
                </a:solidFill>
              </a:rPr>
              <a:t>July 11-16, 2021  Madrid</a:t>
            </a:r>
          </a:p>
          <a:p>
            <a:pPr>
              <a:defRPr/>
            </a:pPr>
            <a:r>
              <a:rPr lang="en-US" sz="2000" dirty="0"/>
              <a:t>Sept 14-16, 2021 Waikoloa, Hawaii</a:t>
            </a:r>
          </a:p>
          <a:p>
            <a:pPr>
              <a:defRPr/>
            </a:pPr>
            <a:r>
              <a:rPr lang="en-US" sz="2000" dirty="0"/>
              <a:t>Nov 16-18, 2021, Vancouver BC</a:t>
            </a:r>
          </a:p>
          <a:p>
            <a:pPr>
              <a:defRPr/>
            </a:pPr>
            <a:endParaRPr lang="en-US" sz="2000" dirty="0"/>
          </a:p>
          <a:p>
            <a:pPr>
              <a:defRPr/>
            </a:pPr>
            <a:r>
              <a:rPr lang="en-US" sz="2000" dirty="0"/>
              <a:t>802.16t meets on Tuesday-Thursday during face to face meeting sessions.</a:t>
            </a:r>
          </a:p>
          <a:p>
            <a:pPr>
              <a:defRPr/>
            </a:pPr>
            <a:endParaRPr lang="en-US" sz="2000" dirty="0"/>
          </a:p>
        </p:txBody>
      </p:sp>
      <p:sp>
        <p:nvSpPr>
          <p:cNvPr id="2" name="TextBox 1">
            <a:extLst>
              <a:ext uri="{FF2B5EF4-FFF2-40B4-BE49-F238E27FC236}">
                <a16:creationId xmlns:a16="http://schemas.microsoft.com/office/drawing/2014/main" id="{2972B8DF-5B87-446D-AC62-85A501FB447D}"/>
              </a:ext>
            </a:extLst>
          </p:cNvPr>
          <p:cNvSpPr txBox="1"/>
          <p:nvPr/>
        </p:nvSpPr>
        <p:spPr>
          <a:xfrm>
            <a:off x="10591800" y="1663788"/>
            <a:ext cx="1096775" cy="369332"/>
          </a:xfrm>
          <a:prstGeom prst="rect">
            <a:avLst/>
          </a:prstGeom>
          <a:solidFill>
            <a:srgbClr val="FFFF00"/>
          </a:solidFill>
        </p:spPr>
        <p:txBody>
          <a:bodyPr wrap="none" rtlCol="0">
            <a:spAutoFit/>
          </a:bodyPr>
          <a:lstStyle/>
          <a:p>
            <a:r>
              <a:rPr lang="en-US" dirty="0"/>
              <a:t>Cancelled</a:t>
            </a:r>
          </a:p>
        </p:txBody>
      </p:sp>
      <p:sp>
        <p:nvSpPr>
          <p:cNvPr id="8" name="TextBox 7">
            <a:extLst>
              <a:ext uri="{FF2B5EF4-FFF2-40B4-BE49-F238E27FC236}">
                <a16:creationId xmlns:a16="http://schemas.microsoft.com/office/drawing/2014/main" id="{1E7DD7EE-8025-4EF7-AB34-1F25DB91296C}"/>
              </a:ext>
            </a:extLst>
          </p:cNvPr>
          <p:cNvSpPr txBox="1"/>
          <p:nvPr/>
        </p:nvSpPr>
        <p:spPr>
          <a:xfrm>
            <a:off x="10585267" y="2096222"/>
            <a:ext cx="1096775" cy="369332"/>
          </a:xfrm>
          <a:prstGeom prst="rect">
            <a:avLst/>
          </a:prstGeom>
          <a:solidFill>
            <a:srgbClr val="FFFF00"/>
          </a:solidFill>
        </p:spPr>
        <p:txBody>
          <a:bodyPr wrap="none" rtlCol="0">
            <a:spAutoFit/>
          </a:bodyPr>
          <a:lstStyle/>
          <a:p>
            <a:r>
              <a:rPr lang="en-US" dirty="0"/>
              <a:t>Cancelled</a:t>
            </a:r>
          </a:p>
        </p:txBody>
      </p:sp>
      <p:sp>
        <p:nvSpPr>
          <p:cNvPr id="9" name="TextBox 8">
            <a:extLst>
              <a:ext uri="{FF2B5EF4-FFF2-40B4-BE49-F238E27FC236}">
                <a16:creationId xmlns:a16="http://schemas.microsoft.com/office/drawing/2014/main" id="{535AAB71-C54D-40FA-8498-50AB329FF6D7}"/>
              </a:ext>
            </a:extLst>
          </p:cNvPr>
          <p:cNvSpPr txBox="1"/>
          <p:nvPr/>
        </p:nvSpPr>
        <p:spPr>
          <a:xfrm>
            <a:off x="10580913" y="2590800"/>
            <a:ext cx="1096775" cy="369332"/>
          </a:xfrm>
          <a:prstGeom prst="rect">
            <a:avLst/>
          </a:prstGeom>
          <a:solidFill>
            <a:srgbClr val="FFFF00"/>
          </a:solidFill>
        </p:spPr>
        <p:txBody>
          <a:bodyPr wrap="none" rtlCol="0">
            <a:spAutoFit/>
          </a:bodyPr>
          <a:lstStyle/>
          <a:p>
            <a:r>
              <a:rPr lang="en-US" dirty="0"/>
              <a:t>Cancelled</a:t>
            </a:r>
          </a:p>
        </p:txBody>
      </p:sp>
      <p:sp>
        <p:nvSpPr>
          <p:cNvPr id="10" name="TextBox 9">
            <a:extLst>
              <a:ext uri="{FF2B5EF4-FFF2-40B4-BE49-F238E27FC236}">
                <a16:creationId xmlns:a16="http://schemas.microsoft.com/office/drawing/2014/main" id="{6130F41C-61A2-4687-9F6E-3006CF62971B}"/>
              </a:ext>
            </a:extLst>
          </p:cNvPr>
          <p:cNvSpPr txBox="1"/>
          <p:nvPr/>
        </p:nvSpPr>
        <p:spPr>
          <a:xfrm>
            <a:off x="10580913" y="3048000"/>
            <a:ext cx="1096775" cy="369332"/>
          </a:xfrm>
          <a:prstGeom prst="rect">
            <a:avLst/>
          </a:prstGeom>
          <a:solidFill>
            <a:srgbClr val="FFFF00"/>
          </a:solidFill>
        </p:spPr>
        <p:txBody>
          <a:bodyPr wrap="none" rtlCol="0">
            <a:spAutoFit/>
          </a:bodyPr>
          <a:lstStyle/>
          <a:p>
            <a:r>
              <a:rPr lang="en-US" dirty="0"/>
              <a:t>Cancelled</a:t>
            </a:r>
          </a:p>
        </p:txBody>
      </p:sp>
      <p:sp>
        <p:nvSpPr>
          <p:cNvPr id="11" name="TextBox 10">
            <a:extLst>
              <a:ext uri="{FF2B5EF4-FFF2-40B4-BE49-F238E27FC236}">
                <a16:creationId xmlns:a16="http://schemas.microsoft.com/office/drawing/2014/main" id="{FEC32E18-C7F7-44BD-A0BC-26EEEC40EF23}"/>
              </a:ext>
            </a:extLst>
          </p:cNvPr>
          <p:cNvSpPr txBox="1"/>
          <p:nvPr/>
        </p:nvSpPr>
        <p:spPr>
          <a:xfrm>
            <a:off x="10580913" y="3516868"/>
            <a:ext cx="1096775" cy="369332"/>
          </a:xfrm>
          <a:prstGeom prst="rect">
            <a:avLst/>
          </a:prstGeom>
          <a:solidFill>
            <a:srgbClr val="FFFF00"/>
          </a:solidFill>
        </p:spPr>
        <p:txBody>
          <a:bodyPr wrap="none" rtlCol="0">
            <a:spAutoFit/>
          </a:bodyPr>
          <a:lstStyle/>
          <a:p>
            <a:r>
              <a:rPr lang="en-US" dirty="0"/>
              <a:t>Cancelled</a:t>
            </a:r>
          </a:p>
        </p:txBody>
      </p:sp>
      <p:sp>
        <p:nvSpPr>
          <p:cNvPr id="12" name="TextBox 11">
            <a:extLst>
              <a:ext uri="{FF2B5EF4-FFF2-40B4-BE49-F238E27FC236}">
                <a16:creationId xmlns:a16="http://schemas.microsoft.com/office/drawing/2014/main" id="{1CAF6F0A-3681-4E61-B0AD-4839507075FD}"/>
              </a:ext>
            </a:extLst>
          </p:cNvPr>
          <p:cNvSpPr txBox="1"/>
          <p:nvPr/>
        </p:nvSpPr>
        <p:spPr>
          <a:xfrm>
            <a:off x="10580913" y="3962400"/>
            <a:ext cx="1096775" cy="369332"/>
          </a:xfrm>
          <a:prstGeom prst="rect">
            <a:avLst/>
          </a:prstGeom>
          <a:solidFill>
            <a:srgbClr val="FFFF00"/>
          </a:solidFill>
        </p:spPr>
        <p:txBody>
          <a:bodyPr wrap="none" rtlCol="0">
            <a:spAutoFit/>
          </a:bodyPr>
          <a:lstStyle/>
          <a:p>
            <a:r>
              <a:rPr lang="en-US" dirty="0"/>
              <a:t>Cancelled</a:t>
            </a:r>
          </a:p>
        </p:txBody>
      </p:sp>
      <p:sp>
        <p:nvSpPr>
          <p:cNvPr id="15" name="Slide Number Placeholder 14">
            <a:extLst>
              <a:ext uri="{FF2B5EF4-FFF2-40B4-BE49-F238E27FC236}">
                <a16:creationId xmlns:a16="http://schemas.microsoft.com/office/drawing/2014/main" id="{0FFDF3FA-A758-4157-BB02-8ECC4CDF5380}"/>
              </a:ext>
            </a:extLst>
          </p:cNvPr>
          <p:cNvSpPr>
            <a:spLocks noGrp="1"/>
          </p:cNvSpPr>
          <p:nvPr>
            <p:ph type="sldNum" sz="quarter" idx="12"/>
          </p:nvPr>
        </p:nvSpPr>
        <p:spPr/>
        <p:txBody>
          <a:bodyPr/>
          <a:lstStyle/>
          <a:p>
            <a:pPr>
              <a:defRPr/>
            </a:pPr>
            <a:r>
              <a:rPr lang="en-US"/>
              <a:t>Slide </a:t>
            </a:r>
            <a:fld id="{C251FCF5-DCE1-4BE7-BAC9-5817EB43EA6A}" type="slidenum">
              <a:rPr lang="en-US" smtClean="0"/>
              <a:pPr>
                <a:defRPr/>
              </a:pPr>
              <a:t>22</a:t>
            </a:fld>
            <a:endParaRPr lang="en-US"/>
          </a:p>
        </p:txBody>
      </p:sp>
      <p:sp>
        <p:nvSpPr>
          <p:cNvPr id="13" name="TextBox 12">
            <a:extLst>
              <a:ext uri="{FF2B5EF4-FFF2-40B4-BE49-F238E27FC236}">
                <a16:creationId xmlns:a16="http://schemas.microsoft.com/office/drawing/2014/main" id="{FAAD299D-4740-4C07-B7C0-323C3A3AEBF6}"/>
              </a:ext>
            </a:extLst>
          </p:cNvPr>
          <p:cNvSpPr txBox="1"/>
          <p:nvPr/>
        </p:nvSpPr>
        <p:spPr>
          <a:xfrm>
            <a:off x="10591799" y="4366565"/>
            <a:ext cx="1096775" cy="369332"/>
          </a:xfrm>
          <a:prstGeom prst="rect">
            <a:avLst/>
          </a:prstGeom>
          <a:solidFill>
            <a:srgbClr val="FFFF00"/>
          </a:solidFill>
        </p:spPr>
        <p:txBody>
          <a:bodyPr wrap="none" rtlCol="0">
            <a:spAutoFit/>
          </a:bodyPr>
          <a:lstStyle/>
          <a:p>
            <a:r>
              <a:rPr lang="en-US" dirty="0"/>
              <a:t>Cancelled</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FFD60146-0E57-44B1-B333-07EB425BF3CB}"/>
              </a:ext>
            </a:extLst>
          </p:cNvPr>
          <p:cNvSpPr>
            <a:spLocks noGrp="1"/>
          </p:cNvSpPr>
          <p:nvPr>
            <p:ph type="title"/>
          </p:nvPr>
        </p:nvSpPr>
        <p:spPr/>
        <p:txBody>
          <a:bodyPr/>
          <a:lstStyle/>
          <a:p>
            <a:r>
              <a:rPr lang="en-US" dirty="0"/>
              <a:t>Closing</a:t>
            </a:r>
          </a:p>
        </p:txBody>
      </p:sp>
      <p:sp>
        <p:nvSpPr>
          <p:cNvPr id="9" name="Content Placeholder 8">
            <a:extLst>
              <a:ext uri="{FF2B5EF4-FFF2-40B4-BE49-F238E27FC236}">
                <a16:creationId xmlns:a16="http://schemas.microsoft.com/office/drawing/2014/main" id="{797719C7-1423-480F-B173-B0369E2AE66C}"/>
              </a:ext>
            </a:extLst>
          </p:cNvPr>
          <p:cNvSpPr>
            <a:spLocks noGrp="1"/>
          </p:cNvSpPr>
          <p:nvPr>
            <p:ph idx="1"/>
          </p:nvPr>
        </p:nvSpPr>
        <p:spPr/>
        <p:txBody>
          <a:bodyPr/>
          <a:lstStyle/>
          <a:p>
            <a:r>
              <a:rPr lang="en-US" dirty="0"/>
              <a:t>Any Other Business</a:t>
            </a:r>
          </a:p>
          <a:p>
            <a:endParaRPr lang="en-US" dirty="0"/>
          </a:p>
          <a:p>
            <a:r>
              <a:rPr lang="en-US" dirty="0"/>
              <a:t>Actions</a:t>
            </a:r>
          </a:p>
          <a:p>
            <a:endParaRPr lang="en-US" dirty="0"/>
          </a:p>
          <a:p>
            <a:r>
              <a:rPr lang="en-US" dirty="0"/>
              <a:t>Adjourn</a:t>
            </a:r>
          </a:p>
          <a:p>
            <a:endParaRPr lang="en-US" dirty="0"/>
          </a:p>
        </p:txBody>
      </p:sp>
      <p:sp>
        <p:nvSpPr>
          <p:cNvPr id="6" name="Footer Placeholder 5">
            <a:extLst>
              <a:ext uri="{FF2B5EF4-FFF2-40B4-BE49-F238E27FC236}">
                <a16:creationId xmlns:a16="http://schemas.microsoft.com/office/drawing/2014/main" id="{7321A577-C9A9-4F08-B390-3C79AC0A8D08}"/>
              </a:ext>
            </a:extLst>
          </p:cNvPr>
          <p:cNvSpPr>
            <a:spLocks noGrp="1"/>
          </p:cNvSpPr>
          <p:nvPr>
            <p:ph type="ftr" sz="quarter" idx="11"/>
          </p:nvPr>
        </p:nvSpPr>
        <p:spPr>
          <a:xfrm>
            <a:off x="4038600" y="6356350"/>
            <a:ext cx="4114800" cy="365125"/>
          </a:xfrm>
        </p:spPr>
        <p:txBody>
          <a:bodyPr/>
          <a:lstStyle/>
          <a:p>
            <a:pPr>
              <a:defRPr/>
            </a:pPr>
            <a:r>
              <a:rPr lang="en-US"/>
              <a:t>Tim Godfrey, EPRI</a:t>
            </a:r>
          </a:p>
        </p:txBody>
      </p:sp>
      <p:sp>
        <p:nvSpPr>
          <p:cNvPr id="15" name="Slide Number Placeholder 14">
            <a:extLst>
              <a:ext uri="{FF2B5EF4-FFF2-40B4-BE49-F238E27FC236}">
                <a16:creationId xmlns:a16="http://schemas.microsoft.com/office/drawing/2014/main" id="{A055780A-5BCD-440E-B15A-C3CFE968F0B0}"/>
              </a:ext>
            </a:extLst>
          </p:cNvPr>
          <p:cNvSpPr>
            <a:spLocks noGrp="1"/>
          </p:cNvSpPr>
          <p:nvPr>
            <p:ph type="sldNum" sz="quarter" idx="12"/>
          </p:nvPr>
        </p:nvSpPr>
        <p:spPr/>
        <p:txBody>
          <a:bodyPr/>
          <a:lstStyle/>
          <a:p>
            <a:fld id="{A1C9EF53-BD90-4B75-A223-F9525C143888}" type="slidenum">
              <a:rPr lang="en-US" smtClean="0"/>
              <a:pPr/>
              <a:t>23</a:t>
            </a:fld>
            <a:endParaRPr lang="en-US" dirty="0"/>
          </a:p>
        </p:txBody>
      </p:sp>
      <p:sp>
        <p:nvSpPr>
          <p:cNvPr id="2" name="Date Placeholder 1">
            <a:extLst>
              <a:ext uri="{FF2B5EF4-FFF2-40B4-BE49-F238E27FC236}">
                <a16:creationId xmlns:a16="http://schemas.microsoft.com/office/drawing/2014/main" id="{414AE138-DEFA-449F-B925-5F63307985AC}"/>
              </a:ext>
            </a:extLst>
          </p:cNvPr>
          <p:cNvSpPr>
            <a:spLocks noGrp="1"/>
          </p:cNvSpPr>
          <p:nvPr>
            <p:ph type="dt" sz="half" idx="10"/>
          </p:nvPr>
        </p:nvSpPr>
        <p:spPr/>
        <p:txBody>
          <a:bodyPr/>
          <a:lstStyle/>
          <a:p>
            <a:r>
              <a:rPr lang="en-US" dirty="0"/>
              <a:t>April_2021</a:t>
            </a:r>
          </a:p>
        </p:txBody>
      </p:sp>
    </p:spTree>
    <p:extLst>
      <p:ext uri="{BB962C8B-B14F-4D97-AF65-F5344CB8AC3E}">
        <p14:creationId xmlns:p14="http://schemas.microsoft.com/office/powerpoint/2010/main" val="35334977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8264475C-A9EB-483F-98AF-B14E5D270153}"/>
              </a:ext>
            </a:extLst>
          </p:cNvPr>
          <p:cNvSpPr>
            <a:spLocks noGrp="1"/>
          </p:cNvSpPr>
          <p:nvPr>
            <p:ph type="title"/>
          </p:nvPr>
        </p:nvSpPr>
        <p:spPr/>
        <p:txBody>
          <a:bodyPr/>
          <a:lstStyle/>
          <a:p>
            <a:r>
              <a:rPr lang="en-US" dirty="0"/>
              <a:t>TG16t Agenda  April Teleconference</a:t>
            </a:r>
          </a:p>
        </p:txBody>
      </p:sp>
      <p:sp>
        <p:nvSpPr>
          <p:cNvPr id="6" name="Content Placeholder 5">
            <a:extLst>
              <a:ext uri="{FF2B5EF4-FFF2-40B4-BE49-F238E27FC236}">
                <a16:creationId xmlns:a16="http://schemas.microsoft.com/office/drawing/2014/main" id="{C058C766-5081-4EC1-AA46-AB8069E3A9CC}"/>
              </a:ext>
            </a:extLst>
          </p:cNvPr>
          <p:cNvSpPr>
            <a:spLocks noGrp="1"/>
          </p:cNvSpPr>
          <p:nvPr>
            <p:ph idx="1"/>
          </p:nvPr>
        </p:nvSpPr>
        <p:spPr/>
        <p:txBody>
          <a:bodyPr>
            <a:normAutofit/>
          </a:bodyPr>
          <a:lstStyle/>
          <a:p>
            <a:r>
              <a:rPr lang="en-US" dirty="0"/>
              <a:t>Introductions, Secretary, Review and Approve Agenda</a:t>
            </a:r>
          </a:p>
          <a:p>
            <a:r>
              <a:rPr lang="en-US" dirty="0"/>
              <a:t>Policy Review</a:t>
            </a:r>
          </a:p>
          <a:p>
            <a:r>
              <a:rPr lang="en-US" dirty="0"/>
              <a:t>Contributions </a:t>
            </a:r>
          </a:p>
          <a:p>
            <a:r>
              <a:rPr lang="en-US" dirty="0"/>
              <a:t>Development of SDD</a:t>
            </a:r>
          </a:p>
          <a:p>
            <a:r>
              <a:rPr lang="en-US" dirty="0"/>
              <a:t>Adjourn</a:t>
            </a:r>
          </a:p>
        </p:txBody>
      </p:sp>
      <p:sp>
        <p:nvSpPr>
          <p:cNvPr id="3" name="Footer Placeholder 2">
            <a:extLst>
              <a:ext uri="{FF2B5EF4-FFF2-40B4-BE49-F238E27FC236}">
                <a16:creationId xmlns:a16="http://schemas.microsoft.com/office/drawing/2014/main" id="{F458B843-2D7B-491F-9765-8FB389289A60}"/>
              </a:ext>
            </a:extLst>
          </p:cNvPr>
          <p:cNvSpPr>
            <a:spLocks noGrp="1"/>
          </p:cNvSpPr>
          <p:nvPr>
            <p:ph type="ftr" sz="quarter" idx="11"/>
          </p:nvPr>
        </p:nvSpPr>
        <p:spPr>
          <a:xfrm>
            <a:off x="4038600" y="6356350"/>
            <a:ext cx="4114800" cy="365125"/>
          </a:xfrm>
        </p:spPr>
        <p:txBody>
          <a:bodyPr/>
          <a:lstStyle/>
          <a:p>
            <a:r>
              <a:rPr lang="en-US"/>
              <a:t>Tim Godfrey, EPRI</a:t>
            </a:r>
          </a:p>
        </p:txBody>
      </p:sp>
      <p:sp>
        <p:nvSpPr>
          <p:cNvPr id="15" name="Slide Number Placeholder 14">
            <a:extLst>
              <a:ext uri="{FF2B5EF4-FFF2-40B4-BE49-F238E27FC236}">
                <a16:creationId xmlns:a16="http://schemas.microsoft.com/office/drawing/2014/main" id="{824263D1-DE15-41E4-8177-E6070155BCE3}"/>
              </a:ext>
            </a:extLst>
          </p:cNvPr>
          <p:cNvSpPr>
            <a:spLocks noGrp="1"/>
          </p:cNvSpPr>
          <p:nvPr>
            <p:ph type="sldNum" sz="quarter" idx="12"/>
          </p:nvPr>
        </p:nvSpPr>
        <p:spPr/>
        <p:txBody>
          <a:bodyPr/>
          <a:lstStyle/>
          <a:p>
            <a:fld id="{A1C9EF53-BD90-4B75-A223-F9525C143888}" type="slidenum">
              <a:rPr lang="en-US" smtClean="0"/>
              <a:pPr/>
              <a:t>3</a:t>
            </a:fld>
            <a:endParaRPr lang="en-US" dirty="0"/>
          </a:p>
        </p:txBody>
      </p:sp>
      <p:sp>
        <p:nvSpPr>
          <p:cNvPr id="2" name="Date Placeholder 1">
            <a:extLst>
              <a:ext uri="{FF2B5EF4-FFF2-40B4-BE49-F238E27FC236}">
                <a16:creationId xmlns:a16="http://schemas.microsoft.com/office/drawing/2014/main" id="{41E60755-E59F-4F40-88E0-CA50E338D0C1}"/>
              </a:ext>
            </a:extLst>
          </p:cNvPr>
          <p:cNvSpPr>
            <a:spLocks noGrp="1"/>
          </p:cNvSpPr>
          <p:nvPr>
            <p:ph type="dt" sz="half" idx="10"/>
          </p:nvPr>
        </p:nvSpPr>
        <p:spPr/>
        <p:txBody>
          <a:bodyPr/>
          <a:lstStyle/>
          <a:p>
            <a:r>
              <a:rPr lang="en-US" dirty="0"/>
              <a:t>April_2021</a:t>
            </a:r>
          </a:p>
        </p:txBody>
      </p:sp>
    </p:spTree>
    <p:extLst>
      <p:ext uri="{BB962C8B-B14F-4D97-AF65-F5344CB8AC3E}">
        <p14:creationId xmlns:p14="http://schemas.microsoft.com/office/powerpoint/2010/main" val="20064856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4996AA-87EF-43BA-B577-6CBA94EF5DDB}"/>
              </a:ext>
            </a:extLst>
          </p:cNvPr>
          <p:cNvSpPr>
            <a:spLocks noGrp="1"/>
          </p:cNvSpPr>
          <p:nvPr>
            <p:ph type="title"/>
          </p:nvPr>
        </p:nvSpPr>
        <p:spPr/>
        <p:txBody>
          <a:bodyPr/>
          <a:lstStyle/>
          <a:p>
            <a:r>
              <a:rPr lang="en-US" dirty="0"/>
              <a:t>Opening</a:t>
            </a:r>
          </a:p>
        </p:txBody>
      </p:sp>
      <p:sp>
        <p:nvSpPr>
          <p:cNvPr id="3" name="Content Placeholder 2">
            <a:extLst>
              <a:ext uri="{FF2B5EF4-FFF2-40B4-BE49-F238E27FC236}">
                <a16:creationId xmlns:a16="http://schemas.microsoft.com/office/drawing/2014/main" id="{D2E2E2B9-A29C-4E77-965D-528C5C60367A}"/>
              </a:ext>
            </a:extLst>
          </p:cNvPr>
          <p:cNvSpPr>
            <a:spLocks noGrp="1"/>
          </p:cNvSpPr>
          <p:nvPr>
            <p:ph idx="1"/>
          </p:nvPr>
        </p:nvSpPr>
        <p:spPr/>
        <p:txBody>
          <a:bodyPr/>
          <a:lstStyle/>
          <a:p>
            <a:r>
              <a:rPr lang="en-US" dirty="0"/>
              <a:t>Introductions</a:t>
            </a:r>
          </a:p>
          <a:p>
            <a:endParaRPr lang="en-US" dirty="0"/>
          </a:p>
          <a:p>
            <a:r>
              <a:rPr lang="en-US" dirty="0"/>
              <a:t>Secretary for meeting - </a:t>
            </a:r>
          </a:p>
          <a:p>
            <a:endParaRPr lang="en-US" dirty="0"/>
          </a:p>
          <a:p>
            <a:r>
              <a:rPr lang="en-US" dirty="0"/>
              <a:t>Agenda review and Approval</a:t>
            </a:r>
          </a:p>
          <a:p>
            <a:endParaRPr lang="en-US" dirty="0"/>
          </a:p>
          <a:p>
            <a:endParaRPr lang="en-US" dirty="0"/>
          </a:p>
          <a:p>
            <a:endParaRPr lang="en-US" dirty="0"/>
          </a:p>
        </p:txBody>
      </p:sp>
      <p:sp>
        <p:nvSpPr>
          <p:cNvPr id="5" name="Footer Placeholder 4">
            <a:extLst>
              <a:ext uri="{FF2B5EF4-FFF2-40B4-BE49-F238E27FC236}">
                <a16:creationId xmlns:a16="http://schemas.microsoft.com/office/drawing/2014/main" id="{B42AA691-0556-45FB-A18A-215C7A92220D}"/>
              </a:ext>
            </a:extLst>
          </p:cNvPr>
          <p:cNvSpPr>
            <a:spLocks noGrp="1"/>
          </p:cNvSpPr>
          <p:nvPr>
            <p:ph type="ftr" sz="quarter" idx="11"/>
          </p:nvPr>
        </p:nvSpPr>
        <p:spPr>
          <a:xfrm>
            <a:off x="4038600" y="6356350"/>
            <a:ext cx="4114800" cy="365125"/>
          </a:xfrm>
        </p:spPr>
        <p:txBody>
          <a:bodyPr/>
          <a:lstStyle/>
          <a:p>
            <a:r>
              <a:rPr lang="en-US"/>
              <a:t>Tim Godfrey, EPRI</a:t>
            </a:r>
          </a:p>
        </p:txBody>
      </p:sp>
      <p:sp>
        <p:nvSpPr>
          <p:cNvPr id="15" name="Slide Number Placeholder 14">
            <a:extLst>
              <a:ext uri="{FF2B5EF4-FFF2-40B4-BE49-F238E27FC236}">
                <a16:creationId xmlns:a16="http://schemas.microsoft.com/office/drawing/2014/main" id="{C44277F7-A8E0-41F9-A5A8-7484BD3F7580}"/>
              </a:ext>
            </a:extLst>
          </p:cNvPr>
          <p:cNvSpPr>
            <a:spLocks noGrp="1"/>
          </p:cNvSpPr>
          <p:nvPr>
            <p:ph type="sldNum" sz="quarter" idx="12"/>
          </p:nvPr>
        </p:nvSpPr>
        <p:spPr/>
        <p:txBody>
          <a:bodyPr/>
          <a:lstStyle/>
          <a:p>
            <a:fld id="{A1C9EF53-BD90-4B75-A223-F9525C143888}" type="slidenum">
              <a:rPr lang="en-US" smtClean="0"/>
              <a:pPr/>
              <a:t>4</a:t>
            </a:fld>
            <a:endParaRPr lang="en-US" dirty="0"/>
          </a:p>
        </p:txBody>
      </p:sp>
      <p:sp>
        <p:nvSpPr>
          <p:cNvPr id="4" name="Date Placeholder 3">
            <a:extLst>
              <a:ext uri="{FF2B5EF4-FFF2-40B4-BE49-F238E27FC236}">
                <a16:creationId xmlns:a16="http://schemas.microsoft.com/office/drawing/2014/main" id="{E20B7EAF-4B71-4012-AA2E-7EE71FEB5B3B}"/>
              </a:ext>
            </a:extLst>
          </p:cNvPr>
          <p:cNvSpPr>
            <a:spLocks noGrp="1"/>
          </p:cNvSpPr>
          <p:nvPr>
            <p:ph type="dt" sz="half" idx="10"/>
          </p:nvPr>
        </p:nvSpPr>
        <p:spPr/>
        <p:txBody>
          <a:bodyPr/>
          <a:lstStyle/>
          <a:p>
            <a:r>
              <a:rPr lang="en-US" dirty="0"/>
              <a:t>April_2021</a:t>
            </a:r>
          </a:p>
        </p:txBody>
      </p:sp>
    </p:spTree>
    <p:extLst>
      <p:ext uri="{BB962C8B-B14F-4D97-AF65-F5344CB8AC3E}">
        <p14:creationId xmlns:p14="http://schemas.microsoft.com/office/powerpoint/2010/main" val="867171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dirty="0"/>
              <a:t>Participants have a duty to inform the IEEE</a:t>
            </a:r>
          </a:p>
        </p:txBody>
      </p:sp>
      <p:sp>
        <p:nvSpPr>
          <p:cNvPr id="8195" name="Rectangle 1027"/>
          <p:cNvSpPr>
            <a:spLocks noGrp="1" noChangeArrowheads="1"/>
          </p:cNvSpPr>
          <p:nvPr>
            <p:ph idx="1"/>
          </p:nvPr>
        </p:nvSpPr>
        <p:spPr/>
        <p:txBody>
          <a:bodyPr/>
          <a:lstStyle/>
          <a:p>
            <a:pPr lvl="1"/>
            <a:r>
              <a:rPr lang="en-US" altLang="en-US"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endParaRPr lang="en-US" altLang="en-US" dirty="0"/>
          </a:p>
          <a:p>
            <a:pPr lvl="1"/>
            <a:r>
              <a:rPr lang="en-US" altLang="en-US" dirty="0"/>
              <a:t>Participants should inform the IEEE (or cause the IEEE to be informed) of the identity of any other holders of potential Essential Patent Claims</a:t>
            </a:r>
          </a:p>
          <a:p>
            <a:pPr lvl="1"/>
            <a:endParaRPr lang="en-US" altLang="en-US" dirty="0"/>
          </a:p>
          <a:p>
            <a:pPr lvl="1"/>
            <a:r>
              <a:rPr lang="en-US" altLang="en-US" dirty="0"/>
              <a:t>Early identification of holders of potential Essential Patent Claims is encouraged</a:t>
            </a:r>
          </a:p>
        </p:txBody>
      </p:sp>
      <p:sp>
        <p:nvSpPr>
          <p:cNvPr id="3" name="Footer Placeholder 2"/>
          <p:cNvSpPr>
            <a:spLocks noGrp="1"/>
          </p:cNvSpPr>
          <p:nvPr>
            <p:ph type="ftr" sz="quarter" idx="11"/>
          </p:nvPr>
        </p:nvSpPr>
        <p:spPr>
          <a:xfrm>
            <a:off x="4038600" y="6356350"/>
            <a:ext cx="4114800" cy="365125"/>
          </a:xfrm>
        </p:spPr>
        <p:txBody>
          <a:bodyPr/>
          <a:lstStyle/>
          <a:p>
            <a:r>
              <a:rPr lang="en-US"/>
              <a:t>Tim Godfrey, EPRI</a:t>
            </a:r>
          </a:p>
        </p:txBody>
      </p:sp>
      <p:sp>
        <p:nvSpPr>
          <p:cNvPr id="13" name="Slide Number Placeholder 12">
            <a:extLst>
              <a:ext uri="{FF2B5EF4-FFF2-40B4-BE49-F238E27FC236}">
                <a16:creationId xmlns:a16="http://schemas.microsoft.com/office/drawing/2014/main" id="{86C543F8-9452-401C-B98F-817BAE09D5FB}"/>
              </a:ext>
            </a:extLst>
          </p:cNvPr>
          <p:cNvSpPr>
            <a:spLocks noGrp="1"/>
          </p:cNvSpPr>
          <p:nvPr>
            <p:ph type="sldNum" sz="quarter" idx="12"/>
          </p:nvPr>
        </p:nvSpPr>
        <p:spPr/>
        <p:txBody>
          <a:bodyPr/>
          <a:lstStyle/>
          <a:p>
            <a:fld id="{A1C9EF53-BD90-4B75-A223-F9525C143888}" type="slidenum">
              <a:rPr lang="en-US" smtClean="0"/>
              <a:pPr/>
              <a:t>5</a:t>
            </a:fld>
            <a:endParaRPr lang="en-US" dirty="0"/>
          </a:p>
        </p:txBody>
      </p:sp>
      <p:sp>
        <p:nvSpPr>
          <p:cNvPr id="2" name="Date Placeholder 1">
            <a:extLst>
              <a:ext uri="{FF2B5EF4-FFF2-40B4-BE49-F238E27FC236}">
                <a16:creationId xmlns:a16="http://schemas.microsoft.com/office/drawing/2014/main" id="{42E7E599-E2FC-4082-8192-89C5162DEABE}"/>
              </a:ext>
            </a:extLst>
          </p:cNvPr>
          <p:cNvSpPr>
            <a:spLocks noGrp="1"/>
          </p:cNvSpPr>
          <p:nvPr>
            <p:ph type="dt" sz="half" idx="10"/>
          </p:nvPr>
        </p:nvSpPr>
        <p:spPr/>
        <p:txBody>
          <a:bodyPr/>
          <a:lstStyle/>
          <a:p>
            <a:r>
              <a:rPr lang="en-US" dirty="0"/>
              <a:t>April_2021</a:t>
            </a:r>
          </a:p>
        </p:txBody>
      </p:sp>
    </p:spTree>
    <p:extLst>
      <p:ext uri="{BB962C8B-B14F-4D97-AF65-F5344CB8AC3E}">
        <p14:creationId xmlns:p14="http://schemas.microsoft.com/office/powerpoint/2010/main" val="13935968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dirty="0"/>
              <a:t>Ways to inform IEEE</a:t>
            </a:r>
          </a:p>
        </p:txBody>
      </p:sp>
      <p:sp>
        <p:nvSpPr>
          <p:cNvPr id="9219" name="Rectangle 3"/>
          <p:cNvSpPr>
            <a:spLocks noGrp="1" noChangeArrowheads="1"/>
          </p:cNvSpPr>
          <p:nvPr>
            <p:ph idx="1"/>
          </p:nvPr>
        </p:nvSpPr>
        <p:spPr/>
        <p:txBody>
          <a:bodyPr>
            <a:normAutofit fontScale="92500" lnSpcReduction="20000"/>
          </a:bodyPr>
          <a:lstStyle/>
          <a:p>
            <a:r>
              <a:rPr lang="en-US" altLang="en-US" dirty="0"/>
              <a:t>Cause an LOA to be submitted to the IEEE-SA (patcom@ieee.org); or</a:t>
            </a:r>
          </a:p>
          <a:p>
            <a:endParaRPr lang="en-US" altLang="en-US" dirty="0"/>
          </a:p>
          <a:p>
            <a:r>
              <a:rPr lang="en-US" altLang="en-US" dirty="0"/>
              <a:t>Provide the chair of this group with the identity of the holder(s) of any and all such claims as soon as possible; or</a:t>
            </a:r>
          </a:p>
          <a:p>
            <a:endParaRPr lang="en-US" altLang="en-US" dirty="0"/>
          </a:p>
          <a:p>
            <a:r>
              <a:rPr lang="en-US" altLang="en-US" dirty="0"/>
              <a:t>Speak up now and respond to this Call for Potentially Essential Patents</a:t>
            </a:r>
          </a:p>
          <a:p>
            <a:r>
              <a:rPr lang="en-US" altLang="en-US" dirty="0">
                <a:solidFill>
                  <a:srgbClr val="0070C0"/>
                </a:solidFill>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dirty="0"/>
            </a:br>
            <a:endParaRPr lang="en-US" altLang="en-US" dirty="0"/>
          </a:p>
        </p:txBody>
      </p:sp>
      <p:sp>
        <p:nvSpPr>
          <p:cNvPr id="3" name="Footer Placeholder 2"/>
          <p:cNvSpPr>
            <a:spLocks noGrp="1"/>
          </p:cNvSpPr>
          <p:nvPr>
            <p:ph type="ftr" idx="11"/>
          </p:nvPr>
        </p:nvSpPr>
        <p:spPr>
          <a:xfrm>
            <a:off x="7945438" y="6475413"/>
            <a:ext cx="4246562" cy="180975"/>
          </a:xfrm>
          <a:prstGeom prst="rect">
            <a:avLst/>
          </a:prstGeom>
        </p:spPr>
        <p:txBody>
          <a:bodyPr/>
          <a:lstStyle/>
          <a:p>
            <a:pPr>
              <a:defRPr/>
            </a:pPr>
            <a:r>
              <a:rPr lang="en-US"/>
              <a:t>Tim Godfrey, EPRI</a:t>
            </a:r>
          </a:p>
        </p:txBody>
      </p:sp>
      <p:sp>
        <p:nvSpPr>
          <p:cNvPr id="13" name="Slide Number Placeholder 12">
            <a:extLst>
              <a:ext uri="{FF2B5EF4-FFF2-40B4-BE49-F238E27FC236}">
                <a16:creationId xmlns:a16="http://schemas.microsoft.com/office/drawing/2014/main" id="{00FA2100-7ABB-4D90-AF66-579CD3A086C7}"/>
              </a:ext>
            </a:extLst>
          </p:cNvPr>
          <p:cNvSpPr>
            <a:spLocks noGrp="1"/>
          </p:cNvSpPr>
          <p:nvPr>
            <p:ph type="sldNum" sz="quarter" idx="12"/>
          </p:nvPr>
        </p:nvSpPr>
        <p:spPr/>
        <p:txBody>
          <a:bodyPr/>
          <a:lstStyle/>
          <a:p>
            <a:fld id="{A1C9EF53-BD90-4B75-A223-F9525C143888}" type="slidenum">
              <a:rPr lang="en-US" smtClean="0"/>
              <a:pPr/>
              <a:t>6</a:t>
            </a:fld>
            <a:endParaRPr lang="en-US" dirty="0"/>
          </a:p>
        </p:txBody>
      </p:sp>
      <p:sp>
        <p:nvSpPr>
          <p:cNvPr id="2" name="Date Placeholder 1">
            <a:extLst>
              <a:ext uri="{FF2B5EF4-FFF2-40B4-BE49-F238E27FC236}">
                <a16:creationId xmlns:a16="http://schemas.microsoft.com/office/drawing/2014/main" id="{CAD782ED-6FD3-48FF-9F70-A835EA9AD3E3}"/>
              </a:ext>
            </a:extLst>
          </p:cNvPr>
          <p:cNvSpPr>
            <a:spLocks noGrp="1"/>
          </p:cNvSpPr>
          <p:nvPr>
            <p:ph type="dt" sz="half" idx="10"/>
          </p:nvPr>
        </p:nvSpPr>
        <p:spPr/>
        <p:txBody>
          <a:bodyPr/>
          <a:lstStyle/>
          <a:p>
            <a:r>
              <a:rPr lang="en-US" dirty="0"/>
              <a:t>April_2021</a:t>
            </a:r>
          </a:p>
        </p:txBody>
      </p:sp>
    </p:spTree>
    <p:extLst>
      <p:ext uri="{BB962C8B-B14F-4D97-AF65-F5344CB8AC3E}">
        <p14:creationId xmlns:p14="http://schemas.microsoft.com/office/powerpoint/2010/main" val="22801723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dirty="0"/>
              <a:t>Other guidelines for IEEE WG meetings</a:t>
            </a:r>
          </a:p>
        </p:txBody>
      </p:sp>
      <p:sp>
        <p:nvSpPr>
          <p:cNvPr id="10243" name="Rectangle 1027"/>
          <p:cNvSpPr>
            <a:spLocks noGrp="1" noChangeArrowheads="1"/>
          </p:cNvSpPr>
          <p:nvPr>
            <p:ph idx="1"/>
          </p:nvPr>
        </p:nvSpPr>
        <p:spPr/>
        <p:txBody>
          <a:bodyPr>
            <a:normAutofit fontScale="77500" lnSpcReduction="20000"/>
          </a:bodyPr>
          <a:lstStyle/>
          <a:p>
            <a:r>
              <a:rPr lang="en-US" altLang="en-US" dirty="0"/>
              <a:t>All IEEE-SA standards meetings shall be conducted in compliance with all applicable laws, including antitrust and competition laws. </a:t>
            </a:r>
          </a:p>
          <a:p>
            <a:pPr lvl="1"/>
            <a:r>
              <a:rPr lang="en-US" altLang="en-US" dirty="0"/>
              <a:t>Don’t discuss the interpretation, validity, or essentiality of patents/patent claims. </a:t>
            </a:r>
          </a:p>
          <a:p>
            <a:pPr lvl="1"/>
            <a:r>
              <a:rPr lang="en-US" altLang="en-US" dirty="0"/>
              <a:t>Don’t discuss specific license rates, terms, or conditions.</a:t>
            </a:r>
          </a:p>
          <a:p>
            <a:pPr lvl="2"/>
            <a:r>
              <a:rPr lang="en-US" altLang="en-US" dirty="0"/>
              <a:t>Relative costs of different technical approaches that include relative costs of patent licensing terms may be discussed in standards development meetings. </a:t>
            </a:r>
          </a:p>
          <a:p>
            <a:pPr lvl="3"/>
            <a:r>
              <a:rPr lang="en-GB" altLang="en-US" dirty="0"/>
              <a:t>Technical considerations remain the primary focus</a:t>
            </a:r>
            <a:endParaRPr lang="en-US" altLang="en-US" dirty="0"/>
          </a:p>
          <a:p>
            <a:pPr lvl="1"/>
            <a:r>
              <a:rPr lang="en-US" altLang="en-US" dirty="0"/>
              <a:t>Don’t discuss or engage in the fixing of product prices, allocation of customers, or division of sales markets.</a:t>
            </a:r>
          </a:p>
          <a:p>
            <a:pPr lvl="1"/>
            <a:r>
              <a:rPr lang="en-US" altLang="en-US" dirty="0"/>
              <a:t>Don’t discuss the status or substance of ongoing or threatened litigation.</a:t>
            </a:r>
          </a:p>
          <a:p>
            <a:pPr lvl="1"/>
            <a:r>
              <a:rPr lang="en-US" altLang="en-US" dirty="0"/>
              <a:t>Don’t be silent if inappropriate topics are discussed … do formally object.</a:t>
            </a:r>
          </a:p>
          <a:p>
            <a:r>
              <a:rPr lang="en-US" altLang="en-US" dirty="0"/>
              <a:t>---------------------------------------------------------------   </a:t>
            </a:r>
          </a:p>
          <a:p>
            <a:r>
              <a:rPr lang="en-US" altLang="en-US" dirty="0"/>
              <a:t>For more details, see IEEE-SA Standards Board Operations Manual, clause 5.3.10 and </a:t>
            </a:r>
            <a:br>
              <a:rPr lang="en-US" altLang="en-US" dirty="0"/>
            </a:br>
            <a:r>
              <a:rPr lang="en-US" altLang="en-US" dirty="0"/>
              <a:t>Antitrust and Competition Policy: What You Need to Know at http://standards.ieee.org/develop/policies/antitrust.pdf</a:t>
            </a:r>
          </a:p>
        </p:txBody>
      </p:sp>
      <p:sp>
        <p:nvSpPr>
          <p:cNvPr id="3" name="Footer Placeholder 2"/>
          <p:cNvSpPr>
            <a:spLocks noGrp="1"/>
          </p:cNvSpPr>
          <p:nvPr>
            <p:ph type="ftr" idx="11"/>
          </p:nvPr>
        </p:nvSpPr>
        <p:spPr>
          <a:xfrm>
            <a:off x="4038600" y="6356350"/>
            <a:ext cx="4114800" cy="365125"/>
          </a:xfrm>
        </p:spPr>
        <p:txBody>
          <a:bodyPr/>
          <a:lstStyle/>
          <a:p>
            <a:r>
              <a:rPr lang="en-US"/>
              <a:t>Tim Godfrey, EPRI</a:t>
            </a:r>
          </a:p>
        </p:txBody>
      </p:sp>
      <p:sp>
        <p:nvSpPr>
          <p:cNvPr id="13" name="Slide Number Placeholder 12">
            <a:extLst>
              <a:ext uri="{FF2B5EF4-FFF2-40B4-BE49-F238E27FC236}">
                <a16:creationId xmlns:a16="http://schemas.microsoft.com/office/drawing/2014/main" id="{E017AE22-FA4E-4A82-8B29-326D7DE83330}"/>
              </a:ext>
            </a:extLst>
          </p:cNvPr>
          <p:cNvSpPr>
            <a:spLocks noGrp="1"/>
          </p:cNvSpPr>
          <p:nvPr>
            <p:ph type="sldNum" sz="quarter" idx="12"/>
          </p:nvPr>
        </p:nvSpPr>
        <p:spPr/>
        <p:txBody>
          <a:bodyPr/>
          <a:lstStyle/>
          <a:p>
            <a:fld id="{A1C9EF53-BD90-4B75-A223-F9525C143888}" type="slidenum">
              <a:rPr lang="en-US" smtClean="0"/>
              <a:pPr/>
              <a:t>7</a:t>
            </a:fld>
            <a:endParaRPr lang="en-US" dirty="0"/>
          </a:p>
        </p:txBody>
      </p:sp>
      <p:sp>
        <p:nvSpPr>
          <p:cNvPr id="2" name="Date Placeholder 1">
            <a:extLst>
              <a:ext uri="{FF2B5EF4-FFF2-40B4-BE49-F238E27FC236}">
                <a16:creationId xmlns:a16="http://schemas.microsoft.com/office/drawing/2014/main" id="{57DAE36F-13DE-4AFF-A513-8A5C91A4E864}"/>
              </a:ext>
            </a:extLst>
          </p:cNvPr>
          <p:cNvSpPr>
            <a:spLocks noGrp="1"/>
          </p:cNvSpPr>
          <p:nvPr>
            <p:ph type="dt" sz="half" idx="10"/>
          </p:nvPr>
        </p:nvSpPr>
        <p:spPr/>
        <p:txBody>
          <a:bodyPr/>
          <a:lstStyle/>
          <a:p>
            <a:r>
              <a:rPr lang="en-US" dirty="0"/>
              <a:t>April_2021</a:t>
            </a:r>
          </a:p>
        </p:txBody>
      </p:sp>
    </p:spTree>
    <p:extLst>
      <p:ext uri="{BB962C8B-B14F-4D97-AF65-F5344CB8AC3E}">
        <p14:creationId xmlns:p14="http://schemas.microsoft.com/office/powerpoint/2010/main" val="12952854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a:t>Patent-related information</a:t>
            </a:r>
            <a:endParaRPr lang="en-US" altLang="en-US"/>
          </a:p>
        </p:txBody>
      </p:sp>
      <p:sp>
        <p:nvSpPr>
          <p:cNvPr id="5" name="Content Placeholder 4"/>
          <p:cNvSpPr>
            <a:spLocks noGrp="1"/>
          </p:cNvSpPr>
          <p:nvPr>
            <p:ph idx="1"/>
          </p:nvPr>
        </p:nvSpPr>
        <p:spPr/>
        <p:txBody>
          <a:bodyPr>
            <a:normAutofit lnSpcReduction="10000"/>
          </a:bodyPr>
          <a:lstStyle/>
          <a:p>
            <a:pPr lvl="1"/>
            <a:r>
              <a:rPr lang="en-US" altLang="en-US" dirty="0"/>
              <a:t>The patent policy and the procedures used to execute that policy are documented in the:</a:t>
            </a:r>
          </a:p>
          <a:p>
            <a:pPr lvl="2"/>
            <a:r>
              <a:rPr lang="en-US" altLang="en-US" dirty="0"/>
              <a:t>IEEE-SA Standards Board Bylaws </a:t>
            </a:r>
            <a:br>
              <a:rPr lang="en-US" altLang="en-US" dirty="0"/>
            </a:br>
            <a:r>
              <a:rPr lang="en-US" altLang="en-US" dirty="0"/>
              <a:t>(http://standards.ieee.org/develop/policies/bylaws/sect6-7.html#6) </a:t>
            </a:r>
          </a:p>
          <a:p>
            <a:pPr lvl="2"/>
            <a:r>
              <a:rPr lang="en-US" altLang="en-US" dirty="0"/>
              <a:t>IEEE-SA Standards Board Operations Manual (http://standards.ieee.org/develop/policies/opman/sect6.html#6.3)</a:t>
            </a:r>
          </a:p>
          <a:p>
            <a:pPr lvl="1"/>
            <a:endParaRPr lang="en-US" altLang="en-US" dirty="0"/>
          </a:p>
          <a:p>
            <a:pPr lvl="1"/>
            <a:r>
              <a:rPr lang="en-US" altLang="en-US" dirty="0"/>
              <a:t>	Material about the patent policy is available at </a:t>
            </a:r>
          </a:p>
          <a:p>
            <a:pPr lvl="1"/>
            <a:r>
              <a:rPr lang="en-US" altLang="en-US" dirty="0"/>
              <a:t>	http://standards.ieee.org/about/sasb/patcom/materials.html</a:t>
            </a:r>
          </a:p>
          <a:p>
            <a:pPr lvl="1"/>
            <a:endParaRPr lang="en-US" altLang="en-US" dirty="0"/>
          </a:p>
          <a:p>
            <a:pPr lvl="1"/>
            <a:endParaRPr lang="en-US" altLang="en-US" dirty="0"/>
          </a:p>
          <a:p>
            <a:pPr lvl="1"/>
            <a:r>
              <a:rPr lang="en-US" altLang="en-US" dirty="0"/>
              <a:t>	If you have questions, contact the IEEE-SA Standards Board Patent Committee Administrator at patcom@ieee.org</a:t>
            </a:r>
          </a:p>
          <a:p>
            <a:endParaRPr lang="en-US" dirty="0"/>
          </a:p>
        </p:txBody>
      </p:sp>
      <p:sp>
        <p:nvSpPr>
          <p:cNvPr id="3" name="Footer Placeholder 2"/>
          <p:cNvSpPr>
            <a:spLocks noGrp="1"/>
          </p:cNvSpPr>
          <p:nvPr>
            <p:ph type="ftr" idx="11"/>
          </p:nvPr>
        </p:nvSpPr>
        <p:spPr>
          <a:xfrm>
            <a:off x="4038600" y="6356350"/>
            <a:ext cx="4114800" cy="365125"/>
          </a:xfrm>
        </p:spPr>
        <p:txBody>
          <a:bodyPr/>
          <a:lstStyle/>
          <a:p>
            <a:r>
              <a:rPr lang="en-US"/>
              <a:t>Tim Godfrey, EPRI</a:t>
            </a:r>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4" name="Slide Number Placeholder 13">
            <a:extLst>
              <a:ext uri="{FF2B5EF4-FFF2-40B4-BE49-F238E27FC236}">
                <a16:creationId xmlns:a16="http://schemas.microsoft.com/office/drawing/2014/main" id="{DACE5BDF-55DC-4BF8-9142-41F11886F1D0}"/>
              </a:ext>
            </a:extLst>
          </p:cNvPr>
          <p:cNvSpPr>
            <a:spLocks noGrp="1"/>
          </p:cNvSpPr>
          <p:nvPr>
            <p:ph type="sldNum" sz="quarter" idx="12"/>
          </p:nvPr>
        </p:nvSpPr>
        <p:spPr/>
        <p:txBody>
          <a:bodyPr/>
          <a:lstStyle/>
          <a:p>
            <a:fld id="{A1C9EF53-BD90-4B75-A223-F9525C143888}" type="slidenum">
              <a:rPr lang="en-US" smtClean="0"/>
              <a:pPr/>
              <a:t>8</a:t>
            </a:fld>
            <a:endParaRPr lang="en-US" dirty="0"/>
          </a:p>
        </p:txBody>
      </p:sp>
      <p:sp>
        <p:nvSpPr>
          <p:cNvPr id="2" name="Date Placeholder 1">
            <a:extLst>
              <a:ext uri="{FF2B5EF4-FFF2-40B4-BE49-F238E27FC236}">
                <a16:creationId xmlns:a16="http://schemas.microsoft.com/office/drawing/2014/main" id="{05E80CE2-B7F8-4D61-999F-BF49C59ED199}"/>
              </a:ext>
            </a:extLst>
          </p:cNvPr>
          <p:cNvSpPr>
            <a:spLocks noGrp="1"/>
          </p:cNvSpPr>
          <p:nvPr>
            <p:ph type="dt" sz="half" idx="10"/>
          </p:nvPr>
        </p:nvSpPr>
        <p:spPr/>
        <p:txBody>
          <a:bodyPr/>
          <a:lstStyle/>
          <a:p>
            <a:r>
              <a:rPr lang="en-US" dirty="0"/>
              <a:t>April_2021</a:t>
            </a:r>
          </a:p>
        </p:txBody>
      </p:sp>
    </p:spTree>
    <p:extLst>
      <p:ext uri="{BB962C8B-B14F-4D97-AF65-F5344CB8AC3E}">
        <p14:creationId xmlns:p14="http://schemas.microsoft.com/office/powerpoint/2010/main" val="2090664063"/>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r>
              <a:rPr lang="en-US" altLang="en-US" dirty="0"/>
              <a:t>By participating in this activity, you agree to comply with the IEEE Code of Ethics, all applicable laws, and all IEEE policies and procedures including, but not limited to, the IEEE SA Copyright Policy. </a:t>
            </a:r>
          </a:p>
          <a:p>
            <a:endParaRPr lang="en-US" altLang="en-US" dirty="0"/>
          </a:p>
          <a:p>
            <a:pPr lvl="1"/>
            <a:r>
              <a:rPr lang="en-US" altLang="en-US" dirty="0"/>
              <a:t>Previously Published material (copyright assertion indicated) shall not be presented/submitted to the Working Group nor incorporated into a Working Group draft unless permission is granted. </a:t>
            </a:r>
          </a:p>
          <a:p>
            <a:pPr lvl="1"/>
            <a:r>
              <a:rPr lang="en-US" altLang="en-US" dirty="0"/>
              <a:t>Prior to presentation or submission, you shall notify the Working Group Chair of previously Published material and should assist the Chair in obtaining copyright permission acceptable to IEEE SA.</a:t>
            </a:r>
          </a:p>
          <a:p>
            <a:pPr lvl="1"/>
            <a:r>
              <a:rPr lang="en-US" altLang="en-US" dirty="0"/>
              <a:t>For material that is not previously Published, IEEE is automatically granted a license to use any material that is presented or submitted.</a:t>
            </a:r>
          </a:p>
          <a:p>
            <a:pPr lvl="2"/>
            <a:endParaRPr lang="en-US" altLang="en-US" dirty="0"/>
          </a:p>
        </p:txBody>
      </p:sp>
      <p:sp>
        <p:nvSpPr>
          <p:cNvPr id="6" name="Footer Placeholder 5"/>
          <p:cNvSpPr>
            <a:spLocks noGrp="1"/>
          </p:cNvSpPr>
          <p:nvPr>
            <p:ph type="ftr" idx="11"/>
          </p:nvPr>
        </p:nvSpPr>
        <p:spPr>
          <a:xfrm>
            <a:off x="4038600" y="6356350"/>
            <a:ext cx="4114800" cy="365125"/>
          </a:xfrm>
        </p:spPr>
        <p:txBody>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Tim Godfrey, EPRI</a:t>
            </a:r>
          </a:p>
        </p:txBody>
      </p:sp>
      <p:sp>
        <p:nvSpPr>
          <p:cNvPr id="15" name="Slide Number Placeholder 14">
            <a:extLst>
              <a:ext uri="{FF2B5EF4-FFF2-40B4-BE49-F238E27FC236}">
                <a16:creationId xmlns:a16="http://schemas.microsoft.com/office/drawing/2014/main" id="{21CF82D3-DBC4-4754-BA39-5E34E14B3491}"/>
              </a:ext>
            </a:extLst>
          </p:cNvPr>
          <p:cNvSpPr>
            <a:spLocks noGrp="1"/>
          </p:cNvSpPr>
          <p:nvPr>
            <p:ph type="sldNum" sz="quarter" idx="12"/>
          </p:nvPr>
        </p:nvSpPr>
        <p:spPr/>
        <p:txBody>
          <a:bodyPr/>
          <a:lstStyle/>
          <a:p>
            <a:fld id="{A1C9EF53-BD90-4B75-A223-F9525C143888}" type="slidenum">
              <a:rPr lang="en-US" smtClean="0"/>
              <a:pPr/>
              <a:t>9</a:t>
            </a:fld>
            <a:endParaRPr lang="en-US" dirty="0"/>
          </a:p>
        </p:txBody>
      </p:sp>
      <p:sp>
        <p:nvSpPr>
          <p:cNvPr id="4" name="Date Placeholder 3">
            <a:extLst>
              <a:ext uri="{FF2B5EF4-FFF2-40B4-BE49-F238E27FC236}">
                <a16:creationId xmlns:a16="http://schemas.microsoft.com/office/drawing/2014/main" id="{9E6E5A26-1D8A-42D8-B896-3D7F92854268}"/>
              </a:ext>
            </a:extLst>
          </p:cNvPr>
          <p:cNvSpPr>
            <a:spLocks noGrp="1"/>
          </p:cNvSpPr>
          <p:nvPr>
            <p:ph type="dt" sz="half" idx="10"/>
          </p:nvPr>
        </p:nvSpPr>
        <p:spPr/>
        <p:txBody>
          <a:bodyPr/>
          <a:lstStyle/>
          <a:p>
            <a:r>
              <a:rPr lang="en-US" dirty="0"/>
              <a:t>April_2021</a:t>
            </a:r>
          </a:p>
        </p:txBody>
      </p:sp>
    </p:spTree>
    <p:extLst>
      <p:ext uri="{BB962C8B-B14F-4D97-AF65-F5344CB8AC3E}">
        <p14:creationId xmlns:p14="http://schemas.microsoft.com/office/powerpoint/2010/main" val="3464650041"/>
      </p:ext>
    </p:extLst>
  </p:cSld>
  <p:clrMapOvr>
    <a:masterClrMapping/>
  </p:clrMapOvr>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10069</TotalTime>
  <Words>2494</Words>
  <Application>Microsoft Office PowerPoint</Application>
  <PresentationFormat>Widescreen</PresentationFormat>
  <Paragraphs>275</Paragraphs>
  <Slides>23</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23</vt:i4>
      </vt:variant>
    </vt:vector>
  </HeadingPairs>
  <TitlesOfParts>
    <vt:vector size="29" baseType="lpstr">
      <vt:lpstr>Arial</vt:lpstr>
      <vt:lpstr>Calibri</vt:lpstr>
      <vt:lpstr>Calibri Light</vt:lpstr>
      <vt:lpstr>Helvetica</vt:lpstr>
      <vt:lpstr>Times New Roman</vt:lpstr>
      <vt:lpstr>Custom Design</vt:lpstr>
      <vt:lpstr>PowerPoint Presentation</vt:lpstr>
      <vt:lpstr>WebEx 2021-04-20</vt:lpstr>
      <vt:lpstr>TG16t Agenda  April Teleconference</vt:lpstr>
      <vt:lpstr>Opening</vt:lpstr>
      <vt:lpstr>Participants have a duty to inform the IEEE</vt:lpstr>
      <vt:lpstr>Ways to inform IEEE</vt:lpstr>
      <vt:lpstr>Other guidelines for IEEE WG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Call for Contributions – Updated: 16 March 2021</vt:lpstr>
      <vt:lpstr>Secretary </vt:lpstr>
      <vt:lpstr>Contributions for April</vt:lpstr>
      <vt:lpstr>Development of the SDD</vt:lpstr>
      <vt:lpstr>Discussion on Security Requirements for 802.16t </vt:lpstr>
      <vt:lpstr>Process for assigning an editor</vt:lpstr>
      <vt:lpstr>Revised Project Timeline</vt:lpstr>
      <vt:lpstr>Teleconference Planning</vt:lpstr>
      <vt:lpstr>Upcoming Sessions</vt:lpstr>
      <vt:lpstr>Closing</vt:lpstr>
    </vt:vector>
  </TitlesOfParts>
  <Company>GTE Laboratories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Godfrey, Tim</dc:creator>
  <cp:keywords/>
  <dc:description>&lt;doc#&gt;</dc:description>
  <cp:lastModifiedBy>Godfrey, Tim</cp:lastModifiedBy>
  <cp:revision>294</cp:revision>
  <cp:lastPrinted>1998-02-10T13:28:06Z</cp:lastPrinted>
  <dcterms:created xsi:type="dcterms:W3CDTF">2020-01-06T16:34:14Z</dcterms:created>
  <dcterms:modified xsi:type="dcterms:W3CDTF">2021-04-20T14:42:24Z</dcterms:modified>
</cp:coreProperties>
</file>