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3" r:id="rId2"/>
    <p:sldId id="264" r:id="rId3"/>
    <p:sldId id="308" r:id="rId4"/>
    <p:sldId id="359" r:id="rId5"/>
    <p:sldId id="292" r:id="rId6"/>
    <p:sldId id="293" r:id="rId7"/>
    <p:sldId id="267" r:id="rId8"/>
    <p:sldId id="269" r:id="rId9"/>
    <p:sldId id="268" r:id="rId10"/>
    <p:sldId id="270" r:id="rId11"/>
    <p:sldId id="381" r:id="rId12"/>
    <p:sldId id="297" r:id="rId13"/>
    <p:sldId id="27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15-21-0193-01-04aa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Virtual Plenary 2021 Closing report]</a:t>
            </a:r>
            <a:r>
              <a:rPr lang="en-US" altLang="ja-JP" sz="1600" dirty="0">
                <a:ea typeface="ＭＳ Ｐゴシック" charset="-128"/>
              </a:rPr>
              <a:t>	</a:t>
            </a:r>
          </a:p>
          <a:p>
            <a:r>
              <a:rPr lang="en-US" altLang="ja-JP" sz="1600" b="1" dirty="0">
                <a:ea typeface="ＭＳ Ｐゴシック" charset="-128"/>
              </a:rPr>
              <a:t>Date Submitted: [17</a:t>
            </a:r>
            <a:r>
              <a:rPr lang="en-US" altLang="ja-JP" sz="1600" b="1" baseline="30000" dirty="0">
                <a:ea typeface="ＭＳ Ｐゴシック" charset="-128"/>
              </a:rPr>
              <a:t>th</a:t>
            </a:r>
            <a:r>
              <a:rPr lang="en-US" altLang="ja-JP" sz="1600" b="1" dirty="0">
                <a:ea typeface="ＭＳ Ｐゴシック" charset="-128"/>
              </a:rPr>
              <a:t> March,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March Plenary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kern="0" dirty="0"/>
              <a:t>Move that 802.15 WG approve the formation of a Comment Resolution Group (CRG) for the WG balloting of the P802.15.4aa_D6 with the following </a:t>
            </a:r>
            <a:r>
              <a:rPr lang="en-US" sz="2200" kern="0" dirty="0" err="1"/>
              <a:t>membership:Takashi</a:t>
            </a:r>
            <a:r>
              <a:rPr lang="en-US" sz="2200" kern="0" dirty="0"/>
              <a:t> </a:t>
            </a:r>
            <a:r>
              <a:rPr lang="en-US" sz="2200" kern="0" dirty="0" err="1"/>
              <a:t>Kuramochi</a:t>
            </a:r>
            <a:r>
              <a:rPr lang="en-US" sz="22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11</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4228271990"/>
              </p:ext>
            </p:extLst>
          </p:nvPr>
        </p:nvGraphicFramePr>
        <p:xfrm>
          <a:off x="524733" y="1335354"/>
          <a:ext cx="7895367" cy="396585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800" b="1" dirty="0">
                          <a:latin typeface="Meiryo UI" panose="020B0604030504040204" pitchFamily="50" charset="-128"/>
                          <a:ea typeface="Meiryo UI" panose="020B0604030504040204" pitchFamily="50" charset="-128"/>
                        </a:rPr>
                        <a:t>Opening </a:t>
                      </a:r>
                    </a:p>
                    <a:p>
                      <a:r>
                        <a:rPr kumimoji="1" lang="en-US" altLang="ja-JP" sz="8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endParaRPr kumimoji="1" lang="ja-JP" altLang="en-US" sz="8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800" b="1" dirty="0">
                          <a:latin typeface="Meiryo UI" panose="020B0604030504040204" pitchFamily="50" charset="-128"/>
                          <a:ea typeface="Meiryo UI" panose="020B0604030504040204" pitchFamily="50" charset="-128"/>
                        </a:rPr>
                        <a:t>Closing</a:t>
                      </a:r>
                    </a:p>
                    <a:p>
                      <a:r>
                        <a:rPr kumimoji="1" lang="en-US" altLang="ja-JP" sz="8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Three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97693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452356" y="388644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dirty="0"/>
              <a:t>&lt;March,2021&gt;</a:t>
            </a:r>
            <a:endParaRPr lang="en-US" altLang="ja-JP" dirty="0"/>
          </a:p>
        </p:txBody>
      </p:sp>
      <p:sp>
        <p:nvSpPr>
          <p:cNvPr id="6" name="テキスト ボックス 5">
            <a:extLst>
              <a:ext uri="{FF2B5EF4-FFF2-40B4-BE49-F238E27FC236}">
                <a16:creationId xmlns:a16="http://schemas.microsoft.com/office/drawing/2014/main" id="{4FC1F5B2-5785-483A-89A9-5388D21FE355}"/>
              </a:ext>
            </a:extLst>
          </p:cNvPr>
          <p:cNvSpPr txBox="1"/>
          <p:nvPr/>
        </p:nvSpPr>
        <p:spPr>
          <a:xfrm>
            <a:off x="1835696" y="650989"/>
            <a:ext cx="5400600" cy="707886"/>
          </a:xfrm>
          <a:prstGeom prst="rect">
            <a:avLst/>
          </a:prstGeom>
          <a:noFill/>
        </p:spPr>
        <p:txBody>
          <a:bodyPr wrap="square" rtlCol="0">
            <a:spAutoFit/>
          </a:bodyPr>
          <a:lstStyle/>
          <a:p>
            <a:pPr algn="ctr"/>
            <a:r>
              <a:rPr lang="en-US" sz="4000" dirty="0"/>
              <a:t>May Interim Sessions</a:t>
            </a:r>
            <a:endParaRPr lang="en-001" sz="4000" dirty="0"/>
          </a:p>
        </p:txBody>
      </p:sp>
    </p:spTree>
    <p:extLst>
      <p:ext uri="{BB962C8B-B14F-4D97-AF65-F5344CB8AC3E}">
        <p14:creationId xmlns:p14="http://schemas.microsoft.com/office/powerpoint/2010/main" val="136340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7" name="コンテンツ プレースホルダー 6"/>
          <p:cNvSpPr>
            <a:spLocks noGrp="1"/>
          </p:cNvSpPr>
          <p:nvPr>
            <p:ph idx="1"/>
          </p:nvPr>
        </p:nvSpPr>
        <p:spPr>
          <a:xfrm>
            <a:off x="217613" y="1773557"/>
            <a:ext cx="8784976" cy="3891136"/>
          </a:xfrm>
        </p:spPr>
        <p:txBody>
          <a:bodyPr/>
          <a:lstStyle/>
          <a:p>
            <a:pPr marL="0" indent="0">
              <a:buNone/>
            </a:pPr>
            <a:r>
              <a:rPr lang="en-US" altLang="ja-JP" sz="3200" dirty="0"/>
              <a:t>CRG call to be announced.</a:t>
            </a:r>
          </a:p>
          <a:p>
            <a:pPr marL="0" indent="0">
              <a:buNone/>
            </a:pPr>
            <a:endParaRPr lang="en-US" altLang="ja-JP" sz="3200" dirty="0"/>
          </a:p>
          <a:p>
            <a:pPr marL="0" indent="0">
              <a:buNone/>
            </a:pPr>
            <a:r>
              <a:rPr lang="en-US" altLang="ja-JP" sz="3200" dirty="0"/>
              <a:t>Planned following topics at May Interim</a:t>
            </a:r>
          </a:p>
          <a:p>
            <a:pPr marL="0" indent="0">
              <a:buNone/>
            </a:pPr>
            <a:endParaRPr lang="en-US" altLang="ja-JP" sz="3200" dirty="0"/>
          </a:p>
          <a:p>
            <a:r>
              <a:rPr lang="en-US" sz="32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Review comments on the Letter Ballot</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TG motion for Recirculation ballot.</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4EC9EBA0-993F-4A18-A4AA-1BA8498A6A73}"/>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1731424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March 17</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a:t>
            </a:r>
            <a:br>
              <a:rPr lang="en-US" altLang="ja-JP" b="1" dirty="0"/>
            </a:br>
            <a:r>
              <a:rPr lang="en-US" altLang="ja-JP" b="1" dirty="0"/>
              <a:t>in March Plenary(EDT)</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3711790150"/>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600" dirty="0"/>
              <a:t>9th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CAD discussion</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p:txBody>
      </p:sp>
      <p:sp>
        <p:nvSpPr>
          <p:cNvPr id="4098" name="Rectangle 2"/>
          <p:cNvSpPr>
            <a:spLocks noGrp="1" noChangeArrowheads="1"/>
          </p:cNvSpPr>
          <p:nvPr>
            <p:ph type="title"/>
          </p:nvPr>
        </p:nvSpPr>
        <p:spPr>
          <a:ln/>
        </p:spPr>
        <p:txBody>
          <a:bodyPr/>
          <a:lstStyle/>
          <a:p>
            <a:r>
              <a:rPr lang="en-US" altLang="ja-JP" b="1" dirty="0"/>
              <a:t>Agenda items for the weeks(EDT)</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499992" y="1700808"/>
            <a:ext cx="4411782"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600" dirty="0"/>
              <a:t>15th Monday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CAD discussion</a:t>
            </a:r>
          </a:p>
          <a:p>
            <a:pPr marL="800100" lvl="1" indent="-342900">
              <a:buFont typeface="+mj-lt"/>
              <a:buAutoNum type="arabicPeriod"/>
            </a:pPr>
            <a:r>
              <a:rPr lang="en-US" sz="1600" dirty="0"/>
              <a:t>Recess</a:t>
            </a:r>
            <a:r>
              <a:rPr lang="en-US" altLang="ja-JP" sz="1600" dirty="0"/>
              <a:t>            </a:t>
            </a:r>
          </a:p>
          <a:p>
            <a:endParaRPr lang="en-US" altLang="ja-JP" sz="1600" kern="0" dirty="0"/>
          </a:p>
          <a:p>
            <a:r>
              <a:rPr lang="en-US" altLang="ja-JP" sz="1600" kern="0" dirty="0"/>
              <a:t>16th Tuesday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CAD discussion</a:t>
            </a:r>
          </a:p>
          <a:p>
            <a:pPr marL="800100" lvl="1" indent="-342900">
              <a:buFont typeface="+mj-lt"/>
              <a:buAutoNum type="arabicPeriod"/>
            </a:pPr>
            <a:r>
              <a:rPr lang="en-US" sz="1600" kern="0" dirty="0"/>
              <a:t>TG Motion</a:t>
            </a:r>
          </a:p>
          <a:p>
            <a:pPr marL="800100" lvl="1" indent="-342900">
              <a:buFont typeface="+mj-lt"/>
              <a:buAutoNum type="arabicPeriod"/>
            </a:pPr>
            <a:r>
              <a:rPr lang="en-US" sz="1600" kern="0" dirty="0"/>
              <a:t>Discuss next steps</a:t>
            </a:r>
          </a:p>
          <a:p>
            <a:pPr marL="800100" lvl="1" indent="-342900">
              <a:buFont typeface="+mj-lt"/>
              <a:buAutoNum type="arabicPeriod"/>
            </a:pPr>
            <a:r>
              <a:rPr lang="en-US" sz="1600" dirty="0"/>
              <a:t>Plan for May meeting (# of sessions)</a:t>
            </a:r>
            <a:endParaRPr lang="en-US" sz="1600" kern="0" dirty="0"/>
          </a:p>
          <a:p>
            <a:pPr marL="800100" lvl="1" indent="-342900">
              <a:buFont typeface="+mj-lt"/>
              <a:buAutoNum type="arabicPeriod"/>
            </a:pPr>
            <a:r>
              <a:rPr lang="en-US" sz="1600" kern="0" dirty="0"/>
              <a:t>Any other business</a:t>
            </a:r>
          </a:p>
          <a:p>
            <a:pPr marL="800100" lvl="1" indent="-342900">
              <a:buFont typeface="+mj-lt"/>
              <a:buAutoNum type="arabicPeriod"/>
            </a:pPr>
            <a:r>
              <a:rPr lang="en-US" sz="1600" kern="0" dirty="0"/>
              <a:t>Adjourn</a:t>
            </a:r>
            <a:endParaRPr lang="en-US" altLang="ja-JP" sz="1600" kern="0"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484784"/>
            <a:ext cx="9144000" cy="4114800"/>
          </a:xfrm>
        </p:spPr>
        <p:txBody>
          <a:bodyPr/>
          <a:lstStyle/>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Reviewed the draft(</a:t>
            </a:r>
            <a:r>
              <a:rPr lang="en-US" sz="2800" dirty="0"/>
              <a:t>P802.15.4aa-D6)</a:t>
            </a:r>
            <a:r>
              <a:rPr lang="en-US" altLang="ja-JP" sz="2800" dirty="0">
                <a:latin typeface="Meiryo UI" panose="020B0604030504040204" pitchFamily="50" charset="-128"/>
                <a:ea typeface="Meiryo UI" panose="020B0604030504040204" pitchFamily="50" charset="-128"/>
              </a:rPr>
              <a:t>  </a:t>
            </a:r>
          </a:p>
          <a:p>
            <a:pPr marL="514350" indent="-514350">
              <a:buFont typeface="+mj-lt"/>
              <a:buAutoNum type="arabicPeriod"/>
            </a:pP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Coexistence Assurance Document(</a:t>
            </a:r>
            <a:r>
              <a:rPr lang="en-US" sz="2800" dirty="0"/>
              <a:t>15-21-0083-06-04aa) was</a:t>
            </a:r>
            <a:r>
              <a:rPr lang="en-US" altLang="ja-JP" sz="2800" dirty="0">
                <a:latin typeface="Meiryo UI" panose="020B0604030504040204" pitchFamily="50" charset="-128"/>
                <a:ea typeface="Meiryo UI" panose="020B0604030504040204" pitchFamily="50" charset="-128"/>
              </a:rPr>
              <a:t> completed.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Two TG motions were moved.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May Interim sessions were planned.</a:t>
            </a:r>
          </a:p>
          <a:p>
            <a:pPr marL="514350" indent="-514350">
              <a:buFont typeface="+mj-lt"/>
              <a:buAutoNum type="arabicPeriod"/>
            </a:pP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Minutes posted(15-21-0169-01-04aa)</a:t>
            </a:r>
            <a:br>
              <a:rPr lang="en-US" altLang="ja-JP" sz="2800" dirty="0">
                <a:latin typeface="Meiryo UI" panose="020B0604030504040204" pitchFamily="50" charset="-128"/>
                <a:ea typeface="Meiryo UI" panose="020B0604030504040204" pitchFamily="50" charset="-128"/>
              </a:rPr>
            </a:br>
            <a:endParaRPr kumimoji="1" lang="ja-JP" altLang="en-US" sz="28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7</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TG4aa formally request that the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  </a:t>
            </a:r>
          </a:p>
          <a:p>
            <a:pPr fontAlgn="auto">
              <a:spcAft>
                <a:spcPts val="0"/>
              </a:spcAft>
              <a:buFont typeface="Arial" pitchFamily="34" charset="0"/>
              <a:buNone/>
              <a:defRPr/>
            </a:pPr>
            <a:r>
              <a:rPr lang="en-US" kern="0" dirty="0"/>
              <a:t>Moved:  Ben Rolfe(Blind Creek Associates)</a:t>
            </a:r>
          </a:p>
          <a:p>
            <a:pPr fontAlgn="auto">
              <a:spcAft>
                <a:spcPts val="0"/>
              </a:spcAft>
              <a:buFont typeface="Arial" pitchFamily="34" charset="0"/>
              <a:buNone/>
              <a:defRPr/>
            </a:pPr>
            <a:r>
              <a:rPr lang="en-US" kern="0" dirty="0"/>
              <a:t>Seconded: Kunal Shah(ITRON)</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Letter Ballot</a:t>
            </a:r>
          </a:p>
        </p:txBody>
      </p:sp>
    </p:spTree>
    <p:extLst>
      <p:ext uri="{BB962C8B-B14F-4D97-AF65-F5344CB8AC3E}">
        <p14:creationId xmlns:p14="http://schemas.microsoft.com/office/powerpoint/2010/main" val="1673910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6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TG4aa requests 802.15 WG approve the formation of a Comment Resolution Group (CRG) for the WG balloting of the P802.15.4aa_D6 with the following membership: Takashi </a:t>
            </a:r>
            <a:r>
              <a:rPr lang="en-US" sz="3600" kern="0" dirty="0" err="1"/>
              <a:t>Kuramochi</a:t>
            </a:r>
            <a:r>
              <a:rPr lang="en-US" sz="36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3600" kern="0" dirty="0"/>
          </a:p>
          <a:p>
            <a:pPr fontAlgn="auto">
              <a:spcAft>
                <a:spcPts val="0"/>
              </a:spcAft>
              <a:buFont typeface="Arial" pitchFamily="34" charset="0"/>
              <a:buNone/>
              <a:defRPr/>
            </a:pPr>
            <a:r>
              <a:rPr lang="en-US" sz="3600" kern="0" dirty="0" err="1"/>
              <a:t>Moved:Phil</a:t>
            </a:r>
            <a:r>
              <a:rPr lang="en-US" sz="3600" kern="0" dirty="0"/>
              <a:t> Beecher(Wi-SUN Alliance)  </a:t>
            </a:r>
          </a:p>
          <a:p>
            <a:pPr fontAlgn="auto">
              <a:spcAft>
                <a:spcPts val="0"/>
              </a:spcAft>
              <a:buFont typeface="Arial" pitchFamily="34" charset="0"/>
              <a:buNone/>
              <a:defRPr/>
            </a:pPr>
            <a:r>
              <a:rPr lang="en-US" sz="3600" kern="0" dirty="0"/>
              <a:t>Seconded:  Ben Rolfe(Blind Creek Associates)</a:t>
            </a:r>
          </a:p>
          <a:p>
            <a:pPr fontAlgn="auto">
              <a:spcAft>
                <a:spcPts val="0"/>
              </a:spcAft>
              <a:buFont typeface="Arial" pitchFamily="34" charset="0"/>
              <a:buNone/>
              <a:defRPr/>
            </a:pPr>
            <a:r>
              <a:rPr lang="en-US" sz="3600" kern="0" dirty="0"/>
              <a:t>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58232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 </a:t>
            </a:r>
          </a:p>
          <a:p>
            <a:pPr fontAlgn="auto">
              <a:spcAft>
                <a:spcPts val="0"/>
              </a:spcAft>
              <a:buFont typeface="Arial" pitchFamily="34" charset="0"/>
              <a:buNone/>
              <a:defRPr/>
            </a:pPr>
            <a:r>
              <a:rPr lang="en-US" kern="0" dirty="0"/>
              <a:t>Moved:  Takashi </a:t>
            </a:r>
            <a:r>
              <a:rPr lang="en-US" kern="0" dirty="0" err="1"/>
              <a:t>Kuramochi</a:t>
            </a:r>
            <a:r>
              <a:rPr lang="en-US" kern="0" dirty="0"/>
              <a:t>(Lapis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 </a:t>
            </a:r>
          </a:p>
          <a:p>
            <a:pPr fontAlgn="auto">
              <a:spcAft>
                <a:spcPts val="0"/>
              </a:spcAft>
              <a:buFont typeface="Arial" pitchFamily="34" charset="0"/>
              <a:buNone/>
              <a:defRPr/>
            </a:pPr>
            <a:r>
              <a:rPr lang="en-US" kern="0" dirty="0">
                <a:solidFill>
                  <a:schemeClr val="bg1"/>
                </a:solidFill>
              </a:rPr>
              <a:t> Approved by unanimous consent</a:t>
            </a:r>
          </a:p>
          <a:p>
            <a:pPr fontAlgn="auto">
              <a:spcAft>
                <a:spcPts val="0"/>
              </a:spcAft>
              <a:buFont typeface="Arial" pitchFamily="34" charset="0"/>
              <a:buNone/>
              <a:defRPr/>
            </a:pPr>
            <a:r>
              <a:rPr lang="en-US" kern="0" dirty="0"/>
              <a:t>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Letter Ballot</a:t>
            </a:r>
          </a:p>
        </p:txBody>
      </p:sp>
    </p:spTree>
    <p:extLst>
      <p:ext uri="{BB962C8B-B14F-4D97-AF65-F5344CB8AC3E}">
        <p14:creationId xmlns:p14="http://schemas.microsoft.com/office/powerpoint/2010/main" val="3807520471"/>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2512</TotalTime>
  <Words>1006</Words>
  <Application>Microsoft Office PowerPoint</Application>
  <PresentationFormat>画面に合わせる (4:3)</PresentationFormat>
  <Paragraphs>241</Paragraphs>
  <Slides>13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March 17th ,2021</vt:lpstr>
      <vt:lpstr>TG4aa Officers</vt:lpstr>
      <vt:lpstr>TG4aa JRE sessions  in March Plenary(EDT)</vt:lpstr>
      <vt:lpstr>Agenda items for the weeks(EDT)</vt:lpstr>
      <vt:lpstr>Accomplishments: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231</cp:revision>
  <cp:lastPrinted>1998-02-10T13:28:06Z</cp:lastPrinted>
  <dcterms:created xsi:type="dcterms:W3CDTF">2020-02-10T05:27:43Z</dcterms:created>
  <dcterms:modified xsi:type="dcterms:W3CDTF">2021-03-17T10:21:31Z</dcterms:modified>
</cp:coreProperties>
</file>