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46" r:id="rId2"/>
    <p:sldId id="375" r:id="rId3"/>
    <p:sldId id="311" r:id="rId4"/>
    <p:sldId id="381" r:id="rId5"/>
    <p:sldId id="380" r:id="rId6"/>
    <p:sldId id="3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93488" autoAdjust="0"/>
  </p:normalViewPr>
  <p:slideViewPr>
    <p:cSldViewPr>
      <p:cViewPr varScale="1">
        <p:scale>
          <a:sx n="84" d="100"/>
          <a:sy n="84" d="100"/>
        </p:scale>
        <p:origin x="90" y="78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a:t>
            </a:r>
            <a:r>
              <a:rPr lang="en-US" sz="1400" b="1" baseline="0" dirty="0">
                <a:solidFill>
                  <a:schemeClr val="tx1"/>
                </a:solidFill>
                <a:latin typeface="Times New Roman" pitchFamily="18" charset="0"/>
                <a:cs typeface="Times New Roman" pitchFamily="18" charset="0"/>
              </a:rPr>
              <a:t>-0160-00-</a:t>
            </a:r>
            <a:r>
              <a:rPr lang="en-US" sz="1400" b="1" baseline="0" dirty="0" err="1">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dirty="0" smtClean="0">
                <a:solidFill>
                  <a:schemeClr val="tx1"/>
                </a:solidFill>
                <a:latin typeface="Times New Roman" pitchFamily="18" charset="0"/>
                <a:cs typeface="Times New Roman" pitchFamily="18" charset="0"/>
              </a:rPr>
              <a:t>DCN </a:t>
            </a:r>
            <a:r>
              <a:rPr lang="en-US" sz="1400" b="0" dirty="0" smtClean="0">
                <a:solidFill>
                  <a:schemeClr val="tx1"/>
                </a:solidFill>
                <a:latin typeface="Times New Roman" pitchFamily="18" charset="0"/>
                <a:cs typeface="Times New Roman" pitchFamily="18" charset="0"/>
              </a:rPr>
              <a:t>15-21-0040-01-007a</a:t>
            </a:r>
            <a:endParaRPr lang="en-US"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1/18/2021</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1/18/2021</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1/18/2021</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1/18/2021</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Working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 Consideration of OCC for Intelligent Transportation System (ITS)</a:t>
            </a: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Date </a:t>
            </a:r>
            <a:r>
              <a:rPr lang="en-US" altLang="en-US" sz="1600" b="1" dirty="0">
                <a:solidFill>
                  <a:prstClr val="black"/>
                </a:solidFill>
                <a:latin typeface="Times New Roman" panose="02020603050405020304" pitchFamily="18" charset="0"/>
              </a:rPr>
              <a:t>Submitted: </a:t>
            </a:r>
            <a:r>
              <a:rPr lang="en-US" altLang="en-US" sz="1600" dirty="0" smtClean="0">
                <a:solidFill>
                  <a:prstClr val="black"/>
                </a:solidFill>
                <a:latin typeface="Times New Roman" panose="02020603050405020304" pitchFamily="18" charset="0"/>
              </a:rPr>
              <a:t>January 2021</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Huy</a:t>
            </a:r>
            <a:r>
              <a:rPr lang="en-US" altLang="en-US" sz="1600" dirty="0" smtClean="0">
                <a:solidFill>
                  <a:prstClr val="black"/>
                </a:solidFill>
                <a:latin typeface="Times New Roman" panose="02020603050405020304" pitchFamily="18" charset="0"/>
              </a:rPr>
              <a:t> </a:t>
            </a:r>
            <a:r>
              <a:rPr lang="en-US" altLang="en-US" sz="1600" dirty="0">
                <a:solidFill>
                  <a:prstClr val="black"/>
                </a:solidFill>
                <a:latin typeface="Times New Roman" panose="02020603050405020304" pitchFamily="18" charset="0"/>
              </a:rPr>
              <a:t>Nguyen,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Consideration of OCC for Intelligent Transportation System (ITS</a:t>
            </a:r>
            <a:r>
              <a:rPr lang="en-US" altLang="en-US" sz="1600" dirty="0" smtClean="0">
                <a:solidFill>
                  <a:prstClr val="black"/>
                </a:solidFill>
                <a:latin typeface="Times New Roman" panose="02020603050405020304" pitchFamily="18" charset="0"/>
              </a:rPr>
              <a:t>)</a:t>
            </a:r>
            <a:endParaRPr lang="en-US" altLang="en-US" sz="1600" dirty="0">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discuss about the need for </a:t>
            </a:r>
            <a:r>
              <a:rPr lang="en-US" altLang="en-US" sz="1600" dirty="0">
                <a:latin typeface="Times New Roman" panose="02020603050405020304" pitchFamily="18" charset="0"/>
              </a:rPr>
              <a:t>applying </a:t>
            </a:r>
            <a:r>
              <a:rPr lang="en-US" altLang="en-US" sz="1600" dirty="0" smtClean="0">
                <a:latin typeface="Times New Roman" panose="02020603050405020304" pitchFamily="18" charset="0"/>
              </a:rPr>
              <a:t>OCC </a:t>
            </a:r>
            <a:r>
              <a:rPr lang="en-US" altLang="en-US" sz="1600" dirty="0">
                <a:latin typeface="Times New Roman" panose="02020603050405020304" pitchFamily="18" charset="0"/>
              </a:rPr>
              <a:t>for Intelligent Transportation System (ITS</a:t>
            </a:r>
            <a:r>
              <a:rPr lang="en-US" altLang="en-US" sz="1600" dirty="0" smtClean="0">
                <a:latin typeface="Times New Roman" panose="02020603050405020304" pitchFamily="18" charset="0"/>
              </a:rPr>
              <a:t>)</a:t>
            </a:r>
            <a:endParaRPr lang="en-US" altLang="en-US" sz="1600" dirty="0">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a:t>
            </a:r>
            <a:r>
              <a:rPr lang="en-US" altLang="en-US" sz="1600" dirty="0" err="1">
                <a:solidFill>
                  <a:prstClr val="black"/>
                </a:solidFill>
                <a:latin typeface="Times New Roman" panose="02020603050405020304" pitchFamily="18" charset="0"/>
              </a:rPr>
              <a:t>P802.15</a:t>
            </a:r>
            <a:r>
              <a:rPr lang="en-US" altLang="en-US" sz="1600" dirty="0">
                <a:solidFill>
                  <a:prstClr val="black"/>
                </a:solidFill>
                <a:latin typeface="Times New Roman" panose="02020603050405020304" pitchFamily="18" charset="0"/>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905000"/>
            <a:ext cx="8077200" cy="1828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smtClean="0">
                <a:solidFill>
                  <a:schemeClr val="tx1"/>
                </a:solidFill>
                <a:latin typeface="Times New Roman" pitchFamily="18" charset="0"/>
                <a:cs typeface="Times New Roman" pitchFamily="18" charset="0"/>
              </a:rPr>
              <a:t>Consideration of OCC for Intelligent Transportation System (ITS)</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05595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16607" y="1600200"/>
            <a:ext cx="8293100" cy="4093428"/>
          </a:xfrm>
          <a:prstGeom prst="rect">
            <a:avLst/>
          </a:prstGeom>
        </p:spPr>
        <p:txBody>
          <a:bodyPr wrap="square">
            <a:spAutoFit/>
          </a:bodyPr>
          <a:lstStyle/>
          <a:p>
            <a:pPr marL="285750" indent="-285750" algn="just">
              <a:buFont typeface="Wingdings" panose="05000000000000000000" pitchFamily="2" charset="2"/>
              <a:buChar char="Ø"/>
            </a:pPr>
            <a:r>
              <a:rPr lang="en-US" sz="2000" dirty="0">
                <a:latin typeface="Times New Roman" pitchFamily="18" charset="0"/>
                <a:cs typeface="Times New Roman" pitchFamily="18" charset="0"/>
              </a:rPr>
              <a:t>An intelligent transportation system (ITS) is an advanced application which aims to provide innovative services relating to different modes of transport and traffic </a:t>
            </a:r>
            <a:r>
              <a:rPr lang="en-US" sz="2000" dirty="0" smtClean="0">
                <a:latin typeface="Times New Roman" pitchFamily="18" charset="0"/>
                <a:cs typeface="Times New Roman" pitchFamily="18" charset="0"/>
              </a:rPr>
              <a:t>management.</a:t>
            </a:r>
          </a:p>
          <a:p>
            <a:pPr marL="285750" indent="-285750" algn="just">
              <a:buFont typeface="Wingdings" panose="05000000000000000000" pitchFamily="2" charset="2"/>
              <a:buChar char="Ø"/>
            </a:pPr>
            <a:endParaRPr lang="en-US" sz="2000" dirty="0">
              <a:latin typeface="Times New Roman" pitchFamily="18" charset="0"/>
              <a:cs typeface="Times New Roman" pitchFamily="18" charset="0"/>
            </a:endParaRPr>
          </a:p>
          <a:p>
            <a:pPr marL="285750" indent="-285750" algn="just">
              <a:buFont typeface="Wingdings" panose="05000000000000000000" pitchFamily="2" charset="2"/>
              <a:buChar char="Ø"/>
            </a:pPr>
            <a:r>
              <a:rPr lang="en-US" sz="2000" dirty="0" smtClean="0">
                <a:latin typeface="Times New Roman" pitchFamily="18" charset="0"/>
                <a:cs typeface="Times New Roman" pitchFamily="18" charset="0"/>
              </a:rPr>
              <a:t>Advantages of ITS:</a:t>
            </a:r>
          </a:p>
          <a:p>
            <a:pPr algn="just"/>
            <a:endParaRPr lang="en-US" sz="2000" dirty="0" smtClean="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Secure, safe and comfortable movement of drivers</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Reduce delay time and congestion</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Increase convenience for drivers</a:t>
            </a:r>
          </a:p>
          <a:p>
            <a:pPr marL="742950" indent="-285750" algn="just">
              <a:buFont typeface="Arial" panose="020B0604020202020204" pitchFamily="34" charset="0"/>
              <a:buChar char="•"/>
            </a:pPr>
            <a:endParaRPr lang="en-US" sz="2000" dirty="0">
              <a:latin typeface="Times New Roman" pitchFamily="18" charset="0"/>
              <a:cs typeface="Times New Roman" pitchFamily="18" charset="0"/>
            </a:endParaRPr>
          </a:p>
          <a:p>
            <a:pPr marL="742950" indent="-285750" algn="just">
              <a:buFont typeface="Arial" panose="020B0604020202020204" pitchFamily="34" charset="0"/>
              <a:buChar char="•"/>
            </a:pPr>
            <a:r>
              <a:rPr lang="en-US" sz="2000" dirty="0" smtClean="0">
                <a:latin typeface="Times New Roman" pitchFamily="18" charset="0"/>
                <a:cs typeface="Times New Roman" pitchFamily="18" charset="0"/>
              </a:rPr>
              <a:t>Parking information and guidance</a:t>
            </a:r>
            <a:endParaRPr lang="en-US" sz="2000" dirty="0"/>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a:latin typeface="Times New Roman" panose="02020603050405020304" pitchFamily="18" charset="0"/>
                <a:cs typeface="Times New Roman" panose="02020603050405020304" pitchFamily="18" charset="0"/>
              </a:rPr>
              <a:t>Intelligent Transportation Systems (ITS) Scenario</a:t>
            </a:r>
          </a:p>
        </p:txBody>
      </p:sp>
      <p:pic>
        <p:nvPicPr>
          <p:cNvPr id="12" name="Picture 11"/>
          <p:cNvPicPr>
            <a:picLocks noChangeAspect="1"/>
          </p:cNvPicPr>
          <p:nvPr/>
        </p:nvPicPr>
        <p:blipFill>
          <a:blip r:embed="rId2"/>
          <a:stretch>
            <a:fillRect/>
          </a:stretch>
        </p:blipFill>
        <p:spPr>
          <a:xfrm>
            <a:off x="2362200" y="1181655"/>
            <a:ext cx="5251796" cy="2856945"/>
          </a:xfrm>
          <a:prstGeom prst="rect">
            <a:avLst/>
          </a:prstGeom>
        </p:spPr>
      </p:pic>
      <p:sp>
        <p:nvSpPr>
          <p:cNvPr id="14" name="Rectangle 13"/>
          <p:cNvSpPr/>
          <p:nvPr/>
        </p:nvSpPr>
        <p:spPr>
          <a:xfrm>
            <a:off x="533400" y="4393276"/>
            <a:ext cx="8293100" cy="1661993"/>
          </a:xfrm>
          <a:prstGeom prst="rect">
            <a:avLst/>
          </a:prstGeom>
        </p:spPr>
        <p:txBody>
          <a:bodyPr wrap="square">
            <a:spAutoFit/>
          </a:bodyPr>
          <a:lstStyle/>
          <a:p>
            <a:pPr marL="285750" indent="-285750" algn="just">
              <a:buFont typeface="Wingdings" panose="05000000000000000000" pitchFamily="2" charset="2"/>
              <a:buChar char="Ø"/>
            </a:pPr>
            <a:r>
              <a:rPr lang="en-US" sz="1700" dirty="0" smtClean="0">
                <a:latin typeface="Times New Roman" pitchFamily="18" charset="0"/>
                <a:cs typeface="Times New Roman" pitchFamily="18" charset="0"/>
              </a:rPr>
              <a:t>Information from </a:t>
            </a:r>
            <a:r>
              <a:rPr lang="en-US" sz="1700" dirty="0">
                <a:latin typeface="Times New Roman" pitchFamily="18" charset="0"/>
                <a:cs typeface="Times New Roman" pitchFamily="18" charset="0"/>
              </a:rPr>
              <a:t>vehicles and road side </a:t>
            </a:r>
            <a:r>
              <a:rPr lang="en-US" sz="1700" dirty="0" smtClean="0">
                <a:latin typeface="Times New Roman" pitchFamily="18" charset="0"/>
                <a:cs typeface="Times New Roman" pitchFamily="18" charset="0"/>
              </a:rPr>
              <a:t>can </a:t>
            </a:r>
            <a:r>
              <a:rPr lang="en-US" sz="1700" dirty="0">
                <a:latin typeface="Times New Roman" pitchFamily="18" charset="0"/>
                <a:cs typeface="Times New Roman" pitchFamily="18" charset="0"/>
              </a:rPr>
              <a:t>be </a:t>
            </a:r>
            <a:r>
              <a:rPr lang="en-US" sz="1700" dirty="0" smtClean="0">
                <a:latin typeface="Times New Roman" pitchFamily="18" charset="0"/>
                <a:cs typeface="Times New Roman" pitchFamily="18" charset="0"/>
              </a:rPr>
              <a:t>transmitted </a:t>
            </a:r>
            <a:r>
              <a:rPr lang="en-US" sz="1700" dirty="0">
                <a:latin typeface="Times New Roman" pitchFamily="18" charset="0"/>
                <a:cs typeface="Times New Roman" pitchFamily="18" charset="0"/>
              </a:rPr>
              <a:t>to a server for central fusion and processing. </a:t>
            </a:r>
            <a:endParaRPr lang="en-US" sz="1700" dirty="0" smtClean="0">
              <a:latin typeface="Times New Roman" pitchFamily="18" charset="0"/>
              <a:cs typeface="Times New Roman" pitchFamily="18" charset="0"/>
            </a:endParaRPr>
          </a:p>
          <a:p>
            <a:pPr marL="285750" indent="-285750" algn="just">
              <a:buFont typeface="Wingdings" panose="05000000000000000000" pitchFamily="2" charset="2"/>
              <a:buChar char="Ø"/>
            </a:pPr>
            <a:r>
              <a:rPr lang="en-US" sz="1700" dirty="0" smtClean="0">
                <a:latin typeface="Times New Roman" pitchFamily="18" charset="0"/>
                <a:cs typeface="Times New Roman" pitchFamily="18" charset="0"/>
              </a:rPr>
              <a:t>These </a:t>
            </a:r>
            <a:r>
              <a:rPr lang="en-US" sz="1700" dirty="0">
                <a:latin typeface="Times New Roman" pitchFamily="18" charset="0"/>
                <a:cs typeface="Times New Roman" pitchFamily="18" charset="0"/>
              </a:rPr>
              <a:t>data can be used to detect events such as road works, traffic jam, approaching emergency vehicle, etc.</a:t>
            </a:r>
          </a:p>
          <a:p>
            <a:pPr marL="285750" indent="-285750" algn="just">
              <a:buFont typeface="Wingdings" panose="05000000000000000000" pitchFamily="2" charset="2"/>
              <a:buChar char="Ø"/>
            </a:pPr>
            <a:r>
              <a:rPr lang="en-US" sz="1700" dirty="0">
                <a:latin typeface="Times New Roman" pitchFamily="18" charset="0"/>
                <a:cs typeface="Times New Roman" pitchFamily="18" charset="0"/>
              </a:rPr>
              <a:t>Such data are processed in order to produce driving recommendation dedicated to </a:t>
            </a:r>
            <a:r>
              <a:rPr lang="en-US" sz="1700" dirty="0" smtClean="0">
                <a:latin typeface="Times New Roman" pitchFamily="18" charset="0"/>
                <a:cs typeface="Times New Roman" pitchFamily="18" charset="0"/>
              </a:rPr>
              <a:t>drivers </a:t>
            </a:r>
            <a:r>
              <a:rPr lang="en-US" sz="1700" dirty="0">
                <a:latin typeface="Times New Roman" pitchFamily="18" charset="0"/>
                <a:cs typeface="Times New Roman" pitchFamily="18" charset="0"/>
              </a:rPr>
              <a:t>and transmitted </a:t>
            </a:r>
            <a:r>
              <a:rPr lang="en-US" sz="1700" dirty="0" smtClean="0">
                <a:latin typeface="Times New Roman" pitchFamily="18" charset="0"/>
                <a:cs typeface="Times New Roman" pitchFamily="18" charset="0"/>
              </a:rPr>
              <a:t>to another vehicles by wireless communication.</a:t>
            </a:r>
            <a:endParaRPr lang="en-US" sz="1700" dirty="0"/>
          </a:p>
        </p:txBody>
      </p:sp>
      <p:sp>
        <p:nvSpPr>
          <p:cNvPr id="15" name="Rectangle 14"/>
          <p:cNvSpPr/>
          <p:nvPr/>
        </p:nvSpPr>
        <p:spPr>
          <a:xfrm>
            <a:off x="4679950" y="4023944"/>
            <a:ext cx="1358064" cy="369332"/>
          </a:xfrm>
          <a:prstGeom prst="rect">
            <a:avLst/>
          </a:prstGeom>
        </p:spPr>
        <p:txBody>
          <a:bodyPr wrap="none">
            <a:spAutoFit/>
          </a:bodyPr>
          <a:lstStyle/>
          <a:p>
            <a:r>
              <a:rPr lang="en-US" dirty="0">
                <a:latin typeface="Times New Roman" pitchFamily="18" charset="0"/>
                <a:cs typeface="Times New Roman" pitchFamily="18" charset="0"/>
              </a:rPr>
              <a:t>ITS scenario</a:t>
            </a:r>
            <a:endParaRPr lang="en-US" dirty="0"/>
          </a:p>
        </p:txBody>
      </p:sp>
    </p:spTree>
    <p:extLst>
      <p:ext uri="{BB962C8B-B14F-4D97-AF65-F5344CB8AC3E}">
        <p14:creationId xmlns:p14="http://schemas.microsoft.com/office/powerpoint/2010/main" val="416713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00" y="35083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Scenario of V2V </a:t>
            </a:r>
            <a:r>
              <a:rPr lang="en-US" sz="3200" dirty="0">
                <a:latin typeface="Times New Roman" panose="02020603050405020304" pitchFamily="18" charset="0"/>
                <a:cs typeface="Times New Roman" panose="02020603050405020304" pitchFamily="18" charset="0"/>
              </a:rPr>
              <a:t>communication using OCC</a:t>
            </a:r>
          </a:p>
        </p:txBody>
      </p:sp>
      <p:pic>
        <p:nvPicPr>
          <p:cNvPr id="8" name="Picture 7"/>
          <p:cNvPicPr>
            <a:picLocks noChangeAspect="1"/>
          </p:cNvPicPr>
          <p:nvPr/>
        </p:nvPicPr>
        <p:blipFill>
          <a:blip r:embed="rId2"/>
          <a:stretch>
            <a:fillRect/>
          </a:stretch>
        </p:blipFill>
        <p:spPr>
          <a:xfrm>
            <a:off x="1701063" y="1413435"/>
            <a:ext cx="5716474" cy="2472765"/>
          </a:xfrm>
          <a:prstGeom prst="rect">
            <a:avLst/>
          </a:prstGeom>
        </p:spPr>
      </p:pic>
      <p:sp>
        <p:nvSpPr>
          <p:cNvPr id="9" name="Rectangle 8"/>
          <p:cNvSpPr/>
          <p:nvPr/>
        </p:nvSpPr>
        <p:spPr>
          <a:xfrm>
            <a:off x="2057400" y="3886200"/>
            <a:ext cx="5105400" cy="369332"/>
          </a:xfrm>
          <a:prstGeom prst="rect">
            <a:avLst/>
          </a:prstGeom>
        </p:spPr>
        <p:txBody>
          <a:bodyPr wrap="square">
            <a:spAutoFit/>
          </a:bodyPr>
          <a:lstStyle/>
          <a:p>
            <a:pPr algn="ctr"/>
            <a:r>
              <a:rPr lang="en-US" dirty="0" smtClean="0">
                <a:latin typeface="Times New Roman" pitchFamily="18" charset="0"/>
                <a:cs typeface="Times New Roman" pitchFamily="18" charset="0"/>
              </a:rPr>
              <a:t>Scenario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V2V </a:t>
            </a:r>
            <a:r>
              <a:rPr lang="en-US" dirty="0">
                <a:latin typeface="Times New Roman" pitchFamily="18" charset="0"/>
                <a:cs typeface="Times New Roman" pitchFamily="18" charset="0"/>
              </a:rPr>
              <a:t>communication using OCC</a:t>
            </a:r>
            <a:endParaRPr lang="en-US" dirty="0"/>
          </a:p>
        </p:txBody>
      </p:sp>
      <p:sp>
        <p:nvSpPr>
          <p:cNvPr id="10" name="Content Placeholder 2"/>
          <p:cNvSpPr>
            <a:spLocks noGrp="1"/>
          </p:cNvSpPr>
          <p:nvPr>
            <p:ph idx="1"/>
          </p:nvPr>
        </p:nvSpPr>
        <p:spPr>
          <a:xfrm>
            <a:off x="444501" y="4267204"/>
            <a:ext cx="8229600" cy="1752596"/>
          </a:xfrm>
        </p:spPr>
        <p:txBody>
          <a:bodyPr>
            <a:noAutofit/>
          </a:bodyPr>
          <a:lstStyle/>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OCC uses vehicle backlight LED lights or traffic lights as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and camera </a:t>
            </a:r>
            <a:r>
              <a:rPr lang="en-US" sz="1800" dirty="0" smtClean="0">
                <a:latin typeface="Times New Roman" pitchFamily="18" charset="0"/>
                <a:cs typeface="Times New Roman" pitchFamily="18" charset="0"/>
              </a:rPr>
              <a:t>in the vehicle </a:t>
            </a:r>
            <a:r>
              <a:rPr lang="en-US" sz="1800" dirty="0">
                <a:latin typeface="Times New Roman" pitchFamily="18" charset="0"/>
                <a:cs typeface="Times New Roman" pitchFamily="18" charset="0"/>
              </a:rPr>
              <a:t>as Rx. Here, the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transmit </a:t>
            </a:r>
            <a:r>
              <a:rPr lang="en-US" sz="1800" dirty="0">
                <a:latin typeface="Times New Roman" pitchFamily="18" charset="0"/>
                <a:cs typeface="Times New Roman" pitchFamily="18" charset="0"/>
              </a:rPr>
              <a:t>the vehicles status (speed, safety information, emergency message</a:t>
            </a:r>
            <a:r>
              <a:rPr lang="en-US" sz="1800" dirty="0" smtClean="0">
                <a:latin typeface="Times New Roman" pitchFamily="18" charset="0"/>
                <a:cs typeface="Times New Roman" pitchFamily="18" charset="0"/>
              </a:rPr>
              <a:t>, and etc.) </a:t>
            </a:r>
            <a:r>
              <a:rPr lang="en-US" sz="1800" dirty="0">
                <a:latin typeface="Times New Roman" pitchFamily="18" charset="0"/>
                <a:cs typeface="Times New Roman" pitchFamily="18" charset="0"/>
              </a:rPr>
              <a:t>or the traffic condition.</a:t>
            </a:r>
          </a:p>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The receiver can be a single or </a:t>
            </a:r>
            <a:r>
              <a:rPr lang="en-US" sz="1800" dirty="0" smtClean="0">
                <a:latin typeface="Times New Roman" pitchFamily="18" charset="0"/>
                <a:cs typeface="Times New Roman" pitchFamily="18" charset="0"/>
              </a:rPr>
              <a:t>multiple </a:t>
            </a:r>
            <a:r>
              <a:rPr lang="en-US" sz="1800" dirty="0">
                <a:latin typeface="Times New Roman" pitchFamily="18" charset="0"/>
                <a:cs typeface="Times New Roman" pitchFamily="18" charset="0"/>
              </a:rPr>
              <a:t>of image sensor which receives the transmitted information from the </a:t>
            </a:r>
            <a:r>
              <a:rPr lang="en-US" sz="1800" dirty="0" err="1">
                <a:latin typeface="Times New Roman" pitchFamily="18" charset="0"/>
                <a:cs typeface="Times New Roman" pitchFamily="18" charset="0"/>
              </a:rPr>
              <a:t>Tx</a:t>
            </a:r>
            <a:r>
              <a:rPr lang="en-US" sz="1800" dirty="0">
                <a:latin typeface="Times New Roman" pitchFamily="18" charset="0"/>
                <a:cs typeface="Times New Roman" pitchFamily="18" charset="0"/>
              </a:rPr>
              <a:t>. </a:t>
            </a:r>
            <a:endParaRPr lang="en-US" sz="1800" dirty="0"/>
          </a:p>
        </p:txBody>
      </p:sp>
    </p:spTree>
    <p:extLst>
      <p:ext uri="{BB962C8B-B14F-4D97-AF65-F5344CB8AC3E}">
        <p14:creationId xmlns:p14="http://schemas.microsoft.com/office/powerpoint/2010/main" val="43517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4500" y="350837"/>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OCC in Intelligent Transportation Systems (ITS) </a:t>
            </a:r>
          </a:p>
        </p:txBody>
      </p:sp>
      <p:sp>
        <p:nvSpPr>
          <p:cNvPr id="9" name="Rectangle 8"/>
          <p:cNvSpPr/>
          <p:nvPr/>
        </p:nvSpPr>
        <p:spPr>
          <a:xfrm>
            <a:off x="2069428" y="4191000"/>
            <a:ext cx="5105400" cy="369332"/>
          </a:xfrm>
          <a:prstGeom prst="rect">
            <a:avLst/>
          </a:prstGeom>
        </p:spPr>
        <p:txBody>
          <a:bodyPr wrap="square">
            <a:spAutoFit/>
          </a:bodyPr>
          <a:lstStyle/>
          <a:p>
            <a:pPr algn="ctr"/>
            <a:r>
              <a:rPr lang="en-US" dirty="0" smtClean="0">
                <a:latin typeface="Times New Roman" pitchFamily="18" charset="0"/>
                <a:cs typeface="Times New Roman" pitchFamily="18" charset="0"/>
              </a:rPr>
              <a:t>Overview of OCC-based </a:t>
            </a:r>
            <a:r>
              <a:rPr lang="en-US" dirty="0">
                <a:latin typeface="Times New Roman" pitchFamily="18" charset="0"/>
                <a:cs typeface="Times New Roman" pitchFamily="18" charset="0"/>
              </a:rPr>
              <a:t>ITS </a:t>
            </a:r>
            <a:r>
              <a:rPr lang="en-US" dirty="0" smtClean="0">
                <a:latin typeface="Times New Roman" pitchFamily="18" charset="0"/>
                <a:cs typeface="Times New Roman" pitchFamily="18" charset="0"/>
              </a:rPr>
              <a:t>communication</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444500" y="1371600"/>
            <a:ext cx="8355256" cy="2730462"/>
          </a:xfrm>
          <a:prstGeom prst="rect">
            <a:avLst/>
          </a:prstGeom>
        </p:spPr>
      </p:pic>
      <p:sp>
        <p:nvSpPr>
          <p:cNvPr id="11" name="Rectangle 10"/>
          <p:cNvSpPr/>
          <p:nvPr/>
        </p:nvSpPr>
        <p:spPr>
          <a:xfrm>
            <a:off x="381000" y="4724400"/>
            <a:ext cx="8293100" cy="1200329"/>
          </a:xfrm>
          <a:prstGeom prst="rect">
            <a:avLst/>
          </a:prstGeom>
        </p:spPr>
        <p:txBody>
          <a:bodyPr wrap="square">
            <a:spAutoFit/>
          </a:bodyPr>
          <a:lstStyle/>
          <a:p>
            <a:pPr marL="285750" indent="-285750" algn="just">
              <a:buFont typeface="Wingdings" panose="05000000000000000000" pitchFamily="2" charset="2"/>
              <a:buChar char="Ø"/>
            </a:pPr>
            <a:r>
              <a:rPr lang="en-US" dirty="0" smtClean="0">
                <a:latin typeface="Times New Roman" pitchFamily="18" charset="0"/>
                <a:cs typeface="Times New Roman" pitchFamily="18" charset="0"/>
              </a:rPr>
              <a:t>The ITS infrastructure and the ITS ad-hoc network are designed to accommodate and implement ITS services and applications. </a:t>
            </a:r>
          </a:p>
          <a:p>
            <a:pPr marL="285750" indent="-285750" algn="just">
              <a:buFont typeface="Wingdings" panose="05000000000000000000" pitchFamily="2" charset="2"/>
              <a:buChar char="Ø"/>
            </a:pPr>
            <a:r>
              <a:rPr lang="en-US" dirty="0" smtClean="0">
                <a:latin typeface="Times New Roman" pitchFamily="18" charset="0"/>
                <a:cs typeface="Times New Roman" pitchFamily="18" charset="0"/>
              </a:rPr>
              <a:t>They are interconnected and connected to public access, private access, and local data networks.</a:t>
            </a:r>
            <a:endParaRPr lang="en-US" dirty="0"/>
          </a:p>
        </p:txBody>
      </p:sp>
    </p:spTree>
    <p:extLst>
      <p:ext uri="{BB962C8B-B14F-4D97-AF65-F5344CB8AC3E}">
        <p14:creationId xmlns:p14="http://schemas.microsoft.com/office/powerpoint/2010/main" val="95877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16103</TotalTime>
  <Words>291</Words>
  <Application>Microsoft Office PowerPoint</Application>
  <PresentationFormat>On-screen Show (4:3)</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맑은 고딕</vt:lpstr>
      <vt:lpstr>Arial</vt:lpstr>
      <vt:lpstr>Calibri</vt:lpstr>
      <vt:lpstr>Times New Roman</vt:lpstr>
      <vt:lpstr>Wingdings</vt:lpstr>
      <vt:lpstr>Office Theme</vt:lpstr>
      <vt:lpstr>PowerPoint Presentation</vt:lpstr>
      <vt:lpstr>PowerPoint Presentation</vt:lpstr>
      <vt:lpstr>Introduction</vt:lpstr>
      <vt:lpstr>Intelligent Transportation Systems (ITS) Scenario</vt:lpstr>
      <vt:lpstr>Scenario of V2V communication using OCC</vt:lpstr>
      <vt:lpstr>OCC in Intelligent Transportation Systems (ITS)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 Nguyen Ngoc</cp:lastModifiedBy>
  <cp:revision>685</cp:revision>
  <cp:lastPrinted>2017-05-07T15:48:38Z</cp:lastPrinted>
  <dcterms:created xsi:type="dcterms:W3CDTF">2010-05-15T17:50:32Z</dcterms:created>
  <dcterms:modified xsi:type="dcterms:W3CDTF">2021-01-18T11:09:38Z</dcterms:modified>
</cp:coreProperties>
</file>