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3" r:id="rId2"/>
    <p:sldId id="264" r:id="rId3"/>
    <p:sldId id="282" r:id="rId4"/>
    <p:sldId id="274" r:id="rId5"/>
    <p:sldId id="275" r:id="rId6"/>
    <p:sldId id="276" r:id="rId7"/>
    <p:sldId id="277" r:id="rId8"/>
    <p:sldId id="281" r:id="rId9"/>
    <p:sldId id="283" r:id="rId10"/>
    <p:sldId id="287" r:id="rId11"/>
    <p:sldId id="286" r:id="rId12"/>
    <p:sldId id="307" r:id="rId13"/>
    <p:sldId id="284" r:id="rId14"/>
    <p:sldId id="306" r:id="rId15"/>
    <p:sldId id="288" r:id="rId16"/>
    <p:sldId id="266"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93BAFE67-0DCE-4080-A9DF-29D7C7AECDF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63BF0CC0-6600-4188-B90C-E009EDE9C243}"/>
              </a:ext>
            </a:extLst>
          </p:cNvPr>
          <p:cNvSpPr>
            <a:spLocks noGrp="1"/>
          </p:cNvSpPr>
          <p:nvPr>
            <p:ph type="dt" sz="half" idx="13"/>
          </p:nvPr>
        </p:nvSpPr>
        <p:spPr/>
        <p:txBody>
          <a:bodyPr/>
          <a:lstStyle/>
          <a:p>
            <a:r>
              <a:rPr lang="en-001" altLang="ja-JP"/>
              <a:t>&lt;December,2020&gt;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日付プレースホルダー 4">
            <a:extLst>
              <a:ext uri="{FF2B5EF4-FFF2-40B4-BE49-F238E27FC236}">
                <a16:creationId xmlns:a16="http://schemas.microsoft.com/office/drawing/2014/main" id="{7A926A7A-F748-4CC2-8041-CADC1CE0A828}"/>
              </a:ext>
            </a:extLst>
          </p:cNvPr>
          <p:cNvSpPr>
            <a:spLocks noGrp="1"/>
          </p:cNvSpPr>
          <p:nvPr>
            <p:ph type="dt" sz="half" idx="10"/>
          </p:nvPr>
        </p:nvSpPr>
        <p:spPr/>
        <p:txBody>
          <a:bodyPr/>
          <a:lstStyle/>
          <a:p>
            <a:r>
              <a:rPr lang="en-001" altLang="ja-JP"/>
              <a:t>&lt;December,2020&gt;</a:t>
            </a:r>
            <a:endParaRPr lang="en-US" altLang="ja-JP" dirty="0"/>
          </a:p>
        </p:txBody>
      </p:sp>
      <p:sp>
        <p:nvSpPr>
          <p:cNvPr id="10" name="フッター プレースホルダー 9">
            <a:extLst>
              <a:ext uri="{FF2B5EF4-FFF2-40B4-BE49-F238E27FC236}">
                <a16:creationId xmlns:a16="http://schemas.microsoft.com/office/drawing/2014/main" id="{54EFB4C1-8FA1-443B-B57C-4B5C6F63030E}"/>
              </a:ext>
            </a:extLst>
          </p:cNvPr>
          <p:cNvSpPr>
            <a:spLocks noGrp="1"/>
          </p:cNvSpPr>
          <p:nvPr>
            <p:ph type="ftr" sz="quarter" idx="11"/>
          </p:nvPr>
        </p:nvSpPr>
        <p:spPr/>
        <p:txBody>
          <a:bodyPr/>
          <a:lstStyle/>
          <a:p>
            <a:r>
              <a:rPr lang="en-US" altLang="ja-JP"/>
              <a:t>Takashi Kuramochi, LAPIS TECHNOLOGY</a:t>
            </a:r>
            <a:endParaRPr lang="en-US" altLang="ja-JP" dirty="0"/>
          </a:p>
        </p:txBody>
      </p:sp>
      <p:sp>
        <p:nvSpPr>
          <p:cNvPr id="11" name="スライド番号プレースホルダー 10">
            <a:extLst>
              <a:ext uri="{FF2B5EF4-FFF2-40B4-BE49-F238E27FC236}">
                <a16:creationId xmlns:a16="http://schemas.microsoft.com/office/drawing/2014/main" id="{6B1D644E-1432-48FC-A9D8-EF291CDA718A}"/>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2D3366E1-C37C-4633-93B3-E45EB1BE80C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FEFB12F1-1B8D-4BA0-B292-268612E5FCA3}"/>
              </a:ext>
            </a:extLst>
          </p:cNvPr>
          <p:cNvSpPr>
            <a:spLocks noGrp="1"/>
          </p:cNvSpPr>
          <p:nvPr>
            <p:ph type="dt" sz="half" idx="13"/>
          </p:nvPr>
        </p:nvSpPr>
        <p:spPr/>
        <p:txBody>
          <a:bodyPr/>
          <a:lstStyle/>
          <a:p>
            <a:r>
              <a:rPr lang="en-001" altLang="ja-JP"/>
              <a:t>&lt;December,2020&gt;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9F39EAFE-D0F4-4417-B3DA-4232472111F0}"/>
              </a:ext>
            </a:extLst>
          </p:cNvPr>
          <p:cNvSpPr>
            <a:spLocks noGrp="1"/>
          </p:cNvSpPr>
          <p:nvPr>
            <p:ph type="dt" sz="half" idx="10"/>
          </p:nvPr>
        </p:nvSpPr>
        <p:spPr/>
        <p:txBody>
          <a:bodyPr/>
          <a:lstStyle/>
          <a:p>
            <a:r>
              <a:rPr lang="en-001" altLang="ja-JP"/>
              <a:t>&lt;December,2020&gt;</a:t>
            </a:r>
            <a:endParaRPr lang="en-US" altLang="ja-JP" dirty="0"/>
          </a:p>
        </p:txBody>
      </p:sp>
      <p:sp>
        <p:nvSpPr>
          <p:cNvPr id="5" name="フッター プレースホルダー 4">
            <a:extLst>
              <a:ext uri="{FF2B5EF4-FFF2-40B4-BE49-F238E27FC236}">
                <a16:creationId xmlns:a16="http://schemas.microsoft.com/office/drawing/2014/main" id="{BC85E206-C1D4-4923-8A83-11F41D3C068A}"/>
              </a:ext>
            </a:extLst>
          </p:cNvPr>
          <p:cNvSpPr>
            <a:spLocks noGrp="1"/>
          </p:cNvSpPr>
          <p:nvPr>
            <p:ph type="ftr" sz="quarter" idx="11"/>
          </p:nvPr>
        </p:nvSpPr>
        <p:spPr/>
        <p:txBody>
          <a:bodyPr/>
          <a:lstStyle/>
          <a:p>
            <a:r>
              <a:rPr lang="en-US" altLang="ja-JP"/>
              <a:t>Takashi Kuramochi, LAPIS TECHNOLOGY</a:t>
            </a:r>
            <a:endParaRPr lang="en-US" altLang="ja-JP" dirty="0"/>
          </a:p>
        </p:txBody>
      </p:sp>
      <p:sp>
        <p:nvSpPr>
          <p:cNvPr id="8" name="スライド番号プレースホルダー 7">
            <a:extLst>
              <a:ext uri="{FF2B5EF4-FFF2-40B4-BE49-F238E27FC236}">
                <a16:creationId xmlns:a16="http://schemas.microsoft.com/office/drawing/2014/main" id="{60FB3098-548A-417F-B378-4A23DD6A4A40}"/>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日付プレースホルダー 4">
            <a:extLst>
              <a:ext uri="{FF2B5EF4-FFF2-40B4-BE49-F238E27FC236}">
                <a16:creationId xmlns:a16="http://schemas.microsoft.com/office/drawing/2014/main" id="{E6AF1F29-FEFC-40ED-9A32-8BC4034962A3}"/>
              </a:ext>
            </a:extLst>
          </p:cNvPr>
          <p:cNvSpPr>
            <a:spLocks noGrp="1"/>
          </p:cNvSpPr>
          <p:nvPr>
            <p:ph type="dt" sz="half" idx="10"/>
          </p:nvPr>
        </p:nvSpPr>
        <p:spPr/>
        <p:txBody>
          <a:bodyPr/>
          <a:lstStyle/>
          <a:p>
            <a:r>
              <a:rPr lang="en-001" altLang="ja-JP"/>
              <a:t>&lt;December,2020&gt;</a:t>
            </a:r>
            <a:endParaRPr lang="en-US" altLang="ja-JP" dirty="0"/>
          </a:p>
        </p:txBody>
      </p:sp>
      <p:sp>
        <p:nvSpPr>
          <p:cNvPr id="7" name="フッター プレースホルダー 6">
            <a:extLst>
              <a:ext uri="{FF2B5EF4-FFF2-40B4-BE49-F238E27FC236}">
                <a16:creationId xmlns:a16="http://schemas.microsoft.com/office/drawing/2014/main" id="{41FD2B0E-B880-4C56-B417-F89C5984C3DD}"/>
              </a:ext>
            </a:extLst>
          </p:cNvPr>
          <p:cNvSpPr>
            <a:spLocks noGrp="1"/>
          </p:cNvSpPr>
          <p:nvPr>
            <p:ph type="ftr" sz="quarter" idx="11"/>
          </p:nvPr>
        </p:nvSpPr>
        <p:spPr/>
        <p:txBody>
          <a:bodyPr/>
          <a:lstStyle/>
          <a:p>
            <a:r>
              <a:rPr lang="en-US" altLang="ja-JP"/>
              <a:t>Takashi Kuramochi, LAPIS TECHNOLOGY</a:t>
            </a:r>
            <a:endParaRPr lang="en-US" altLang="ja-JP" dirty="0"/>
          </a:p>
        </p:txBody>
      </p:sp>
      <p:sp>
        <p:nvSpPr>
          <p:cNvPr id="8" name="スライド番号プレースホルダー 7">
            <a:extLst>
              <a:ext uri="{FF2B5EF4-FFF2-40B4-BE49-F238E27FC236}">
                <a16:creationId xmlns:a16="http://schemas.microsoft.com/office/drawing/2014/main" id="{259FB994-4F71-45DB-A26E-4E456270D925}"/>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Tree>
    <p:extLst>
      <p:ext uri="{BB962C8B-B14F-4D97-AF65-F5344CB8AC3E}">
        <p14:creationId xmlns:p14="http://schemas.microsoft.com/office/powerpoint/2010/main" val="2605915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15-20-0391-00-04aa</a:t>
            </a:r>
          </a:p>
        </p:txBody>
      </p:sp>
      <p:sp>
        <p:nvSpPr>
          <p:cNvPr id="1032" name="Line 8"/>
          <p:cNvSpPr>
            <a:spLocks noChangeShapeType="1"/>
          </p:cNvSpPr>
          <p:nvPr/>
        </p:nvSpPr>
        <p:spPr bwMode="auto">
          <a:xfrm>
            <a:off x="685800" y="6858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0/15-20-0353-00-04aa-november-virtual-interim-session-minute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321-01-04aa-draft-consolidated-technical-proposals.xlsx" TargetMode="External"/><Relationship Id="rId2" Type="http://schemas.openxmlformats.org/officeDocument/2006/relationships/hyperlink" Target="https://mentor.ieee.org/802.15/dcn/20/15-20-0385-00-04aa-technical-proposal-for-tg4aa-jre.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4860032" y="6475412"/>
            <a:ext cx="3750568" cy="193947"/>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December 18</a:t>
            </a:r>
            <a:r>
              <a:rPr lang="en-US" altLang="ja-JP" sz="1600" b="1" baseline="30000" dirty="0">
                <a:ea typeface="ＭＳ Ｐゴシック" charset="-128"/>
              </a:rPr>
              <a:t>th</a:t>
            </a:r>
            <a:r>
              <a:rPr lang="en-US" altLang="ja-JP" sz="1600" b="1" dirty="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[15th December,2020]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Teleconference on 18th December,2020]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E26279AA-EFA4-4379-B3A5-C41CEE407086}"/>
              </a:ext>
            </a:extLst>
          </p:cNvPr>
          <p:cNvSpPr>
            <a:spLocks noGrp="1"/>
          </p:cNvSpPr>
          <p:nvPr>
            <p:ph type="dt" sz="half" idx="10"/>
          </p:nvPr>
        </p:nvSpPr>
        <p:spPr/>
        <p:txBody>
          <a:bodyPr/>
          <a:lstStyle/>
          <a:p>
            <a:r>
              <a:rPr lang="en-001" altLang="ja-JP"/>
              <a:t>&lt;December,2020&gt;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Review the previous meeting minutes</a:t>
            </a:r>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TG4aa JRE minutes from November Plenary Meeting</a:t>
            </a:r>
          </a:p>
          <a:p>
            <a:r>
              <a:rPr lang="en-US" sz="2000" dirty="0">
                <a:latin typeface="Meiryo UI" panose="020B0604030504040204" pitchFamily="50" charset="-128"/>
                <a:ea typeface="Meiryo UI" panose="020B0604030504040204" pitchFamily="50" charset="-128"/>
                <a:hlinkClick r:id="rId2"/>
              </a:rPr>
              <a:t>https://mentor.ieee.org/802.15/dcn/20/15-20-0353-00-04aa-november-virtual-interim-session-minutes.docx</a:t>
            </a:r>
            <a:endParaRPr lang="en-US" sz="2000" dirty="0">
              <a:latin typeface="Meiryo UI" panose="020B0604030504040204" pitchFamily="50" charset="-128"/>
              <a:ea typeface="Meiryo UI" panose="020B0604030504040204" pitchFamily="50" charset="-128"/>
            </a:endParaRPr>
          </a:p>
          <a:p>
            <a:endParaRPr lang="en-US" sz="20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1009DFDD-1B03-4792-8622-F974D5A821C2}"/>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Hear Technical Proposals</a:t>
            </a:r>
            <a:br>
              <a:rPr lang="en-US" altLang="ja-JP" dirty="0"/>
            </a:br>
            <a:endParaRPr lang="en-US" altLang="ja-JP"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テキスト ボックス 8">
            <a:extLst>
              <a:ext uri="{FF2B5EF4-FFF2-40B4-BE49-F238E27FC236}">
                <a16:creationId xmlns:a16="http://schemas.microsoft.com/office/drawing/2014/main" id="{CCD91617-6AB9-428E-BD71-2C0D3722E07F}"/>
              </a:ext>
            </a:extLst>
          </p:cNvPr>
          <p:cNvSpPr txBox="1"/>
          <p:nvPr/>
        </p:nvSpPr>
        <p:spPr>
          <a:xfrm>
            <a:off x="395536" y="1752600"/>
            <a:ext cx="8496944" cy="4154984"/>
          </a:xfrm>
          <a:prstGeom prst="rect">
            <a:avLst/>
          </a:prstGeom>
          <a:noFill/>
        </p:spPr>
        <p:txBody>
          <a:bodyPr wrap="square" rtlCol="0">
            <a:spAutoFit/>
          </a:bodyPr>
          <a:lstStyle/>
          <a:p>
            <a:r>
              <a:rPr lang="en-US" sz="2400" dirty="0"/>
              <a:t>There are no additional technical proposals and one consolidated proposal from Kyoto University and Lapis.</a:t>
            </a:r>
          </a:p>
          <a:p>
            <a:endParaRPr lang="en-US" sz="2400" dirty="0"/>
          </a:p>
          <a:p>
            <a:r>
              <a:rPr lang="en-US" sz="2400" dirty="0"/>
              <a:t>Consolidated Proposal from Kyoto University and Lapis.</a:t>
            </a:r>
          </a:p>
          <a:p>
            <a:r>
              <a:rPr lang="en-US" sz="2400" dirty="0">
                <a:hlinkClick r:id="rId2"/>
              </a:rPr>
              <a:t>https://mentor.ieee.org/802.15/dcn/20/15-20-0385-00-04aa-technical-proposal-for-tg4aa-jre.pptx</a:t>
            </a:r>
            <a:endParaRPr lang="en-US" sz="2400" dirty="0"/>
          </a:p>
          <a:p>
            <a:endParaRPr lang="en-US" sz="2400" dirty="0"/>
          </a:p>
          <a:p>
            <a:r>
              <a:rPr lang="en-US" sz="2400" dirty="0">
                <a:hlinkClick r:id="rId3"/>
              </a:rPr>
              <a:t>https://mentor.ieee.org/802.15/dcn/20/15-20-0321-01-04aa-draft-consolidated-technical-proposals.xlsx</a:t>
            </a:r>
            <a:endParaRPr lang="en-US" sz="2400" dirty="0"/>
          </a:p>
          <a:p>
            <a:endParaRPr lang="en-US" sz="2400" dirty="0"/>
          </a:p>
          <a:p>
            <a:endParaRPr lang="en-001" sz="2400" dirty="0"/>
          </a:p>
        </p:txBody>
      </p:sp>
      <p:sp>
        <p:nvSpPr>
          <p:cNvPr id="10" name="Rectangle 4">
            <a:extLst>
              <a:ext uri="{FF2B5EF4-FFF2-40B4-BE49-F238E27FC236}">
                <a16:creationId xmlns:a16="http://schemas.microsoft.com/office/drawing/2014/main" id="{432420DE-7BBF-46F7-9DD1-6FCDF4696B9C}"/>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75519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EA9A51-33A7-4342-BC24-A8B6CE4DA1FC}"/>
              </a:ext>
            </a:extLst>
          </p:cNvPr>
          <p:cNvSpPr>
            <a:spLocks noGrp="1"/>
          </p:cNvSpPr>
          <p:nvPr>
            <p:ph type="title"/>
          </p:nvPr>
        </p:nvSpPr>
        <p:spPr/>
        <p:txBody>
          <a:bodyPr/>
          <a:lstStyle/>
          <a:p>
            <a:r>
              <a:rPr lang="en-US" dirty="0"/>
              <a:t>Draft plan</a:t>
            </a:r>
            <a:endParaRPr lang="en-001" dirty="0"/>
          </a:p>
        </p:txBody>
      </p:sp>
      <p:sp>
        <p:nvSpPr>
          <p:cNvPr id="3" name="コンテンツ プレースホルダー 2">
            <a:extLst>
              <a:ext uri="{FF2B5EF4-FFF2-40B4-BE49-F238E27FC236}">
                <a16:creationId xmlns:a16="http://schemas.microsoft.com/office/drawing/2014/main" id="{1BF263C8-C772-42B3-83EB-05D8E5E930B6}"/>
              </a:ext>
            </a:extLst>
          </p:cNvPr>
          <p:cNvSpPr>
            <a:spLocks noGrp="1"/>
          </p:cNvSpPr>
          <p:nvPr>
            <p:ph idx="1"/>
          </p:nvPr>
        </p:nvSpPr>
        <p:spPr/>
        <p:txBody>
          <a:bodyPr/>
          <a:lstStyle/>
          <a:p>
            <a:r>
              <a:rPr lang="en-US" dirty="0"/>
              <a:t>See IEEE802.15.4-2020</a:t>
            </a:r>
            <a:endParaRPr lang="en-001" dirty="0"/>
          </a:p>
        </p:txBody>
      </p:sp>
      <p:sp>
        <p:nvSpPr>
          <p:cNvPr id="4" name="日付プレースホルダー 3">
            <a:extLst>
              <a:ext uri="{FF2B5EF4-FFF2-40B4-BE49-F238E27FC236}">
                <a16:creationId xmlns:a16="http://schemas.microsoft.com/office/drawing/2014/main" id="{FC653CE7-04C0-4EAD-AA77-14754F18EC5C}"/>
              </a:ext>
            </a:extLst>
          </p:cNvPr>
          <p:cNvSpPr>
            <a:spLocks noGrp="1"/>
          </p:cNvSpPr>
          <p:nvPr>
            <p:ph type="dt" sz="half" idx="10"/>
          </p:nvPr>
        </p:nvSpPr>
        <p:spPr/>
        <p:txBody>
          <a:bodyPr/>
          <a:lstStyle/>
          <a:p>
            <a:r>
              <a:rPr lang="en-001" altLang="ja-JP"/>
              <a:t>&lt;December,2020&gt;</a:t>
            </a:r>
            <a:endParaRPr lang="en-US" altLang="ja-JP" dirty="0"/>
          </a:p>
        </p:txBody>
      </p:sp>
      <p:sp>
        <p:nvSpPr>
          <p:cNvPr id="5" name="フッター プレースホルダー 4">
            <a:extLst>
              <a:ext uri="{FF2B5EF4-FFF2-40B4-BE49-F238E27FC236}">
                <a16:creationId xmlns:a16="http://schemas.microsoft.com/office/drawing/2014/main" id="{08F90B5F-BF28-471D-8CB0-2E6449BBF8CB}"/>
              </a:ext>
            </a:extLst>
          </p:cNvPr>
          <p:cNvSpPr>
            <a:spLocks noGrp="1"/>
          </p:cNvSpPr>
          <p:nvPr>
            <p:ph type="ftr" sz="quarter" idx="11"/>
          </p:nvPr>
        </p:nvSpPr>
        <p:spPr/>
        <p:txBody>
          <a:bodyPr/>
          <a:lstStyle/>
          <a:p>
            <a:r>
              <a:rPr lang="en-US" altLang="ja-JP"/>
              <a:t>Takashi Kuramochi, LAPIS TECHNOLOGY</a:t>
            </a:r>
            <a:endParaRPr lang="en-US" altLang="ja-JP" dirty="0"/>
          </a:p>
        </p:txBody>
      </p:sp>
      <p:sp>
        <p:nvSpPr>
          <p:cNvPr id="6" name="スライド番号プレースホルダー 5">
            <a:extLst>
              <a:ext uri="{FF2B5EF4-FFF2-40B4-BE49-F238E27FC236}">
                <a16:creationId xmlns:a16="http://schemas.microsoft.com/office/drawing/2014/main" id="{0CDBBFAE-9E4B-4E54-B372-115CF3E13AA4}"/>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12</a:t>
            </a:fld>
            <a:endParaRPr lang="en-US" altLang="ja-JP"/>
          </a:p>
        </p:txBody>
      </p:sp>
    </p:spTree>
    <p:extLst>
      <p:ext uri="{BB962C8B-B14F-4D97-AF65-F5344CB8AC3E}">
        <p14:creationId xmlns:p14="http://schemas.microsoft.com/office/powerpoint/2010/main" val="1421018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13</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628800"/>
            <a:ext cx="8784976" cy="3891136"/>
          </a:xfrm>
        </p:spPr>
        <p:txBody>
          <a:bodyPr/>
          <a:lstStyle/>
          <a:p>
            <a:pPr marL="0" indent="0">
              <a:buNone/>
            </a:pPr>
            <a:r>
              <a:rPr lang="en-US" altLang="ja-JP" dirty="0"/>
              <a:t>Proposed Agenda for January Interim</a:t>
            </a:r>
          </a:p>
          <a:p>
            <a:pPr marL="0" indent="0">
              <a:buNone/>
            </a:pPr>
            <a:r>
              <a:rPr lang="en-US" altLang="ja-JP" dirty="0"/>
              <a:t>Target: TG and WG ballot for the draft</a:t>
            </a:r>
          </a:p>
          <a:p>
            <a:pPr>
              <a:buFont typeface="Wingdings" panose="05000000000000000000" pitchFamily="2" charset="2"/>
              <a:buChar char="q"/>
            </a:pPr>
            <a:r>
              <a:rPr lang="en-US" altLang="ja-JP" dirty="0"/>
              <a:t>Session1:</a:t>
            </a:r>
          </a:p>
          <a:p>
            <a:r>
              <a:rPr lang="en-US" altLang="ja-JP" dirty="0"/>
              <a:t>Present Consolidated proposals </a:t>
            </a:r>
          </a:p>
          <a:p>
            <a:r>
              <a:rPr lang="en-US" altLang="ja-JP" dirty="0"/>
              <a:t>Draft discussion</a:t>
            </a:r>
            <a:r>
              <a:rPr lang="ja-JP" altLang="en-US" dirty="0"/>
              <a:t> </a:t>
            </a:r>
            <a:endParaRPr lang="en-US" altLang="ja-JP" dirty="0"/>
          </a:p>
          <a:p>
            <a:endParaRPr lang="en-US" altLang="ja-JP" dirty="0"/>
          </a:p>
          <a:p>
            <a:pPr>
              <a:buFont typeface="Wingdings" panose="05000000000000000000" pitchFamily="2" charset="2"/>
              <a:buChar char="q"/>
            </a:pPr>
            <a:r>
              <a:rPr lang="en-US" altLang="ja-JP" dirty="0"/>
              <a:t>Session2:</a:t>
            </a:r>
          </a:p>
          <a:p>
            <a:r>
              <a:rPr lang="en-US" altLang="ja-JP" dirty="0"/>
              <a:t>Review proposed draft</a:t>
            </a:r>
          </a:p>
          <a:p>
            <a:r>
              <a:rPr lang="en-US" altLang="ja-JP" dirty="0"/>
              <a:t>TG ballot for proposed draft</a:t>
            </a:r>
          </a:p>
          <a:p>
            <a:endParaRPr lang="en-US" altLang="ja-JP" dirty="0"/>
          </a:p>
          <a:p>
            <a:pPr>
              <a:buFont typeface="Wingdings" panose="05000000000000000000" pitchFamily="2" charset="2"/>
              <a:buChar char="q"/>
            </a:pPr>
            <a:r>
              <a:rPr lang="en-US" altLang="ja-JP" dirty="0"/>
              <a:t>Session3:</a:t>
            </a:r>
          </a:p>
          <a:p>
            <a:r>
              <a:rPr lang="en-US" altLang="ja-JP" dirty="0"/>
              <a:t>Continue session2</a:t>
            </a:r>
          </a:p>
          <a:p>
            <a:r>
              <a:rPr lang="en-US" altLang="ja-JP" dirty="0"/>
              <a:t>Next Steps</a:t>
            </a:r>
          </a:p>
          <a:p>
            <a:endParaRPr lang="en-US" altLang="ja-JP" dirty="0"/>
          </a:p>
          <a:p>
            <a:endParaRPr lang="en-US" altLang="ja-JP" dirty="0"/>
          </a:p>
          <a:p>
            <a:pPr marL="0" indent="0">
              <a:buNone/>
            </a:pPr>
            <a:endParaRPr lang="en-US" altLang="ja-JP"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January JRE Interim sessions were planned</a:t>
            </a:r>
            <a:endParaRPr kumimoji="1" lang="ja-JP" altLang="en-US"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14</a:t>
            </a:fld>
            <a:endParaRPr lang="en-US" altLang="ja-JP" dirty="0"/>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20C34ECA-E9F7-4583-BE96-5E7B42E4CDA8}"/>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&lt;December,2020&gt;</a:t>
            </a:r>
          </a:p>
        </p:txBody>
      </p:sp>
      <p:sp>
        <p:nvSpPr>
          <p:cNvPr id="4" name="日付プレースホルダー 3">
            <a:extLst>
              <a:ext uri="{FF2B5EF4-FFF2-40B4-BE49-F238E27FC236}">
                <a16:creationId xmlns:a16="http://schemas.microsoft.com/office/drawing/2014/main" id="{2C04EC99-894D-42FF-BF09-67856C1F608B}"/>
              </a:ext>
            </a:extLst>
          </p:cNvPr>
          <p:cNvSpPr>
            <a:spLocks noGrp="1"/>
          </p:cNvSpPr>
          <p:nvPr>
            <p:ph type="dt" sz="half" idx="10"/>
          </p:nvPr>
        </p:nvSpPr>
        <p:spPr/>
        <p:txBody>
          <a:bodyPr/>
          <a:lstStyle/>
          <a:p>
            <a:r>
              <a:rPr lang="en-001" altLang="ja-JP"/>
              <a:t>&lt;December,2020&gt;</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903542255"/>
              </p:ext>
            </p:extLst>
          </p:nvPr>
        </p:nvGraphicFramePr>
        <p:xfrm>
          <a:off x="597520" y="1741760"/>
          <a:ext cx="8025160" cy="4653000"/>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891525">
                  <a:extLst>
                    <a:ext uri="{9D8B030D-6E8A-4147-A177-3AD203B41FA5}">
                      <a16:colId xmlns:a16="http://schemas.microsoft.com/office/drawing/2014/main" val="20001"/>
                    </a:ext>
                  </a:extLst>
                </a:gridCol>
                <a:gridCol w="891525">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62345">
                  <a:extLst>
                    <a:ext uri="{9D8B030D-6E8A-4147-A177-3AD203B41FA5}">
                      <a16:colId xmlns:a16="http://schemas.microsoft.com/office/drawing/2014/main" val="20004"/>
                    </a:ext>
                  </a:extLst>
                </a:gridCol>
                <a:gridCol w="86696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340845">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84038">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51th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Dec.</a:t>
                      </a:r>
                      <a:r>
                        <a:rPr kumimoji="1" lang="en-US" altLang="ja-JP" sz="1200" b="1" baseline="0" dirty="0">
                          <a:latin typeface="Meiryo UI" panose="020B0604030504040204" pitchFamily="50" charset="-128"/>
                          <a:ea typeface="Meiryo UI" panose="020B0604030504040204" pitchFamily="50" charset="-128"/>
                        </a:rPr>
                        <a:t> 13</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15</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16</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19</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497066">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Deadline of additional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GMT(23:00)</a:t>
                      </a:r>
                    </a:p>
                    <a:p>
                      <a:r>
                        <a:rPr kumimoji="1" lang="en-US" altLang="ja-JP" sz="900" b="1" dirty="0">
                          <a:latin typeface="Meiryo UI" panose="020B0604030504040204" pitchFamily="50" charset="-128"/>
                          <a:ea typeface="Meiryo UI" panose="020B0604030504040204" pitchFamily="50" charset="-128"/>
                        </a:rPr>
                        <a:t>PST(15:00)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Japan 8:00</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88863">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53</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33192">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r h="33319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699049990"/>
                  </a:ext>
                </a:extLst>
              </a:tr>
              <a:tr h="333192">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691218019"/>
                  </a:ext>
                </a:extLst>
              </a:tr>
              <a:tr h="33319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nd</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4283941837"/>
                  </a:ext>
                </a:extLst>
              </a:tr>
              <a:tr h="624883">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highlight>
                            <a:srgbClr val="00FFFF"/>
                          </a:highlight>
                          <a:latin typeface="Meiryo UI" panose="020B0604030504040204" pitchFamily="50" charset="-128"/>
                          <a:ea typeface="Meiryo UI" panose="020B0604030504040204" pitchFamily="50" charset="-128"/>
                        </a:rPr>
                        <a:t>PM3 JRE</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highlight>
                            <a:srgbClr val="00FFFF"/>
                          </a:highlight>
                          <a:latin typeface="Meiryo UI" panose="020B0604030504040204" pitchFamily="50" charset="-128"/>
                          <a:ea typeface="Meiryo UI" panose="020B0604030504040204" pitchFamily="50" charset="-128"/>
                        </a:rPr>
                        <a:t>PM3 JRE</a:t>
                      </a:r>
                      <a:endParaRPr kumimoji="1" lang="ja-JP" altLang="en-US" sz="900" b="1" dirty="0">
                        <a:highlight>
                          <a:srgbClr val="00FFFF"/>
                        </a:highlight>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900" b="1" dirty="0">
                          <a:latin typeface="Meiryo UI" panose="020B0604030504040204" pitchFamily="50" charset="-128"/>
                          <a:ea typeface="Meiryo UI" panose="020B0604030504040204" pitchFamily="50" charset="-128"/>
                        </a:rPr>
                        <a:t>PM3 Cor2</a:t>
                      </a:r>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105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990167708"/>
                  </a:ext>
                </a:extLst>
              </a:tr>
              <a:tr h="33319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nd</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147887600"/>
                  </a:ext>
                </a:extLst>
              </a:tr>
              <a:tr h="497066">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PM3 Cor2</a:t>
                      </a:r>
                      <a:endParaRPr kumimoji="1" lang="ja-JP" altLang="en-US" sz="900" b="1" dirty="0">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highlight>
                            <a:srgbClr val="00FFFF"/>
                          </a:highlight>
                          <a:latin typeface="Meiryo UI" panose="020B0604030504040204" pitchFamily="50" charset="-128"/>
                          <a:ea typeface="Meiryo UI" panose="020B0604030504040204" pitchFamily="50" charset="-128"/>
                        </a:rPr>
                        <a:t>PM3 JRE</a:t>
                      </a:r>
                      <a:endParaRPr kumimoji="1" lang="ja-JP" altLang="en-US" sz="900" b="1" dirty="0">
                        <a:highlight>
                          <a:srgbClr val="00FFFF"/>
                        </a:highlight>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900" b="1" dirty="0">
                          <a:latin typeface="Meiryo UI" panose="020B0604030504040204" pitchFamily="50" charset="-128"/>
                          <a:ea typeface="Meiryo UI" panose="020B0604030504040204" pitchFamily="50" charset="-128"/>
                        </a:rPr>
                        <a:t>Close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105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036219739"/>
                  </a:ext>
                </a:extLst>
              </a:tr>
            </a:tbl>
          </a:graphicData>
        </a:graphic>
      </p:graphicFrame>
    </p:spTree>
    <p:extLst>
      <p:ext uri="{BB962C8B-B14F-4D97-AF65-F5344CB8AC3E}">
        <p14:creationId xmlns:p14="http://schemas.microsoft.com/office/powerpoint/2010/main" val="4104537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4082103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a:t>
            </a:r>
          </a:p>
          <a:p>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endParaRPr lang="de-DE" sz="1400" dirty="0"/>
          </a:p>
        </p:txBody>
      </p:sp>
      <p:sp>
        <p:nvSpPr>
          <p:cNvPr id="8" name="Rectangle 4">
            <a:extLst>
              <a:ext uri="{FF2B5EF4-FFF2-40B4-BE49-F238E27FC236}">
                <a16:creationId xmlns:a16="http://schemas.microsoft.com/office/drawing/2014/main" id="{C5956CF8-2245-4597-82BC-9F33505DDD5C}"/>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8:00(JST), December 18</a:t>
            </a:r>
            <a:r>
              <a:rPr lang="en-US" altLang="ja-JP" baseline="30000" dirty="0"/>
              <a:t>th</a:t>
            </a:r>
            <a:r>
              <a:rPr lang="en-US" altLang="ja-JP" dirty="0"/>
              <a:t>,2020</a:t>
            </a:r>
            <a:endParaRPr kumimoji="1" lang="ja-JP" altLang="en-US" dirty="0"/>
          </a:p>
        </p:txBody>
      </p:sp>
      <p:sp>
        <p:nvSpPr>
          <p:cNvPr id="3" name="フッター プレースホルダー 2"/>
          <p:cNvSpPr>
            <a:spLocks noGrp="1"/>
          </p:cNvSpPr>
          <p:nvPr>
            <p:ph type="ftr" sz="quarter" idx="3"/>
          </p:nvPr>
        </p:nvSpPr>
        <p:spPr>
          <a:xfrm>
            <a:off x="4788024" y="6475412"/>
            <a:ext cx="3822576" cy="193947"/>
          </a:xfrm>
        </p:spPr>
        <p:txBody>
          <a:bodyPr/>
          <a:lstStyle/>
          <a:p>
            <a:r>
              <a:rPr lang="en-US" altLang="ja-JP"/>
              <a:t>Takashi Kuramochi, LAPIS TECHNOLOGY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5F92D8F4-2925-4DBF-9CCD-CAD120790405}"/>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University),Kunal Shah(ITRON)</a:t>
            </a:r>
          </a:p>
          <a:p>
            <a:pPr lvl="1"/>
            <a:r>
              <a:rPr lang="en-US" altLang="ja-JP" dirty="0"/>
              <a:t>Secretary : Kiyoshi Fukui(OKI)</a:t>
            </a:r>
          </a:p>
          <a:p>
            <a:pPr lvl="1"/>
            <a:r>
              <a:rPr lang="en-US" altLang="ja-JP" dirty="0"/>
              <a:t>Technical Editor : TBD</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D0ABA101-CCC2-47C1-9759-01C89A44934F}"/>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AA7CBDAB-29FA-4408-8EA0-45FB95451C8B}"/>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ADF69CEA-436F-4407-A334-AA14F983D076}"/>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BE8B05E5-1411-4356-BA46-E42543D0774F}"/>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3F799546-D1EB-46CD-B053-236FB3A8E48E}"/>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8</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11"/>
          </p:nvPr>
        </p:nvSpPr>
        <p:spPr>
          <a:xfrm>
            <a:off x="4860032" y="6475412"/>
            <a:ext cx="3750568" cy="184666"/>
          </a:xfrm>
        </p:spPr>
        <p:txBody>
          <a:body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4169523432"/>
              </p:ext>
            </p:extLst>
          </p:nvPr>
        </p:nvGraphicFramePr>
        <p:xfrm>
          <a:off x="269522" y="2496254"/>
          <a:ext cx="8604955" cy="3610166"/>
        </p:xfrm>
        <a:graphic>
          <a:graphicData uri="http://schemas.openxmlformats.org/drawingml/2006/table">
            <a:tbl>
              <a:tblPr firstRow="1" firstCol="1" bandRow="1">
                <a:tableStyleId>{21E4AEA4-8DFA-4A89-87EB-49C32662AFE0}</a:tableStyleId>
              </a:tblPr>
              <a:tblGrid>
                <a:gridCol w="3222358">
                  <a:extLst>
                    <a:ext uri="{9D8B030D-6E8A-4147-A177-3AD203B41FA5}">
                      <a16:colId xmlns:a16="http://schemas.microsoft.com/office/drawing/2014/main" val="20000"/>
                    </a:ext>
                  </a:extLst>
                </a:gridCol>
                <a:gridCol w="1566173">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order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3</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13</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2</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Review</a:t>
                      </a:r>
                      <a:r>
                        <a:rPr lang="en-US" altLang="ja-JP" sz="1800" baseline="0" dirty="0">
                          <a:effectLst/>
                          <a:latin typeface="+mn-lt"/>
                          <a:ea typeface="游明朝"/>
                          <a:cs typeface="Times New Roman"/>
                        </a:rPr>
                        <a:t>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altLang="ja-JP" sz="1800" dirty="0">
                          <a:effectLst/>
                          <a:latin typeface="+mn-lt"/>
                        </a:rPr>
                        <a:t>2</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17</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Hear Technical proposals</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37</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Draft plan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47</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237043903"/>
                  </a:ext>
                </a:extLst>
              </a:tr>
              <a:tr h="280522">
                <a:tc>
                  <a:txBody>
                    <a:bodyPr/>
                    <a:lstStyle/>
                    <a:p>
                      <a:pPr algn="l">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52</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3</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60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839513728"/>
              </p:ext>
            </p:extLst>
          </p:nvPr>
        </p:nvGraphicFramePr>
        <p:xfrm>
          <a:off x="107504" y="1124744"/>
          <a:ext cx="8928995" cy="1284834"/>
        </p:xfrm>
        <a:graphic>
          <a:graphicData uri="http://schemas.openxmlformats.org/drawingml/2006/table">
            <a:tbl>
              <a:tblPr firstRow="1" bandRow="1">
                <a:tableStyleId>{5C22544A-7EE6-4342-B048-85BDC9FD1C3A}</a:tableStyleId>
              </a:tblPr>
              <a:tblGrid>
                <a:gridCol w="1785799">
                  <a:extLst>
                    <a:ext uri="{9D8B030D-6E8A-4147-A177-3AD203B41FA5}">
                      <a16:colId xmlns:a16="http://schemas.microsoft.com/office/drawing/2014/main" val="20000"/>
                    </a:ext>
                  </a:extLst>
                </a:gridCol>
                <a:gridCol w="1785799">
                  <a:extLst>
                    <a:ext uri="{9D8B030D-6E8A-4147-A177-3AD203B41FA5}">
                      <a16:colId xmlns:a16="http://schemas.microsoft.com/office/drawing/2014/main" val="20001"/>
                    </a:ext>
                  </a:extLst>
                </a:gridCol>
                <a:gridCol w="1785799">
                  <a:extLst>
                    <a:ext uri="{9D8B030D-6E8A-4147-A177-3AD203B41FA5}">
                      <a16:colId xmlns:a16="http://schemas.microsoft.com/office/drawing/2014/main" val="20002"/>
                    </a:ext>
                  </a:extLst>
                </a:gridCol>
                <a:gridCol w="1785799">
                  <a:extLst>
                    <a:ext uri="{9D8B030D-6E8A-4147-A177-3AD203B41FA5}">
                      <a16:colId xmlns:a16="http://schemas.microsoft.com/office/drawing/2014/main" val="20003"/>
                    </a:ext>
                  </a:extLst>
                </a:gridCol>
                <a:gridCol w="1785799">
                  <a:extLst>
                    <a:ext uri="{9D8B030D-6E8A-4147-A177-3AD203B41FA5}">
                      <a16:colId xmlns:a16="http://schemas.microsoft.com/office/drawing/2014/main" val="20004"/>
                    </a:ext>
                  </a:extLst>
                </a:gridCol>
              </a:tblGrid>
              <a:tr h="550454">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Friday</a:t>
                      </a:r>
                    </a:p>
                    <a:p>
                      <a:r>
                        <a:rPr kumimoji="1" lang="en-US" altLang="ja-JP" sz="1400" dirty="0">
                          <a:latin typeface="+mn-ea"/>
                          <a:ea typeface="+mn-ea"/>
                        </a:rPr>
                        <a:t>December 18th</a:t>
                      </a:r>
                      <a:r>
                        <a:rPr kumimoji="1" lang="en-US" altLang="ja-JP" sz="1400" baseline="30000" dirty="0">
                          <a:latin typeface="+mn-ea"/>
                          <a:ea typeface="+mn-ea"/>
                        </a:rPr>
                        <a:t> </a:t>
                      </a:r>
                      <a:endParaRPr kumimoji="1" lang="en-US" altLang="ja-JP" sz="1400" dirty="0">
                        <a:latin typeface="+mn-ea"/>
                        <a:ea typeface="+mn-ea"/>
                      </a:endParaRPr>
                    </a:p>
                    <a:p>
                      <a:r>
                        <a:rPr kumimoji="1" lang="en-US" altLang="ja-JP" sz="1400" dirty="0">
                          <a:latin typeface="+mn-ea"/>
                          <a:ea typeface="+mn-ea"/>
                        </a:rPr>
                        <a:t>8:00-9:00</a:t>
                      </a:r>
                    </a:p>
                  </a:txBody>
                  <a:tcPr/>
                </a:tc>
                <a:tc>
                  <a:txBody>
                    <a:bodyPr/>
                    <a:lstStyle/>
                    <a:p>
                      <a:r>
                        <a:rPr kumimoji="1" lang="en-US" altLang="ja-JP" sz="1400" dirty="0">
                          <a:latin typeface="+mn-ea"/>
                          <a:ea typeface="+mn-ea"/>
                        </a:rPr>
                        <a:t>Thursday</a:t>
                      </a:r>
                    </a:p>
                    <a:p>
                      <a:r>
                        <a:rPr kumimoji="1" lang="en-US" altLang="ja-JP" sz="1400" dirty="0">
                          <a:latin typeface="+mn-ea"/>
                          <a:ea typeface="+mn-ea"/>
                        </a:rPr>
                        <a:t>December 17th</a:t>
                      </a:r>
                    </a:p>
                    <a:p>
                      <a:r>
                        <a:rPr kumimoji="1" lang="en-US" altLang="ja-JP" sz="1400" dirty="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December 17th</a:t>
                      </a:r>
                    </a:p>
                    <a:p>
                      <a:r>
                        <a:rPr kumimoji="1" lang="en-US" altLang="ja-JP" sz="1400" dirty="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December 17th</a:t>
                      </a:r>
                    </a:p>
                    <a:p>
                      <a:r>
                        <a:rPr kumimoji="1" lang="en-US" altLang="ja-JP" sz="1400" dirty="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Thursday</a:t>
                      </a:r>
                    </a:p>
                    <a:p>
                      <a:r>
                        <a:rPr kumimoji="1" lang="en-US" altLang="ja-JP" sz="1400" dirty="0">
                          <a:latin typeface="+mn-ea"/>
                          <a:ea typeface="+mn-ea"/>
                        </a:rPr>
                        <a:t>December 17th</a:t>
                      </a:r>
                    </a:p>
                    <a:p>
                      <a:r>
                        <a:rPr kumimoji="1" lang="en-US" altLang="ja-JP" sz="1400" dirty="0">
                          <a:latin typeface="+mn-ea"/>
                          <a:ea typeface="+mn-ea"/>
                        </a:rPr>
                        <a:t>15:00-16:00</a:t>
                      </a:r>
                    </a:p>
                  </a:txBody>
                  <a:tcPr/>
                </a:tc>
                <a:extLst>
                  <a:ext uri="{0D108BD9-81ED-4DB2-BD59-A6C34878D82A}">
                    <a16:rowId xmlns:a16="http://schemas.microsoft.com/office/drawing/2014/main" val="10001"/>
                  </a:ext>
                </a:extLst>
              </a:tr>
            </a:tbl>
          </a:graphicData>
        </a:graphic>
      </p:graphicFrame>
      <p:sp>
        <p:nvSpPr>
          <p:cNvPr id="10" name="Rectangle 4">
            <a:extLst>
              <a:ext uri="{FF2B5EF4-FFF2-40B4-BE49-F238E27FC236}">
                <a16:creationId xmlns:a16="http://schemas.microsoft.com/office/drawing/2014/main" id="{0E739E13-87B3-4071-A877-A7452B806E34}"/>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&lt;December,2020&gt;</a:t>
            </a:r>
            <a:endParaRPr lang="en-US" altLang="ja-JP" dirty="0"/>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1823</TotalTime>
  <Words>1165</Words>
  <Application>Microsoft Office PowerPoint</Application>
  <PresentationFormat>画面に合わせる (4:3)</PresentationFormat>
  <Paragraphs>291</Paragraphs>
  <Slides>16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Teleconference  Opening report  on 8:00(JST), December 18th,2020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Review the previous meeting minutes</vt:lpstr>
      <vt:lpstr>Hear Technical Proposals </vt:lpstr>
      <vt:lpstr>Draft plan</vt:lpstr>
      <vt:lpstr>Next steps</vt:lpstr>
      <vt:lpstr>January JRE Interim sessions were planned</vt:lpstr>
      <vt:lpstr>Any other Business?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198</cp:revision>
  <cp:lastPrinted>1998-02-10T13:28:06Z</cp:lastPrinted>
  <dcterms:created xsi:type="dcterms:W3CDTF">2020-02-10T05:27:43Z</dcterms:created>
  <dcterms:modified xsi:type="dcterms:W3CDTF">2020-12-15T10:15:14Z</dcterms:modified>
</cp:coreProperties>
</file>