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notesSlides/_rels/notesSlide2.xml.rels" ContentType="application/vnd.openxmlformats-package.relationships+xml"/>
  <Override PartName="/ppt/notesSlides/notesSlide2.xml" ContentType="application/vnd.openxmlformats-officedocument.presentationml.notesSlide+xml"/>
  <Override PartName="/ppt/slideMasters/_rels/slideMaster1.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presentation.xml" ContentType="application/vnd.openxmlformats-officedocument.presentationml.presentation.main+xml"/>
  <Override PartName="/ppt/theme/theme4.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_rels/slideLayout36.xml.rels" ContentType="application/vnd.openxmlformats-package.relationships+xml"/>
  <Override PartName="/ppt/slideLayouts/_rels/slideLayout35.xml.rels" ContentType="application/vnd.openxmlformats-package.relationships+xml"/>
  <Override PartName="/ppt/slideLayouts/_rels/slideLayout34.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28.xml.rels" ContentType="application/vnd.openxmlformats-package.relationships+xml"/>
  <Override PartName="/ppt/slideLayouts/_rels/slideLayout32.xml.rels" ContentType="application/vnd.openxmlformats-package.relationships+xml"/>
  <Override PartName="/ppt/slideLayouts/_rels/slideLayout27.xml.rels" ContentType="application/vnd.openxmlformats-package.relationships+xml"/>
  <Override PartName="/ppt/slideLayouts/_rels/slideLayout26.xml.rels" ContentType="application/vnd.openxmlformats-package.relationships+xml"/>
  <Override PartName="/ppt/slideLayouts/_rels/slideLayout31.xml.rels" ContentType="application/vnd.openxmlformats-package.relationships+xml"/>
  <Override PartName="/ppt/slideLayouts/_rels/slideLayout25.xml.rels" ContentType="application/vnd.openxmlformats-package.relationships+xml"/>
  <Override PartName="/ppt/slideLayouts/_rels/slideLayout30.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10.xml" ContentType="application/vnd.openxmlformats-officedocument.presentationml.slideLayout+xml"/>
  <Override PartName="/ppt/slideLayouts/slideLayout35.xml" ContentType="application/vnd.openxmlformats-officedocument.presentationml.slideLayout+xml"/>
  <Override PartName="/ppt/slideLayouts/slideLayout11.xml" ContentType="application/vnd.openxmlformats-officedocument.presentationml.slideLayout+xml"/>
  <Override PartName="/ppt/slideLayouts/slideLayout36.xml" ContentType="application/vnd.openxmlformats-officedocument.presentationml.slideLayout+xml"/>
  <Override PartName="/ppt/slideLayouts/slideLayout2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16.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sldImg"/>
          </p:nvPr>
        </p:nvSpPr>
        <p:spPr>
          <a:xfrm>
            <a:off x="533520" y="764280"/>
            <a:ext cx="6704640" cy="3771360"/>
          </a:xfrm>
          <a:prstGeom prst="rect">
            <a:avLst/>
          </a:prstGeom>
        </p:spPr>
        <p:txBody>
          <a:bodyPr lIns="0" rIns="0" tIns="0" bIns="0" anchor="ctr">
            <a:noAutofit/>
          </a:bodyPr>
          <a:p>
            <a:pPr algn="ctr"/>
            <a:r>
              <a:rPr b="0" lang="en-US" sz="4400" spc="-1" strike="noStrike">
                <a:latin typeface="Arial"/>
              </a:rPr>
              <a:t>Click to move the slide</a:t>
            </a:r>
            <a:endParaRPr b="0" lang="en-US" sz="4400" spc="-1" strike="noStrike">
              <a:latin typeface="Arial"/>
            </a:endParaRPr>
          </a:p>
        </p:txBody>
      </p:sp>
      <p:sp>
        <p:nvSpPr>
          <p:cNvPr id="139"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Click to edit the notes format</a:t>
            </a:r>
            <a:endParaRPr b="0" lang="en-US" sz="2000" spc="-1" strike="noStrike">
              <a:latin typeface="Arial"/>
            </a:endParaRPr>
          </a:p>
        </p:txBody>
      </p:sp>
      <p:sp>
        <p:nvSpPr>
          <p:cNvPr id="140" name="PlaceHolder 3"/>
          <p:cNvSpPr>
            <a:spLocks noGrp="1"/>
          </p:cNvSpPr>
          <p:nvPr>
            <p:ph type="hdr"/>
          </p:nvPr>
        </p:nvSpPr>
        <p:spPr>
          <a:xfrm>
            <a:off x="0" y="0"/>
            <a:ext cx="3372840" cy="502560"/>
          </a:xfrm>
          <a:prstGeom prst="rect">
            <a:avLst/>
          </a:prstGeom>
        </p:spPr>
        <p:txBody>
          <a:bodyPr lIns="0" rIns="0" tIns="0" bIns="0">
            <a:noAutofit/>
          </a:bodyPr>
          <a:p>
            <a:r>
              <a:rPr b="0" lang="en-US" sz="1400" spc="-1" strike="noStrike">
                <a:latin typeface="Times New Roman"/>
              </a:rPr>
              <a:t> </a:t>
            </a:r>
            <a:endParaRPr b="0" lang="en-US" sz="1400" spc="-1" strike="noStrike">
              <a:latin typeface="Times New Roman"/>
            </a:endParaRPr>
          </a:p>
        </p:txBody>
      </p:sp>
      <p:sp>
        <p:nvSpPr>
          <p:cNvPr id="141" name="PlaceHolder 4"/>
          <p:cNvSpPr>
            <a:spLocks noGrp="1"/>
          </p:cNvSpPr>
          <p:nvPr>
            <p:ph type="dt"/>
          </p:nvPr>
        </p:nvSpPr>
        <p:spPr>
          <a:xfrm>
            <a:off x="4399200" y="0"/>
            <a:ext cx="3372840" cy="502560"/>
          </a:xfrm>
          <a:prstGeom prst="rect">
            <a:avLst/>
          </a:prstGeom>
        </p:spPr>
        <p:txBody>
          <a:bodyPr lIns="0" rIns="0" tIns="0" bIns="0">
            <a:noAutofit/>
          </a:bodyPr>
          <a:p>
            <a:pPr algn="r"/>
            <a:r>
              <a:rPr b="0" lang="en-US" sz="1400" spc="-1" strike="noStrike">
                <a:latin typeface="Times New Roman"/>
              </a:rPr>
              <a:t>&lt;date/time&gt;</a:t>
            </a:r>
            <a:endParaRPr b="0" lang="en-US" sz="1400" spc="-1" strike="noStrike">
              <a:latin typeface="Times New Roman"/>
            </a:endParaRPr>
          </a:p>
        </p:txBody>
      </p:sp>
      <p:sp>
        <p:nvSpPr>
          <p:cNvPr id="142" name="PlaceHolder 5"/>
          <p:cNvSpPr>
            <a:spLocks noGrp="1"/>
          </p:cNvSpPr>
          <p:nvPr>
            <p:ph type="ftr"/>
          </p:nvPr>
        </p:nvSpPr>
        <p:spPr>
          <a:xfrm>
            <a:off x="0" y="9555480"/>
            <a:ext cx="3372840" cy="502560"/>
          </a:xfrm>
          <a:prstGeom prst="rect">
            <a:avLst/>
          </a:prstGeom>
        </p:spPr>
        <p:txBody>
          <a:bodyPr lIns="0" rIns="0" tIns="0" bIns="0" anchor="b">
            <a:noAutofit/>
          </a:bodyPr>
          <a:p>
            <a:r>
              <a:rPr b="0" lang="en-US" sz="1400" spc="-1" strike="noStrike">
                <a:latin typeface="Times New Roman"/>
              </a:rPr>
              <a:t>&lt;footer&gt;</a:t>
            </a:r>
            <a:endParaRPr b="0" lang="en-US" sz="1400" spc="-1" strike="noStrike">
              <a:latin typeface="Times New Roman"/>
            </a:endParaRPr>
          </a:p>
        </p:txBody>
      </p:sp>
      <p:sp>
        <p:nvSpPr>
          <p:cNvPr id="143" name="PlaceHolder 6"/>
          <p:cNvSpPr>
            <a:spLocks noGrp="1"/>
          </p:cNvSpPr>
          <p:nvPr>
            <p:ph type="sldNum"/>
          </p:nvPr>
        </p:nvSpPr>
        <p:spPr>
          <a:xfrm>
            <a:off x="4399200" y="9555480"/>
            <a:ext cx="3372840" cy="502560"/>
          </a:xfrm>
          <a:prstGeom prst="rect">
            <a:avLst/>
          </a:prstGeom>
        </p:spPr>
        <p:txBody>
          <a:bodyPr lIns="0" rIns="0" tIns="0" bIns="0" anchor="b">
            <a:noAutofit/>
          </a:bodyPr>
          <a:p>
            <a:pPr algn="r"/>
            <a:fld id="{35B93926-DC88-484D-B395-A4C8C93249D0}"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1" name="CustomShape 1"/>
          <p:cNvSpPr/>
          <p:nvPr/>
        </p:nvSpPr>
        <p:spPr>
          <a:xfrm>
            <a:off x="3288600" y="9736920"/>
            <a:ext cx="884520" cy="790920"/>
          </a:xfrm>
          <a:prstGeom prst="rect">
            <a:avLst/>
          </a:prstGeom>
          <a:noFill/>
          <a:ln>
            <a:noFill/>
          </a:ln>
        </p:spPr>
        <p:style>
          <a:lnRef idx="0"/>
          <a:fillRef idx="0"/>
          <a:effectRef idx="0"/>
          <a:fontRef idx="minor"/>
        </p:style>
        <p:txBody>
          <a:bodyPr lIns="0" rIns="0" tIns="0" bIns="0">
            <a:noAutofit/>
          </a:bodyPr>
          <a:p>
            <a:pPr algn="r">
              <a:lnSpc>
                <a:spcPct val="100000"/>
              </a:lnSpc>
            </a:pPr>
            <a:fld id="{7019012E-472F-4E7E-AD94-35720A383674}" type="slidenum">
              <a:rPr b="0" lang="en-US" sz="1300" spc="-1" strike="noStrike">
                <a:solidFill>
                  <a:srgbClr val="000000"/>
                </a:solidFill>
                <a:latin typeface="Times New Roman"/>
                <a:ea typeface="MS PGothic"/>
              </a:rPr>
              <a:t>&lt;number&gt;</a:t>
            </a:fld>
            <a:endParaRPr b="0" lang="en-US" sz="1300" spc="-1" strike="noStrike" u="sng">
              <a:solidFill>
                <a:srgbClr val="2a6099"/>
              </a:solidFill>
              <a:uFill>
                <a:solidFill>
                  <a:srgbClr val="2a6099"/>
                </a:solidFill>
              </a:uFill>
              <a:latin typeface="Arial"/>
            </a:endParaRPr>
          </a:p>
        </p:txBody>
      </p:sp>
      <p:sp>
        <p:nvSpPr>
          <p:cNvPr id="192" name="PlaceHolder 2"/>
          <p:cNvSpPr>
            <a:spLocks noGrp="1"/>
          </p:cNvSpPr>
          <p:nvPr>
            <p:ph type="body"/>
          </p:nvPr>
        </p:nvSpPr>
        <p:spPr>
          <a:xfrm>
            <a:off x="1036080" y="4777200"/>
            <a:ext cx="5686920" cy="4512960"/>
          </a:xfrm>
          <a:prstGeom prst="rect">
            <a:avLst/>
          </a:prstGeom>
        </p:spPr>
        <p:txBody>
          <a:bodyPr lIns="95760" rIns="95760" tIns="47160" bIns="47160">
            <a:noAutofit/>
          </a:bodyPr>
          <a:p>
            <a:endParaRPr b="0" lang="en-US" sz="2000" spc="-1" strike="noStrike">
              <a:latin typeface="Arial"/>
            </a:endParaRPr>
          </a:p>
        </p:txBody>
      </p:sp>
      <p:sp>
        <p:nvSpPr>
          <p:cNvPr id="193" name="PlaceHolder 3"/>
          <p:cNvSpPr>
            <a:spLocks noGrp="1"/>
          </p:cNvSpPr>
          <p:nvPr>
            <p:ph type="sldImg"/>
          </p:nvPr>
        </p:nvSpPr>
        <p:spPr>
          <a:xfrm>
            <a:off x="1282680" y="760320"/>
            <a:ext cx="5199120" cy="3745440"/>
          </a:xfrm>
          <a:prstGeom prst="rect">
            <a:avLst/>
          </a:prstGeom>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0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7160" cy="20808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802-15-20-0348-00</a:t>
            </a:r>
            <a:endParaRPr b="0" lang="en-US" sz="1400" spc="-1" strike="noStrike" u="sng">
              <a:solidFill>
                <a:srgbClr val="2a6099"/>
              </a:solidFill>
              <a:uFill>
                <a:solidFill>
                  <a:srgbClr val="2a6099"/>
                </a:solidFill>
              </a:u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33400" cy="29988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u="sng">
              <a:solidFill>
                <a:srgbClr val="2a6099"/>
              </a:solidFill>
              <a:uFill>
                <a:solidFill>
                  <a:srgbClr val="2a6099"/>
                </a:solidFill>
              </a:u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33400" cy="29988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489BAEED-85CC-4E9C-8B75-EDB4C6435D47}" type="slidenum">
              <a:rPr b="0" lang="en-US" sz="2000" spc="-1" strike="noStrike">
                <a:solidFill>
                  <a:srgbClr val="000000"/>
                </a:solidFill>
                <a:latin typeface="Times New Roman"/>
                <a:ea typeface="DejaVu Sans"/>
              </a:rPr>
              <a:t>&lt;number&gt;</a:t>
            </a:fld>
            <a:r>
              <a:rPr b="0" lang="en-US" sz="2000" spc="-1" strike="noStrike">
                <a:solidFill>
                  <a:srgbClr val="000000"/>
                </a:solidFill>
                <a:latin typeface="Times New Roman"/>
                <a:ea typeface="DejaVu Sans"/>
              </a:rPr>
              <a:t> </a:t>
            </a:r>
            <a:endParaRPr b="0" lang="en-US" sz="2000" spc="-1" strike="noStrike" u="sng">
              <a:solidFill>
                <a:srgbClr val="2a6099"/>
              </a:solidFill>
              <a:uFill>
                <a:solidFill>
                  <a:srgbClr val="2a6099"/>
                </a:solidFill>
              </a:uFill>
              <a:latin typeface="Arial"/>
            </a:endParaRPr>
          </a:p>
        </p:txBody>
      </p:sp>
      <p:sp>
        <p:nvSpPr>
          <p:cNvPr id="6" name="CustomShape 7"/>
          <p:cNvSpPr/>
          <p:nvPr/>
        </p:nvSpPr>
        <p:spPr>
          <a:xfrm>
            <a:off x="7040160" y="6490080"/>
            <a:ext cx="1733400" cy="29988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u="sng">
              <a:solidFill>
                <a:srgbClr val="2a6099"/>
              </a:solidFill>
              <a:uFill>
                <a:solidFill>
                  <a:srgbClr val="2a6099"/>
                </a:solidFill>
              </a:uFill>
              <a:latin typeface="Arial"/>
            </a:endParaRPr>
          </a:p>
        </p:txBody>
      </p:sp>
      <p:sp>
        <p:nvSpPr>
          <p:cNvPr id="7" name="CustomShape 8"/>
          <p:cNvSpPr/>
          <p:nvPr/>
        </p:nvSpPr>
        <p:spPr>
          <a:xfrm>
            <a:off x="685800" y="365760"/>
            <a:ext cx="2568960" cy="20808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Nov 2020</a:t>
            </a:r>
            <a:endParaRPr b="0" lang="en-US" sz="1400" spc="-1" strike="noStrike" u="sng">
              <a:solidFill>
                <a:srgbClr val="2a6099"/>
              </a:solidFill>
              <a:uFill>
                <a:solidFill>
                  <a:srgbClr val="2a6099"/>
                </a:solidFill>
              </a:uFill>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7160" cy="20808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802-15-20-0348-00</a:t>
            </a:r>
            <a:endParaRPr b="0" lang="en-US" sz="1400" spc="-1" strike="noStrike" u="sng">
              <a:solidFill>
                <a:srgbClr val="2a6099"/>
              </a:solidFill>
              <a:uFill>
                <a:solidFill>
                  <a:srgbClr val="2a6099"/>
                </a:solidFill>
              </a:u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33400" cy="29988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u="sng">
              <a:solidFill>
                <a:srgbClr val="2a6099"/>
              </a:solidFill>
              <a:uFill>
                <a:solidFill>
                  <a:srgbClr val="2a6099"/>
                </a:solidFill>
              </a:u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33400" cy="29988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B8184077-6FFB-438F-B8F9-3D2E94B15803}" type="slidenum">
              <a:rPr b="0" lang="en-US" sz="2000" spc="-1" strike="noStrike">
                <a:solidFill>
                  <a:srgbClr val="000000"/>
                </a:solidFill>
                <a:latin typeface="Times New Roman"/>
                <a:ea typeface="DejaVu Sans"/>
              </a:rPr>
              <a:t>1</a:t>
            </a:fld>
            <a:r>
              <a:rPr b="0" lang="en-US" sz="2000" spc="-1" strike="noStrike">
                <a:solidFill>
                  <a:srgbClr val="000000"/>
                </a:solidFill>
                <a:latin typeface="Times New Roman"/>
                <a:ea typeface="DejaVu Sans"/>
              </a:rPr>
              <a:t> </a:t>
            </a:r>
            <a:endParaRPr b="0" lang="en-US" sz="2000" spc="-1" strike="noStrike" u="sng">
              <a:solidFill>
                <a:srgbClr val="2a6099"/>
              </a:solidFill>
              <a:uFill>
                <a:solidFill>
                  <a:srgbClr val="2a6099"/>
                </a:solidFill>
              </a:uFill>
              <a:latin typeface="Arial"/>
            </a:endParaRPr>
          </a:p>
        </p:txBody>
      </p:sp>
      <p:sp>
        <p:nvSpPr>
          <p:cNvPr id="52" name="CustomShape 7"/>
          <p:cNvSpPr/>
          <p:nvPr/>
        </p:nvSpPr>
        <p:spPr>
          <a:xfrm>
            <a:off x="7040160" y="6490080"/>
            <a:ext cx="1733400" cy="29988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u="sng">
              <a:solidFill>
                <a:srgbClr val="2a6099"/>
              </a:solidFill>
              <a:uFill>
                <a:solidFill>
                  <a:srgbClr val="2a6099"/>
                </a:solidFill>
              </a:uFill>
              <a:latin typeface="Arial"/>
            </a:endParaRPr>
          </a:p>
        </p:txBody>
      </p:sp>
      <p:sp>
        <p:nvSpPr>
          <p:cNvPr id="53" name="CustomShape 8"/>
          <p:cNvSpPr/>
          <p:nvPr/>
        </p:nvSpPr>
        <p:spPr>
          <a:xfrm>
            <a:off x="685800" y="365760"/>
            <a:ext cx="2568960" cy="20808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Nov 2020</a:t>
            </a:r>
            <a:endParaRPr b="0" lang="en-US" sz="1400" spc="-1" strike="noStrike" u="sng">
              <a:solidFill>
                <a:srgbClr val="2a6099"/>
              </a:solidFill>
              <a:uFill>
                <a:solidFill>
                  <a:srgbClr val="2a6099"/>
                </a:solidFill>
              </a:uFill>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7160" cy="20808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802-15-20-0348-00</a:t>
            </a:r>
            <a:endParaRPr b="0" lang="en-US" sz="1400" spc="-1" strike="noStrike" u="sng">
              <a:solidFill>
                <a:srgbClr val="2a6099"/>
              </a:solidFill>
              <a:uFill>
                <a:solidFill>
                  <a:srgbClr val="2a6099"/>
                </a:solidFill>
              </a:u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33400" cy="29988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u="sng">
              <a:solidFill>
                <a:srgbClr val="2a6099"/>
              </a:solidFill>
              <a:uFill>
                <a:solidFill>
                  <a:srgbClr val="2a6099"/>
                </a:solidFill>
              </a:u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33400" cy="29988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0E22A23F-F250-43A4-BD0F-F9C9404B6DAD}" type="slidenum">
              <a:rPr b="0" lang="en-US" sz="2000" spc="-1" strike="noStrike">
                <a:solidFill>
                  <a:srgbClr val="000000"/>
                </a:solidFill>
                <a:latin typeface="Times New Roman"/>
                <a:ea typeface="DejaVu Sans"/>
              </a:rPr>
              <a:t>1</a:t>
            </a:fld>
            <a:r>
              <a:rPr b="0" lang="en-US" sz="2000" spc="-1" strike="noStrike">
                <a:solidFill>
                  <a:srgbClr val="000000"/>
                </a:solidFill>
                <a:latin typeface="Times New Roman"/>
                <a:ea typeface="DejaVu Sans"/>
              </a:rPr>
              <a:t> </a:t>
            </a:r>
            <a:endParaRPr b="0" lang="en-US" sz="2000" spc="-1" strike="noStrike" u="sng">
              <a:solidFill>
                <a:srgbClr val="2a6099"/>
              </a:solidFill>
              <a:uFill>
                <a:solidFill>
                  <a:srgbClr val="2a6099"/>
                </a:solidFill>
              </a:uFill>
              <a:latin typeface="Arial"/>
            </a:endParaRPr>
          </a:p>
        </p:txBody>
      </p:sp>
      <p:sp>
        <p:nvSpPr>
          <p:cNvPr id="98" name="CustomShape 7"/>
          <p:cNvSpPr/>
          <p:nvPr/>
        </p:nvSpPr>
        <p:spPr>
          <a:xfrm>
            <a:off x="7040160" y="6490080"/>
            <a:ext cx="1733400" cy="29988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u="sng">
              <a:solidFill>
                <a:srgbClr val="2a6099"/>
              </a:solidFill>
              <a:uFill>
                <a:solidFill>
                  <a:srgbClr val="2a6099"/>
                </a:solidFill>
              </a:uFill>
              <a:latin typeface="Arial"/>
            </a:endParaRPr>
          </a:p>
        </p:txBody>
      </p:sp>
      <p:sp>
        <p:nvSpPr>
          <p:cNvPr id="99" name="CustomShape 8"/>
          <p:cNvSpPr/>
          <p:nvPr/>
        </p:nvSpPr>
        <p:spPr>
          <a:xfrm>
            <a:off x="685800" y="365760"/>
            <a:ext cx="2568960" cy="20808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Nov 2020</a:t>
            </a:r>
            <a:endParaRPr b="0" lang="en-US" sz="1400" spc="-1" strike="noStrike" u="sng">
              <a:solidFill>
                <a:srgbClr val="2a6099"/>
              </a:solidFill>
              <a:uFill>
                <a:solidFill>
                  <a:srgbClr val="2a6099"/>
                </a:solidFill>
              </a:uFill>
              <a:latin typeface="Arial"/>
            </a:endParaRPr>
          </a:p>
        </p:txBody>
      </p:sp>
      <p:sp>
        <p:nvSpPr>
          <p:cNvPr id="100"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01"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hyperlink" Target="https://datatracker.ietf.org/doc/agenda-109-raw/" TargetMode="External"/><Relationship Id="rId2" Type="http://schemas.openxmlformats.org/officeDocument/2006/relationships/hyperlink" Target="https://datatracker.ietf.org/doc/draft-ietf-raw-technologies/" TargetMode="External"/><Relationship Id="rId3" Type="http://schemas.openxmlformats.org/officeDocument/2006/relationships/hyperlink" Target="https://datatracker.ietf.org/doc/draft-pthubert-raw-architecture/" TargetMode="External"/><Relationship Id="rId4" Type="http://schemas.openxmlformats.org/officeDocument/2006/relationships/hyperlink" Target="https://datatracker.ietf.org/doc/draft-ietf-raw-use-cases/" TargetMode="External"/><Relationship Id="rId5" Type="http://schemas.openxmlformats.org/officeDocument/2006/relationships/hyperlink" Target="https://datatracker.ietf.org/doc/draft-maeurer-raw-ldacs/" TargetMode="External"/><Relationship Id="rId6" Type="http://schemas.openxmlformats.org/officeDocument/2006/relationships/hyperlink" Target="https://datatracker.ietf.org/doc/draft-theoleyre-raw-oam-support/" TargetMode="External"/><Relationship Id="rId7"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hyperlink" Target="https://datatracker.ietf.org/doc/agenda-109-core-sessb/" TargetMode="External"/><Relationship Id="rId2" Type="http://schemas.openxmlformats.org/officeDocument/2006/relationships/hyperlink" Target="https://datatracker.ietf.org/doc/draft-ietf-core-stateless/" TargetMode="External"/><Relationship Id="rId3" Type="http://schemas.openxmlformats.org/officeDocument/2006/relationships/hyperlink" Target="https://datatracker.ietf.org/doc/agenda-109-core-sessa/" TargetMode="External"/><Relationship Id="rId4"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hyperlink" Target="https://datatracker.ietf.org/doc/agenda-109-roll/" TargetMode="External"/><Relationship Id="rId2" Type="http://schemas.openxmlformats.org/officeDocument/2006/relationships/hyperlink" Target="https://datatracker.ietf.org/doc/draft-ietf-roll-unaware-leaves/" TargetMode="External"/><Relationship Id="rId3" Type="http://schemas.openxmlformats.org/officeDocument/2006/relationships/hyperlink" Target="https://datatracker.ietf.org/doc/draft-ietf-roll-useofrplinfo/" TargetMode="External"/><Relationship Id="rId4"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hyperlink" Target="https://datatracker.ietf.org/doc/draft-ietf-lake-edhoc/" TargetMode="External"/><Relationship Id="rId2" Type="http://schemas.openxmlformats.org/officeDocument/2006/relationships/hyperlink" Target="https://datatracker.ietf.org/doc/draft-ietf-6tisch-minimal-security/" TargetMode="External"/><Relationship Id="rId3"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datatracker.ietf.org/doc/draft-ietf-6tisch-architecture/" TargetMode="External"/><Relationship Id="rId2" Type="http://schemas.openxmlformats.org/officeDocument/2006/relationships/hyperlink" Target="https://datatracker.ietf.org/doc/draft-ietf-6tisch-enrollment-enhanced-beacon/" TargetMode="External"/><Relationship Id="rId3" Type="http://schemas.openxmlformats.org/officeDocument/2006/relationships/hyperlink" Target="https://datatracker.ietf.org/doc/draft-ietf-6tisch-minimal-security/" TargetMode="External"/><Relationship Id="rId4" Type="http://schemas.openxmlformats.org/officeDocument/2006/relationships/hyperlink" Target="https://datatracker.ietf.org/doc/draft-ietf-6tisch-msf/" TargetMode="External"/><Relationship Id="rId5"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44" name="CustomShape 1"/>
          <p:cNvSpPr/>
          <p:nvPr/>
        </p:nvSpPr>
        <p:spPr>
          <a:xfrm>
            <a:off x="152280" y="609480"/>
            <a:ext cx="8986320" cy="462096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en-US"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u="sng">
              <a:solidFill>
                <a:srgbClr val="2a6099"/>
              </a:solidFill>
              <a:uFill>
                <a:solidFill>
                  <a:srgbClr val="2a6099"/>
                </a:solidFill>
              </a:uFill>
              <a:latin typeface="Arial"/>
            </a:endParaRPr>
          </a:p>
          <a:p>
            <a:pPr>
              <a:lnSpc>
                <a:spcPct val="100000"/>
              </a:lnSpc>
            </a:pPr>
            <a:endParaRPr b="0" lang="en-US" sz="1800" spc="-1" strike="noStrike" u="sng">
              <a:solidFill>
                <a:srgbClr val="2a6099"/>
              </a:solidFill>
              <a:uFill>
                <a:solidFill>
                  <a:srgbClr val="2a6099"/>
                </a:solidFill>
              </a:uFill>
              <a:latin typeface="Arial"/>
            </a:endParaRPr>
          </a:p>
          <a:p>
            <a:pPr>
              <a:lnSpc>
                <a:spcPct val="100000"/>
              </a:lnSpc>
            </a:pPr>
            <a:r>
              <a:rPr b="1" lang="en-US" sz="1600" spc="-1" strike="noStrike">
                <a:solidFill>
                  <a:srgbClr val="000000"/>
                </a:solidFill>
                <a:latin typeface="Times New Roman"/>
                <a:ea typeface="DejaVu Sans"/>
              </a:rPr>
              <a:t>Submission Title:</a:t>
            </a:r>
            <a:r>
              <a:rPr b="0" lang="en-US" sz="1600" spc="-1" strike="noStrike">
                <a:solidFill>
                  <a:srgbClr val="000000"/>
                </a:solidFill>
                <a:latin typeface="Times New Roman"/>
                <a:ea typeface="DejaVu Sans"/>
              </a:rPr>
              <a:t> SC IETF November Slides</a:t>
            </a:r>
            <a:r>
              <a:rPr b="0" lang="en-US" sz="1600" spc="-1" strike="noStrike">
                <a:solidFill>
                  <a:srgbClr val="000000"/>
                </a:solidFill>
                <a:latin typeface="Times New Roman"/>
                <a:ea typeface="DejaVu Sans"/>
              </a:rPr>
              <a:t>	</a:t>
            </a:r>
            <a:endParaRPr b="0" lang="en-US" sz="1600" spc="-1" strike="noStrike" u="sng">
              <a:solidFill>
                <a:srgbClr val="2a6099"/>
              </a:solidFill>
              <a:uFill>
                <a:solidFill>
                  <a:srgbClr val="2a6099"/>
                </a:solidFill>
              </a:uFill>
              <a:latin typeface="Arial"/>
            </a:endParaRPr>
          </a:p>
          <a:p>
            <a:pPr>
              <a:lnSpc>
                <a:spcPct val="100000"/>
              </a:lnSpc>
            </a:pPr>
            <a:r>
              <a:rPr b="1" lang="en-US" sz="1600" spc="-1" strike="noStrike">
                <a:solidFill>
                  <a:srgbClr val="000000"/>
                </a:solidFill>
                <a:latin typeface="Times New Roman"/>
                <a:ea typeface="DejaVu Sans"/>
              </a:rPr>
              <a:t>Date Submitted: 10 November, 2020</a:t>
            </a:r>
            <a:r>
              <a:rPr b="0" lang="en-US" sz="1600" spc="-1" strike="noStrike">
                <a:solidFill>
                  <a:srgbClr val="000000"/>
                </a:solidFill>
                <a:latin typeface="Times New Roman"/>
                <a:ea typeface="DejaVu Sans"/>
              </a:rPr>
              <a:t>	</a:t>
            </a:r>
            <a:endParaRPr b="0" lang="en-US" sz="1600" spc="-1" strike="noStrike" u="sng">
              <a:solidFill>
                <a:srgbClr val="2a6099"/>
              </a:solidFill>
              <a:uFill>
                <a:solidFill>
                  <a:srgbClr val="2a6099"/>
                </a:solidFill>
              </a:uFill>
              <a:latin typeface="Arial"/>
            </a:endParaRPr>
          </a:p>
          <a:p>
            <a:pPr>
              <a:lnSpc>
                <a:spcPct val="100000"/>
              </a:lnSpc>
            </a:pPr>
            <a:r>
              <a:rPr b="1" lang="en-US" sz="1600" spc="-1" strike="noStrike">
                <a:solidFill>
                  <a:srgbClr val="000000"/>
                </a:solidFill>
                <a:latin typeface="Times New Roman"/>
                <a:ea typeface="DejaVu Sans"/>
              </a:rPr>
              <a:t>Source:</a:t>
            </a:r>
            <a:r>
              <a:rPr b="0" lang="en-US" sz="1600" spc="-1" strike="noStrike">
                <a:solidFill>
                  <a:srgbClr val="000000"/>
                </a:solidFill>
                <a:latin typeface="Times New Roman"/>
                <a:ea typeface="DejaVu Sans"/>
              </a:rPr>
              <a:t> Tero Kivinen</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Company -</a:t>
            </a:r>
            <a:endParaRPr b="0" lang="en-US" sz="1600" spc="-1" strike="noStrike" u="sng">
              <a:solidFill>
                <a:srgbClr val="2a6099"/>
              </a:solidFill>
              <a:uFill>
                <a:solidFill>
                  <a:srgbClr val="2a6099"/>
                </a:solidFill>
              </a:uFill>
              <a:latin typeface="Arial"/>
            </a:endParaRPr>
          </a:p>
          <a:p>
            <a:pPr>
              <a:lnSpc>
                <a:spcPct val="100000"/>
              </a:lnSpc>
            </a:pPr>
            <a:r>
              <a:rPr b="0" lang="en-US" sz="1600" spc="-1" strike="noStrike">
                <a:solidFill>
                  <a:srgbClr val="000000"/>
                </a:solidFill>
                <a:latin typeface="Times New Roman"/>
                <a:ea typeface="DejaVu Sans"/>
              </a:rPr>
              <a:t>E-Mail: kivinen@iki.fi</a:t>
            </a:r>
            <a:r>
              <a:rPr b="0" lang="en-US" sz="1600" spc="-1" strike="noStrike">
                <a:solidFill>
                  <a:srgbClr val="000000"/>
                </a:solidFill>
                <a:latin typeface="Times New Roman"/>
                <a:ea typeface="DejaVu Sans"/>
              </a:rPr>
              <a:t>	</a:t>
            </a:r>
            <a:endParaRPr b="0" lang="en-US" sz="1600" spc="-1" strike="noStrike" u="sng">
              <a:solidFill>
                <a:srgbClr val="2a6099"/>
              </a:solidFill>
              <a:uFill>
                <a:solidFill>
                  <a:srgbClr val="2a6099"/>
                </a:solidFill>
              </a:uFill>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Re:</a:t>
            </a:r>
            <a:r>
              <a:rPr b="0" lang="en-US" sz="1600" spc="-1" strike="noStrike">
                <a:solidFill>
                  <a:srgbClr val="000000"/>
                </a:solidFill>
                <a:latin typeface="Times New Roman"/>
                <a:ea typeface="DejaVu Sans"/>
              </a:rPr>
              <a:t> SC IETF November Slides</a:t>
            </a:r>
            <a:endParaRPr b="0" lang="en-US" sz="1600" spc="-1" strike="noStrike" u="sng">
              <a:solidFill>
                <a:srgbClr val="2a6099"/>
              </a:solidFill>
              <a:uFill>
                <a:solidFill>
                  <a:srgbClr val="2a6099"/>
                </a:solidFill>
              </a:uFill>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Abstract:</a:t>
            </a:r>
            <a:r>
              <a:rPr b="0" lang="en-US" sz="1600" spc="-1" strike="noStrike">
                <a:solidFill>
                  <a:srgbClr val="000000"/>
                </a:solidFill>
                <a:latin typeface="Times New Roman"/>
                <a:ea typeface="DejaVu Sans"/>
              </a:rPr>
              <a:t>	</a:t>
            </a:r>
            <a:endParaRPr b="0" lang="en-US" sz="1600" spc="-1" strike="noStrike" u="sng">
              <a:solidFill>
                <a:srgbClr val="2a6099"/>
              </a:solidFill>
              <a:uFill>
                <a:solidFill>
                  <a:srgbClr val="2a6099"/>
                </a:solidFill>
              </a:uFill>
              <a:latin typeface="Arial"/>
            </a:endParaRPr>
          </a:p>
          <a:p>
            <a:pPr>
              <a:lnSpc>
                <a:spcPct val="100000"/>
              </a:lnSpc>
              <a:spcBef>
                <a:spcPts val="598"/>
              </a:spcBef>
              <a:spcAft>
                <a:spcPts val="598"/>
              </a:spcAft>
            </a:pPr>
            <a:r>
              <a:rPr b="0" lang="en-US" sz="1600" spc="-1" strike="noStrike">
                <a:solidFill>
                  <a:srgbClr val="000000"/>
                </a:solidFill>
                <a:latin typeface="Times New Roman"/>
                <a:ea typeface="DejaVu Sans"/>
              </a:rPr>
              <a:t>Opening Report and slides for SC IETF November Meeting.</a:t>
            </a:r>
            <a:endParaRPr b="0" lang="en-US" sz="1600" spc="-1" strike="noStrike" u="sng">
              <a:solidFill>
                <a:srgbClr val="2a6099"/>
              </a:solidFill>
              <a:uFill>
                <a:solidFill>
                  <a:srgbClr val="2a6099"/>
                </a:solidFill>
              </a:uFill>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Purpose: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Provide information which kind of changes are needed to the standard.</a:t>
            </a:r>
            <a:endParaRPr b="0" lang="en-US" sz="1600" spc="-1" strike="noStrike" u="sng">
              <a:solidFill>
                <a:srgbClr val="2a6099"/>
              </a:solidFill>
              <a:uFill>
                <a:solidFill>
                  <a:srgbClr val="2a6099"/>
                </a:solidFill>
              </a:uFill>
              <a:latin typeface="Arial"/>
            </a:endParaRPr>
          </a:p>
          <a:p>
            <a:pPr>
              <a:lnSpc>
                <a:spcPct val="100000"/>
              </a:lnSpc>
            </a:pPr>
            <a:r>
              <a:rPr b="1" lang="en-US" sz="1600" spc="-1" strike="noStrike">
                <a:solidFill>
                  <a:srgbClr val="000000"/>
                </a:solidFill>
                <a:latin typeface="Times New Roman"/>
                <a:ea typeface="DejaVu Sans"/>
              </a:rPr>
              <a:t>Notice: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u="sng">
              <a:solidFill>
                <a:srgbClr val="2a6099"/>
              </a:solidFill>
              <a:uFill>
                <a:solidFill>
                  <a:srgbClr val="2a6099"/>
                </a:solidFill>
              </a:uFill>
              <a:latin typeface="Arial"/>
            </a:endParaRPr>
          </a:p>
          <a:p>
            <a:pPr>
              <a:lnSpc>
                <a:spcPct val="100000"/>
              </a:lnSpc>
            </a:pPr>
            <a:r>
              <a:rPr b="1" lang="en-US" sz="1600" spc="-1" strike="noStrike">
                <a:solidFill>
                  <a:srgbClr val="000000"/>
                </a:solidFill>
                <a:latin typeface="Times New Roman"/>
                <a:ea typeface="DejaVu Sans"/>
              </a:rPr>
              <a:t>Release: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US" sz="1600" spc="-1" strike="noStrike">
                <a:solidFill>
                  <a:srgbClr val="000000"/>
                </a:solidFill>
                <a:latin typeface="Times New Roman"/>
                <a:ea typeface="DejaVu Sans"/>
              </a:rPr>
              <a:t>	</a:t>
            </a:r>
            <a:endParaRPr b="0" lang="en-US" sz="1600" spc="-1" strike="noStrike" u="sng">
              <a:solidFill>
                <a:srgbClr val="2a6099"/>
              </a:solidFill>
              <a:uFill>
                <a:solidFill>
                  <a:srgbClr val="2a6099"/>
                </a:solidFill>
              </a:uFill>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CustomShape 1"/>
          <p:cNvSpPr/>
          <p:nvPr/>
        </p:nvSpPr>
        <p:spPr>
          <a:xfrm>
            <a:off x="685800" y="685440"/>
            <a:ext cx="7767000" cy="1061640"/>
          </a:xfrm>
          <a:prstGeom prst="rect">
            <a:avLst/>
          </a:prstGeom>
          <a:noFill/>
          <a:ln>
            <a:noFill/>
          </a:ln>
        </p:spPr>
        <p:style>
          <a:lnRef idx="0"/>
          <a:fillRef idx="0"/>
          <a:effectRef idx="0"/>
          <a:fontRef idx="minor"/>
        </p:style>
      </p:sp>
      <p:sp>
        <p:nvSpPr>
          <p:cNvPr id="171" name="CustomShape 2"/>
          <p:cNvSpPr/>
          <p:nvPr/>
        </p:nvSpPr>
        <p:spPr>
          <a:xfrm>
            <a:off x="438120" y="601560"/>
            <a:ext cx="8225640" cy="67104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Raw - </a:t>
            </a:r>
            <a:r>
              <a:rPr b="0" lang="en-US" sz="3200" spc="-1" strike="noStrike">
                <a:solidFill>
                  <a:srgbClr val="000000"/>
                </a:solidFill>
                <a:latin typeface="Arial"/>
                <a:ea typeface="DejaVu Sans"/>
              </a:rPr>
              <a:t>Reliable and Available Wireless</a:t>
            </a:r>
            <a:endParaRPr b="0" lang="en-US" sz="3200" spc="-1" strike="noStrike" u="sng">
              <a:solidFill>
                <a:srgbClr val="2a6099"/>
              </a:solidFill>
              <a:uFill>
                <a:solidFill>
                  <a:srgbClr val="2a6099"/>
                </a:solidFill>
              </a:uFill>
              <a:latin typeface="Arial"/>
            </a:endParaRPr>
          </a:p>
        </p:txBody>
      </p:sp>
      <p:sp>
        <p:nvSpPr>
          <p:cNvPr id="172" name="CustomShape 3"/>
          <p:cNvSpPr/>
          <p:nvPr/>
        </p:nvSpPr>
        <p:spPr>
          <a:xfrm>
            <a:off x="457200" y="1604520"/>
            <a:ext cx="8225640" cy="3973680"/>
          </a:xfrm>
          <a:prstGeom prst="rect">
            <a:avLst/>
          </a:prstGeom>
          <a:noFill/>
          <a:ln>
            <a:noFill/>
          </a:ln>
        </p:spPr>
        <p:style>
          <a:lnRef idx="0"/>
          <a:fillRef idx="0"/>
          <a:effectRef idx="0"/>
          <a:fontRef idx="minor"/>
        </p:style>
        <p:txBody>
          <a:bodyPr lIns="0" rIns="0" tIns="0" bIns="0">
            <a:normAutofit fontScale="88000"/>
          </a:bodyPr>
          <a:p>
            <a:pPr marL="432000" indent="-3204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Monday 2020-11-16 05:00-07:00 UTC</a:t>
            </a:r>
            <a:endParaRPr b="0" lang="en-US" sz="3200" spc="-1" strike="noStrike" u="sng">
              <a:solidFill>
                <a:srgbClr val="2a6099"/>
              </a:solidFill>
              <a:uFill>
                <a:solidFill>
                  <a:srgbClr val="2a6099"/>
                </a:solidFill>
              </a:uFill>
              <a:latin typeface="Arial"/>
            </a:endParaRPr>
          </a:p>
          <a:p>
            <a:pPr marL="432000" indent="-3204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hlinkClick r:id="rId1"/>
              </a:rPr>
              <a:t>https://datatracker.ietf.org/doc/agenda-109-raw/</a:t>
            </a:r>
            <a:endParaRPr b="0" lang="en-US" sz="3200" spc="-1" strike="noStrike" u="sng">
              <a:solidFill>
                <a:srgbClr val="2a6099"/>
              </a:solidFill>
              <a:uFill>
                <a:solidFill>
                  <a:srgbClr val="2a6099"/>
                </a:solidFill>
              </a:u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hlinkClick r:id="rId2"/>
              </a:rPr>
              <a:t>draft-ietf-raw-technologies</a:t>
            </a:r>
            <a:endParaRPr b="0" lang="en-US" sz="3200" spc="-1" strike="noStrike" u="sng">
              <a:solidFill>
                <a:srgbClr val="2a6099"/>
              </a:solidFill>
              <a:uFill>
                <a:solidFill>
                  <a:srgbClr val="2a6099"/>
                </a:solidFill>
              </a:u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hlinkClick r:id="rId3"/>
              </a:rPr>
              <a:t>draft-pthubert-raw-architecture</a:t>
            </a:r>
            <a:endParaRPr b="0" lang="en-US" sz="3200" spc="-1" strike="noStrike" u="sng">
              <a:solidFill>
                <a:srgbClr val="2a6099"/>
              </a:solidFill>
              <a:uFill>
                <a:solidFill>
                  <a:srgbClr val="2a6099"/>
                </a:solidFill>
              </a:u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hlinkClick r:id="rId4"/>
              </a:rPr>
              <a:t>draft-ietf-raw-use-cases</a:t>
            </a:r>
            <a:endParaRPr b="0" lang="en-US" sz="3200" spc="-1" strike="noStrike" u="sng">
              <a:solidFill>
                <a:srgbClr val="2a6099"/>
              </a:solidFill>
              <a:uFill>
                <a:solidFill>
                  <a:srgbClr val="2a6099"/>
                </a:solidFill>
              </a:u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hlinkClick r:id="rId5"/>
              </a:rPr>
              <a:t>draft-maeurer-raw-ldacs</a:t>
            </a:r>
            <a:endParaRPr b="0" lang="en-US" sz="3200" spc="-1" strike="noStrike" u="sng">
              <a:solidFill>
                <a:srgbClr val="2a6099"/>
              </a:solidFill>
              <a:uFill>
                <a:solidFill>
                  <a:srgbClr val="2a6099"/>
                </a:solidFill>
              </a:u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hlinkClick r:id="rId6"/>
              </a:rPr>
              <a:t>draft-theoleyre-raw-oam-support</a:t>
            </a:r>
            <a:endParaRPr b="0" lang="en-US" sz="3200" spc="-1" strike="noStrike" u="sng">
              <a:solidFill>
                <a:srgbClr val="2a6099"/>
              </a:solidFill>
              <a:uFill>
                <a:solidFill>
                  <a:srgbClr val="2a6099"/>
                </a:solidFill>
              </a:uFill>
              <a:latin typeface="Arial"/>
            </a:endParaRPr>
          </a:p>
        </p:txBody>
      </p:sp>
    </p:spTree>
  </p:cSld>
  <mc:AlternateContent>
    <mc:Choice Requires="p14">
      <p:transition spd="slow" p14:dur="2000"/>
    </mc:Choice>
    <mc:Fallback>
      <p:transition spd="slow"/>
    </mc:Fallback>
  </mc:AlternateContent>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3" name="CustomShape 1"/>
          <p:cNvSpPr/>
          <p:nvPr/>
        </p:nvSpPr>
        <p:spPr>
          <a:xfrm>
            <a:off x="685800" y="685440"/>
            <a:ext cx="7767000" cy="1061640"/>
          </a:xfrm>
          <a:prstGeom prst="rect">
            <a:avLst/>
          </a:prstGeom>
          <a:noFill/>
          <a:ln>
            <a:noFill/>
          </a:ln>
        </p:spPr>
        <p:style>
          <a:lnRef idx="0"/>
          <a:fillRef idx="0"/>
          <a:effectRef idx="0"/>
          <a:fontRef idx="minor"/>
        </p:style>
      </p:sp>
      <p:sp>
        <p:nvSpPr>
          <p:cNvPr id="174" name="CustomShape 2"/>
          <p:cNvSpPr/>
          <p:nvPr/>
        </p:nvSpPr>
        <p:spPr>
          <a:xfrm>
            <a:off x="438120" y="693000"/>
            <a:ext cx="8225640" cy="4881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3200" spc="-1" strike="noStrike">
                <a:solidFill>
                  <a:srgbClr val="000000"/>
                </a:solidFill>
                <a:latin typeface="Arial"/>
                <a:ea typeface="DejaVu Sans"/>
              </a:rPr>
              <a:t>Core - Constrained RESTful Environments</a:t>
            </a:r>
            <a:endParaRPr b="0" lang="en-US" sz="3200" spc="-1" strike="noStrike" u="sng">
              <a:solidFill>
                <a:srgbClr val="2a6099"/>
              </a:solidFill>
              <a:uFill>
                <a:solidFill>
                  <a:srgbClr val="2a6099"/>
                </a:solidFill>
              </a:uFill>
              <a:latin typeface="Arial"/>
            </a:endParaRPr>
          </a:p>
        </p:txBody>
      </p:sp>
      <p:sp>
        <p:nvSpPr>
          <p:cNvPr id="175" name="CustomShape 3"/>
          <p:cNvSpPr/>
          <p:nvPr/>
        </p:nvSpPr>
        <p:spPr>
          <a:xfrm>
            <a:off x="457200" y="1604520"/>
            <a:ext cx="8225640" cy="3973680"/>
          </a:xfrm>
          <a:prstGeom prst="rect">
            <a:avLst/>
          </a:prstGeom>
          <a:noFill/>
          <a:ln>
            <a:noFill/>
          </a:ln>
        </p:spPr>
        <p:style>
          <a:lnRef idx="0"/>
          <a:fillRef idx="0"/>
          <a:effectRef idx="0"/>
          <a:fontRef idx="minor"/>
        </p:style>
        <p:txBody>
          <a:bodyPr lIns="0" rIns="0" tIns="0" bIns="0">
            <a:normAutofit/>
          </a:bodyPr>
          <a:p>
            <a:pPr marL="432000" indent="-3204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Tuesday 2020-11-17 05:00-07:00 UTC</a:t>
            </a:r>
            <a:endParaRPr b="0" lang="en-US" sz="3200" spc="-1" strike="noStrike" u="sng">
              <a:solidFill>
                <a:srgbClr val="2a6099"/>
              </a:solidFill>
              <a:uFill>
                <a:solidFill>
                  <a:srgbClr val="2a6099"/>
                </a:solidFill>
              </a:u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Lots of work ongoing</a:t>
            </a:r>
            <a:endParaRPr b="0" lang="en-US" sz="3200" spc="-1" strike="noStrike" u="sng">
              <a:solidFill>
                <a:srgbClr val="2a6099"/>
              </a:solidFill>
              <a:uFill>
                <a:solidFill>
                  <a:srgbClr val="2a6099"/>
                </a:solidFill>
              </a:u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hlinkClick r:id="rId1"/>
              </a:rPr>
              <a:t>https://datatracker.ietf.org/doc/agenda-109-core-sessb/</a:t>
            </a:r>
            <a:endParaRPr b="0" lang="en-US" sz="3200" spc="-1" strike="noStrike" u="sng">
              <a:solidFill>
                <a:srgbClr val="2a6099"/>
              </a:solidFill>
              <a:uFill>
                <a:solidFill>
                  <a:srgbClr val="2a6099"/>
                </a:solidFill>
              </a:u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6tisch waiting for </a:t>
            </a:r>
            <a:r>
              <a:rPr b="0" lang="en-US" sz="3200" spc="-1" strike="noStrike">
                <a:solidFill>
                  <a:srgbClr val="000000"/>
                </a:solidFill>
                <a:latin typeface="Arial"/>
                <a:ea typeface="DejaVu Sans"/>
                <a:hlinkClick r:id="rId2"/>
              </a:rPr>
              <a:t>draft-ietf-core-stateless</a:t>
            </a:r>
            <a:endParaRPr b="0" lang="en-US" sz="3200" spc="-1" strike="noStrike" u="sng">
              <a:solidFill>
                <a:srgbClr val="2a6099"/>
              </a:solidFill>
              <a:uFill>
                <a:solidFill>
                  <a:srgbClr val="2a6099"/>
                </a:solidFill>
              </a:uFill>
              <a:latin typeface="Arial"/>
            </a:endParaRPr>
          </a:p>
          <a:p>
            <a:pPr marL="432000" indent="-3204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Friday 2020-11-20 09:00-11:00 UTC</a:t>
            </a:r>
            <a:endParaRPr b="0" lang="en-US" sz="3200" spc="-1" strike="noStrike" u="sng">
              <a:solidFill>
                <a:srgbClr val="2a6099"/>
              </a:solidFill>
              <a:uFill>
                <a:solidFill>
                  <a:srgbClr val="2a6099"/>
                </a:solidFill>
              </a:u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hlinkClick r:id="rId3"/>
              </a:rPr>
              <a:t>https://datatracker.ietf.org/doc/agenda-109-core-sessa/</a:t>
            </a:r>
            <a:endParaRPr b="0" lang="en-US" sz="3200" spc="-1" strike="noStrike" u="sng">
              <a:solidFill>
                <a:srgbClr val="2a6099"/>
              </a:solidFill>
              <a:uFill>
                <a:solidFill>
                  <a:srgbClr val="2a6099"/>
                </a:solidFill>
              </a:uFill>
              <a:latin typeface="Arial"/>
            </a:endParaRPr>
          </a:p>
        </p:txBody>
      </p:sp>
    </p:spTree>
  </p:cSld>
  <mc:AlternateContent>
    <mc:Choice Requires="p14">
      <p:transition spd="slow" p14:dur="2000"/>
    </mc:Choice>
    <mc:Fallback>
      <p:transition spd="slow"/>
    </mc:Fallback>
  </mc:AlternateContent>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6" name="CustomShape 1"/>
          <p:cNvSpPr/>
          <p:nvPr/>
        </p:nvSpPr>
        <p:spPr>
          <a:xfrm>
            <a:off x="685800" y="685440"/>
            <a:ext cx="7767000" cy="1061640"/>
          </a:xfrm>
          <a:prstGeom prst="rect">
            <a:avLst/>
          </a:prstGeom>
          <a:noFill/>
          <a:ln>
            <a:noFill/>
          </a:ln>
        </p:spPr>
        <p:style>
          <a:lnRef idx="0"/>
          <a:fillRef idx="0"/>
          <a:effectRef idx="0"/>
          <a:fontRef idx="minor"/>
        </p:style>
      </p:sp>
      <p:sp>
        <p:nvSpPr>
          <p:cNvPr id="177" name="CustomShape 2"/>
          <p:cNvSpPr/>
          <p:nvPr/>
        </p:nvSpPr>
        <p:spPr>
          <a:xfrm>
            <a:off x="438120" y="557280"/>
            <a:ext cx="8225640" cy="975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3200" spc="-1" strike="noStrike">
                <a:solidFill>
                  <a:srgbClr val="000000"/>
                </a:solidFill>
                <a:latin typeface="Arial"/>
                <a:ea typeface="DejaVu Sans"/>
              </a:rPr>
              <a:t>6lo - IPv6 over Networks of Resource-constrained Nodes</a:t>
            </a:r>
            <a:endParaRPr b="0" lang="en-US" sz="3200" spc="-1" strike="noStrike" u="sng">
              <a:solidFill>
                <a:srgbClr val="2a6099"/>
              </a:solidFill>
              <a:uFill>
                <a:solidFill>
                  <a:srgbClr val="2a6099"/>
                </a:solidFill>
              </a:uFill>
              <a:latin typeface="Arial"/>
            </a:endParaRPr>
          </a:p>
        </p:txBody>
      </p:sp>
      <p:sp>
        <p:nvSpPr>
          <p:cNvPr id="178" name="CustomShape 3"/>
          <p:cNvSpPr/>
          <p:nvPr/>
        </p:nvSpPr>
        <p:spPr>
          <a:xfrm>
            <a:off x="457200" y="1604520"/>
            <a:ext cx="8225640" cy="3973680"/>
          </a:xfrm>
          <a:prstGeom prst="rect">
            <a:avLst/>
          </a:prstGeom>
          <a:noFill/>
          <a:ln>
            <a:noFill/>
          </a:ln>
        </p:spPr>
        <p:style>
          <a:lnRef idx="0"/>
          <a:fillRef idx="0"/>
          <a:effectRef idx="0"/>
          <a:fontRef idx="minor"/>
        </p:style>
        <p:txBody>
          <a:bodyPr lIns="0" rIns="0" tIns="0" bIns="0">
            <a:normAutofit/>
          </a:bodyPr>
          <a:p>
            <a:pPr marL="432000" indent="-3204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Wednesday 2020-11-18 07:30-08:30 UTC</a:t>
            </a:r>
            <a:endParaRPr b="0" lang="en-US" sz="3200" spc="-1" strike="noStrike" u="sng">
              <a:solidFill>
                <a:srgbClr val="2a6099"/>
              </a:solidFill>
              <a:uFill>
                <a:solidFill>
                  <a:srgbClr val="2a6099"/>
                </a:solidFill>
              </a:u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No agenda, or slides yet</a:t>
            </a:r>
            <a:endParaRPr b="0" lang="en-US" sz="3200" spc="-1" strike="noStrike" u="sng">
              <a:solidFill>
                <a:srgbClr val="2a6099"/>
              </a:solidFill>
              <a:uFill>
                <a:solidFill>
                  <a:srgbClr val="2a6099"/>
                </a:solidFill>
              </a:uFill>
              <a:latin typeface="Arial"/>
            </a:endParaRPr>
          </a:p>
          <a:p>
            <a:pPr marL="432000" indent="-3204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Most of stuff in RFC editor queue.</a:t>
            </a:r>
            <a:endParaRPr b="0" lang="en-US" sz="3200" spc="-1" strike="noStrike" u="sng">
              <a:solidFill>
                <a:srgbClr val="2a6099"/>
              </a:solidFill>
              <a:uFill>
                <a:solidFill>
                  <a:srgbClr val="2a6099"/>
                </a:solidFill>
              </a:uFill>
              <a:latin typeface="Arial"/>
            </a:endParaRPr>
          </a:p>
        </p:txBody>
      </p:sp>
    </p:spTree>
  </p:cSld>
  <mc:AlternateContent>
    <mc:Choice Requires="p14">
      <p:transition spd="slow" p14:dur="2000"/>
    </mc:Choice>
    <mc:Fallback>
      <p:transition spd="slow"/>
    </mc:Fallback>
  </mc:AlternateContent>
  <p:timing>
    <p:tnLst>
      <p:par>
        <p:cTn id="23" dur="indefinite" restart="never" nodeType="tmRoot">
          <p:childTnLst>
            <p:seq>
              <p:cTn id="24" dur="indefinite"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9" name="CustomShape 1"/>
          <p:cNvSpPr/>
          <p:nvPr/>
        </p:nvSpPr>
        <p:spPr>
          <a:xfrm>
            <a:off x="685800" y="685440"/>
            <a:ext cx="7767000" cy="1061640"/>
          </a:xfrm>
          <a:prstGeom prst="rect">
            <a:avLst/>
          </a:prstGeom>
          <a:noFill/>
          <a:ln>
            <a:noFill/>
          </a:ln>
        </p:spPr>
        <p:style>
          <a:lnRef idx="0"/>
          <a:fillRef idx="0"/>
          <a:effectRef idx="0"/>
          <a:fontRef idx="minor"/>
        </p:style>
      </p:sp>
      <p:sp>
        <p:nvSpPr>
          <p:cNvPr id="180" name="CustomShape 2"/>
          <p:cNvSpPr/>
          <p:nvPr/>
        </p:nvSpPr>
        <p:spPr>
          <a:xfrm>
            <a:off x="438120" y="557280"/>
            <a:ext cx="8225640" cy="975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3200" spc="-1" strike="noStrike">
                <a:solidFill>
                  <a:srgbClr val="000000"/>
                </a:solidFill>
                <a:latin typeface="Arial"/>
                <a:ea typeface="DejaVu Sans"/>
              </a:rPr>
              <a:t>Roll - Routing Over Low power and Lossy networks</a:t>
            </a:r>
            <a:endParaRPr b="0" lang="en-US" sz="3200" spc="-1" strike="noStrike" u="sng">
              <a:solidFill>
                <a:srgbClr val="2a6099"/>
              </a:solidFill>
              <a:uFill>
                <a:solidFill>
                  <a:srgbClr val="2a6099"/>
                </a:solidFill>
              </a:uFill>
              <a:latin typeface="Arial"/>
            </a:endParaRPr>
          </a:p>
        </p:txBody>
      </p:sp>
      <p:sp>
        <p:nvSpPr>
          <p:cNvPr id="181" name="CustomShape 3"/>
          <p:cNvSpPr/>
          <p:nvPr/>
        </p:nvSpPr>
        <p:spPr>
          <a:xfrm>
            <a:off x="457200" y="1604520"/>
            <a:ext cx="8225640" cy="3973680"/>
          </a:xfrm>
          <a:prstGeom prst="rect">
            <a:avLst/>
          </a:prstGeom>
          <a:noFill/>
          <a:ln>
            <a:noFill/>
          </a:ln>
        </p:spPr>
        <p:style>
          <a:lnRef idx="0"/>
          <a:fillRef idx="0"/>
          <a:effectRef idx="0"/>
          <a:fontRef idx="minor"/>
        </p:style>
        <p:txBody>
          <a:bodyPr lIns="0" rIns="0" tIns="0" bIns="0">
            <a:normAutofit/>
          </a:bodyPr>
          <a:p>
            <a:pPr marL="432000" indent="-3204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Thursday 2020-11-19 09:00-11:00 UTC</a:t>
            </a:r>
            <a:endParaRPr b="0" lang="en-US" sz="3200" spc="-1" strike="noStrike" u="sng">
              <a:solidFill>
                <a:srgbClr val="2a6099"/>
              </a:solidFill>
              <a:uFill>
                <a:solidFill>
                  <a:srgbClr val="2a6099"/>
                </a:solidFill>
              </a:u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hlinkClick r:id="rId1"/>
              </a:rPr>
              <a:t>https://datatracker.ietf.org/doc/agenda-109-roll/</a:t>
            </a:r>
            <a:endParaRPr b="0" lang="en-US" sz="3200" spc="-1" strike="noStrike" u="sng">
              <a:solidFill>
                <a:srgbClr val="2a6099"/>
              </a:solidFill>
              <a:uFill>
                <a:solidFill>
                  <a:srgbClr val="2a6099"/>
                </a:solidFill>
              </a:u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In AD Evaluation Revised ID needed:</a:t>
            </a:r>
            <a:endParaRPr b="0" lang="en-US" sz="3200" spc="-1" strike="noStrike" u="sng">
              <a:solidFill>
                <a:srgbClr val="2a6099"/>
              </a:solidFill>
              <a:uFill>
                <a:solidFill>
                  <a:srgbClr val="2a6099"/>
                </a:solidFill>
              </a:u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hlinkClick r:id="rId2"/>
              </a:rPr>
              <a:t>draft-ietf-roll-unaware-leaves</a:t>
            </a:r>
            <a:endParaRPr b="0" lang="en-US" sz="3200" spc="-1" strike="noStrike" u="sng">
              <a:solidFill>
                <a:srgbClr val="2a6099"/>
              </a:solidFill>
              <a:uFill>
                <a:solidFill>
                  <a:srgbClr val="2a6099"/>
                </a:solidFill>
              </a:u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hlinkClick r:id="rId3"/>
              </a:rPr>
              <a:t>draft-ietf-roll-useofrplinfo</a:t>
            </a:r>
            <a:endParaRPr b="0" lang="en-US" sz="3200" spc="-1" strike="noStrike" u="sng">
              <a:solidFill>
                <a:srgbClr val="2a6099"/>
              </a:solidFill>
              <a:uFill>
                <a:solidFill>
                  <a:srgbClr val="2a6099"/>
                </a:solidFill>
              </a:u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6tisch documents waiting for those.</a:t>
            </a:r>
            <a:endParaRPr b="0" lang="en-US" sz="3200" spc="-1" strike="noStrike" u="sng">
              <a:solidFill>
                <a:srgbClr val="2a6099"/>
              </a:solidFill>
              <a:uFill>
                <a:solidFill>
                  <a:srgbClr val="2a6099"/>
                </a:solidFill>
              </a:uFill>
              <a:latin typeface="Arial"/>
            </a:endParaRPr>
          </a:p>
        </p:txBody>
      </p:sp>
    </p:spTree>
  </p:cSld>
  <mc:AlternateContent>
    <mc:Choice Requires="p14">
      <p:transition spd="slow" p14:dur="2000"/>
    </mc:Choice>
    <mc:Fallback>
      <p:transition spd="slow"/>
    </mc:Fallback>
  </mc:AlternateContent>
  <p:timing>
    <p:tnLst>
      <p:par>
        <p:cTn id="25" dur="indefinite" restart="never" nodeType="tmRoot">
          <p:childTnLst>
            <p:seq>
              <p:cTn id="26" dur="indefinite"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2" name="CustomShape 1"/>
          <p:cNvSpPr/>
          <p:nvPr/>
        </p:nvSpPr>
        <p:spPr>
          <a:xfrm>
            <a:off x="685800" y="685440"/>
            <a:ext cx="7767000" cy="1061640"/>
          </a:xfrm>
          <a:prstGeom prst="rect">
            <a:avLst/>
          </a:prstGeom>
          <a:noFill/>
          <a:ln>
            <a:noFill/>
          </a:ln>
        </p:spPr>
        <p:style>
          <a:lnRef idx="0"/>
          <a:fillRef idx="0"/>
          <a:effectRef idx="0"/>
          <a:fontRef idx="minor"/>
        </p:style>
      </p:sp>
      <p:sp>
        <p:nvSpPr>
          <p:cNvPr id="183" name="CustomShape 2"/>
          <p:cNvSpPr/>
          <p:nvPr/>
        </p:nvSpPr>
        <p:spPr>
          <a:xfrm>
            <a:off x="438120" y="693000"/>
            <a:ext cx="8225640" cy="4881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3200" spc="-1" strike="noStrike">
                <a:solidFill>
                  <a:srgbClr val="000000"/>
                </a:solidFill>
                <a:latin typeface="Arial"/>
                <a:ea typeface="DejaVu Sans"/>
              </a:rPr>
              <a:t>Suit - Software Updates for Internet of Things</a:t>
            </a:r>
            <a:endParaRPr b="0" lang="en-US" sz="3200" spc="-1" strike="noStrike" u="sng">
              <a:solidFill>
                <a:srgbClr val="2a6099"/>
              </a:solidFill>
              <a:uFill>
                <a:solidFill>
                  <a:srgbClr val="2a6099"/>
                </a:solidFill>
              </a:uFill>
              <a:latin typeface="Arial"/>
            </a:endParaRPr>
          </a:p>
        </p:txBody>
      </p:sp>
      <p:sp>
        <p:nvSpPr>
          <p:cNvPr id="184" name="CustomShape 3"/>
          <p:cNvSpPr/>
          <p:nvPr/>
        </p:nvSpPr>
        <p:spPr>
          <a:xfrm>
            <a:off x="457200" y="1604520"/>
            <a:ext cx="8225640" cy="3973680"/>
          </a:xfrm>
          <a:prstGeom prst="rect">
            <a:avLst/>
          </a:prstGeom>
          <a:noFill/>
          <a:ln>
            <a:noFill/>
          </a:ln>
        </p:spPr>
        <p:style>
          <a:lnRef idx="0"/>
          <a:fillRef idx="0"/>
          <a:effectRef idx="0"/>
          <a:fontRef idx="minor"/>
        </p:style>
        <p:txBody>
          <a:bodyPr lIns="0" rIns="0" tIns="0" bIns="0">
            <a:normAutofit/>
          </a:bodyPr>
          <a:p>
            <a:pPr marL="432000" indent="-3204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Friday 2020-11-20 07:30-08:30 UTC</a:t>
            </a:r>
            <a:endParaRPr b="0" lang="en-US" sz="3200" spc="-1" strike="noStrike" u="sng">
              <a:solidFill>
                <a:srgbClr val="2a6099"/>
              </a:solidFill>
              <a:uFill>
                <a:solidFill>
                  <a:srgbClr val="2a6099"/>
                </a:solidFill>
              </a:u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No agenda, or slides yet</a:t>
            </a:r>
            <a:endParaRPr b="0" lang="en-US" sz="3200" spc="-1" strike="noStrike" u="sng">
              <a:solidFill>
                <a:srgbClr val="2a6099"/>
              </a:solidFill>
              <a:uFill>
                <a:solidFill>
                  <a:srgbClr val="2a6099"/>
                </a:solidFill>
              </a:uFill>
              <a:latin typeface="Arial"/>
            </a:endParaRPr>
          </a:p>
          <a:p>
            <a:pPr marL="432000" indent="-3204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Architecture and information model getting ready for publication</a:t>
            </a:r>
            <a:endParaRPr b="0" lang="en-US" sz="3200" spc="-1" strike="noStrike" u="sng">
              <a:solidFill>
                <a:srgbClr val="2a6099"/>
              </a:solidFill>
              <a:uFill>
                <a:solidFill>
                  <a:srgbClr val="2a6099"/>
                </a:solidFill>
              </a:uFill>
              <a:latin typeface="Arial"/>
            </a:endParaRPr>
          </a:p>
          <a:p>
            <a:pPr marL="432000" indent="-3204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Working on manifest.</a:t>
            </a:r>
            <a:endParaRPr b="0" lang="en-US" sz="3200" spc="-1" strike="noStrike" u="sng">
              <a:solidFill>
                <a:srgbClr val="2a6099"/>
              </a:solidFill>
              <a:uFill>
                <a:solidFill>
                  <a:srgbClr val="2a6099"/>
                </a:solidFill>
              </a:uFill>
              <a:latin typeface="Arial"/>
            </a:endParaRPr>
          </a:p>
        </p:txBody>
      </p:sp>
    </p:spTree>
  </p:cSld>
  <mc:AlternateContent>
    <mc:Choice Requires="p14">
      <p:transition spd="slow" p14:dur="2000"/>
    </mc:Choice>
    <mc:Fallback>
      <p:transition spd="slow"/>
    </mc:Fallback>
  </mc:AlternateContent>
  <p:timing>
    <p:tnLst>
      <p:par>
        <p:cTn id="27" dur="indefinite" restart="never" nodeType="tmRoot">
          <p:childTnLst>
            <p:seq>
              <p:cTn id="28" dur="indefinite"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5" name="CustomShape 1"/>
          <p:cNvSpPr/>
          <p:nvPr/>
        </p:nvSpPr>
        <p:spPr>
          <a:xfrm>
            <a:off x="685800" y="685440"/>
            <a:ext cx="7767000" cy="1061640"/>
          </a:xfrm>
          <a:prstGeom prst="rect">
            <a:avLst/>
          </a:prstGeom>
          <a:noFill/>
          <a:ln>
            <a:noFill/>
          </a:ln>
        </p:spPr>
        <p:style>
          <a:lnRef idx="0"/>
          <a:fillRef idx="0"/>
          <a:effectRef idx="0"/>
          <a:fontRef idx="minor"/>
        </p:style>
      </p:sp>
      <p:sp>
        <p:nvSpPr>
          <p:cNvPr id="186" name="CustomShape 2"/>
          <p:cNvSpPr/>
          <p:nvPr/>
        </p:nvSpPr>
        <p:spPr>
          <a:xfrm>
            <a:off x="438120" y="558000"/>
            <a:ext cx="8225640" cy="9741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3200" spc="-1" strike="noStrike">
                <a:solidFill>
                  <a:srgbClr val="000000"/>
                </a:solidFill>
                <a:latin typeface="Arial"/>
                <a:ea typeface="DejaVu Sans"/>
              </a:rPr>
              <a:t>Lpwan - IPv6 over Low Power Wide-Area Networks</a:t>
            </a:r>
            <a:endParaRPr b="0" lang="en-US" sz="3200" spc="-1" strike="noStrike" u="sng">
              <a:solidFill>
                <a:srgbClr val="2a6099"/>
              </a:solidFill>
              <a:uFill>
                <a:solidFill>
                  <a:srgbClr val="2a6099"/>
                </a:solidFill>
              </a:uFill>
              <a:latin typeface="Arial"/>
            </a:endParaRPr>
          </a:p>
        </p:txBody>
      </p:sp>
      <p:sp>
        <p:nvSpPr>
          <p:cNvPr id="187" name="CustomShape 3"/>
          <p:cNvSpPr/>
          <p:nvPr/>
        </p:nvSpPr>
        <p:spPr>
          <a:xfrm>
            <a:off x="457200" y="1604520"/>
            <a:ext cx="8225640" cy="3973680"/>
          </a:xfrm>
          <a:prstGeom prst="rect">
            <a:avLst/>
          </a:prstGeom>
          <a:noFill/>
          <a:ln>
            <a:noFill/>
          </a:ln>
        </p:spPr>
        <p:style>
          <a:lnRef idx="0"/>
          <a:fillRef idx="0"/>
          <a:effectRef idx="0"/>
          <a:fontRef idx="minor"/>
        </p:style>
        <p:txBody>
          <a:bodyPr lIns="0" rIns="0" tIns="0" bIns="0">
            <a:normAutofit/>
          </a:bodyPr>
          <a:p>
            <a:pPr marL="432000" indent="-3204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Does not meet in the IETF 109, do have lots of interm meetings.</a:t>
            </a:r>
            <a:endParaRPr b="0" lang="en-US" sz="3200" spc="-1" strike="noStrike" u="sng">
              <a:solidFill>
                <a:srgbClr val="2a6099"/>
              </a:solidFill>
              <a:uFill>
                <a:solidFill>
                  <a:srgbClr val="2a6099"/>
                </a:solidFill>
              </a:uFill>
              <a:latin typeface="Arial"/>
            </a:endParaRPr>
          </a:p>
          <a:p>
            <a:pPr marL="432000" indent="-3204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Static Context Header Compression (SCHC) for CoAP and LoRaWAN getting ready. </a:t>
            </a:r>
            <a:endParaRPr b="0" lang="en-US" sz="3200" spc="-1" strike="noStrike" u="sng">
              <a:solidFill>
                <a:srgbClr val="2a6099"/>
              </a:solidFill>
              <a:uFill>
                <a:solidFill>
                  <a:srgbClr val="2a6099"/>
                </a:solidFill>
              </a:uFill>
              <a:latin typeface="Arial"/>
            </a:endParaRPr>
          </a:p>
          <a:p>
            <a:pPr marL="432000" indent="-3204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SCHC for NB-IoT and SigFox in progress.</a:t>
            </a:r>
            <a:endParaRPr b="0" lang="en-US" sz="3200" spc="-1" strike="noStrike" u="sng">
              <a:solidFill>
                <a:srgbClr val="2a6099"/>
              </a:solidFill>
              <a:uFill>
                <a:solidFill>
                  <a:srgbClr val="2a6099"/>
                </a:solidFill>
              </a:uFill>
              <a:latin typeface="Arial"/>
            </a:endParaRPr>
          </a:p>
        </p:txBody>
      </p:sp>
    </p:spTree>
  </p:cSld>
  <mc:AlternateContent>
    <mc:Choice Requires="p14">
      <p:transition spd="slow" p14:dur="2000"/>
    </mc:Choice>
    <mc:Fallback>
      <p:transition spd="slow"/>
    </mc:Fallback>
  </mc:AlternateContent>
  <p:timing>
    <p:tnLst>
      <p:par>
        <p:cTn id="29" dur="indefinite" restart="never" nodeType="tmRoot">
          <p:childTnLst>
            <p:seq>
              <p:cTn id="30" dur="indefinite"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8" name="CustomShape 1"/>
          <p:cNvSpPr/>
          <p:nvPr/>
        </p:nvSpPr>
        <p:spPr>
          <a:xfrm>
            <a:off x="685800" y="685440"/>
            <a:ext cx="7767000" cy="1061640"/>
          </a:xfrm>
          <a:prstGeom prst="rect">
            <a:avLst/>
          </a:prstGeom>
          <a:noFill/>
          <a:ln>
            <a:noFill/>
          </a:ln>
        </p:spPr>
        <p:style>
          <a:lnRef idx="0"/>
          <a:fillRef idx="0"/>
          <a:effectRef idx="0"/>
          <a:fontRef idx="minor"/>
        </p:style>
      </p:sp>
      <p:sp>
        <p:nvSpPr>
          <p:cNvPr id="189" name="CustomShape 2"/>
          <p:cNvSpPr/>
          <p:nvPr/>
        </p:nvSpPr>
        <p:spPr>
          <a:xfrm>
            <a:off x="438120" y="558000"/>
            <a:ext cx="8225640" cy="9741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3200" spc="-1" strike="noStrike">
                <a:solidFill>
                  <a:srgbClr val="000000"/>
                </a:solidFill>
                <a:latin typeface="Arial"/>
                <a:ea typeface="DejaVu Sans"/>
              </a:rPr>
              <a:t>Lake - Lightweight Authenticated Key Exchange</a:t>
            </a:r>
            <a:endParaRPr b="0" lang="en-US" sz="3200" spc="-1" strike="noStrike" u="sng">
              <a:solidFill>
                <a:srgbClr val="2a6099"/>
              </a:solidFill>
              <a:uFill>
                <a:solidFill>
                  <a:srgbClr val="2a6099"/>
                </a:solidFill>
              </a:uFill>
              <a:latin typeface="Arial"/>
            </a:endParaRPr>
          </a:p>
        </p:txBody>
      </p:sp>
      <p:sp>
        <p:nvSpPr>
          <p:cNvPr id="190" name="CustomShape 3"/>
          <p:cNvSpPr/>
          <p:nvPr/>
        </p:nvSpPr>
        <p:spPr>
          <a:xfrm>
            <a:off x="457200" y="1604520"/>
            <a:ext cx="8225640" cy="3973680"/>
          </a:xfrm>
          <a:prstGeom prst="rect">
            <a:avLst/>
          </a:prstGeom>
          <a:noFill/>
          <a:ln>
            <a:noFill/>
          </a:ln>
        </p:spPr>
        <p:style>
          <a:lnRef idx="0"/>
          <a:fillRef idx="0"/>
          <a:effectRef idx="0"/>
          <a:fontRef idx="minor"/>
        </p:style>
        <p:txBody>
          <a:bodyPr lIns="0" rIns="0" tIns="0" bIns="0">
            <a:normAutofit fontScale="85000"/>
          </a:bodyPr>
          <a:p>
            <a:pPr marL="432000" indent="-3204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Monday 2020-11-16 05:00-07:00 UTC</a:t>
            </a:r>
            <a:endParaRPr b="0" lang="en-US" sz="3200" spc="-1" strike="noStrike" u="sng">
              <a:solidFill>
                <a:srgbClr val="2a6099"/>
              </a:solidFill>
              <a:uFill>
                <a:solidFill>
                  <a:srgbClr val="2a6099"/>
                </a:solidFill>
              </a:u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No agenda, or slides yet.</a:t>
            </a:r>
            <a:endParaRPr b="0" lang="en-US" sz="3200" spc="-1" strike="noStrike" u="sng">
              <a:solidFill>
                <a:srgbClr val="2a6099"/>
              </a:solidFill>
              <a:uFill>
                <a:solidFill>
                  <a:srgbClr val="2a6099"/>
                </a:solidFill>
              </a:uFill>
              <a:latin typeface="Arial"/>
            </a:endParaRPr>
          </a:p>
          <a:p>
            <a:pPr marL="432000" indent="-3204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Working on the Ephemeral Diffie-Hellman over COSE (EDHOC)</a:t>
            </a:r>
            <a:endParaRPr b="0" lang="en-US" sz="3200" spc="-1" strike="noStrike" u="sng">
              <a:solidFill>
                <a:srgbClr val="2a6099"/>
              </a:solidFill>
              <a:uFill>
                <a:solidFill>
                  <a:srgbClr val="2a6099"/>
                </a:solidFill>
              </a:uFill>
              <a:latin typeface="Arial"/>
            </a:endParaRPr>
          </a:p>
          <a:p>
            <a:pPr marL="432000" indent="-3204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hlinkClick r:id="rId1"/>
              </a:rPr>
              <a:t>draft-ietf-lake-edhoc</a:t>
            </a:r>
            <a:endParaRPr b="0" lang="en-US" sz="3200" spc="-1" strike="noStrike" u="sng">
              <a:solidFill>
                <a:srgbClr val="2a6099"/>
              </a:solidFill>
              <a:uFill>
                <a:solidFill>
                  <a:srgbClr val="2a6099"/>
                </a:solidFill>
              </a:uFill>
              <a:latin typeface="Arial"/>
            </a:endParaRPr>
          </a:p>
          <a:p>
            <a:pPr marL="432000" indent="-3204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EDHOC/OSCORE is something that is interesting for </a:t>
            </a:r>
            <a:r>
              <a:rPr b="0" lang="en-US" sz="3200" spc="-1" strike="noStrike">
                <a:solidFill>
                  <a:srgbClr val="000000"/>
                </a:solidFill>
                <a:latin typeface="Arial"/>
                <a:ea typeface="DejaVu Sans"/>
                <a:hlinkClick r:id="rId2"/>
              </a:rPr>
              <a:t>draft-ietf-6tisch-minimal-security</a:t>
            </a:r>
            <a:r>
              <a:rPr b="0" lang="en-US" sz="3200" spc="-1" strike="noStrike">
                <a:solidFill>
                  <a:srgbClr val="000000"/>
                </a:solidFill>
                <a:latin typeface="Arial"/>
                <a:ea typeface="DejaVu Sans"/>
              </a:rPr>
              <a:t> </a:t>
            </a:r>
            <a:endParaRPr b="0" lang="en-US" sz="3200" spc="-1" strike="noStrike" u="sng">
              <a:solidFill>
                <a:srgbClr val="2a6099"/>
              </a:solidFill>
              <a:uFill>
                <a:solidFill>
                  <a:srgbClr val="2a6099"/>
                </a:solidFill>
              </a:uFill>
              <a:latin typeface="Arial"/>
            </a:endParaRPr>
          </a:p>
          <a:p>
            <a:pPr marL="432000" indent="-320400">
              <a:lnSpc>
                <a:spcPct val="100000"/>
              </a:lnSpc>
              <a:spcBef>
                <a:spcPts val="1417"/>
              </a:spcBef>
              <a:buClr>
                <a:srgbClr val="000000"/>
              </a:buClr>
              <a:buSzPct val="45000"/>
              <a:buFont typeface="Wingdings" charset="2"/>
              <a:buChar char=""/>
            </a:pPr>
            <a:endParaRPr b="0" lang="en-US" sz="3200" spc="-1" strike="noStrike" u="sng">
              <a:solidFill>
                <a:srgbClr val="2a6099"/>
              </a:solidFill>
              <a:uFill>
                <a:solidFill>
                  <a:srgbClr val="2a6099"/>
                </a:solidFill>
              </a:uFill>
              <a:latin typeface="Arial"/>
            </a:endParaRPr>
          </a:p>
        </p:txBody>
      </p:sp>
    </p:spTree>
  </p:cSld>
  <mc:AlternateContent>
    <mc:Choice Requires="p14">
      <p:transition spd="slow" p14:dur="2000"/>
    </mc:Choice>
    <mc:Fallback>
      <p:transition spd="slow"/>
    </mc:Fallback>
  </mc:AlternateContent>
  <p:timing>
    <p:tnLst>
      <p:par>
        <p:cTn id="31" dur="indefinite" restart="never" nodeType="tmRoot">
          <p:childTnLst>
            <p:seq>
              <p:cTn id="3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CustomShape 1"/>
          <p:cNvSpPr/>
          <p:nvPr/>
        </p:nvSpPr>
        <p:spPr>
          <a:xfrm>
            <a:off x="190440" y="1007640"/>
            <a:ext cx="8759160" cy="5545800"/>
          </a:xfrm>
          <a:prstGeom prst="rect">
            <a:avLst/>
          </a:prstGeom>
          <a:noFill/>
          <a:ln>
            <a:noFill/>
          </a:ln>
        </p:spPr>
        <p:style>
          <a:lnRef idx="0"/>
          <a:fillRef idx="0"/>
          <a:effectRef idx="0"/>
          <a:fontRef idx="minor"/>
        </p:style>
        <p:txBody>
          <a:bodyPr lIns="90360" rIns="90360" tIns="44280" bIns="44280">
            <a:noAutofit/>
          </a:bodyPr>
          <a:p>
            <a:pPr marL="343080" indent="-339120">
              <a:lnSpc>
                <a:spcPct val="80000"/>
              </a:lnSpc>
              <a:spcBef>
                <a:spcPts val="799"/>
              </a:spcBef>
              <a:spcAft>
                <a:spcPts val="541"/>
              </a:spcAft>
            </a:pPr>
            <a:r>
              <a:rPr b="1" lang="en-US" sz="1800" spc="-1" strike="noStrike">
                <a:solidFill>
                  <a:srgbClr val="000000"/>
                </a:solidFill>
                <a:latin typeface="Arial"/>
                <a:ea typeface="MS PGothic"/>
              </a:rPr>
              <a:t>	</a:t>
            </a:r>
            <a:r>
              <a:rPr b="1" lang="en-US" sz="1800" spc="-1" strike="noStrike">
                <a:solidFill>
                  <a:srgbClr val="000000"/>
                </a:solidFill>
                <a:latin typeface="Arial"/>
                <a:ea typeface="MS PGothic"/>
              </a:rPr>
              <a:t>The IEEE-SA strongly recommends that at each WG meeting the chair or a designee:</a:t>
            </a:r>
            <a:endParaRPr b="0" lang="en-US" sz="1800" spc="-1" strike="noStrike" u="sng">
              <a:solidFill>
                <a:srgbClr val="2a6099"/>
              </a:solidFill>
              <a:uFill>
                <a:solidFill>
                  <a:srgbClr val="2a6099"/>
                </a:solidFill>
              </a:uFill>
              <a:latin typeface="Arial"/>
            </a:endParaRPr>
          </a:p>
          <a:p>
            <a:pPr lvl="1" marL="743040" indent="-281880">
              <a:lnSpc>
                <a:spcPct val="80000"/>
              </a:lnSpc>
              <a:buClr>
                <a:srgbClr val="000000"/>
              </a:buClr>
              <a:buFont typeface="Arial"/>
              <a:buChar char="•"/>
            </a:pPr>
            <a:r>
              <a:rPr b="1" lang="en-US" sz="1400" spc="-1" strike="noStrike">
                <a:solidFill>
                  <a:srgbClr val="000000"/>
                </a:solidFill>
                <a:latin typeface="Arial"/>
                <a:ea typeface="MS PGothic"/>
              </a:rPr>
              <a:t>Show slides #1 through #4 of this presentation</a:t>
            </a:r>
            <a:endParaRPr b="0" lang="en-US" sz="1400" spc="-1" strike="noStrike" u="sng">
              <a:solidFill>
                <a:srgbClr val="2a6099"/>
              </a:solidFill>
              <a:uFill>
                <a:solidFill>
                  <a:srgbClr val="2a6099"/>
                </a:solidFill>
              </a:uFill>
              <a:latin typeface="Arial"/>
            </a:endParaRPr>
          </a:p>
          <a:p>
            <a:pPr lvl="1" marL="743040" indent="-281880">
              <a:lnSpc>
                <a:spcPct val="80000"/>
              </a:lnSpc>
              <a:buClr>
                <a:srgbClr val="000000"/>
              </a:buClr>
              <a:buFont typeface="Arial"/>
              <a:buChar char="•"/>
            </a:pPr>
            <a:r>
              <a:rPr b="1" lang="en-US" sz="1400" spc="-1" strike="noStrike">
                <a:solidFill>
                  <a:srgbClr val="000000"/>
                </a:solidFill>
                <a:latin typeface="Arial"/>
                <a:ea typeface="MS PGothic"/>
              </a:rPr>
              <a:t>Advise the WG attendees that:</a:t>
            </a:r>
            <a:r>
              <a:rPr b="0" lang="en-US" sz="1400" spc="-1" strike="noStrike">
                <a:solidFill>
                  <a:srgbClr val="000000"/>
                </a:solidFill>
                <a:latin typeface="Arial"/>
                <a:ea typeface="MS PGothic"/>
              </a:rPr>
              <a:t> </a:t>
            </a:r>
            <a:endParaRPr b="0" lang="en-US" sz="1400" spc="-1" strike="noStrike" u="sng">
              <a:solidFill>
                <a:srgbClr val="2a6099"/>
              </a:solidFill>
              <a:uFill>
                <a:solidFill>
                  <a:srgbClr val="2a6099"/>
                </a:solidFill>
              </a:uFill>
              <a:latin typeface="Arial"/>
            </a:endParaRPr>
          </a:p>
          <a:p>
            <a:pPr lvl="2" marL="1143000" indent="-224640">
              <a:lnSpc>
                <a:spcPct val="80000"/>
              </a:lnSpc>
              <a:buClr>
                <a:srgbClr val="000000"/>
              </a:buClr>
              <a:buFont typeface="Arial"/>
              <a:buChar char="•"/>
            </a:pPr>
            <a:r>
              <a:rPr b="0" lang="en-US" sz="1400" spc="-1" strike="noStrike">
                <a:solidFill>
                  <a:srgbClr val="000000"/>
                </a:solidFill>
                <a:latin typeface="Arial"/>
                <a:ea typeface="MS PGothic"/>
              </a:rPr>
              <a:t>The IEEE’s patent policy is described in Clause 6 of the </a:t>
            </a:r>
            <a:r>
              <a:rPr b="0" i="1" lang="en-US" sz="1400" spc="-1" strike="noStrike">
                <a:solidFill>
                  <a:srgbClr val="000000"/>
                </a:solidFill>
                <a:latin typeface="Arial"/>
                <a:ea typeface="MS PGothic"/>
              </a:rPr>
              <a:t>IEEE-SA Standards Board Bylaws</a:t>
            </a:r>
            <a:r>
              <a:rPr b="0" lang="en-US" sz="1400" spc="-1" strike="noStrike">
                <a:solidFill>
                  <a:srgbClr val="000000"/>
                </a:solidFill>
                <a:latin typeface="Arial"/>
                <a:ea typeface="MS PGothic"/>
              </a:rPr>
              <a:t>;</a:t>
            </a:r>
            <a:endParaRPr b="0" lang="en-US" sz="1400" spc="-1" strike="noStrike" u="sng">
              <a:solidFill>
                <a:srgbClr val="2a6099"/>
              </a:solidFill>
              <a:uFill>
                <a:solidFill>
                  <a:srgbClr val="2a6099"/>
                </a:solidFill>
              </a:uFill>
              <a:latin typeface="Arial"/>
            </a:endParaRPr>
          </a:p>
          <a:p>
            <a:pPr lvl="2" marL="1143000" indent="-224640">
              <a:lnSpc>
                <a:spcPct val="80000"/>
              </a:lnSpc>
              <a:buClr>
                <a:srgbClr val="000000"/>
              </a:buClr>
              <a:buFont typeface="Arial"/>
              <a:buChar char="•"/>
            </a:pPr>
            <a:r>
              <a:rPr b="0" lang="en-US" sz="1400" spc="-1" strike="noStrike">
                <a:solidFill>
                  <a:srgbClr val="000000"/>
                </a:solidFill>
                <a:latin typeface="Arial"/>
                <a:ea typeface="MS PGothic"/>
              </a:rPr>
              <a:t>Early identification of patent claims which may be essential for the use of standards under development is strongly encouraged; </a:t>
            </a:r>
            <a:endParaRPr b="0" lang="en-US" sz="1400" spc="-1" strike="noStrike" u="sng">
              <a:solidFill>
                <a:srgbClr val="2a6099"/>
              </a:solidFill>
              <a:uFill>
                <a:solidFill>
                  <a:srgbClr val="2a6099"/>
                </a:solidFill>
              </a:uFill>
              <a:latin typeface="Arial"/>
            </a:endParaRPr>
          </a:p>
          <a:p>
            <a:pPr lvl="2" marL="1143000" indent="-224640">
              <a:lnSpc>
                <a:spcPct val="80000"/>
              </a:lnSpc>
              <a:buClr>
                <a:srgbClr val="000000"/>
              </a:buClr>
              <a:buFont typeface="Arial"/>
              <a:buChar char="•"/>
            </a:pPr>
            <a:r>
              <a:rPr b="0" lang="en-US" sz="1400" spc="-1" strike="noStrike">
                <a:solidFill>
                  <a:srgbClr val="000000"/>
                </a:solidFill>
                <a:latin typeface="Arial"/>
                <a:ea typeface="MS PGothic"/>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
              <a:rPr b="0" lang="en-US" sz="1400" spc="-1" strike="noStrike">
                <a:solidFill>
                  <a:srgbClr val="000000"/>
                </a:solidFill>
                <a:latin typeface="Arial"/>
                <a:ea typeface="MS PGothic"/>
              </a:rPr>
              <a:t> </a:t>
            </a:r>
            <a:endParaRPr b="0" lang="en-US" sz="1400" spc="-1" strike="noStrike" u="sng">
              <a:solidFill>
                <a:srgbClr val="2a6099"/>
              </a:solidFill>
              <a:uFill>
                <a:solidFill>
                  <a:srgbClr val="2a6099"/>
                </a:solidFill>
              </a:uFill>
              <a:latin typeface="Arial"/>
            </a:endParaRPr>
          </a:p>
          <a:p>
            <a:pPr lvl="1" marL="743040" indent="-281880">
              <a:lnSpc>
                <a:spcPct val="20000"/>
              </a:lnSpc>
              <a:buClr>
                <a:srgbClr val="000000"/>
              </a:buClr>
              <a:buFont typeface="Arial"/>
              <a:buChar char="•"/>
            </a:pPr>
            <a:r>
              <a:rPr b="1" lang="en-US" sz="1400" spc="-1" strike="noStrike">
                <a:solidFill>
                  <a:srgbClr val="000000"/>
                </a:solidFill>
                <a:latin typeface="Arial"/>
                <a:ea typeface="MS PGothic"/>
              </a:rPr>
              <a:t>Instruct the WG Secretary to record in the minutes of the relevant WG meeting:</a:t>
            </a:r>
            <a:r>
              <a:rPr b="0" lang="en-US" sz="900" spc="-1" strike="noStrike">
                <a:solidFill>
                  <a:srgbClr val="000000"/>
                </a:solidFill>
                <a:latin typeface="Arial"/>
                <a:ea typeface="MS PGothic"/>
              </a:rPr>
              <a:t> </a:t>
            </a:r>
            <a:endParaRPr b="0" lang="en-US" sz="900" spc="-1" strike="noStrike" u="sng">
              <a:solidFill>
                <a:srgbClr val="2a6099"/>
              </a:solidFill>
              <a:uFill>
                <a:solidFill>
                  <a:srgbClr val="2a6099"/>
                </a:solidFill>
              </a:uFill>
              <a:latin typeface="Arial"/>
            </a:endParaRPr>
          </a:p>
          <a:p>
            <a:pPr lvl="2" marL="1143000" indent="-224640">
              <a:lnSpc>
                <a:spcPct val="80000"/>
              </a:lnSpc>
              <a:buClr>
                <a:srgbClr val="000000"/>
              </a:buClr>
              <a:buFont typeface="Arial"/>
              <a:buChar char="•"/>
            </a:pPr>
            <a:r>
              <a:rPr b="0" lang="en-US" sz="1400" spc="-1" strike="noStrike">
                <a:solidFill>
                  <a:srgbClr val="000000"/>
                </a:solidFill>
                <a:latin typeface="Arial"/>
                <a:ea typeface="MS PGothic"/>
              </a:rPr>
              <a:t>That the foregoing information was provided and that slides 1 through 4 (and this slide 0, if applicable) were shown; </a:t>
            </a:r>
            <a:endParaRPr b="0" lang="en-US" sz="1400" spc="-1" strike="noStrike" u="sng">
              <a:solidFill>
                <a:srgbClr val="2a6099"/>
              </a:solidFill>
              <a:uFill>
                <a:solidFill>
                  <a:srgbClr val="2a6099"/>
                </a:solidFill>
              </a:uFill>
              <a:latin typeface="Arial"/>
            </a:endParaRPr>
          </a:p>
          <a:p>
            <a:pPr lvl="2" marL="1143000" indent="-224640">
              <a:lnSpc>
                <a:spcPct val="80000"/>
              </a:lnSpc>
              <a:buClr>
                <a:srgbClr val="000000"/>
              </a:buClr>
              <a:buFont typeface="Arial"/>
              <a:buChar char="•"/>
            </a:pPr>
            <a:r>
              <a:rPr b="0" lang="en-US" sz="1400" spc="-1" strike="noStrike">
                <a:solidFill>
                  <a:srgbClr val="000000"/>
                </a:solidFill>
                <a:latin typeface="Arial"/>
                <a:ea typeface="MS PGothic"/>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endParaRPr b="0" lang="en-US" sz="1400" spc="-1" strike="noStrike" u="sng">
              <a:solidFill>
                <a:srgbClr val="2a6099"/>
              </a:solidFill>
              <a:uFill>
                <a:solidFill>
                  <a:srgbClr val="2a6099"/>
                </a:solidFill>
              </a:uFill>
              <a:latin typeface="Arial"/>
            </a:endParaRPr>
          </a:p>
          <a:p>
            <a:pPr lvl="2" marL="1143000" indent="-224640">
              <a:lnSpc>
                <a:spcPct val="80000"/>
              </a:lnSpc>
              <a:buClr>
                <a:srgbClr val="000000"/>
              </a:buClr>
              <a:buFont typeface="Arial"/>
              <a:buChar char="•"/>
            </a:pPr>
            <a:r>
              <a:rPr b="0" lang="en-US" sz="1400" spc="-1" strike="noStrike">
                <a:solidFill>
                  <a:srgbClr val="000000"/>
                </a:solidFill>
                <a:latin typeface="Arial"/>
                <a:ea typeface="MS PGothic"/>
              </a:rPr>
              <a:t>Any responses that were given, specifically the patent claim(s)/patent application claim(s) and/or the holder of the patent claim(s)/patent application claim(s) that were identified (if any) and by whom.</a:t>
            </a:r>
            <a:endParaRPr b="0" lang="en-US" sz="1400" spc="-1" strike="noStrike" u="sng">
              <a:solidFill>
                <a:srgbClr val="2a6099"/>
              </a:solidFill>
              <a:uFill>
                <a:solidFill>
                  <a:srgbClr val="2a6099"/>
                </a:solidFill>
              </a:uFill>
              <a:latin typeface="Arial"/>
            </a:endParaRPr>
          </a:p>
          <a:p>
            <a:pPr>
              <a:lnSpc>
                <a:spcPct val="100000"/>
              </a:lnSpc>
            </a:pPr>
            <a:endParaRPr b="0" lang="en-US" sz="1400" spc="-1" strike="noStrike" u="sng">
              <a:solidFill>
                <a:srgbClr val="2a6099"/>
              </a:solidFill>
              <a:uFill>
                <a:solidFill>
                  <a:srgbClr val="2a6099"/>
                </a:solidFill>
              </a:uFill>
              <a:latin typeface="Arial"/>
            </a:endParaRPr>
          </a:p>
          <a:p>
            <a:pPr lvl="1" marL="743040" indent="-281880">
              <a:lnSpc>
                <a:spcPct val="80000"/>
              </a:lnSpc>
              <a:buClr>
                <a:srgbClr val="000000"/>
              </a:buClr>
              <a:buFont typeface="Arial"/>
              <a:buChar char="•"/>
            </a:pPr>
            <a:r>
              <a:rPr b="0" lang="en-US" sz="1400" spc="-1" strike="noStrike">
                <a:solidFill>
                  <a:srgbClr val="000000"/>
                </a:solidFill>
                <a:latin typeface="Arial"/>
                <a:ea typeface="MS PGothic"/>
              </a:rPr>
              <a:t>The WG Chair shall ensure that a request is made to any identified holders of potential essential patent claim(s) to complete and submit a Letter of Assurance.</a:t>
            </a:r>
            <a:endParaRPr b="0" lang="en-US" sz="1400" spc="-1" strike="noStrike" u="sng">
              <a:solidFill>
                <a:srgbClr val="2a6099"/>
              </a:solidFill>
              <a:uFill>
                <a:solidFill>
                  <a:srgbClr val="2a6099"/>
                </a:solidFill>
              </a:uFill>
              <a:latin typeface="Arial"/>
            </a:endParaRPr>
          </a:p>
          <a:p>
            <a:pPr lvl="1" marL="743040" indent="-281880">
              <a:lnSpc>
                <a:spcPct val="80000"/>
              </a:lnSpc>
              <a:buClr>
                <a:srgbClr val="000000"/>
              </a:buClr>
              <a:buFont typeface="Arial"/>
              <a:buChar char="•"/>
            </a:pPr>
            <a:r>
              <a:rPr b="0" lang="en-US" sz="1400" spc="-1" strike="noStrike">
                <a:solidFill>
                  <a:srgbClr val="000000"/>
                </a:solidFill>
                <a:latin typeface="Arial"/>
                <a:ea typeface="MS PGothic"/>
              </a:rPr>
              <a:t>It is recommended that the WG chair review the guidance in </a:t>
            </a:r>
            <a:r>
              <a:rPr b="0" i="1" lang="en-US" sz="1400" spc="-1" strike="noStrike">
                <a:solidFill>
                  <a:srgbClr val="000000"/>
                </a:solidFill>
                <a:latin typeface="Arial"/>
                <a:ea typeface="MS PGothic"/>
              </a:rPr>
              <a:t>IEEE-SA Standards Board Operations Manual</a:t>
            </a:r>
            <a:r>
              <a:rPr b="0" lang="en-US" sz="1400" spc="-1" strike="noStrike">
                <a:solidFill>
                  <a:srgbClr val="000000"/>
                </a:solidFill>
                <a:latin typeface="Arial"/>
                <a:ea typeface="MS PGothic"/>
              </a:rPr>
              <a:t> 6.3.5 and in FAQs 14 and 15 on inclusion of potential Essential Patent Claims by incorporation or by reference.</a:t>
            </a:r>
            <a:r>
              <a:rPr b="0" lang="en-US" sz="1400" spc="-1" strike="noStrike">
                <a:solidFill>
                  <a:srgbClr val="ff3300"/>
                </a:solidFill>
                <a:latin typeface="Arial"/>
                <a:ea typeface="MS PGothic"/>
              </a:rPr>
              <a:t> </a:t>
            </a:r>
            <a:endParaRPr b="0" lang="en-US" sz="1400" spc="-1" strike="noStrike" u="sng">
              <a:solidFill>
                <a:srgbClr val="2a6099"/>
              </a:solidFill>
              <a:uFill>
                <a:solidFill>
                  <a:srgbClr val="2a6099"/>
                </a:solidFill>
              </a:uFill>
              <a:latin typeface="Arial"/>
            </a:endParaRPr>
          </a:p>
          <a:p>
            <a:pPr marL="743040" indent="-281880">
              <a:lnSpc>
                <a:spcPct val="80000"/>
              </a:lnSpc>
              <a:spcBef>
                <a:spcPts val="60"/>
              </a:spcBef>
            </a:pPr>
            <a:endParaRPr b="0" lang="en-US" sz="1400" spc="-1" strike="noStrike" u="sng">
              <a:solidFill>
                <a:srgbClr val="2a6099"/>
              </a:solidFill>
              <a:uFill>
                <a:solidFill>
                  <a:srgbClr val="2a6099"/>
                </a:solidFill>
              </a:uFill>
              <a:latin typeface="Arial"/>
            </a:endParaRPr>
          </a:p>
          <a:p>
            <a:pPr marL="743040" indent="-281880">
              <a:lnSpc>
                <a:spcPct val="80000"/>
              </a:lnSpc>
              <a:spcBef>
                <a:spcPts val="60"/>
              </a:spcBef>
            </a:pPr>
            <a:r>
              <a:rPr b="0" lang="en-US" sz="1200" spc="-1" strike="noStrike">
                <a:solidFill>
                  <a:srgbClr val="000000"/>
                </a:solidFill>
                <a:latin typeface="Arial"/>
                <a:ea typeface="MS PGothic"/>
              </a:rPr>
              <a:t>	</a:t>
            </a:r>
            <a:r>
              <a:rPr b="0" lang="en-US" sz="1200" spc="-1" strike="noStrike">
                <a:solidFill>
                  <a:srgbClr val="000000"/>
                </a:solidFill>
                <a:latin typeface="Arial"/>
                <a:ea typeface="MS PGothic"/>
              </a:rPr>
              <a:t>Note: </a:t>
            </a:r>
            <a:r>
              <a:rPr b="1" lang="en-US" sz="1200" spc="-1" strike="noStrike">
                <a:solidFill>
                  <a:srgbClr val="000000"/>
                </a:solidFill>
                <a:latin typeface="Arial"/>
                <a:ea typeface="MS PGothic"/>
              </a:rPr>
              <a:t>WG</a:t>
            </a:r>
            <a:r>
              <a:rPr b="0" lang="en-US" sz="1200" spc="-1" strike="noStrike">
                <a:solidFill>
                  <a:srgbClr val="000000"/>
                </a:solidFill>
                <a:latin typeface="Arial"/>
                <a:ea typeface="MS PGothic"/>
              </a:rPr>
              <a:t> includes Working Groups, Task Groups, and other standards-developing committees with a PAR approved by the IEEE-SA Standards Board.</a:t>
            </a:r>
            <a:endParaRPr b="0" lang="en-US" sz="1200" spc="-1" strike="noStrike" u="sng">
              <a:solidFill>
                <a:srgbClr val="2a6099"/>
              </a:solidFill>
              <a:uFill>
                <a:solidFill>
                  <a:srgbClr val="2a6099"/>
                </a:solidFill>
              </a:uFill>
              <a:latin typeface="Arial"/>
            </a:endParaRPr>
          </a:p>
        </p:txBody>
      </p:sp>
      <p:sp>
        <p:nvSpPr>
          <p:cNvPr id="146" name="CustomShape 2"/>
          <p:cNvSpPr/>
          <p:nvPr/>
        </p:nvSpPr>
        <p:spPr>
          <a:xfrm>
            <a:off x="685800" y="533520"/>
            <a:ext cx="7768440" cy="605520"/>
          </a:xfrm>
          <a:prstGeom prst="rect">
            <a:avLst/>
          </a:prstGeom>
          <a:noFill/>
          <a:ln>
            <a:noFill/>
          </a:ln>
        </p:spPr>
        <p:style>
          <a:lnRef idx="0"/>
          <a:fillRef idx="0"/>
          <a:effectRef idx="0"/>
          <a:fontRef idx="minor"/>
        </p:style>
        <p:txBody>
          <a:bodyPr lIns="90360" rIns="90360" tIns="44280" bIns="44280" anchor="ctr">
            <a:noAutofit/>
          </a:bodyPr>
          <a:p>
            <a:pPr algn="ctr">
              <a:lnSpc>
                <a:spcPct val="100000"/>
              </a:lnSpc>
            </a:pPr>
            <a:r>
              <a:rPr b="0" lang="en-US" sz="2400" spc="-1" strike="noStrike">
                <a:solidFill>
                  <a:srgbClr val="000000"/>
                </a:solidFill>
                <a:latin typeface="Arial"/>
                <a:ea typeface="MS PGothic"/>
              </a:rPr>
              <a:t>Instructions for the WG Chair</a:t>
            </a:r>
            <a:endParaRPr b="0" lang="en-US" sz="2400" spc="-1" strike="noStrike" u="sng">
              <a:solidFill>
                <a:srgbClr val="2a6099"/>
              </a:solidFill>
              <a:uFill>
                <a:solidFill>
                  <a:srgbClr val="2a6099"/>
                </a:solidFill>
              </a:uFill>
              <a:latin typeface="Arial"/>
            </a:endParaRPr>
          </a:p>
        </p:txBody>
      </p:sp>
      <p:sp>
        <p:nvSpPr>
          <p:cNvPr id="147" name="CustomShape 3"/>
          <p:cNvSpPr/>
          <p:nvPr/>
        </p:nvSpPr>
        <p:spPr>
          <a:xfrm>
            <a:off x="685800" y="-228600"/>
            <a:ext cx="7768440" cy="1065960"/>
          </a:xfrm>
          <a:prstGeom prst="rect">
            <a:avLst/>
          </a:prstGeom>
          <a:noFill/>
          <a:ln>
            <a:noFill/>
          </a:ln>
        </p:spPr>
        <p:style>
          <a:lnRef idx="0"/>
          <a:fillRef idx="0"/>
          <a:effectRef idx="0"/>
          <a:fontRef idx="minor"/>
        </p:style>
      </p:sp>
      <p:sp>
        <p:nvSpPr>
          <p:cNvPr id="148" name="CustomShape 4"/>
          <p:cNvSpPr/>
          <p:nvPr/>
        </p:nvSpPr>
        <p:spPr>
          <a:xfrm>
            <a:off x="380880" y="838080"/>
            <a:ext cx="8454240" cy="5558760"/>
          </a:xfrm>
          <a:prstGeom prst="rect">
            <a:avLst/>
          </a:prstGeom>
          <a:noFill/>
          <a:ln>
            <a:noFill/>
          </a:ln>
        </p:spPr>
        <p:style>
          <a:lnRef idx="0"/>
          <a:fillRef idx="0"/>
          <a:effectRef idx="0"/>
          <a:fontRef idx="minor"/>
        </p:style>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CustomShape 1"/>
          <p:cNvSpPr/>
          <p:nvPr/>
        </p:nvSpPr>
        <p:spPr>
          <a:xfrm>
            <a:off x="339840" y="692280"/>
            <a:ext cx="8835120" cy="39276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en-US" sz="2800" spc="-1" strike="noStrike">
                <a:solidFill>
                  <a:srgbClr val="000000"/>
                </a:solidFill>
                <a:latin typeface="Arial"/>
                <a:ea typeface="MS PGothic"/>
              </a:rPr>
              <a:t>Participants, Patents, and Duty to Inform</a:t>
            </a:r>
            <a:endParaRPr b="0" lang="en-US" sz="2800" spc="-1" strike="noStrike" u="sng">
              <a:solidFill>
                <a:srgbClr val="2a6099"/>
              </a:solidFill>
              <a:uFill>
                <a:solidFill>
                  <a:srgbClr val="2a6099"/>
                </a:solidFill>
              </a:uFill>
              <a:latin typeface="Arial"/>
            </a:endParaRPr>
          </a:p>
        </p:txBody>
      </p:sp>
      <p:sp>
        <p:nvSpPr>
          <p:cNvPr id="150" name="CustomShape 2"/>
          <p:cNvSpPr/>
          <p:nvPr/>
        </p:nvSpPr>
        <p:spPr>
          <a:xfrm>
            <a:off x="34920" y="1413000"/>
            <a:ext cx="9140040" cy="4872960"/>
          </a:xfrm>
          <a:prstGeom prst="rect">
            <a:avLst/>
          </a:prstGeom>
          <a:noFill/>
          <a:ln>
            <a:noFill/>
          </a:ln>
        </p:spPr>
        <p:style>
          <a:lnRef idx="0"/>
          <a:fillRef idx="0"/>
          <a:effectRef idx="0"/>
          <a:fontRef idx="minor"/>
        </p:style>
        <p:txBody>
          <a:bodyPr lIns="92160" rIns="92160" tIns="46080" bIns="46080">
            <a:noAutofit/>
          </a:bodyPr>
          <a:p>
            <a:pPr marL="343080" indent="-339120" algn="ctr">
              <a:lnSpc>
                <a:spcPct val="100000"/>
              </a:lnSpc>
              <a:spcBef>
                <a:spcPts val="799"/>
              </a:spcBef>
            </a:pPr>
            <a:r>
              <a:rPr b="1" lang="en-US" sz="1600" spc="-1" strike="noStrike">
                <a:solidFill>
                  <a:srgbClr val="000000"/>
                </a:solidFill>
                <a:latin typeface="Arial"/>
                <a:ea typeface="MS PGothic"/>
              </a:rPr>
              <a:t>All participants in this meeting have certain obligations under the IEEE-SA Patent Policy. </a:t>
            </a:r>
            <a:endParaRPr b="0" lang="en-US" sz="1600" spc="-1" strike="noStrike" u="sng">
              <a:solidFill>
                <a:srgbClr val="2a6099"/>
              </a:solidFill>
              <a:uFill>
                <a:solidFill>
                  <a:srgbClr val="2a6099"/>
                </a:solidFill>
              </a:uFill>
              <a:latin typeface="Arial"/>
            </a:endParaRPr>
          </a:p>
          <a:p>
            <a:pPr lvl="1" marL="743040" indent="-281880">
              <a:lnSpc>
                <a:spcPct val="100000"/>
              </a:lnSpc>
              <a:spcBef>
                <a:spcPts val="700"/>
              </a:spcBef>
              <a:buClr>
                <a:srgbClr val="000000"/>
              </a:buClr>
              <a:buFont typeface="Arial"/>
              <a:buChar char="•"/>
            </a:pPr>
            <a:r>
              <a:rPr b="1" lang="en-US" sz="1600" spc="-1" strike="noStrike">
                <a:solidFill>
                  <a:srgbClr val="003399"/>
                </a:solidFill>
                <a:latin typeface="Arial"/>
                <a:ea typeface="MS PGothic"/>
              </a:rPr>
              <a:t>Participants [Note: Quoted text excerpted from IEEE-SA Standards Board Bylaws subclause 6.2]:</a:t>
            </a:r>
            <a:endParaRPr b="0" lang="en-US" sz="1600" spc="-1" strike="noStrike" u="sng">
              <a:solidFill>
                <a:srgbClr val="2a6099"/>
              </a:solidFill>
              <a:uFill>
                <a:solidFill>
                  <a:srgbClr val="2a6099"/>
                </a:solidFill>
              </a:uFill>
              <a:latin typeface="Arial"/>
            </a:endParaRPr>
          </a:p>
          <a:p>
            <a:pPr lvl="2" marL="1143000" indent="-224640">
              <a:lnSpc>
                <a:spcPct val="100000"/>
              </a:lnSpc>
              <a:spcBef>
                <a:spcPts val="601"/>
              </a:spcBef>
              <a:buClr>
                <a:srgbClr val="000000"/>
              </a:buClr>
              <a:buFont typeface="Arial"/>
              <a:buChar char="•"/>
            </a:pPr>
            <a:r>
              <a:rPr b="1" lang="en-US" sz="1600" spc="-1" strike="noStrike">
                <a:solidFill>
                  <a:srgbClr val="003399"/>
                </a:solidFill>
                <a:latin typeface="Arial"/>
                <a:ea typeface="MS PGothic"/>
              </a:rPr>
              <a:t>“</a:t>
            </a:r>
            <a:r>
              <a:rPr b="1" lang="en-US" sz="1600" spc="-1" strike="noStrike">
                <a:solidFill>
                  <a:srgbClr val="003399"/>
                </a:solidFill>
                <a:latin typeface="Arial"/>
                <a:ea typeface="MS PGothic"/>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600" spc="-1" strike="noStrike" u="sng">
              <a:solidFill>
                <a:srgbClr val="2a6099"/>
              </a:solidFill>
              <a:uFill>
                <a:solidFill>
                  <a:srgbClr val="2a6099"/>
                </a:solidFill>
              </a:uFill>
              <a:latin typeface="Arial"/>
            </a:endParaRPr>
          </a:p>
          <a:p>
            <a:pPr lvl="2" marL="1143000" indent="-224640">
              <a:lnSpc>
                <a:spcPct val="100000"/>
              </a:lnSpc>
              <a:spcBef>
                <a:spcPts val="601"/>
              </a:spcBef>
              <a:buClr>
                <a:srgbClr val="000000"/>
              </a:buClr>
              <a:buFont typeface="Arial"/>
              <a:buChar char="•"/>
            </a:pPr>
            <a:r>
              <a:rPr b="1" lang="en-US" sz="1600" spc="-1" strike="noStrike">
                <a:solidFill>
                  <a:srgbClr val="003399"/>
                </a:solidFill>
                <a:latin typeface="Arial"/>
                <a:ea typeface="MS PGothic"/>
              </a:rPr>
              <a:t>“</a:t>
            </a:r>
            <a:r>
              <a:rPr b="1" lang="en-US" sz="1600" spc="-1" strike="noStrike">
                <a:solidFill>
                  <a:srgbClr val="003399"/>
                </a:solidFill>
                <a:latin typeface="Arial"/>
                <a:ea typeface="MS PGothic"/>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endParaRPr b="0" lang="en-US" sz="1600" spc="-1" strike="noStrike" u="sng">
              <a:solidFill>
                <a:srgbClr val="2a6099"/>
              </a:solidFill>
              <a:uFill>
                <a:solidFill>
                  <a:srgbClr val="2a6099"/>
                </a:solidFill>
              </a:uFill>
              <a:latin typeface="Arial"/>
            </a:endParaRPr>
          </a:p>
          <a:p>
            <a:pPr lvl="1" marL="743040" indent="-281880">
              <a:lnSpc>
                <a:spcPct val="100000"/>
              </a:lnSpc>
              <a:spcBef>
                <a:spcPts val="700"/>
              </a:spcBef>
              <a:buClr>
                <a:srgbClr val="000000"/>
              </a:buClr>
              <a:buFont typeface="Arial"/>
              <a:buChar char="•"/>
            </a:pPr>
            <a:r>
              <a:rPr b="1" lang="en-US" sz="1600" spc="-1" strike="noStrike">
                <a:solidFill>
                  <a:srgbClr val="003399"/>
                </a:solidFill>
                <a:latin typeface="Arial"/>
                <a:ea typeface="MS PGothic"/>
              </a:rPr>
              <a:t>The above does not apply if the patent claim is already the subject of an Accepted Letter of Assurance that applies to the proposed standard(s) under consideration by this group</a:t>
            </a:r>
            <a:endParaRPr b="0" lang="en-US" sz="1600" spc="-1" strike="noStrike" u="sng">
              <a:solidFill>
                <a:srgbClr val="2a6099"/>
              </a:solidFill>
              <a:uFill>
                <a:solidFill>
                  <a:srgbClr val="2a6099"/>
                </a:solidFill>
              </a:uFill>
              <a:latin typeface="Arial"/>
            </a:endParaRPr>
          </a:p>
          <a:p>
            <a:pPr lvl="1" marL="743040" indent="-281880">
              <a:lnSpc>
                <a:spcPct val="100000"/>
              </a:lnSpc>
              <a:spcBef>
                <a:spcPts val="700"/>
              </a:spcBef>
              <a:buClr>
                <a:srgbClr val="000000"/>
              </a:buClr>
              <a:buFont typeface="Arial"/>
              <a:buChar char="•"/>
            </a:pPr>
            <a:r>
              <a:rPr b="1" lang="en-US" sz="1600" spc="-1" strike="noStrike">
                <a:solidFill>
                  <a:srgbClr val="003399"/>
                </a:solidFill>
                <a:latin typeface="Arial"/>
                <a:ea typeface="MS PGothic"/>
              </a:rPr>
              <a:t>Early identification of holders of potential Essential Patent Claims is strongly encouraged</a:t>
            </a:r>
            <a:endParaRPr b="0" lang="en-US" sz="1600" spc="-1" strike="noStrike" u="sng">
              <a:solidFill>
                <a:srgbClr val="2a6099"/>
              </a:solidFill>
              <a:uFill>
                <a:solidFill>
                  <a:srgbClr val="2a6099"/>
                </a:solidFill>
              </a:uFill>
              <a:latin typeface="Arial"/>
            </a:endParaRPr>
          </a:p>
          <a:p>
            <a:pPr lvl="1" marL="743040" indent="-281880">
              <a:lnSpc>
                <a:spcPct val="100000"/>
              </a:lnSpc>
              <a:spcBef>
                <a:spcPts val="700"/>
              </a:spcBef>
              <a:buClr>
                <a:srgbClr val="000000"/>
              </a:buClr>
              <a:buFont typeface="Arial"/>
              <a:buChar char="•"/>
            </a:pPr>
            <a:r>
              <a:rPr b="1" lang="en-US" sz="1600" spc="-1" strike="noStrike">
                <a:solidFill>
                  <a:srgbClr val="003399"/>
                </a:solidFill>
                <a:latin typeface="Arial"/>
                <a:ea typeface="MS PGothic"/>
              </a:rPr>
              <a:t>No duty to perform a patent search</a:t>
            </a:r>
            <a:endParaRPr b="0" lang="en-US" sz="1600" spc="-1" strike="noStrike" u="sng">
              <a:solidFill>
                <a:srgbClr val="2a6099"/>
              </a:solidFill>
              <a:uFill>
                <a:solidFill>
                  <a:srgbClr val="2a6099"/>
                </a:solidFill>
              </a:uFill>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CustomShape 1"/>
          <p:cNvSpPr/>
          <p:nvPr/>
        </p:nvSpPr>
        <p:spPr>
          <a:xfrm>
            <a:off x="684360" y="658800"/>
            <a:ext cx="7768440" cy="82476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en-US" sz="4000" spc="-1" strike="noStrike" u="sng">
                <a:solidFill>
                  <a:srgbClr val="000000"/>
                </a:solidFill>
                <a:uFillTx/>
                <a:latin typeface="Arial"/>
                <a:ea typeface="MS PGothic"/>
              </a:rPr>
              <a:t>Patent Related Links</a:t>
            </a:r>
            <a:endParaRPr b="0" lang="en-US" sz="4000" spc="-1" strike="noStrike" u="sng">
              <a:solidFill>
                <a:srgbClr val="2a6099"/>
              </a:solidFill>
              <a:uFill>
                <a:solidFill>
                  <a:srgbClr val="2a6099"/>
                </a:solidFill>
              </a:uFill>
              <a:latin typeface="Arial"/>
            </a:endParaRPr>
          </a:p>
        </p:txBody>
      </p:sp>
      <p:sp>
        <p:nvSpPr>
          <p:cNvPr id="152" name="CustomShape 2"/>
          <p:cNvSpPr/>
          <p:nvPr/>
        </p:nvSpPr>
        <p:spPr>
          <a:xfrm>
            <a:off x="0" y="1557360"/>
            <a:ext cx="8987760" cy="3380760"/>
          </a:xfrm>
          <a:prstGeom prst="rect">
            <a:avLst/>
          </a:prstGeom>
          <a:noFill/>
          <a:ln>
            <a:noFill/>
          </a:ln>
        </p:spPr>
        <p:style>
          <a:lnRef idx="0"/>
          <a:fillRef idx="0"/>
          <a:effectRef idx="0"/>
          <a:fontRef idx="minor"/>
        </p:style>
        <p:txBody>
          <a:bodyPr lIns="92160" rIns="92160" tIns="46080" bIns="46080">
            <a:noAutofit/>
          </a:bodyPr>
          <a:p>
            <a:pPr marL="743040" indent="-28188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All participants should be familiar with their obligations under the IEEE-SA Policies &amp; Procedures for standards development.</a:t>
            </a:r>
            <a:endParaRPr b="0" lang="en-US" sz="2000" spc="-1" strike="noStrike" u="sng">
              <a:solidFill>
                <a:srgbClr val="2a6099"/>
              </a:solidFill>
              <a:uFill>
                <a:solidFill>
                  <a:srgbClr val="2a6099"/>
                </a:solidFill>
              </a:uFill>
              <a:latin typeface="Arial"/>
            </a:endParaRPr>
          </a:p>
          <a:p>
            <a:pPr marL="743040" indent="-28188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Patent Policy is stated in these sources:</a:t>
            </a:r>
            <a:endParaRPr b="0" lang="en-US" sz="2000" spc="-1" strike="noStrike" u="sng">
              <a:solidFill>
                <a:srgbClr val="2a6099"/>
              </a:solidFill>
              <a:uFill>
                <a:solidFill>
                  <a:srgbClr val="2a6099"/>
                </a:solidFill>
              </a:uFill>
              <a:latin typeface="Arial"/>
            </a:endParaRPr>
          </a:p>
          <a:p>
            <a:pPr marL="743040" indent="-28188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IEEE-SA Standards Boards Bylaws</a:t>
            </a:r>
            <a:endParaRPr b="0" lang="en-US" sz="2000" spc="-1" strike="noStrike" u="sng">
              <a:solidFill>
                <a:srgbClr val="2a6099"/>
              </a:solidFill>
              <a:uFill>
                <a:solidFill>
                  <a:srgbClr val="2a6099"/>
                </a:solidFill>
              </a:uFill>
              <a:latin typeface="Arial"/>
            </a:endParaRPr>
          </a:p>
          <a:p>
            <a:pPr marL="743040" indent="-28188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i="1" lang="en-US" sz="2000" spc="-1" strike="noStrike">
                <a:solidFill>
                  <a:srgbClr val="000000"/>
                </a:solidFill>
                <a:latin typeface="Arial"/>
                <a:ea typeface="MS PGothic"/>
              </a:rPr>
              <a:t>http://standards.ieee.org/develop/policies/bylaws/sect6-7.html#6</a:t>
            </a:r>
            <a:endParaRPr b="0" lang="en-US" sz="2000" spc="-1" strike="noStrike" u="sng">
              <a:solidFill>
                <a:srgbClr val="2a6099"/>
              </a:solidFill>
              <a:uFill>
                <a:solidFill>
                  <a:srgbClr val="2a6099"/>
                </a:solidFill>
              </a:uFill>
              <a:latin typeface="Arial"/>
            </a:endParaRPr>
          </a:p>
          <a:p>
            <a:pPr marL="743040" indent="-28188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IEEE-SA Standards Board Operations Manual</a:t>
            </a:r>
            <a:endParaRPr b="0" lang="en-US" sz="2000" spc="-1" strike="noStrike" u="sng">
              <a:solidFill>
                <a:srgbClr val="2a6099"/>
              </a:solidFill>
              <a:uFill>
                <a:solidFill>
                  <a:srgbClr val="2a6099"/>
                </a:solidFill>
              </a:uFill>
              <a:latin typeface="Arial"/>
            </a:endParaRPr>
          </a:p>
          <a:p>
            <a:pPr marL="743040" indent="-28188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i="1" lang="en-US" sz="2000" spc="-1" strike="noStrike">
                <a:solidFill>
                  <a:srgbClr val="000000"/>
                </a:solidFill>
                <a:latin typeface="Arial"/>
                <a:ea typeface="MS PGothic"/>
              </a:rPr>
              <a:t>http://standards.ieee.org/develop/policies/opman/sect6.html#6.3</a:t>
            </a:r>
            <a:endParaRPr b="0" lang="en-US" sz="2000" spc="-1" strike="noStrike" u="sng">
              <a:solidFill>
                <a:srgbClr val="2a6099"/>
              </a:solidFill>
              <a:uFill>
                <a:solidFill>
                  <a:srgbClr val="2a6099"/>
                </a:solidFill>
              </a:uFill>
              <a:latin typeface="Arial"/>
            </a:endParaRPr>
          </a:p>
          <a:p>
            <a:pPr marL="743040" indent="-28188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Material about the patent policy is available at </a:t>
            </a:r>
            <a:endParaRPr b="0" lang="en-US" sz="2000" spc="-1" strike="noStrike" u="sng">
              <a:solidFill>
                <a:srgbClr val="2a6099"/>
              </a:solidFill>
              <a:uFill>
                <a:solidFill>
                  <a:srgbClr val="2a6099"/>
                </a:solidFill>
              </a:uFill>
              <a:latin typeface="Arial"/>
            </a:endParaRPr>
          </a:p>
          <a:p>
            <a:pPr marL="743040" indent="-28188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i="1" lang="en-US" sz="2000" spc="-1" strike="noStrike">
                <a:solidFill>
                  <a:srgbClr val="000000"/>
                </a:solidFill>
                <a:latin typeface="Arial"/>
                <a:ea typeface="MS PGothic"/>
              </a:rPr>
              <a:t>http://standards.ieee.org/about/sasb/patcom/materials.html</a:t>
            </a:r>
            <a:endParaRPr b="0" lang="en-US" sz="2000" spc="-1" strike="noStrike" u="sng">
              <a:solidFill>
                <a:srgbClr val="2a6099"/>
              </a:solidFill>
              <a:uFill>
                <a:solidFill>
                  <a:srgbClr val="2a6099"/>
                </a:solidFill>
              </a:uFill>
              <a:latin typeface="Arial"/>
            </a:endParaRPr>
          </a:p>
        </p:txBody>
      </p:sp>
      <p:sp>
        <p:nvSpPr>
          <p:cNvPr id="153" name="CustomShape 3"/>
          <p:cNvSpPr/>
          <p:nvPr/>
        </p:nvSpPr>
        <p:spPr>
          <a:xfrm>
            <a:off x="1403280" y="5030640"/>
            <a:ext cx="6777720" cy="11358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n-US" sz="1200" spc="-1" strike="noStrike">
                <a:solidFill>
                  <a:srgbClr val="000099"/>
                </a:solidFill>
                <a:latin typeface="Arial"/>
                <a:ea typeface="MS PGothic"/>
              </a:rPr>
              <a:t>If you have questions, contact the IEEE-SA Standards Board Patent Committee Administrator at patcom@ieee.org or visit http://standards.ieee.org/about/sasb/patcom/index.html</a:t>
            </a:r>
            <a:endParaRPr b="0" lang="en-US" sz="1200" spc="-1" strike="noStrike" u="sng">
              <a:solidFill>
                <a:srgbClr val="2a6099"/>
              </a:solidFill>
              <a:uFill>
                <a:solidFill>
                  <a:srgbClr val="2a6099"/>
                </a:solidFill>
              </a:uFill>
              <a:latin typeface="Arial"/>
            </a:endParaRPr>
          </a:p>
          <a:p>
            <a:pPr algn="ctr">
              <a:lnSpc>
                <a:spcPct val="80000"/>
              </a:lnSpc>
              <a:spcBef>
                <a:spcPts val="241"/>
              </a:spcBef>
            </a:pPr>
            <a:endParaRPr b="0" lang="en-US" sz="1200" spc="-1" strike="noStrike" u="sng">
              <a:solidFill>
                <a:srgbClr val="2a6099"/>
              </a:solidFill>
              <a:uFill>
                <a:solidFill>
                  <a:srgbClr val="2a6099"/>
                </a:solidFill>
              </a:uFill>
              <a:latin typeface="Arial"/>
            </a:endParaRPr>
          </a:p>
          <a:p>
            <a:pPr algn="ctr">
              <a:lnSpc>
                <a:spcPct val="80000"/>
              </a:lnSpc>
              <a:spcBef>
                <a:spcPts val="241"/>
              </a:spcBef>
            </a:pPr>
            <a:r>
              <a:rPr b="1" lang="en-US" sz="1200" spc="-1" strike="noStrike">
                <a:solidFill>
                  <a:srgbClr val="000099"/>
                </a:solidFill>
                <a:latin typeface="Arial"/>
                <a:ea typeface="MS PGothic"/>
              </a:rPr>
              <a:t>This slide set is available at https://development.standards.ieee.org/myproject/Public/mytools/mob/slideset.ppt</a:t>
            </a:r>
            <a:endParaRPr b="0" lang="en-US" sz="1200" spc="-1" strike="noStrike" u="sng">
              <a:solidFill>
                <a:srgbClr val="2a6099"/>
              </a:solidFill>
              <a:uFill>
                <a:solidFill>
                  <a:srgbClr val="2a6099"/>
                </a:solidFill>
              </a:uFill>
              <a:latin typeface="Arial"/>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CustomShape 1"/>
          <p:cNvSpPr/>
          <p:nvPr/>
        </p:nvSpPr>
        <p:spPr>
          <a:xfrm>
            <a:off x="324000" y="630360"/>
            <a:ext cx="8682840" cy="113904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en-US" sz="4000" spc="-1" strike="noStrike">
                <a:solidFill>
                  <a:srgbClr val="000000"/>
                </a:solidFill>
                <a:latin typeface="Arial"/>
                <a:ea typeface="MS PGothic"/>
              </a:rPr>
              <a:t>Call for Potentially Essential Patents</a:t>
            </a:r>
            <a:endParaRPr b="0" lang="en-US" sz="4000" spc="-1" strike="noStrike" u="sng">
              <a:solidFill>
                <a:srgbClr val="2a6099"/>
              </a:solidFill>
              <a:uFill>
                <a:solidFill>
                  <a:srgbClr val="2a6099"/>
                </a:solidFill>
              </a:uFill>
              <a:latin typeface="Arial"/>
            </a:endParaRPr>
          </a:p>
        </p:txBody>
      </p:sp>
      <p:sp>
        <p:nvSpPr>
          <p:cNvPr id="155" name="CustomShape 2"/>
          <p:cNvSpPr/>
          <p:nvPr/>
        </p:nvSpPr>
        <p:spPr>
          <a:xfrm>
            <a:off x="609480" y="1773360"/>
            <a:ext cx="7760520" cy="4463280"/>
          </a:xfrm>
          <a:prstGeom prst="rect">
            <a:avLst/>
          </a:prstGeom>
          <a:noFill/>
          <a:ln>
            <a:noFill/>
          </a:ln>
        </p:spPr>
        <p:style>
          <a:lnRef idx="0"/>
          <a:fillRef idx="0"/>
          <a:effectRef idx="0"/>
          <a:fontRef idx="minor"/>
        </p:style>
        <p:txBody>
          <a:bodyPr lIns="92160" rIns="92160" tIns="46080" bIns="46080">
            <a:noAutofit/>
          </a:bodyPr>
          <a:p>
            <a:pPr marL="343080" indent="-339120">
              <a:lnSpc>
                <a:spcPct val="100000"/>
              </a:lnSpc>
              <a:spcBef>
                <a:spcPts val="799"/>
              </a:spcBef>
              <a:buClr>
                <a:srgbClr val="000000"/>
              </a:buClr>
              <a:buFont typeface="Arial"/>
              <a:buChar char="•"/>
            </a:pPr>
            <a:r>
              <a:rPr b="0" lang="en-US" sz="2800" spc="-1" strike="noStrike">
                <a:solidFill>
                  <a:srgbClr val="000000"/>
                </a:solidFill>
                <a:latin typeface="Arial"/>
                <a:ea typeface="MS PGothic"/>
              </a:rPr>
              <a:t>If anyone in this meeting is personally aware of the holder of any patent claims that are potentially essential to implementation of the proposed standard(s) under consideration by this group and that are not already the subject of an Accepted Letter of Assurance: </a:t>
            </a:r>
            <a:endParaRPr b="0" lang="en-US" sz="2800" spc="-1" strike="noStrike" u="sng">
              <a:solidFill>
                <a:srgbClr val="2a6099"/>
              </a:solidFill>
              <a:uFill>
                <a:solidFill>
                  <a:srgbClr val="2a6099"/>
                </a:solidFill>
              </a:uFill>
              <a:latin typeface="Arial"/>
            </a:endParaRPr>
          </a:p>
          <a:p>
            <a:pPr lvl="1" marL="743040" indent="-281880">
              <a:lnSpc>
                <a:spcPct val="100000"/>
              </a:lnSpc>
              <a:spcBef>
                <a:spcPts val="700"/>
              </a:spcBef>
              <a:buClr>
                <a:srgbClr val="000000"/>
              </a:buClr>
              <a:buFont typeface="Arial"/>
              <a:buChar char="•"/>
            </a:pPr>
            <a:r>
              <a:rPr b="0" lang="en-US" sz="2000" spc="-1" strike="noStrike">
                <a:solidFill>
                  <a:srgbClr val="000000"/>
                </a:solidFill>
                <a:latin typeface="Arial"/>
                <a:ea typeface="MS PGothic"/>
              </a:rPr>
              <a:t>Either speak up now or</a:t>
            </a:r>
            <a:endParaRPr b="0" lang="en-US" sz="2000" spc="-1" strike="noStrike" u="sng">
              <a:solidFill>
                <a:srgbClr val="2a6099"/>
              </a:solidFill>
              <a:uFill>
                <a:solidFill>
                  <a:srgbClr val="2a6099"/>
                </a:solidFill>
              </a:uFill>
              <a:latin typeface="Arial"/>
            </a:endParaRPr>
          </a:p>
          <a:p>
            <a:pPr lvl="1" marL="743040" indent="-281880">
              <a:lnSpc>
                <a:spcPct val="100000"/>
              </a:lnSpc>
              <a:spcBef>
                <a:spcPts val="700"/>
              </a:spcBef>
              <a:buClr>
                <a:srgbClr val="000000"/>
              </a:buClr>
              <a:buFont typeface="Arial"/>
              <a:buChar char="•"/>
            </a:pPr>
            <a:r>
              <a:rPr b="0" lang="en-US" sz="2000" spc="-1" strike="noStrike">
                <a:solidFill>
                  <a:srgbClr val="000000"/>
                </a:solidFill>
                <a:latin typeface="Arial"/>
                <a:ea typeface="MS PGothic"/>
              </a:rPr>
              <a:t>Provide the chair of this group with the identity of the holder(s) of any and all such claims as soon as possible or</a:t>
            </a:r>
            <a:endParaRPr b="0" lang="en-US" sz="2000" spc="-1" strike="noStrike" u="sng">
              <a:solidFill>
                <a:srgbClr val="2a6099"/>
              </a:solidFill>
              <a:uFill>
                <a:solidFill>
                  <a:srgbClr val="2a6099"/>
                </a:solidFill>
              </a:uFill>
              <a:latin typeface="Arial"/>
            </a:endParaRPr>
          </a:p>
          <a:p>
            <a:pPr lvl="1" marL="743040" indent="-281880">
              <a:lnSpc>
                <a:spcPct val="100000"/>
              </a:lnSpc>
              <a:spcBef>
                <a:spcPts val="700"/>
              </a:spcBef>
              <a:buClr>
                <a:srgbClr val="000000"/>
              </a:buClr>
              <a:buFont typeface="Arial"/>
              <a:buChar char="•"/>
            </a:pPr>
            <a:r>
              <a:rPr b="0" lang="en-US" sz="2000" spc="-1" strike="noStrike">
                <a:solidFill>
                  <a:srgbClr val="000000"/>
                </a:solidFill>
                <a:latin typeface="Arial"/>
                <a:ea typeface="MS PGothic"/>
              </a:rPr>
              <a:t>Cause an LOA to be submitted</a:t>
            </a:r>
            <a:endParaRPr b="0" lang="en-US" sz="2000" spc="-1" strike="noStrike" u="sng">
              <a:solidFill>
                <a:srgbClr val="2a6099"/>
              </a:solidFill>
              <a:uFill>
                <a:solidFill>
                  <a:srgbClr val="2a6099"/>
                </a:solidFill>
              </a:uFill>
              <a:latin typeface="Arial"/>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CustomShape 1"/>
          <p:cNvSpPr/>
          <p:nvPr/>
        </p:nvSpPr>
        <p:spPr>
          <a:xfrm>
            <a:off x="685800" y="685440"/>
            <a:ext cx="7767000" cy="1061640"/>
          </a:xfrm>
          <a:prstGeom prst="rect">
            <a:avLst/>
          </a:prstGeom>
          <a:noFill/>
          <a:ln>
            <a:noFill/>
          </a:ln>
        </p:spPr>
        <p:style>
          <a:lnRef idx="0"/>
          <a:fillRef idx="0"/>
          <a:effectRef idx="0"/>
          <a:fontRef idx="minor"/>
        </p:style>
      </p:sp>
      <p:sp>
        <p:nvSpPr>
          <p:cNvPr id="157" name="CustomShape 2"/>
          <p:cNvSpPr/>
          <p:nvPr/>
        </p:nvSpPr>
        <p:spPr>
          <a:xfrm>
            <a:off x="438120" y="602280"/>
            <a:ext cx="822564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Agenda for November</a:t>
            </a:r>
            <a:endParaRPr b="0" lang="en-US" sz="4400" spc="-1" strike="noStrike" u="sng">
              <a:solidFill>
                <a:srgbClr val="2a6099"/>
              </a:solidFill>
              <a:uFill>
                <a:solidFill>
                  <a:srgbClr val="2a6099"/>
                </a:solidFill>
              </a:uFill>
              <a:latin typeface="Arial"/>
            </a:endParaRPr>
          </a:p>
        </p:txBody>
      </p:sp>
      <p:sp>
        <p:nvSpPr>
          <p:cNvPr id="158" name="CustomShape 3"/>
          <p:cNvSpPr/>
          <p:nvPr/>
        </p:nvSpPr>
        <p:spPr>
          <a:xfrm>
            <a:off x="457200" y="1604520"/>
            <a:ext cx="8225640" cy="3973680"/>
          </a:xfrm>
          <a:prstGeom prst="rect">
            <a:avLst/>
          </a:prstGeom>
          <a:noFill/>
          <a:ln>
            <a:noFill/>
          </a:ln>
        </p:spPr>
        <p:style>
          <a:lnRef idx="0"/>
          <a:fillRef idx="0"/>
          <a:effectRef idx="0"/>
          <a:fontRef idx="minor"/>
        </p:style>
      </p:sp>
      <p:sp>
        <p:nvSpPr>
          <p:cNvPr id="159" name="CustomShape 4"/>
          <p:cNvSpPr/>
          <p:nvPr/>
        </p:nvSpPr>
        <p:spPr>
          <a:xfrm>
            <a:off x="457200" y="1604520"/>
            <a:ext cx="8224200" cy="3972240"/>
          </a:xfrm>
          <a:prstGeom prst="rect">
            <a:avLst/>
          </a:prstGeom>
          <a:noFill/>
          <a:ln>
            <a:noFill/>
          </a:ln>
        </p:spPr>
        <p:style>
          <a:lnRef idx="0"/>
          <a:fillRef idx="0"/>
          <a:effectRef idx="0"/>
          <a:fontRef idx="minor"/>
        </p:style>
        <p:txBody>
          <a:bodyPr lIns="0" rIns="0" tIns="0" bIns="0">
            <a:normAutofit/>
          </a:bodyPr>
          <a:p>
            <a:pPr marL="432000" indent="-3189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Discuss on IETF 109 agenda items</a:t>
            </a:r>
            <a:endParaRPr b="0" lang="en-US" sz="3200" spc="-1" strike="noStrike" u="sng">
              <a:solidFill>
                <a:srgbClr val="2a6099"/>
              </a:solidFill>
              <a:uFill>
                <a:solidFill>
                  <a:srgbClr val="2a6099"/>
                </a:solidFill>
              </a:uFill>
              <a:latin typeface="Arial"/>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CustomShape 1"/>
          <p:cNvSpPr/>
          <p:nvPr/>
        </p:nvSpPr>
        <p:spPr>
          <a:xfrm>
            <a:off x="685800" y="685440"/>
            <a:ext cx="7767000" cy="1061640"/>
          </a:xfrm>
          <a:prstGeom prst="rect">
            <a:avLst/>
          </a:prstGeom>
          <a:noFill/>
          <a:ln>
            <a:noFill/>
          </a:ln>
        </p:spPr>
        <p:style>
          <a:lnRef idx="0"/>
          <a:fillRef idx="0"/>
          <a:effectRef idx="0"/>
          <a:fontRef idx="minor"/>
        </p:style>
      </p:sp>
      <p:sp>
        <p:nvSpPr>
          <p:cNvPr id="161" name="CustomShape 2"/>
          <p:cNvSpPr/>
          <p:nvPr/>
        </p:nvSpPr>
        <p:spPr>
          <a:xfrm>
            <a:off x="438120" y="602280"/>
            <a:ext cx="822564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IETF 109</a:t>
            </a:r>
            <a:endParaRPr b="0" lang="en-US" sz="4400" spc="-1" strike="noStrike" u="sng">
              <a:solidFill>
                <a:srgbClr val="2a6099"/>
              </a:solidFill>
              <a:uFill>
                <a:solidFill>
                  <a:srgbClr val="2a6099"/>
                </a:solidFill>
              </a:uFill>
              <a:latin typeface="Arial"/>
            </a:endParaRPr>
          </a:p>
        </p:txBody>
      </p:sp>
      <p:sp>
        <p:nvSpPr>
          <p:cNvPr id="162" name="CustomShape 3"/>
          <p:cNvSpPr/>
          <p:nvPr/>
        </p:nvSpPr>
        <p:spPr>
          <a:xfrm>
            <a:off x="457200" y="1604520"/>
            <a:ext cx="8225640" cy="3973680"/>
          </a:xfrm>
          <a:prstGeom prst="rect">
            <a:avLst/>
          </a:prstGeom>
          <a:noFill/>
          <a:ln>
            <a:noFill/>
          </a:ln>
        </p:spPr>
        <p:style>
          <a:lnRef idx="0"/>
          <a:fillRef idx="0"/>
          <a:effectRef idx="0"/>
          <a:fontRef idx="minor"/>
        </p:style>
      </p:sp>
      <p:sp>
        <p:nvSpPr>
          <p:cNvPr id="163" name="CustomShape 4"/>
          <p:cNvSpPr/>
          <p:nvPr/>
        </p:nvSpPr>
        <p:spPr>
          <a:xfrm>
            <a:off x="457200" y="1604520"/>
            <a:ext cx="8224200" cy="3972240"/>
          </a:xfrm>
          <a:prstGeom prst="rect">
            <a:avLst/>
          </a:prstGeom>
          <a:noFill/>
          <a:ln>
            <a:noFill/>
          </a:ln>
        </p:spPr>
        <p:style>
          <a:lnRef idx="0"/>
          <a:fillRef idx="0"/>
          <a:effectRef idx="0"/>
          <a:fontRef idx="minor"/>
        </p:style>
        <p:txBody>
          <a:bodyPr lIns="0" rIns="0" tIns="0" bIns="0">
            <a:normAutofit/>
          </a:bodyPr>
          <a:p>
            <a:pPr marL="432000" indent="-3189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IETF 109 will have virtual meeting between Monday 16</a:t>
            </a:r>
            <a:r>
              <a:rPr b="0" lang="en-US" sz="3200" spc="-1" strike="noStrike" baseline="101000">
                <a:solidFill>
                  <a:srgbClr val="000000"/>
                </a:solidFill>
                <a:latin typeface="Arial"/>
                <a:ea typeface="DejaVu Sans"/>
              </a:rPr>
              <a:t>th</a:t>
            </a:r>
            <a:r>
              <a:rPr b="0" lang="en-US" sz="3200" spc="-1" strike="noStrike">
                <a:solidFill>
                  <a:srgbClr val="000000"/>
                </a:solidFill>
                <a:latin typeface="Arial"/>
                <a:ea typeface="DejaVu Sans"/>
              </a:rPr>
              <a:t> of November and Friday 20</a:t>
            </a:r>
            <a:r>
              <a:rPr b="0" lang="en-US" sz="3200" spc="-1" strike="noStrike" baseline="101000">
                <a:solidFill>
                  <a:srgbClr val="000000"/>
                </a:solidFill>
                <a:latin typeface="Arial"/>
                <a:ea typeface="DejaVu Sans"/>
              </a:rPr>
              <a:t>th</a:t>
            </a:r>
            <a:r>
              <a:rPr b="0" lang="en-US" sz="3200" spc="-1" strike="noStrike">
                <a:solidFill>
                  <a:srgbClr val="000000"/>
                </a:solidFill>
                <a:latin typeface="Arial"/>
                <a:ea typeface="DejaVu Sans"/>
              </a:rPr>
              <a:t> of November.</a:t>
            </a:r>
            <a:endParaRPr b="0" lang="en-US" sz="3200" spc="-1" strike="noStrike" u="sng">
              <a:solidFill>
                <a:srgbClr val="2a6099"/>
              </a:solidFill>
              <a:uFill>
                <a:solidFill>
                  <a:srgbClr val="2a6099"/>
                </a:solidFill>
              </a:uFill>
              <a:latin typeface="Arial"/>
            </a:endParaRPr>
          </a:p>
          <a:p>
            <a:pPr marL="432000" indent="-3189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Timezone used in the virtual IETF meeting will be ICT (UTC +7) and sessions are held between 12:00-18:00 ICT (UTC +7), or 05:00-11:00 UTC.</a:t>
            </a:r>
            <a:endParaRPr b="0" lang="en-US" sz="3200" spc="-1" strike="noStrike" u="sng">
              <a:solidFill>
                <a:srgbClr val="2a6099"/>
              </a:solidFill>
              <a:uFill>
                <a:solidFill>
                  <a:srgbClr val="2a6099"/>
                </a:solidFill>
              </a:uFill>
              <a:latin typeface="Arial"/>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CustomShape 1"/>
          <p:cNvSpPr/>
          <p:nvPr/>
        </p:nvSpPr>
        <p:spPr>
          <a:xfrm>
            <a:off x="685800" y="685440"/>
            <a:ext cx="7767000" cy="1061640"/>
          </a:xfrm>
          <a:prstGeom prst="rect">
            <a:avLst/>
          </a:prstGeom>
          <a:noFill/>
          <a:ln>
            <a:noFill/>
          </a:ln>
        </p:spPr>
        <p:style>
          <a:lnRef idx="0"/>
          <a:fillRef idx="0"/>
          <a:effectRef idx="0"/>
          <a:fontRef idx="minor"/>
        </p:style>
      </p:sp>
      <p:sp>
        <p:nvSpPr>
          <p:cNvPr id="165" name="CustomShape 2"/>
          <p:cNvSpPr/>
          <p:nvPr/>
        </p:nvSpPr>
        <p:spPr>
          <a:xfrm>
            <a:off x="438120" y="602280"/>
            <a:ext cx="822564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Working groups to cover</a:t>
            </a:r>
            <a:endParaRPr b="0" lang="en-US" sz="4400" spc="-1" strike="noStrike" u="sng">
              <a:solidFill>
                <a:srgbClr val="2a6099"/>
              </a:solidFill>
              <a:uFill>
                <a:solidFill>
                  <a:srgbClr val="2a6099"/>
                </a:solidFill>
              </a:uFill>
              <a:latin typeface="Arial"/>
            </a:endParaRPr>
          </a:p>
        </p:txBody>
      </p:sp>
      <p:sp>
        <p:nvSpPr>
          <p:cNvPr id="166" name="CustomShape 3"/>
          <p:cNvSpPr/>
          <p:nvPr/>
        </p:nvSpPr>
        <p:spPr>
          <a:xfrm>
            <a:off x="457200" y="1604520"/>
            <a:ext cx="8225640" cy="3973680"/>
          </a:xfrm>
          <a:prstGeom prst="rect">
            <a:avLst/>
          </a:prstGeom>
          <a:noFill/>
          <a:ln>
            <a:noFill/>
          </a:ln>
        </p:spPr>
        <p:style>
          <a:lnRef idx="0"/>
          <a:fillRef idx="0"/>
          <a:effectRef idx="0"/>
          <a:fontRef idx="minor"/>
        </p:style>
        <p:txBody>
          <a:bodyPr lIns="0" rIns="0" tIns="0" bIns="0">
            <a:normAutofit fontScale="36000"/>
          </a:bodyPr>
          <a:p>
            <a:pPr marL="432000" indent="-3204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6tisch - IPv6 over the TSCH mode of IEEE 802.15.4e</a:t>
            </a:r>
            <a:endParaRPr b="0" lang="en-US" sz="3200" spc="-1" strike="noStrike" u="sng">
              <a:solidFill>
                <a:srgbClr val="2a6099"/>
              </a:solidFill>
              <a:uFill>
                <a:solidFill>
                  <a:srgbClr val="2a6099"/>
                </a:solidFill>
              </a:uFill>
              <a:latin typeface="Arial"/>
            </a:endParaRPr>
          </a:p>
          <a:p>
            <a:pPr marL="432000" indent="-3204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Raw - Reliable and Available Wireless</a:t>
            </a:r>
            <a:endParaRPr b="0" lang="en-US" sz="3200" spc="-1" strike="noStrike" u="sng">
              <a:solidFill>
                <a:srgbClr val="2a6099"/>
              </a:solidFill>
              <a:uFill>
                <a:solidFill>
                  <a:srgbClr val="2a6099"/>
                </a:solidFill>
              </a:uFill>
              <a:latin typeface="Arial"/>
            </a:endParaRPr>
          </a:p>
          <a:p>
            <a:pPr marL="432000" indent="-3204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Core - Constrained RESTful Environments</a:t>
            </a:r>
            <a:endParaRPr b="0" lang="en-US" sz="3200" spc="-1" strike="noStrike" u="sng">
              <a:solidFill>
                <a:srgbClr val="2a6099"/>
              </a:solidFill>
              <a:uFill>
                <a:solidFill>
                  <a:srgbClr val="2a6099"/>
                </a:solidFill>
              </a:uFill>
              <a:latin typeface="Arial"/>
            </a:endParaRPr>
          </a:p>
          <a:p>
            <a:pPr marL="432000" indent="-3204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6lo - IPv6 over Networks of Resource-constrained Nodes</a:t>
            </a:r>
            <a:endParaRPr b="0" lang="en-US" sz="3200" spc="-1" strike="noStrike" u="sng">
              <a:solidFill>
                <a:srgbClr val="2a6099"/>
              </a:solidFill>
              <a:uFill>
                <a:solidFill>
                  <a:srgbClr val="2a6099"/>
                </a:solidFill>
              </a:uFill>
              <a:latin typeface="Arial"/>
            </a:endParaRPr>
          </a:p>
          <a:p>
            <a:pPr marL="432000" indent="-3204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Roll - Routing Over Low power and Lossy networks</a:t>
            </a:r>
            <a:endParaRPr b="0" lang="en-US" sz="3200" spc="-1" strike="noStrike" u="sng">
              <a:solidFill>
                <a:srgbClr val="2a6099"/>
              </a:solidFill>
              <a:uFill>
                <a:solidFill>
                  <a:srgbClr val="2a6099"/>
                </a:solidFill>
              </a:uFill>
              <a:latin typeface="Arial"/>
            </a:endParaRPr>
          </a:p>
          <a:p>
            <a:pPr marL="432000" indent="-3204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Suit - Software Updates for Internet of Things</a:t>
            </a:r>
            <a:endParaRPr b="0" lang="en-US" sz="3200" spc="-1" strike="noStrike" u="sng">
              <a:solidFill>
                <a:srgbClr val="2a6099"/>
              </a:solidFill>
              <a:uFill>
                <a:solidFill>
                  <a:srgbClr val="2a6099"/>
                </a:solidFill>
              </a:uFill>
              <a:latin typeface="Arial"/>
            </a:endParaRPr>
          </a:p>
          <a:p>
            <a:pPr marL="432000" indent="-3204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Lpwan - IPv6 over Low Power Wide-Area Networks</a:t>
            </a:r>
            <a:endParaRPr b="0" lang="en-US" sz="3200" spc="-1" strike="noStrike" u="sng">
              <a:solidFill>
                <a:srgbClr val="2a6099"/>
              </a:solidFill>
              <a:uFill>
                <a:solidFill>
                  <a:srgbClr val="2a6099"/>
                </a:solidFill>
              </a:uFill>
              <a:latin typeface="Arial"/>
            </a:endParaRPr>
          </a:p>
          <a:p>
            <a:pPr marL="432000" indent="-3204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Lake - Lightweight Authenticated Key Exchange</a:t>
            </a:r>
            <a:endParaRPr b="0" lang="en-US" sz="3200" spc="-1" strike="noStrike" u="sng">
              <a:solidFill>
                <a:srgbClr val="2a6099"/>
              </a:solidFill>
              <a:uFill>
                <a:solidFill>
                  <a:srgbClr val="2a6099"/>
                </a:solidFill>
              </a:uFill>
              <a:latin typeface="Arial"/>
            </a:endParaRPr>
          </a:p>
        </p:txBody>
      </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CustomShape 1"/>
          <p:cNvSpPr/>
          <p:nvPr/>
        </p:nvSpPr>
        <p:spPr>
          <a:xfrm>
            <a:off x="685800" y="685440"/>
            <a:ext cx="7767000" cy="1061640"/>
          </a:xfrm>
          <a:prstGeom prst="rect">
            <a:avLst/>
          </a:prstGeom>
          <a:noFill/>
          <a:ln>
            <a:noFill/>
          </a:ln>
        </p:spPr>
        <p:style>
          <a:lnRef idx="0"/>
          <a:fillRef idx="0"/>
          <a:effectRef idx="0"/>
          <a:fontRef idx="minor"/>
        </p:style>
      </p:sp>
      <p:sp>
        <p:nvSpPr>
          <p:cNvPr id="168" name="CustomShape 2"/>
          <p:cNvSpPr/>
          <p:nvPr/>
        </p:nvSpPr>
        <p:spPr>
          <a:xfrm>
            <a:off x="438120" y="538560"/>
            <a:ext cx="8225640" cy="115704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6tisch -</a:t>
            </a:r>
            <a:r>
              <a:rPr b="0" lang="en-US" sz="3200" spc="-1" strike="noStrike">
                <a:solidFill>
                  <a:srgbClr val="000000"/>
                </a:solidFill>
                <a:latin typeface="Arial"/>
                <a:ea typeface="DejaVu Sans"/>
              </a:rPr>
              <a:t>IPv6 over the TSCH mode of IEEE 802.15.4e</a:t>
            </a:r>
            <a:endParaRPr b="0" lang="en-US" sz="3200" spc="-1" strike="noStrike" u="sng">
              <a:solidFill>
                <a:srgbClr val="2a6099"/>
              </a:solidFill>
              <a:uFill>
                <a:solidFill>
                  <a:srgbClr val="2a6099"/>
                </a:solidFill>
              </a:uFill>
              <a:latin typeface="Arial"/>
            </a:endParaRPr>
          </a:p>
        </p:txBody>
      </p:sp>
      <p:sp>
        <p:nvSpPr>
          <p:cNvPr id="169" name="CustomShape 3"/>
          <p:cNvSpPr/>
          <p:nvPr/>
        </p:nvSpPr>
        <p:spPr>
          <a:xfrm>
            <a:off x="457200" y="1604520"/>
            <a:ext cx="8225640" cy="3973680"/>
          </a:xfrm>
          <a:prstGeom prst="rect">
            <a:avLst/>
          </a:prstGeom>
          <a:noFill/>
          <a:ln>
            <a:noFill/>
          </a:ln>
        </p:spPr>
        <p:style>
          <a:lnRef idx="0"/>
          <a:fillRef idx="0"/>
          <a:effectRef idx="0"/>
          <a:fontRef idx="minor"/>
        </p:style>
        <p:txBody>
          <a:bodyPr lIns="0" rIns="0" tIns="0" bIns="0">
            <a:normAutofit fontScale="66000"/>
          </a:bodyPr>
          <a:p>
            <a:pPr marL="432000" indent="-320400">
              <a:spcBef>
                <a:spcPts val="1417"/>
              </a:spcBef>
              <a:buClr>
                <a:srgbClr val="000000"/>
              </a:buClr>
              <a:buSzPct val="45000"/>
              <a:buFont typeface="Wingdings" charset="2"/>
              <a:buChar char=""/>
            </a:pPr>
            <a:r>
              <a:rPr b="0" lang="en-US" sz="3200" spc="-1" strike="noStrike">
                <a:solidFill>
                  <a:srgbClr val="000000"/>
                </a:solidFill>
                <a:latin typeface="Arial"/>
                <a:ea typeface="DejaVu Sans"/>
              </a:rPr>
              <a:t>Will not meet in IETF 109</a:t>
            </a:r>
            <a:endParaRPr b="0" lang="en-US" sz="3200" spc="-1" strike="noStrike" u="sng">
              <a:solidFill>
                <a:srgbClr val="2a6099"/>
              </a:solidFill>
              <a:uFill>
                <a:solidFill>
                  <a:srgbClr val="2a6099"/>
                </a:solidFill>
              </a:uFill>
              <a:latin typeface="Arial"/>
            </a:endParaRPr>
          </a:p>
          <a:p>
            <a:pPr marL="432000" indent="-320400">
              <a:spcBef>
                <a:spcPts val="1417"/>
              </a:spcBef>
              <a:buClr>
                <a:srgbClr val="000000"/>
              </a:buClr>
              <a:buSzPct val="45000"/>
              <a:buFont typeface="Wingdings" charset="2"/>
              <a:buChar char=""/>
            </a:pPr>
            <a:r>
              <a:rPr b="0" lang="en-US" sz="3200" spc="-1" strike="noStrike">
                <a:solidFill>
                  <a:srgbClr val="000000"/>
                </a:solidFill>
                <a:latin typeface="Arial"/>
                <a:ea typeface="DejaVu Sans"/>
              </a:rPr>
              <a:t>Most of the documents are in RFC Editor queue waiting for references.</a:t>
            </a:r>
            <a:endParaRPr b="0" lang="en-US" sz="3200" spc="-1" strike="noStrike" u="sng">
              <a:solidFill>
                <a:srgbClr val="2a6099"/>
              </a:solidFill>
              <a:uFill>
                <a:solidFill>
                  <a:srgbClr val="2a6099"/>
                </a:solidFill>
              </a:uFill>
              <a:latin typeface="Arial"/>
            </a:endParaRPr>
          </a:p>
          <a:p>
            <a:pPr lvl="1" marL="432000" indent="-216000">
              <a:spcBef>
                <a:spcPts val="1417"/>
              </a:spcBef>
              <a:buClr>
                <a:srgbClr val="000000"/>
              </a:buClr>
              <a:buSzPct val="45000"/>
              <a:buFont typeface="Wingdings" charset="2"/>
              <a:buChar char=""/>
            </a:pPr>
            <a:r>
              <a:rPr b="0" lang="en-US" sz="3200" spc="-1" strike="noStrike">
                <a:solidFill>
                  <a:srgbClr val="000000"/>
                </a:solidFill>
                <a:latin typeface="Arial"/>
                <a:ea typeface="DejaVu Sans"/>
                <a:hlinkClick r:id="rId1"/>
              </a:rPr>
              <a:t>draft-ietf-6tisch-architecture</a:t>
            </a:r>
            <a:endParaRPr b="0" lang="en-US" sz="3200" spc="-1" strike="noStrike" u="sng">
              <a:solidFill>
                <a:srgbClr val="2a6099"/>
              </a:solidFill>
              <a:uFill>
                <a:solidFill>
                  <a:srgbClr val="2a6099"/>
                </a:solidFill>
              </a:uFill>
              <a:latin typeface="Arial"/>
            </a:endParaRPr>
          </a:p>
          <a:p>
            <a:pPr lvl="1" marL="432000" indent="-216000">
              <a:spcBef>
                <a:spcPts val="1417"/>
              </a:spcBef>
              <a:buClr>
                <a:srgbClr val="000000"/>
              </a:buClr>
              <a:buSzPct val="45000"/>
              <a:buFont typeface="Wingdings" charset="2"/>
              <a:buChar char=""/>
            </a:pPr>
            <a:r>
              <a:rPr b="0" lang="en-US" sz="3200" spc="-1" strike="noStrike">
                <a:solidFill>
                  <a:srgbClr val="000000"/>
                </a:solidFill>
                <a:latin typeface="Arial"/>
                <a:ea typeface="DejaVu Sans"/>
                <a:hlinkClick r:id="rId2"/>
              </a:rPr>
              <a:t>draft-ietf-6tisch-enrollment-enhanced-beacon</a:t>
            </a:r>
            <a:endParaRPr b="0" lang="en-US" sz="3200" spc="-1" strike="noStrike" u="sng">
              <a:solidFill>
                <a:srgbClr val="2a6099"/>
              </a:solidFill>
              <a:uFill>
                <a:solidFill>
                  <a:srgbClr val="2a6099"/>
                </a:solidFill>
              </a:uFill>
              <a:latin typeface="Arial"/>
            </a:endParaRPr>
          </a:p>
          <a:p>
            <a:pPr lvl="1" marL="432000" indent="-216000">
              <a:spcBef>
                <a:spcPts val="1417"/>
              </a:spcBef>
              <a:buClr>
                <a:srgbClr val="000000"/>
              </a:buClr>
              <a:buSzPct val="45000"/>
              <a:buFont typeface="Wingdings" charset="2"/>
              <a:buChar char=""/>
            </a:pPr>
            <a:r>
              <a:rPr b="0" lang="en-US" sz="3200" spc="-1" strike="noStrike">
                <a:solidFill>
                  <a:srgbClr val="000000"/>
                </a:solidFill>
                <a:latin typeface="Arial"/>
                <a:ea typeface="DejaVu Sans"/>
                <a:hlinkClick r:id="rId3"/>
              </a:rPr>
              <a:t>draft-ietf-6tisch-minimal-security</a:t>
            </a:r>
            <a:endParaRPr b="0" lang="en-US" sz="3200" spc="-1" strike="noStrike" u="sng">
              <a:solidFill>
                <a:srgbClr val="2a6099"/>
              </a:solidFill>
              <a:uFill>
                <a:solidFill>
                  <a:srgbClr val="2a6099"/>
                </a:solidFill>
              </a:uFill>
              <a:latin typeface="Arial"/>
            </a:endParaRPr>
          </a:p>
          <a:p>
            <a:pPr lvl="1" marL="432000" indent="-216000">
              <a:spcBef>
                <a:spcPts val="1417"/>
              </a:spcBef>
              <a:buClr>
                <a:srgbClr val="000000"/>
              </a:buClr>
              <a:buSzPct val="45000"/>
              <a:buFont typeface="Wingdings" charset="2"/>
              <a:buChar char=""/>
            </a:pPr>
            <a:r>
              <a:rPr b="0" lang="en-US" sz="3200" spc="-1" strike="noStrike">
                <a:solidFill>
                  <a:srgbClr val="000000"/>
                </a:solidFill>
                <a:latin typeface="Arial"/>
                <a:ea typeface="DejaVu Sans"/>
                <a:hlinkClick r:id="rId4"/>
              </a:rPr>
              <a:t>draft-ietf-6tisch-msf</a:t>
            </a:r>
            <a:endParaRPr b="0" lang="en-US" sz="3200" spc="-1" strike="noStrike" u="sng">
              <a:solidFill>
                <a:srgbClr val="2a6099"/>
              </a:solidFill>
              <a:uFill>
                <a:solidFill>
                  <a:srgbClr val="2a6099"/>
                </a:solidFill>
              </a:uFill>
              <a:latin typeface="Arial"/>
            </a:endParaRPr>
          </a:p>
          <a:p>
            <a:pPr marL="432000" indent="-320400">
              <a:spcBef>
                <a:spcPts val="1417"/>
              </a:spcBef>
              <a:buClr>
                <a:srgbClr val="000000"/>
              </a:buClr>
              <a:buSzPct val="45000"/>
              <a:buFont typeface="Wingdings" charset="2"/>
              <a:buChar char=""/>
            </a:pPr>
            <a:r>
              <a:rPr b="0" lang="en-US" sz="3200" spc="-1" strike="noStrike">
                <a:solidFill>
                  <a:srgbClr val="000000"/>
                </a:solidFill>
                <a:latin typeface="Arial"/>
                <a:ea typeface="DejaVu Sans"/>
              </a:rPr>
              <a:t>So nothing happening until documents from roll and core finish.</a:t>
            </a:r>
            <a:endParaRPr b="0" lang="en-US" sz="3200" spc="-1" strike="noStrike" u="sng">
              <a:solidFill>
                <a:srgbClr val="2a6099"/>
              </a:solidFill>
              <a:uFill>
                <a:solidFill>
                  <a:srgbClr val="2a6099"/>
                </a:solidFill>
              </a:uFill>
              <a:latin typeface="Arial"/>
            </a:endParaRPr>
          </a:p>
        </p:txBody>
      </p:sp>
    </p:spTree>
  </p:cSld>
  <mc:AlternateContent>
    <mc:Choice Requires="p14">
      <p:transition spd="slow" p14:dur="2000"/>
    </mc:Choice>
    <mc:Fallback>
      <p:transition spd="slow"/>
    </mc:Fallback>
  </mc:AlternateContent>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406</TotalTime>
  <Application>LibreOffice/6.1.5.2$Linux_X86_64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2020-11-10T17:39:17Z</dcterms:modified>
  <cp:revision>73</cp:revision>
  <dc:subject>IEEE 802.15.9ma</dc:subject>
  <dc:title>Opening for November</dc:title>
</cp:coreProperties>
</file>