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58" r:id="rId3"/>
    <p:sldId id="362" r:id="rId4"/>
    <p:sldId id="359" r:id="rId5"/>
    <p:sldId id="360" r:id="rId6"/>
    <p:sldId id="36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15-20-0331-00-007a</a:t>
            </a:r>
            <a:endParaRPr lang="en-US" sz="1400" b="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763000" cy="5109091"/>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 MIMO-COOK scheme based enhancing performance of OCC system</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Van Hoa Nguyen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 </a:t>
            </a:r>
            <a:r>
              <a:rPr lang="en-US" altLang="ja-JP" sz="1600" dirty="0">
                <a:latin typeface="Times New Roman" pitchFamily="18" charset="0"/>
                <a:cs typeface="Times New Roman" pitchFamily="18" charset="0"/>
              </a:rPr>
              <a:t>[Seoul,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MIMO-COOK technique applied in OCC system.</a:t>
            </a:r>
          </a:p>
          <a:p>
            <a:pPr marL="228600" algn="just">
              <a:spcBef>
                <a:spcPts val="600"/>
              </a:spcBef>
              <a:spcAft>
                <a:spcPts val="600"/>
              </a:spcAft>
            </a:pPr>
            <a:r>
              <a:rPr lang="en-US" sz="1600" b="1" dirty="0" smtClean="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get data from the multiple transmitters and increase the performance of OCC system.</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9"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On off keying (OOK) scheme is known as the simplest form of amplitude-shift keying </a:t>
            </a:r>
            <a:r>
              <a:rPr lang="en-US" sz="2000" dirty="0" smtClean="0">
                <a:latin typeface="Times New Roman" pitchFamily="18" charset="0"/>
                <a:cs typeface="Times New Roman" pitchFamily="18" charset="0"/>
              </a:rPr>
              <a:t>modulation by </a:t>
            </a:r>
            <a:r>
              <a:rPr lang="en-US" sz="2000" dirty="0">
                <a:latin typeface="Times New Roman" pitchFamily="18" charset="0"/>
                <a:cs typeface="Times New Roman" pitchFamily="18" charset="0"/>
              </a:rPr>
              <a:t>using two statuses: ON/OFF to transmit </a:t>
            </a:r>
            <a:r>
              <a:rPr lang="en-US" sz="2000" dirty="0" smtClean="0">
                <a:latin typeface="Times New Roman" pitchFamily="18" charset="0"/>
                <a:cs typeface="Times New Roman" pitchFamily="18" charset="0"/>
              </a:rPr>
              <a:t>data</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C-OOK </a:t>
            </a:r>
            <a:r>
              <a:rPr lang="en-US" sz="2000" dirty="0">
                <a:latin typeface="Times New Roman" pitchFamily="18" charset="0"/>
                <a:cs typeface="Times New Roman" pitchFamily="18" charset="0"/>
              </a:rPr>
              <a:t>stands for Camera- On Off Keying, a communication mode within the IEEE 802.15.7-2018 Optical Wireless Communication standard. Particularly, C-OOK is within the PHY V layer of IEEE 802.15.7-2018 </a:t>
            </a:r>
            <a:r>
              <a:rPr lang="en-US" sz="2000" dirty="0" smtClean="0">
                <a:latin typeface="Times New Roman" pitchFamily="18" charset="0"/>
                <a:cs typeface="Times New Roman" pitchFamily="18" charset="0"/>
              </a:rPr>
              <a:t>standard.</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MIMO C-OOK scheme, which updated the conventional C-OOK scheme, used MIMO, region of interest, and match filter techniques</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36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17638"/>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The OCC system can easily deploy the MIMO technique. It can cope with the big OCC problem of simultaneous connection with many light sources, and it can make it feasible for the camera as well.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So the main goal of this contribution is to collect data from the multiple transmitters and also enhance performance of existing OCC system such as increase data rate, distance communication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349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48013163"/>
              </p:ext>
            </p:extLst>
          </p:nvPr>
        </p:nvGraphicFramePr>
        <p:xfrm>
          <a:off x="609600" y="1109724"/>
          <a:ext cx="8668967" cy="4244181"/>
        </p:xfrm>
        <a:graphic>
          <a:graphicData uri="http://schemas.openxmlformats.org/presentationml/2006/ole">
            <mc:AlternateContent xmlns:mc="http://schemas.openxmlformats.org/markup-compatibility/2006">
              <mc:Choice xmlns:v="urn:schemas-microsoft-com:vml" Requires="v">
                <p:oleObj spid="_x0000_s1035" name="Visio" r:id="rId3" imgW="8705778" imgH="4229021" progId="Visio.Drawing.15">
                  <p:embed/>
                </p:oleObj>
              </mc:Choice>
              <mc:Fallback>
                <p:oleObj name="Visio" r:id="rId3" imgW="8705778" imgH="4229021"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109724"/>
                        <a:ext cx="8668967" cy="4244181"/>
                      </a:xfrm>
                      <a:prstGeom prst="rect">
                        <a:avLst/>
                      </a:prstGeom>
                      <a:noFill/>
                    </p:spPr>
                  </p:pic>
                </p:oleObj>
              </mc:Fallback>
            </mc:AlternateContent>
          </a:graphicData>
        </a:graphic>
      </p:graphicFrame>
      <p:sp>
        <p:nvSpPr>
          <p:cNvPr id="3" name="Rectangle 2"/>
          <p:cNvSpPr/>
          <p:nvPr/>
        </p:nvSpPr>
        <p:spPr>
          <a:xfrm>
            <a:off x="609600" y="5346968"/>
            <a:ext cx="7772400" cy="707886"/>
          </a:xfrm>
          <a:prstGeom prst="rect">
            <a:avLst/>
          </a:prstGeom>
        </p:spPr>
        <p:txBody>
          <a:bodyPr wrap="square">
            <a:spAutoFit/>
          </a:bodyPr>
          <a:lstStyle/>
          <a:p>
            <a:pPr algn="ctr"/>
            <a:r>
              <a:rPr lang="en-US" sz="2000" dirty="0">
                <a:latin typeface="Times New Roman" panose="02020603050405020304" pitchFamily="18" charset="0"/>
                <a:cs typeface="Times New Roman" panose="02020603050405020304" pitchFamily="18" charset="0"/>
              </a:rPr>
              <a:t>Figure 1. Reference architecture of the multiple-input multiple-output–camera on–off keying (MIMO–COOK) scheme.</a:t>
            </a:r>
            <a:endParaRPr lang="en-US" sz="2000" dirty="0"/>
          </a:p>
        </p:txBody>
      </p:sp>
    </p:spTree>
    <p:extLst>
      <p:ext uri="{BB962C8B-B14F-4D97-AF65-F5344CB8AC3E}">
        <p14:creationId xmlns:p14="http://schemas.microsoft.com/office/powerpoint/2010/main" val="616912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57200"/>
            <a:ext cx="8229600"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Advantages of MIMO C-OOK scheme in OCC system</a:t>
            </a:r>
            <a:endParaRPr lang="en-US" sz="4000" dirty="0">
              <a:latin typeface="Times New Roman" panose="02020603050405020304" pitchFamily="18" charset="0"/>
              <a:cs typeface="Times New Roman" panose="02020603050405020304" pitchFamily="18" charset="0"/>
            </a:endParaRPr>
          </a:p>
        </p:txBody>
      </p:sp>
      <p:sp>
        <p:nvSpPr>
          <p:cNvPr id="6" name="Content Placeholder 3"/>
          <p:cNvSpPr>
            <a:spLocks noGrp="1"/>
          </p:cNvSpPr>
          <p:nvPr>
            <p:ph idx="1"/>
          </p:nvPr>
        </p:nvSpPr>
        <p:spPr>
          <a:xfrm>
            <a:off x="457200" y="1828800"/>
            <a:ext cx="8229600" cy="4297363"/>
          </a:xfrm>
        </p:spPr>
        <p:txBody>
          <a:bodyPr>
            <a:normAutofit/>
          </a:bodyPr>
          <a:lstStyle/>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Frame rate variation support. The sequence number (SN) </a:t>
            </a:r>
            <a:r>
              <a:rPr lang="en-US" sz="1800" dirty="0" smtClean="0">
                <a:latin typeface="Times New Roman" panose="02020603050405020304" pitchFamily="18" charset="0"/>
                <a:cs typeface="Times New Roman" panose="02020603050405020304" pitchFamily="18" charset="0"/>
              </a:rPr>
              <a:t>allows the receivers to decode data.</a:t>
            </a: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Improve system performance as compared with the conventional </a:t>
            </a:r>
            <a:r>
              <a:rPr lang="en-US" sz="1800" dirty="0" smtClean="0">
                <a:latin typeface="Times New Roman" panose="02020603050405020304" pitchFamily="18" charset="0"/>
                <a:cs typeface="Times New Roman" panose="02020603050405020304" pitchFamily="18" charset="0"/>
              </a:rPr>
              <a:t>C-OOK due to using a matched filter</a:t>
            </a: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r>
              <a:rPr lang="en-US" sz="1800" dirty="0" smtClean="0">
                <a:latin typeface="Times New Roman" panose="02020603050405020304" pitchFamily="18" charset="0"/>
                <a:cs typeface="Times New Roman" panose="02020603050405020304" pitchFamily="18" charset="0"/>
              </a:rPr>
              <a:t>Improve data rate: Due to </a:t>
            </a:r>
            <a:r>
              <a:rPr lang="en-US" sz="1800" dirty="0">
                <a:latin typeface="Times New Roman" panose="02020603050405020304" pitchFamily="18" charset="0"/>
                <a:cs typeface="Times New Roman" panose="02020603050405020304" pitchFamily="18" charset="0"/>
              </a:rPr>
              <a:t>using multi-LEDs, the data rate will be increased as compared with </a:t>
            </a:r>
            <a:r>
              <a:rPr lang="en-US" sz="1800" dirty="0" smtClean="0">
                <a:latin typeface="Times New Roman" panose="02020603050405020304" pitchFamily="18" charset="0"/>
                <a:cs typeface="Times New Roman" panose="02020603050405020304" pitchFamily="18" charset="0"/>
              </a:rPr>
              <a:t>the conventional C-OOK.</a:t>
            </a:r>
          </a:p>
          <a:p>
            <a:pPr algn="just">
              <a:buFont typeface="Wingdings" panose="05000000000000000000" pitchFamily="2" charset="2"/>
              <a:buChar char="q"/>
              <a:tabLst>
                <a:tab pos="344488" algn="l"/>
              </a:tabLst>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Improve the communication distance: by using the matched filter to detect the start of frame </a:t>
            </a:r>
            <a:r>
              <a:rPr lang="en-US" sz="1800" dirty="0" smtClean="0">
                <a:latin typeface="Times New Roman" panose="02020603050405020304" pitchFamily="18" charset="0"/>
                <a:cs typeface="Times New Roman" panose="02020603050405020304" pitchFamily="18" charset="0"/>
              </a:rPr>
              <a:t>and decode </a:t>
            </a:r>
            <a:r>
              <a:rPr lang="en-US" sz="1800" dirty="0">
                <a:latin typeface="Times New Roman" panose="02020603050405020304" pitchFamily="18" charset="0"/>
                <a:cs typeface="Times New Roman" panose="02020603050405020304" pitchFamily="18" charset="0"/>
              </a:rPr>
              <a:t>data, the communication distance is improved than the conventional </a:t>
            </a:r>
            <a:r>
              <a:rPr lang="en-US" sz="1800" dirty="0" smtClean="0">
                <a:latin typeface="Times New Roman" panose="02020603050405020304" pitchFamily="18" charset="0"/>
                <a:cs typeface="Times New Roman" panose="02020603050405020304" pitchFamily="18" charset="0"/>
              </a:rPr>
              <a:t>C-OOK.</a:t>
            </a:r>
          </a:p>
          <a:p>
            <a:pPr algn="just">
              <a:buFont typeface="Wingdings" panose="05000000000000000000" pitchFamily="2" charset="2"/>
              <a:buChar char="q"/>
              <a:tabLst>
                <a:tab pos="344488" algn="l"/>
              </a:tabLst>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46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1"/>
            <a:ext cx="8229600" cy="3048000"/>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V.H. Nguyen, M.D. </a:t>
            </a:r>
            <a:r>
              <a:rPr lang="en-US" sz="1800" dirty="0" err="1" smtClean="0">
                <a:latin typeface="Times New Roman" panose="02020603050405020304" pitchFamily="18" charset="0"/>
                <a:cs typeface="Times New Roman" panose="02020603050405020304" pitchFamily="18" charset="0"/>
              </a:rPr>
              <a:t>Thieu</a:t>
            </a:r>
            <a:r>
              <a:rPr lang="en-US" sz="1800" dirty="0" smtClean="0">
                <a:latin typeface="Times New Roman" panose="02020603050405020304" pitchFamily="18" charset="0"/>
                <a:cs typeface="Times New Roman" panose="02020603050405020304" pitchFamily="18" charset="0"/>
              </a:rPr>
              <a:t>, H. Nguyen, </a:t>
            </a:r>
            <a:r>
              <a:rPr lang="en-US" sz="1800" dirty="0">
                <a:latin typeface="Times New Roman" panose="02020603050405020304" pitchFamily="18" charset="0"/>
                <a:cs typeface="Times New Roman" panose="02020603050405020304" pitchFamily="18" charset="0"/>
              </a:rPr>
              <a:t>and Y. M. Jang, “Design and Implementation of the MIMO–COOK Scheme Using an Image Sensor for Long-Range </a:t>
            </a:r>
            <a:r>
              <a:rPr lang="en-US" sz="1800" dirty="0" smtClean="0">
                <a:latin typeface="Times New Roman" panose="02020603050405020304" pitchFamily="18" charset="0"/>
                <a:cs typeface="Times New Roman" panose="02020603050405020304" pitchFamily="18" charset="0"/>
              </a:rPr>
              <a:t>Communication,” MDPI Sensors Journal, 2020.</a:t>
            </a: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References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0039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17220</TotalTime>
  <Words>409</Words>
  <Application>Microsoft Office PowerPoint</Application>
  <PresentationFormat>On-screen Show (4:3)</PresentationFormat>
  <Paragraphs>34</Paragraphs>
  <Slides>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맑은 고딕</vt:lpstr>
      <vt:lpstr>ＭＳ Ｐゴシック</vt:lpstr>
      <vt:lpstr>Arial</vt:lpstr>
      <vt:lpstr>Calibri</vt:lpstr>
      <vt:lpstr>Times New Roman</vt:lpstr>
      <vt:lpstr>Wingdings</vt:lpstr>
      <vt:lpstr>Office Theme</vt:lpstr>
      <vt:lpstr>Visio</vt:lpstr>
      <vt:lpstr>PowerPoint Presentation</vt:lpstr>
      <vt:lpstr>Introduction</vt:lpstr>
      <vt:lpstr>Introduction</vt:lpstr>
      <vt:lpstr>PowerPoint Presentation</vt:lpstr>
      <vt:lpstr>Advantages of MIMO C-OOK scheme in OCC system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706</cp:revision>
  <cp:lastPrinted>2017-05-07T15:48:38Z</cp:lastPrinted>
  <dcterms:created xsi:type="dcterms:W3CDTF">2010-05-15T17:50:32Z</dcterms:created>
  <dcterms:modified xsi:type="dcterms:W3CDTF">2020-11-09T09:17:33Z</dcterms:modified>
</cp:coreProperties>
</file>