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app.xml" ContentType="application/vnd.openxmlformats-officedocument.extended-properties+xml"/>
  <Override PartName="/docProps/core.xml" ContentType="application/vnd.openxmlformats-package.core-properties+xml"/>
  <Override PartName="/ppt/_rels/presentation.xml.rels" ContentType="application/vnd.openxmlformats-package.relationships+xml"/>
  <Override PartName="/ppt/slides/_rels/slide11.xml.rels" ContentType="application/vnd.openxmlformats-package.relationships+xml"/>
  <Override PartName="/ppt/slides/_rels/slide10.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2.xml.rels" ContentType="application/vnd.openxmlformats-package.relationships+xml"/>
  <Override PartName="/ppt/slides/_rels/slide9.xml.rels" ContentType="application/vnd.openxmlformats-package.relationships+xml"/>
  <Override PartName="/ppt/slides/_rels/slide1.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slide9.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_rels/slideLayout36.xml.rels" ContentType="application/vnd.openxmlformats-package.relationships+xml"/>
  <Override PartName="/ppt/slideLayouts/_rels/slideLayout35.xml.rels" ContentType="application/vnd.openxmlformats-package.relationships+xml"/>
  <Override PartName="/ppt/slideLayouts/_rels/slideLayout34.xml.rels" ContentType="application/vnd.openxmlformats-package.relationships+xml"/>
  <Override PartName="/ppt/slideLayouts/_rels/slideLayout33.xml.rels" ContentType="application/vnd.openxmlformats-package.relationships+xml"/>
  <Override PartName="/ppt/slideLayouts/_rels/slideLayout29.xml.rels" ContentType="application/vnd.openxmlformats-package.relationships+xml"/>
  <Override PartName="/ppt/slideLayouts/_rels/slideLayout28.xml.rels" ContentType="application/vnd.openxmlformats-package.relationships+xml"/>
  <Override PartName="/ppt/slideLayouts/_rels/slideLayout32.xml.rels" ContentType="application/vnd.openxmlformats-package.relationships+xml"/>
  <Override PartName="/ppt/slideLayouts/_rels/slideLayout27.xml.rels" ContentType="application/vnd.openxmlformats-package.relationships+xml"/>
  <Override PartName="/ppt/slideLayouts/_rels/slideLayout26.xml.rels" ContentType="application/vnd.openxmlformats-package.relationships+xml"/>
  <Override PartName="/ppt/slideLayouts/_rels/slideLayout31.xml.rels" ContentType="application/vnd.openxmlformats-package.relationships+xml"/>
  <Override PartName="/ppt/slideLayouts/_rels/slideLayout25.xml.rels" ContentType="application/vnd.openxmlformats-package.relationships+xml"/>
  <Override PartName="/ppt/slideLayouts/_rels/slideLayout30.xml.rels" ContentType="application/vnd.openxmlformats-package.relationships+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22.xml.rels" ContentType="application/vnd.openxmlformats-package.relationships+xml"/>
  <Override PartName="/ppt/slideLayouts/_rels/slideLayout21.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14.xml.rels" ContentType="application/vnd.openxmlformats-package.relationships+xml"/>
  <Override PartName="/ppt/slideLayouts/_rels/slideLayout13.xml.rels" ContentType="application/vnd.openxmlformats-package.relationships+xml"/>
  <Override PartName="/ppt/slideLayouts/_rels/slideLayout18.xml.rels" ContentType="application/vnd.openxmlformats-package.relationships+xml"/>
  <Override PartName="/ppt/slideLayouts/_rels/slideLayout4.xml.rels" ContentType="application/vnd.openxmlformats-package.relationships+xml"/>
  <Override PartName="/ppt/slideLayouts/_rels/slideLayout12.xml.rels" ContentType="application/vnd.openxmlformats-package.relationships+xml"/>
  <Override PartName="/ppt/slideLayouts/_rels/slideLayout17.xml.rels" ContentType="application/vnd.openxmlformats-package.relationships+xml"/>
  <Override PartName="/ppt/slideLayouts/_rels/slideLayout3.xml.rels" ContentType="application/vnd.openxmlformats-package.relationships+xml"/>
  <Override PartName="/ppt/slideLayouts/_rels/slideLayout11.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15.xml.rels" ContentType="application/vnd.openxmlformats-package.relationships+xml"/>
  <Override PartName="/ppt/slideLayouts/_rels/slideLayout8.xml.rels" ContentType="application/vnd.openxmlformats-package.relationships+xml"/>
  <Override PartName="/ppt/slideLayouts/_rels/slideLayout2.xml.rels" ContentType="application/vnd.openxmlformats-package.relationships+xml"/>
  <Override PartName="/ppt/slideLayouts/_rels/slideLayout16.xml.rels" ContentType="application/vnd.openxmlformats-package.relationships+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10.xml" ContentType="application/vnd.openxmlformats-officedocument.presentationml.slideLayout+xml"/>
  <Override PartName="/ppt/slideLayouts/slideLayout35.xml" ContentType="application/vnd.openxmlformats-officedocument.presentationml.slideLayout+xml"/>
  <Override PartName="/ppt/slideLayouts/slideLayout11.xml" ContentType="application/vnd.openxmlformats-officedocument.presentationml.slideLayout+xml"/>
  <Override PartName="/ppt/slideLayouts/slideLayout36.xml" ContentType="application/vnd.openxmlformats-officedocument.presentationml.slideLayout+xml"/>
  <Override PartName="/ppt/slideLayouts/slideLayout2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theme/theme1.xml" ContentType="application/vnd.openxmlformats-officedocument.theme+xml"/>
  <Override PartName="/ppt/theme/theme2.xml" ContentType="application/vnd.openxmlformats-officedocument.theme+xml"/>
  <Override PartName="/ppt/presentation.xml" ContentType="application/vnd.openxmlformats-officedocument.presentationml.presentation.main+xml"/>
  <Override PartName="/ppt/slideMasters/_rels/slideMaster1.xml.rels" ContentType="application/vnd.openxmlformats-package.relationships+xml"/>
  <Override PartName="/ppt/slideMasters/_rels/slideMaster3.xml.rels" ContentType="application/vnd.openxmlformats-package.relationships+xml"/>
  <Override PartName="/ppt/slideMasters/_rels/slideMaster2.xml.rels" ContentType="application/vnd.openxmlformats-package.relationships+xml"/>
  <Override PartName="/ppt/slideMasters/slideMaster3.xml" ContentType="application/vnd.openxmlformats-officedocument.presentationml.slideMaster+xml"/>
  <Override PartName="/ppt/slideMasters/slideMaster1.xml" ContentType="application/vnd.openxmlformats-officedocument.presentationml.slideMaster+xml"/>
  <Override PartName="/ppt/slideMasters/slideMaster2.xml" ContentType="application/vnd.openxmlformats-officedocument.presentationml.slideMaster+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Lst>
  <p:sldIdLst>
    <p:sldId id="256" r:id="rId5"/>
    <p:sldId id="257" r:id="rId6"/>
    <p:sldId id="258" r:id="rId7"/>
    <p:sldId id="259" r:id="rId8"/>
    <p:sldId id="260" r:id="rId9"/>
    <p:sldId id="261" r:id="rId10"/>
    <p:sldId id="262" r:id="rId11"/>
    <p:sldId id="263" r:id="rId12"/>
    <p:sldId id="264" r:id="rId13"/>
    <p:sldId id="265" r:id="rId14"/>
    <p:sldId id="266" r:id="rId15"/>
  </p:sldIdLst>
  <p:sldSz cx="9144000" cy="685800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32"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33"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35"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36"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37"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38"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40"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41"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42"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43"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44"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45"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57"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59"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61"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62"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66"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67"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68"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1"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70"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7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72"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74"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7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76"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78"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79"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81"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82"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83"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84"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86"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87"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88"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89"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90"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91"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03"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05"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07"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08"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3"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12"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13"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114"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16"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17"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18"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2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2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22"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24"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125"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27"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28"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29"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130"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32"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133"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134"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135"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136"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137"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5"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6"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1"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22"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24"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2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6"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28"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9"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30"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1" name="CustomShape 2"/>
          <p:cNvSpPr/>
          <p:nvPr/>
        </p:nvSpPr>
        <p:spPr>
          <a:xfrm>
            <a:off x="3095640" y="396000"/>
            <a:ext cx="5356440" cy="20736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en-US" sz="1400" spc="-1" strike="noStrike">
                <a:solidFill>
                  <a:srgbClr val="000000"/>
                </a:solidFill>
                <a:latin typeface="Times New Roman"/>
                <a:ea typeface="DejaVu Sans"/>
              </a:rPr>
              <a:t>doc.: 802-15-20-0302-00</a:t>
            </a:r>
            <a:endParaRPr b="0" lang="en-US" sz="1400" spc="-1" strike="noStrike">
              <a:latin typeface="Arial"/>
            </a:endParaRPr>
          </a:p>
        </p:txBody>
      </p:sp>
      <p:sp>
        <p:nvSpPr>
          <p:cNvPr id="2" name="Line 3"/>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3" name="CustomShape 4"/>
          <p:cNvSpPr/>
          <p:nvPr/>
        </p:nvSpPr>
        <p:spPr>
          <a:xfrm>
            <a:off x="685800" y="6475320"/>
            <a:ext cx="1732680" cy="299160"/>
          </a:xfrm>
          <a:prstGeom prst="rect">
            <a:avLst/>
          </a:prstGeom>
          <a:noFill/>
          <a:ln>
            <a:noFill/>
          </a:ln>
        </p:spPr>
        <p:style>
          <a:lnRef idx="0"/>
          <a:fillRef idx="0"/>
          <a:effectRef idx="0"/>
          <a:fontRef idx="minor"/>
        </p:style>
        <p:txBody>
          <a:bodyPr lIns="0" rIns="0" tIns="0" bIns="0">
            <a:noAutofit/>
          </a:bodyPr>
          <a:p>
            <a:pPr>
              <a:lnSpc>
                <a:spcPct val="100000"/>
              </a:lnSpc>
            </a:pPr>
            <a:r>
              <a:rPr b="0" lang="en-US" sz="2000" spc="-1" strike="noStrike">
                <a:solidFill>
                  <a:srgbClr val="000000"/>
                </a:solidFill>
                <a:latin typeface="Times New Roman"/>
                <a:ea typeface="DejaVu Sans"/>
              </a:rPr>
              <a:t>Submission</a:t>
            </a:r>
            <a:endParaRPr b="0" lang="en-US" sz="2000" spc="-1" strike="noStrike">
              <a:latin typeface="Arial"/>
            </a:endParaRPr>
          </a:p>
        </p:txBody>
      </p:sp>
      <p:sp>
        <p:nvSpPr>
          <p:cNvPr id="4" name="Line 5"/>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5" name="Line 6"/>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6" name="CustomShape 7"/>
          <p:cNvSpPr/>
          <p:nvPr/>
        </p:nvSpPr>
        <p:spPr>
          <a:xfrm>
            <a:off x="3749040" y="6475320"/>
            <a:ext cx="1732680" cy="299160"/>
          </a:xfrm>
          <a:prstGeom prst="rect">
            <a:avLst/>
          </a:prstGeom>
          <a:noFill/>
          <a:ln>
            <a:noFill/>
          </a:ln>
        </p:spPr>
        <p:style>
          <a:lnRef idx="0"/>
          <a:fillRef idx="0"/>
          <a:effectRef idx="0"/>
          <a:fontRef idx="minor"/>
        </p:style>
        <p:txBody>
          <a:bodyPr lIns="0" rIns="0" tIns="0" bIns="0">
            <a:noAutofit/>
          </a:bodyPr>
          <a:p>
            <a:pPr algn="ctr">
              <a:lnSpc>
                <a:spcPct val="100000"/>
              </a:lnSpc>
            </a:pPr>
            <a:r>
              <a:rPr b="0" lang="en-US" sz="2000" spc="-1" strike="noStrike">
                <a:solidFill>
                  <a:srgbClr val="000000"/>
                </a:solidFill>
                <a:latin typeface="Times New Roman"/>
                <a:ea typeface="DejaVu Sans"/>
              </a:rPr>
              <a:t>Page </a:t>
            </a:r>
            <a:fld id="{7D64B68E-A267-477A-BF0C-704382E0DFDA}" type="slidenum">
              <a:rPr b="0" lang="en-US" sz="2000" spc="-1" strike="noStrike">
                <a:solidFill>
                  <a:srgbClr val="000000"/>
                </a:solidFill>
                <a:latin typeface="Times New Roman"/>
                <a:ea typeface="DejaVu Sans"/>
              </a:rPr>
              <a:t>&lt;number&gt;</a:t>
            </a:fld>
            <a:r>
              <a:rPr b="0" lang="en-US" sz="2000" spc="-1" strike="noStrike">
                <a:solidFill>
                  <a:srgbClr val="000000"/>
                </a:solidFill>
                <a:latin typeface="Times New Roman"/>
                <a:ea typeface="DejaVu Sans"/>
              </a:rPr>
              <a:t> </a:t>
            </a:r>
            <a:endParaRPr b="0" lang="en-US" sz="2000" spc="-1" strike="noStrike">
              <a:latin typeface="Arial"/>
            </a:endParaRPr>
          </a:p>
        </p:txBody>
      </p:sp>
      <p:sp>
        <p:nvSpPr>
          <p:cNvPr id="7" name="CustomShape 8"/>
          <p:cNvSpPr/>
          <p:nvPr/>
        </p:nvSpPr>
        <p:spPr>
          <a:xfrm>
            <a:off x="7040160" y="6490080"/>
            <a:ext cx="1732680" cy="299160"/>
          </a:xfrm>
          <a:prstGeom prst="rect">
            <a:avLst/>
          </a:prstGeom>
          <a:noFill/>
          <a:ln>
            <a:noFill/>
          </a:ln>
        </p:spPr>
        <p:style>
          <a:lnRef idx="0"/>
          <a:fillRef idx="0"/>
          <a:effectRef idx="0"/>
          <a:fontRef idx="minor"/>
        </p:style>
        <p:txBody>
          <a:bodyPr lIns="0" rIns="0" tIns="0" bIns="0">
            <a:noAutofit/>
          </a:bodyPr>
          <a:p>
            <a:pPr algn="r">
              <a:lnSpc>
                <a:spcPct val="100000"/>
              </a:lnSpc>
            </a:pPr>
            <a:r>
              <a:rPr b="0" lang="en-US" sz="2000" spc="-1" strike="noStrike">
                <a:solidFill>
                  <a:srgbClr val="000000"/>
                </a:solidFill>
                <a:latin typeface="Times New Roman"/>
                <a:ea typeface="DejaVu Sans"/>
              </a:rPr>
              <a:t>Tero Kivinen</a:t>
            </a:r>
            <a:endParaRPr b="0" lang="en-US" sz="2000" spc="-1" strike="noStrike">
              <a:latin typeface="Arial"/>
            </a:endParaRPr>
          </a:p>
        </p:txBody>
      </p:sp>
      <p:sp>
        <p:nvSpPr>
          <p:cNvPr id="8" name="CustomShape 9"/>
          <p:cNvSpPr/>
          <p:nvPr/>
        </p:nvSpPr>
        <p:spPr>
          <a:xfrm>
            <a:off x="685800" y="365760"/>
            <a:ext cx="2568240" cy="207360"/>
          </a:xfrm>
          <a:prstGeom prst="rect">
            <a:avLst/>
          </a:prstGeom>
          <a:noFill/>
          <a:ln>
            <a:noFill/>
          </a:ln>
        </p:spPr>
        <p:style>
          <a:lnRef idx="0"/>
          <a:fillRef idx="0"/>
          <a:effectRef idx="0"/>
          <a:fontRef idx="minor"/>
        </p:style>
        <p:txBody>
          <a:bodyPr lIns="0" rIns="0" tIns="0" bIns="0" anchor="b">
            <a:noAutofit/>
          </a:bodyPr>
          <a:p>
            <a:pPr>
              <a:lnSpc>
                <a:spcPct val="100000"/>
              </a:lnSpc>
            </a:pPr>
            <a:r>
              <a:rPr b="1" lang="en-US" sz="1400" spc="-1" strike="noStrike">
                <a:solidFill>
                  <a:srgbClr val="000000"/>
                </a:solidFill>
                <a:latin typeface="Times New Roman"/>
                <a:ea typeface="DejaVu Sans"/>
              </a:rPr>
              <a:t>Nov 2020</a:t>
            </a:r>
            <a:endParaRPr b="0" lang="en-US" sz="1400" spc="-1" strike="noStrike">
              <a:latin typeface="Arial"/>
            </a:endParaRPr>
          </a:p>
        </p:txBody>
      </p:sp>
      <p:sp>
        <p:nvSpPr>
          <p:cNvPr id="9"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PlaceHolder 1"/>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47" name="CustomShape 2"/>
          <p:cNvSpPr/>
          <p:nvPr/>
        </p:nvSpPr>
        <p:spPr>
          <a:xfrm>
            <a:off x="3095640" y="396000"/>
            <a:ext cx="5356440" cy="20736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en-US" sz="1400" spc="-1" strike="noStrike">
                <a:solidFill>
                  <a:srgbClr val="000000"/>
                </a:solidFill>
                <a:latin typeface="Times New Roman"/>
                <a:ea typeface="DejaVu Sans"/>
              </a:rPr>
              <a:t>doc.: 802-15-20-0302-00</a:t>
            </a:r>
            <a:endParaRPr b="0" lang="en-US" sz="1400" spc="-1" strike="noStrike">
              <a:latin typeface="Arial"/>
            </a:endParaRPr>
          </a:p>
        </p:txBody>
      </p:sp>
      <p:sp>
        <p:nvSpPr>
          <p:cNvPr id="48" name="Line 3"/>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49" name="CustomShape 4"/>
          <p:cNvSpPr/>
          <p:nvPr/>
        </p:nvSpPr>
        <p:spPr>
          <a:xfrm>
            <a:off x="685800" y="6475320"/>
            <a:ext cx="1732680" cy="299160"/>
          </a:xfrm>
          <a:prstGeom prst="rect">
            <a:avLst/>
          </a:prstGeom>
          <a:noFill/>
          <a:ln>
            <a:noFill/>
          </a:ln>
        </p:spPr>
        <p:style>
          <a:lnRef idx="0"/>
          <a:fillRef idx="0"/>
          <a:effectRef idx="0"/>
          <a:fontRef idx="minor"/>
        </p:style>
        <p:txBody>
          <a:bodyPr lIns="0" rIns="0" tIns="0" bIns="0">
            <a:noAutofit/>
          </a:bodyPr>
          <a:p>
            <a:pPr>
              <a:lnSpc>
                <a:spcPct val="100000"/>
              </a:lnSpc>
            </a:pPr>
            <a:r>
              <a:rPr b="0" lang="en-US" sz="2000" spc="-1" strike="noStrike">
                <a:solidFill>
                  <a:srgbClr val="000000"/>
                </a:solidFill>
                <a:latin typeface="Times New Roman"/>
                <a:ea typeface="DejaVu Sans"/>
              </a:rPr>
              <a:t>Submission</a:t>
            </a:r>
            <a:endParaRPr b="0" lang="en-US" sz="2000" spc="-1" strike="noStrike">
              <a:latin typeface="Arial"/>
            </a:endParaRPr>
          </a:p>
        </p:txBody>
      </p:sp>
      <p:sp>
        <p:nvSpPr>
          <p:cNvPr id="50" name="Line 5"/>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51" name="Line 6"/>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2" name="CustomShape 7"/>
          <p:cNvSpPr/>
          <p:nvPr/>
        </p:nvSpPr>
        <p:spPr>
          <a:xfrm>
            <a:off x="3749040" y="6475320"/>
            <a:ext cx="1732680" cy="299160"/>
          </a:xfrm>
          <a:prstGeom prst="rect">
            <a:avLst/>
          </a:prstGeom>
          <a:noFill/>
          <a:ln>
            <a:noFill/>
          </a:ln>
        </p:spPr>
        <p:style>
          <a:lnRef idx="0"/>
          <a:fillRef idx="0"/>
          <a:effectRef idx="0"/>
          <a:fontRef idx="minor"/>
        </p:style>
        <p:txBody>
          <a:bodyPr lIns="0" rIns="0" tIns="0" bIns="0">
            <a:noAutofit/>
          </a:bodyPr>
          <a:p>
            <a:pPr algn="ctr">
              <a:lnSpc>
                <a:spcPct val="100000"/>
              </a:lnSpc>
            </a:pPr>
            <a:r>
              <a:rPr b="0" lang="en-US" sz="2000" spc="-1" strike="noStrike">
                <a:solidFill>
                  <a:srgbClr val="000000"/>
                </a:solidFill>
                <a:latin typeface="Times New Roman"/>
                <a:ea typeface="DejaVu Sans"/>
              </a:rPr>
              <a:t>Page </a:t>
            </a:r>
            <a:fld id="{707A258E-1FB1-47E4-8465-D7A0687F33AF}" type="slidenum">
              <a:rPr b="0" lang="en-US" sz="2000" spc="-1" strike="noStrike">
                <a:solidFill>
                  <a:srgbClr val="000000"/>
                </a:solidFill>
                <a:latin typeface="Times New Roman"/>
                <a:ea typeface="DejaVu Sans"/>
              </a:rPr>
              <a:t>&lt;number&gt;</a:t>
            </a:fld>
            <a:r>
              <a:rPr b="0" lang="en-US" sz="2000" spc="-1" strike="noStrike">
                <a:solidFill>
                  <a:srgbClr val="000000"/>
                </a:solidFill>
                <a:latin typeface="Times New Roman"/>
                <a:ea typeface="DejaVu Sans"/>
              </a:rPr>
              <a:t> </a:t>
            </a:r>
            <a:endParaRPr b="0" lang="en-US" sz="2000" spc="-1" strike="noStrike">
              <a:latin typeface="Arial"/>
            </a:endParaRPr>
          </a:p>
        </p:txBody>
      </p:sp>
      <p:sp>
        <p:nvSpPr>
          <p:cNvPr id="53" name="CustomShape 8"/>
          <p:cNvSpPr/>
          <p:nvPr/>
        </p:nvSpPr>
        <p:spPr>
          <a:xfrm>
            <a:off x="7040160" y="6490080"/>
            <a:ext cx="1732680" cy="299160"/>
          </a:xfrm>
          <a:prstGeom prst="rect">
            <a:avLst/>
          </a:prstGeom>
          <a:noFill/>
          <a:ln>
            <a:noFill/>
          </a:ln>
        </p:spPr>
        <p:style>
          <a:lnRef idx="0"/>
          <a:fillRef idx="0"/>
          <a:effectRef idx="0"/>
          <a:fontRef idx="minor"/>
        </p:style>
        <p:txBody>
          <a:bodyPr lIns="0" rIns="0" tIns="0" bIns="0">
            <a:noAutofit/>
          </a:bodyPr>
          <a:p>
            <a:pPr algn="r">
              <a:lnSpc>
                <a:spcPct val="100000"/>
              </a:lnSpc>
            </a:pPr>
            <a:r>
              <a:rPr b="0" lang="en-US" sz="2000" spc="-1" strike="noStrike">
                <a:solidFill>
                  <a:srgbClr val="000000"/>
                </a:solidFill>
                <a:latin typeface="Times New Roman"/>
                <a:ea typeface="DejaVu Sans"/>
              </a:rPr>
              <a:t>Tero Kivinen</a:t>
            </a:r>
            <a:endParaRPr b="0" lang="en-US" sz="2000" spc="-1" strike="noStrike">
              <a:latin typeface="Arial"/>
            </a:endParaRPr>
          </a:p>
        </p:txBody>
      </p:sp>
      <p:sp>
        <p:nvSpPr>
          <p:cNvPr id="54" name="CustomShape 9"/>
          <p:cNvSpPr/>
          <p:nvPr/>
        </p:nvSpPr>
        <p:spPr>
          <a:xfrm>
            <a:off x="685800" y="365760"/>
            <a:ext cx="2568240" cy="207360"/>
          </a:xfrm>
          <a:prstGeom prst="rect">
            <a:avLst/>
          </a:prstGeom>
          <a:noFill/>
          <a:ln>
            <a:noFill/>
          </a:ln>
        </p:spPr>
        <p:style>
          <a:lnRef idx="0"/>
          <a:fillRef idx="0"/>
          <a:effectRef idx="0"/>
          <a:fontRef idx="minor"/>
        </p:style>
        <p:txBody>
          <a:bodyPr lIns="0" rIns="0" tIns="0" bIns="0" anchor="b">
            <a:noAutofit/>
          </a:bodyPr>
          <a:p>
            <a:pPr>
              <a:lnSpc>
                <a:spcPct val="100000"/>
              </a:lnSpc>
            </a:pPr>
            <a:r>
              <a:rPr b="1" lang="en-US" sz="1400" spc="-1" strike="noStrike">
                <a:solidFill>
                  <a:srgbClr val="000000"/>
                </a:solidFill>
                <a:latin typeface="Times New Roman"/>
                <a:ea typeface="DejaVu Sans"/>
              </a:rPr>
              <a:t>Nov 2020</a:t>
            </a:r>
            <a:endParaRPr b="0" lang="en-US" sz="1400" spc="-1" strike="noStrike">
              <a:latin typeface="Arial"/>
            </a:endParaRPr>
          </a:p>
        </p:txBody>
      </p:sp>
      <p:sp>
        <p:nvSpPr>
          <p:cNvPr id="55"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PlaceHolder 1"/>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93" name="CustomShape 2"/>
          <p:cNvSpPr/>
          <p:nvPr/>
        </p:nvSpPr>
        <p:spPr>
          <a:xfrm>
            <a:off x="3095640" y="396000"/>
            <a:ext cx="5356440" cy="20736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en-US" sz="1400" spc="-1" strike="noStrike">
                <a:solidFill>
                  <a:srgbClr val="000000"/>
                </a:solidFill>
                <a:latin typeface="Times New Roman"/>
                <a:ea typeface="DejaVu Sans"/>
              </a:rPr>
              <a:t>doc.: 802-15-20-0302-00</a:t>
            </a:r>
            <a:endParaRPr b="0" lang="en-US" sz="1400" spc="-1" strike="noStrike">
              <a:latin typeface="Arial"/>
            </a:endParaRPr>
          </a:p>
        </p:txBody>
      </p:sp>
      <p:sp>
        <p:nvSpPr>
          <p:cNvPr id="94" name="Line 3"/>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95" name="CustomShape 4"/>
          <p:cNvSpPr/>
          <p:nvPr/>
        </p:nvSpPr>
        <p:spPr>
          <a:xfrm>
            <a:off x="685800" y="6475320"/>
            <a:ext cx="1732680" cy="299160"/>
          </a:xfrm>
          <a:prstGeom prst="rect">
            <a:avLst/>
          </a:prstGeom>
          <a:noFill/>
          <a:ln>
            <a:noFill/>
          </a:ln>
        </p:spPr>
        <p:style>
          <a:lnRef idx="0"/>
          <a:fillRef idx="0"/>
          <a:effectRef idx="0"/>
          <a:fontRef idx="minor"/>
        </p:style>
        <p:txBody>
          <a:bodyPr lIns="0" rIns="0" tIns="0" bIns="0">
            <a:noAutofit/>
          </a:bodyPr>
          <a:p>
            <a:pPr>
              <a:lnSpc>
                <a:spcPct val="100000"/>
              </a:lnSpc>
            </a:pPr>
            <a:r>
              <a:rPr b="0" lang="en-US" sz="2000" spc="-1" strike="noStrike">
                <a:solidFill>
                  <a:srgbClr val="000000"/>
                </a:solidFill>
                <a:latin typeface="Times New Roman"/>
                <a:ea typeface="DejaVu Sans"/>
              </a:rPr>
              <a:t>Submission</a:t>
            </a:r>
            <a:endParaRPr b="0" lang="en-US" sz="2000" spc="-1" strike="noStrike">
              <a:latin typeface="Arial"/>
            </a:endParaRPr>
          </a:p>
        </p:txBody>
      </p:sp>
      <p:sp>
        <p:nvSpPr>
          <p:cNvPr id="96" name="Line 5"/>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97" name="Line 6"/>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98" name="CustomShape 7"/>
          <p:cNvSpPr/>
          <p:nvPr/>
        </p:nvSpPr>
        <p:spPr>
          <a:xfrm>
            <a:off x="3749040" y="6475320"/>
            <a:ext cx="1732680" cy="299160"/>
          </a:xfrm>
          <a:prstGeom prst="rect">
            <a:avLst/>
          </a:prstGeom>
          <a:noFill/>
          <a:ln>
            <a:noFill/>
          </a:ln>
        </p:spPr>
        <p:style>
          <a:lnRef idx="0"/>
          <a:fillRef idx="0"/>
          <a:effectRef idx="0"/>
          <a:fontRef idx="minor"/>
        </p:style>
        <p:txBody>
          <a:bodyPr lIns="0" rIns="0" tIns="0" bIns="0">
            <a:noAutofit/>
          </a:bodyPr>
          <a:p>
            <a:pPr algn="ctr">
              <a:lnSpc>
                <a:spcPct val="100000"/>
              </a:lnSpc>
            </a:pPr>
            <a:r>
              <a:rPr b="0" lang="en-US" sz="2000" spc="-1" strike="noStrike">
                <a:solidFill>
                  <a:srgbClr val="000000"/>
                </a:solidFill>
                <a:latin typeface="Times New Roman"/>
                <a:ea typeface="DejaVu Sans"/>
              </a:rPr>
              <a:t>Page </a:t>
            </a:r>
            <a:fld id="{E7257239-4272-43D5-AD94-7BBF4F83ED22}" type="slidenum">
              <a:rPr b="0" lang="en-US" sz="2000" spc="-1" strike="noStrike">
                <a:solidFill>
                  <a:srgbClr val="000000"/>
                </a:solidFill>
                <a:latin typeface="Times New Roman"/>
                <a:ea typeface="DejaVu Sans"/>
              </a:rPr>
              <a:t>&lt;number&gt;</a:t>
            </a:fld>
            <a:r>
              <a:rPr b="0" lang="en-US" sz="2000" spc="-1" strike="noStrike">
                <a:solidFill>
                  <a:srgbClr val="000000"/>
                </a:solidFill>
                <a:latin typeface="Times New Roman"/>
                <a:ea typeface="DejaVu Sans"/>
              </a:rPr>
              <a:t> </a:t>
            </a:r>
            <a:endParaRPr b="0" lang="en-US" sz="2000" spc="-1" strike="noStrike">
              <a:latin typeface="Arial"/>
            </a:endParaRPr>
          </a:p>
        </p:txBody>
      </p:sp>
      <p:sp>
        <p:nvSpPr>
          <p:cNvPr id="99" name="CustomShape 8"/>
          <p:cNvSpPr/>
          <p:nvPr/>
        </p:nvSpPr>
        <p:spPr>
          <a:xfrm>
            <a:off x="7040160" y="6490080"/>
            <a:ext cx="1732680" cy="299160"/>
          </a:xfrm>
          <a:prstGeom prst="rect">
            <a:avLst/>
          </a:prstGeom>
          <a:noFill/>
          <a:ln>
            <a:noFill/>
          </a:ln>
        </p:spPr>
        <p:style>
          <a:lnRef idx="0"/>
          <a:fillRef idx="0"/>
          <a:effectRef idx="0"/>
          <a:fontRef idx="minor"/>
        </p:style>
        <p:txBody>
          <a:bodyPr lIns="0" rIns="0" tIns="0" bIns="0">
            <a:noAutofit/>
          </a:bodyPr>
          <a:p>
            <a:pPr algn="r">
              <a:lnSpc>
                <a:spcPct val="100000"/>
              </a:lnSpc>
            </a:pPr>
            <a:r>
              <a:rPr b="0" lang="en-US" sz="2000" spc="-1" strike="noStrike">
                <a:solidFill>
                  <a:srgbClr val="000000"/>
                </a:solidFill>
                <a:latin typeface="Times New Roman"/>
                <a:ea typeface="DejaVu Sans"/>
              </a:rPr>
              <a:t>Tero Kivinen</a:t>
            </a:r>
            <a:endParaRPr b="0" lang="en-US" sz="2000" spc="-1" strike="noStrike">
              <a:latin typeface="Arial"/>
            </a:endParaRPr>
          </a:p>
        </p:txBody>
      </p:sp>
      <p:sp>
        <p:nvSpPr>
          <p:cNvPr id="100" name="CustomShape 9"/>
          <p:cNvSpPr/>
          <p:nvPr/>
        </p:nvSpPr>
        <p:spPr>
          <a:xfrm>
            <a:off x="685800" y="365760"/>
            <a:ext cx="2568240" cy="207360"/>
          </a:xfrm>
          <a:prstGeom prst="rect">
            <a:avLst/>
          </a:prstGeom>
          <a:noFill/>
          <a:ln>
            <a:noFill/>
          </a:ln>
        </p:spPr>
        <p:style>
          <a:lnRef idx="0"/>
          <a:fillRef idx="0"/>
          <a:effectRef idx="0"/>
          <a:fontRef idx="minor"/>
        </p:style>
        <p:txBody>
          <a:bodyPr lIns="0" rIns="0" tIns="0" bIns="0" anchor="b">
            <a:noAutofit/>
          </a:bodyPr>
          <a:p>
            <a:pPr>
              <a:lnSpc>
                <a:spcPct val="100000"/>
              </a:lnSpc>
            </a:pPr>
            <a:r>
              <a:rPr b="1" lang="en-US" sz="1400" spc="-1" strike="noStrike">
                <a:solidFill>
                  <a:srgbClr val="000000"/>
                </a:solidFill>
                <a:latin typeface="Times New Roman"/>
                <a:ea typeface="DejaVu Sans"/>
              </a:rPr>
              <a:t>Nov 2020</a:t>
            </a:r>
            <a:endParaRPr b="0" lang="en-US" sz="1400" spc="-1" strike="noStrike">
              <a:latin typeface="Arial"/>
            </a:endParaRPr>
          </a:p>
        </p:txBody>
      </p:sp>
      <p:sp>
        <p:nvSpPr>
          <p:cNvPr id="101"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hyperlink" Target="https://www.timeanddate.com/worldclock/meetingdetails.html?year=2021&amp;month=1&amp;day=5&amp;hour=21&amp;min=0&amp;sec=0&amp;p1=179&amp;p2=101&amp;p3=137" TargetMode="External"/><Relationship Id="rId2" Type="http://schemas.openxmlformats.org/officeDocument/2006/relationships/slideLayout" Target="../slideLayouts/slideLayout25.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27.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27.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25.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8" name="CustomShape 1"/>
          <p:cNvSpPr/>
          <p:nvPr/>
        </p:nvSpPr>
        <p:spPr>
          <a:xfrm>
            <a:off x="152280" y="609480"/>
            <a:ext cx="8985600" cy="4620240"/>
          </a:xfrm>
          <a:prstGeom prst="rect">
            <a:avLst/>
          </a:prstGeom>
          <a:noFill/>
          <a:ln>
            <a:noFill/>
          </a:ln>
        </p:spPr>
        <p:style>
          <a:lnRef idx="0"/>
          <a:fillRef idx="0"/>
          <a:effectRef idx="0"/>
          <a:fontRef idx="minor"/>
        </p:style>
        <p:txBody>
          <a:bodyPr lIns="90000" rIns="90000" tIns="46800" bIns="46800">
            <a:noAutofit/>
          </a:bodyPr>
          <a:p>
            <a:pPr algn="ctr">
              <a:lnSpc>
                <a:spcPct val="100000"/>
              </a:lnSpc>
            </a:pPr>
            <a:r>
              <a:rPr b="1" lang="en-US"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US" sz="1800" spc="-1" strike="noStrike">
              <a:latin typeface="Arial"/>
            </a:endParaRPr>
          </a:p>
          <a:p>
            <a:pPr>
              <a:lnSpc>
                <a:spcPct val="100000"/>
              </a:lnSpc>
            </a:pPr>
            <a:endParaRPr b="0" lang="en-US" sz="1800" spc="-1" strike="noStrike">
              <a:latin typeface="Arial"/>
            </a:endParaRPr>
          </a:p>
          <a:p>
            <a:pPr>
              <a:lnSpc>
                <a:spcPct val="100000"/>
              </a:lnSpc>
            </a:pPr>
            <a:r>
              <a:rPr b="1" lang="en-US" sz="1600" spc="-1" strike="noStrike">
                <a:solidFill>
                  <a:srgbClr val="000000"/>
                </a:solidFill>
                <a:latin typeface="Times New Roman"/>
                <a:ea typeface="DejaVu Sans"/>
              </a:rPr>
              <a:t>Submission Title:</a:t>
            </a:r>
            <a:r>
              <a:rPr b="0" lang="en-US" sz="1600" spc="-1" strike="noStrike">
                <a:solidFill>
                  <a:srgbClr val="000000"/>
                </a:solidFill>
                <a:latin typeface="Times New Roman"/>
                <a:ea typeface="DejaVu Sans"/>
              </a:rPr>
              <a:t> TG9ma Closing Report for November Meeting</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Date Submitted: 30 October, 2020</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Source:</a:t>
            </a:r>
            <a:r>
              <a:rPr b="0" lang="en-US" sz="1600" spc="-1" strike="noStrike">
                <a:solidFill>
                  <a:srgbClr val="000000"/>
                </a:solidFill>
                <a:latin typeface="Times New Roman"/>
                <a:ea typeface="DejaVu Sans"/>
              </a:rPr>
              <a:t> Tero Kivinen</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Company -</a:t>
            </a:r>
            <a:endParaRPr b="0" lang="en-US" sz="1600" spc="-1" strike="noStrike">
              <a:latin typeface="Arial"/>
            </a:endParaRPr>
          </a:p>
          <a:p>
            <a:pPr>
              <a:lnSpc>
                <a:spcPct val="100000"/>
              </a:lnSpc>
            </a:pPr>
            <a:r>
              <a:rPr b="0" lang="en-US" sz="1600" spc="-1" strike="noStrike">
                <a:solidFill>
                  <a:srgbClr val="000000"/>
                </a:solidFill>
                <a:latin typeface="Times New Roman"/>
                <a:ea typeface="DejaVu Sans"/>
              </a:rPr>
              <a:t>E-Mail: kivinen@iki.fi</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spcBef>
                <a:spcPts val="598"/>
              </a:spcBef>
              <a:spcAft>
                <a:spcPts val="598"/>
              </a:spcAft>
            </a:pPr>
            <a:r>
              <a:rPr b="1" lang="en-US" sz="1600" spc="-1" strike="noStrike">
                <a:solidFill>
                  <a:srgbClr val="000000"/>
                </a:solidFill>
                <a:latin typeface="Times New Roman"/>
                <a:ea typeface="DejaVu Sans"/>
              </a:rPr>
              <a:t>Re:</a:t>
            </a:r>
            <a:r>
              <a:rPr b="0" lang="en-US" sz="1600" spc="-1" strike="noStrike">
                <a:solidFill>
                  <a:srgbClr val="000000"/>
                </a:solidFill>
                <a:latin typeface="Times New Roman"/>
                <a:ea typeface="DejaVu Sans"/>
              </a:rPr>
              <a:t> TG9ma Closing for November Meeting</a:t>
            </a:r>
            <a:endParaRPr b="0" lang="en-US" sz="1600" spc="-1" strike="noStrike">
              <a:latin typeface="Arial"/>
            </a:endParaRPr>
          </a:p>
          <a:p>
            <a:pPr>
              <a:lnSpc>
                <a:spcPct val="100000"/>
              </a:lnSpc>
              <a:spcBef>
                <a:spcPts val="598"/>
              </a:spcBef>
              <a:spcAft>
                <a:spcPts val="598"/>
              </a:spcAft>
            </a:pPr>
            <a:r>
              <a:rPr b="1" lang="en-US" sz="1600" spc="-1" strike="noStrike">
                <a:solidFill>
                  <a:srgbClr val="000000"/>
                </a:solidFill>
                <a:latin typeface="Times New Roman"/>
                <a:ea typeface="DejaVu Sans"/>
              </a:rPr>
              <a:t>Abstract:</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spcBef>
                <a:spcPts val="598"/>
              </a:spcBef>
              <a:spcAft>
                <a:spcPts val="598"/>
              </a:spcAft>
            </a:pPr>
            <a:r>
              <a:rPr b="0" lang="en-US" sz="1600" spc="-1" strike="noStrike">
                <a:solidFill>
                  <a:srgbClr val="000000"/>
                </a:solidFill>
                <a:latin typeface="Times New Roman"/>
                <a:ea typeface="DejaVu Sans"/>
              </a:rPr>
              <a:t>Closing Report for TG9ma meeting for November Meeting.</a:t>
            </a:r>
            <a:endParaRPr b="0" lang="en-US" sz="1600" spc="-1" strike="noStrike">
              <a:latin typeface="Arial"/>
            </a:endParaRPr>
          </a:p>
          <a:p>
            <a:pPr>
              <a:lnSpc>
                <a:spcPct val="100000"/>
              </a:lnSpc>
              <a:spcBef>
                <a:spcPts val="598"/>
              </a:spcBef>
              <a:spcAft>
                <a:spcPts val="598"/>
              </a:spcAft>
            </a:pPr>
            <a:r>
              <a:rPr b="1" lang="en-US" sz="1600" spc="-1" strike="noStrike">
                <a:solidFill>
                  <a:srgbClr val="000000"/>
                </a:solidFill>
                <a:latin typeface="Times New Roman"/>
                <a:ea typeface="DejaVu Sans"/>
              </a:rPr>
              <a:t>Purpose:</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Provide information which kind of changes are needed to the standard.</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Notice:</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Release:</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US" sz="1600" spc="-1" strike="noStrike">
                <a:solidFill>
                  <a:srgbClr val="000000"/>
                </a:solidFill>
                <a:latin typeface="Times New Roman"/>
                <a:ea typeface="DejaVu Sans"/>
              </a:rPr>
              <a:t>	</a:t>
            </a:r>
            <a:endParaRPr b="0" lang="en-US" sz="1600" spc="-1" strike="noStrike">
              <a:latin typeface="Arial"/>
            </a:endParaRPr>
          </a:p>
        </p:txBody>
      </p:sp>
    </p:spTree>
  </p:cSld>
  <mc:AlternateContent>
    <mc:Choice Requires="p14">
      <p:transition spd="slow" p14:dur="2000"/>
    </mc:Choice>
    <mc:Fallback>
      <p:transition spd="slow"/>
    </mc:Fallback>
  </mc:AlternateContent>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8" name="CustomShape 1"/>
          <p:cNvSpPr/>
          <p:nvPr/>
        </p:nvSpPr>
        <p:spPr>
          <a:xfrm>
            <a:off x="457200" y="582120"/>
            <a:ext cx="8227800" cy="66996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solidFill>
                  <a:srgbClr val="000000"/>
                </a:solidFill>
                <a:latin typeface="Arial"/>
                <a:ea typeface="DejaVu Sans"/>
              </a:rPr>
              <a:t>CRG Calls</a:t>
            </a:r>
            <a:endParaRPr b="0" lang="en-US" sz="4400" spc="-1" strike="noStrike">
              <a:latin typeface="Arial"/>
            </a:endParaRPr>
          </a:p>
        </p:txBody>
      </p:sp>
      <p:sp>
        <p:nvSpPr>
          <p:cNvPr id="159" name="CustomShape 2"/>
          <p:cNvSpPr/>
          <p:nvPr/>
        </p:nvSpPr>
        <p:spPr>
          <a:xfrm>
            <a:off x="457200" y="1604520"/>
            <a:ext cx="8227800" cy="3975840"/>
          </a:xfrm>
          <a:prstGeom prst="rect">
            <a:avLst/>
          </a:prstGeom>
          <a:noFill/>
          <a:ln>
            <a:noFill/>
          </a:ln>
        </p:spPr>
        <p:style>
          <a:lnRef idx="0"/>
          <a:fillRef idx="0"/>
          <a:effectRef idx="0"/>
          <a:fontRef idx="minor"/>
        </p:style>
        <p:txBody>
          <a:bodyPr lIns="0" rIns="0" tIns="0" bIns="0">
            <a:normAutofit/>
          </a:bodyPr>
          <a:p>
            <a:pPr marL="432000" indent="-3225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CRG Will be having weekly teleconferences every Tuesday 16:00 EST starting at Tuesday 5</a:t>
            </a:r>
            <a:r>
              <a:rPr b="0" lang="en-US" sz="3200" spc="-1" strike="noStrike" baseline="101000">
                <a:solidFill>
                  <a:srgbClr val="000000"/>
                </a:solidFill>
                <a:latin typeface="Arial"/>
                <a:ea typeface="DejaVu Sans"/>
              </a:rPr>
              <a:t>th</a:t>
            </a:r>
            <a:r>
              <a:rPr b="0" lang="en-US" sz="3200" spc="-1" strike="noStrike">
                <a:solidFill>
                  <a:srgbClr val="000000"/>
                </a:solidFill>
                <a:latin typeface="Arial"/>
                <a:ea typeface="DejaVu Sans"/>
              </a:rPr>
              <a:t> of January 2021</a:t>
            </a:r>
            <a:endParaRPr b="0" lang="en-US" sz="3200" spc="-1" strike="noStrike">
              <a:latin typeface="Arial"/>
            </a:endParaRPr>
          </a:p>
          <a:p>
            <a:pPr marL="432000" indent="-322560">
              <a:lnSpc>
                <a:spcPct val="100000"/>
              </a:lnSpc>
              <a:spcBef>
                <a:spcPts val="1417"/>
              </a:spcBef>
              <a:buClr>
                <a:srgbClr val="000000"/>
              </a:buClr>
              <a:buSzPct val="45000"/>
              <a:buFont typeface="Wingdings" charset="2"/>
              <a:buChar char=""/>
            </a:pPr>
            <a:r>
              <a:rPr b="0" lang="en-US" sz="3200" spc="-1" strike="noStrike" u="sng">
                <a:solidFill>
                  <a:srgbClr val="0000ff"/>
                </a:solidFill>
                <a:uFillTx/>
                <a:latin typeface="Arial"/>
                <a:ea typeface="DejaVu Sans"/>
                <a:hlinkClick r:id="rId1"/>
              </a:rPr>
              <a:t>https://www.timeanddate.com/worldclock/meetingdetails.html?year=2021&amp;month=1&amp;day=5&amp;hour=21&amp;min=0&amp;sec=0&amp;p1=179&amp;p2=101&amp;p3=137</a:t>
            </a:r>
            <a:endParaRPr b="0" lang="en-US" sz="3200" spc="-1" strike="noStrike">
              <a:latin typeface="Arial"/>
            </a:endParaRPr>
          </a:p>
          <a:p>
            <a:pPr>
              <a:lnSpc>
                <a:spcPct val="100000"/>
              </a:lnSpc>
              <a:spcBef>
                <a:spcPts val="1417"/>
              </a:spcBef>
            </a:pP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19" dur="indefinite" restart="never" nodeType="tmRoot">
          <p:childTnLst>
            <p:seq>
              <p:cTn id="20" dur="indefinite"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0" name="CustomShape 1"/>
          <p:cNvSpPr/>
          <p:nvPr/>
        </p:nvSpPr>
        <p:spPr>
          <a:xfrm>
            <a:off x="685800" y="685440"/>
            <a:ext cx="7766280" cy="1060920"/>
          </a:xfrm>
          <a:prstGeom prst="rect">
            <a:avLst/>
          </a:prstGeom>
          <a:noFill/>
          <a:ln>
            <a:noFill/>
          </a:ln>
        </p:spPr>
        <p:style>
          <a:lnRef idx="0"/>
          <a:fillRef idx="0"/>
          <a:effectRef idx="0"/>
          <a:fontRef idx="minor"/>
        </p:style>
      </p:sp>
      <p:sp>
        <p:nvSpPr>
          <p:cNvPr id="161" name="CustomShape 2"/>
          <p:cNvSpPr/>
          <p:nvPr/>
        </p:nvSpPr>
        <p:spPr>
          <a:xfrm>
            <a:off x="438120" y="602280"/>
            <a:ext cx="822492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solidFill>
                  <a:srgbClr val="000000"/>
                </a:solidFill>
                <a:latin typeface="Arial"/>
                <a:ea typeface="DejaVu Sans"/>
              </a:rPr>
              <a:t>Agenda for Next Meeting</a:t>
            </a:r>
            <a:endParaRPr b="0" lang="en-US" sz="4400" spc="-1" strike="noStrike">
              <a:latin typeface="Arial"/>
            </a:endParaRPr>
          </a:p>
        </p:txBody>
      </p:sp>
      <p:sp>
        <p:nvSpPr>
          <p:cNvPr id="162" name="CustomShape 3"/>
          <p:cNvSpPr/>
          <p:nvPr/>
        </p:nvSpPr>
        <p:spPr>
          <a:xfrm>
            <a:off x="457200" y="1604520"/>
            <a:ext cx="8224920" cy="3972960"/>
          </a:xfrm>
          <a:prstGeom prst="rect">
            <a:avLst/>
          </a:prstGeom>
          <a:noFill/>
          <a:ln>
            <a:noFill/>
          </a:ln>
        </p:spPr>
        <p:style>
          <a:lnRef idx="0"/>
          <a:fillRef idx="0"/>
          <a:effectRef idx="0"/>
          <a:fontRef idx="minor"/>
        </p:style>
        <p:txBody>
          <a:bodyPr lIns="0" rIns="0" tIns="0" bIns="0">
            <a:normAutofit/>
          </a:bodyPr>
          <a:p>
            <a:pPr marL="216000" indent="-21492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Finish initial standard association ballot, and process comments received.</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21" dur="indefinite" restart="never" nodeType="tmRoot">
          <p:childTnLst>
            <p:seq>
              <p:cTn id="22" dur="indefinite"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9" name="CustomShape 1"/>
          <p:cNvSpPr/>
          <p:nvPr/>
        </p:nvSpPr>
        <p:spPr>
          <a:xfrm>
            <a:off x="457200" y="273600"/>
            <a:ext cx="8225640" cy="1141200"/>
          </a:xfrm>
          <a:prstGeom prst="rect">
            <a:avLst/>
          </a:prstGeom>
          <a:noFill/>
          <a:ln>
            <a:noFill/>
          </a:ln>
        </p:spPr>
        <p:style>
          <a:lnRef idx="0"/>
          <a:fillRef idx="0"/>
          <a:effectRef idx="0"/>
          <a:fontRef idx="minor"/>
        </p:style>
      </p:sp>
      <p:sp>
        <p:nvSpPr>
          <p:cNvPr id="140" name="CustomShape 2"/>
          <p:cNvSpPr/>
          <p:nvPr/>
        </p:nvSpPr>
        <p:spPr>
          <a:xfrm>
            <a:off x="457200" y="2617560"/>
            <a:ext cx="8225640" cy="194904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3200" spc="-1" strike="noStrike">
                <a:solidFill>
                  <a:srgbClr val="000000"/>
                </a:solidFill>
                <a:latin typeface="Arial"/>
                <a:ea typeface="DejaVu Sans"/>
              </a:rPr>
              <a:t>Closing report for TG 9ma</a:t>
            </a:r>
            <a:endParaRPr b="0" lang="en-US" sz="3200" spc="-1" strike="noStrike">
              <a:latin typeface="Arial"/>
            </a:endParaRPr>
          </a:p>
          <a:p>
            <a:pPr algn="ctr">
              <a:lnSpc>
                <a:spcPct val="100000"/>
              </a:lnSpc>
            </a:pPr>
            <a:endParaRPr b="0" lang="en-US" sz="3200" spc="-1" strike="noStrike">
              <a:latin typeface="Arial"/>
            </a:endParaRPr>
          </a:p>
          <a:p>
            <a:pPr algn="ctr">
              <a:lnSpc>
                <a:spcPct val="100000"/>
              </a:lnSpc>
            </a:pPr>
            <a:r>
              <a:rPr b="0" lang="en-US" sz="3200" spc="-1" strike="noStrike">
                <a:solidFill>
                  <a:srgbClr val="000000"/>
                </a:solidFill>
                <a:latin typeface="Arial"/>
                <a:ea typeface="DejaVu Sans"/>
              </a:rPr>
              <a:t>November 10, 2020</a:t>
            </a:r>
            <a:endParaRPr b="0" lang="en-US" sz="3200" spc="-1" strike="noStrike">
              <a:latin typeface="Arial"/>
            </a:endParaRPr>
          </a:p>
          <a:p>
            <a:pPr algn="ctr">
              <a:lnSpc>
                <a:spcPct val="100000"/>
              </a:lnSpc>
            </a:pPr>
            <a:r>
              <a:rPr b="0" lang="en-US" sz="3200" spc="-1" strike="noStrike">
                <a:solidFill>
                  <a:srgbClr val="000000"/>
                </a:solidFill>
                <a:latin typeface="Arial"/>
                <a:ea typeface="DejaVu Sans"/>
              </a:rPr>
              <a:t>Tero Kivinen</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1" name="CustomShape 1"/>
          <p:cNvSpPr/>
          <p:nvPr/>
        </p:nvSpPr>
        <p:spPr>
          <a:xfrm>
            <a:off x="685800" y="685440"/>
            <a:ext cx="7766280" cy="1060920"/>
          </a:xfrm>
          <a:prstGeom prst="rect">
            <a:avLst/>
          </a:prstGeom>
          <a:noFill/>
          <a:ln>
            <a:noFill/>
          </a:ln>
        </p:spPr>
        <p:style>
          <a:lnRef idx="0"/>
          <a:fillRef idx="0"/>
          <a:effectRef idx="0"/>
          <a:fontRef idx="minor"/>
        </p:style>
      </p:sp>
      <p:sp>
        <p:nvSpPr>
          <p:cNvPr id="142" name="CustomShape 2"/>
          <p:cNvSpPr/>
          <p:nvPr/>
        </p:nvSpPr>
        <p:spPr>
          <a:xfrm>
            <a:off x="438120" y="602280"/>
            <a:ext cx="822492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solidFill>
                  <a:srgbClr val="000000"/>
                </a:solidFill>
                <a:latin typeface="Arial"/>
                <a:ea typeface="DejaVu Sans"/>
              </a:rPr>
              <a:t>Work Plan</a:t>
            </a:r>
            <a:endParaRPr b="0" lang="en-US" sz="4400" spc="-1" strike="noStrike">
              <a:latin typeface="Arial"/>
            </a:endParaRPr>
          </a:p>
        </p:txBody>
      </p:sp>
      <p:sp>
        <p:nvSpPr>
          <p:cNvPr id="143" name="CustomShape 3"/>
          <p:cNvSpPr/>
          <p:nvPr/>
        </p:nvSpPr>
        <p:spPr>
          <a:xfrm>
            <a:off x="457200" y="1604520"/>
            <a:ext cx="8224920" cy="3972960"/>
          </a:xfrm>
          <a:prstGeom prst="rect">
            <a:avLst/>
          </a:prstGeom>
          <a:noFill/>
          <a:ln>
            <a:noFill/>
          </a:ln>
        </p:spPr>
        <p:style>
          <a:lnRef idx="0"/>
          <a:fillRef idx="0"/>
          <a:effectRef idx="0"/>
          <a:fontRef idx="minor"/>
        </p:style>
        <p:txBody>
          <a:bodyPr lIns="0" rIns="0" tIns="0" bIns="0">
            <a:normAutofit/>
          </a:bodyPr>
          <a:p>
            <a:pPr marL="432000" indent="-3196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Approve agenda and minutes</a:t>
            </a:r>
            <a:endParaRPr b="0" lang="en-US" sz="3200" spc="-1" strike="noStrike">
              <a:latin typeface="Arial"/>
            </a:endParaRPr>
          </a:p>
          <a:p>
            <a:pPr marL="432000" indent="-3196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Forward document to standard association ballot</a:t>
            </a:r>
            <a:endParaRPr b="0" lang="en-US" sz="3200" spc="-1" strike="noStrike">
              <a:latin typeface="Arial"/>
            </a:endParaRPr>
          </a:p>
          <a:p>
            <a:pPr marL="432000" indent="-3196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Form CRG</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4" name="CustomShape 1"/>
          <p:cNvSpPr/>
          <p:nvPr/>
        </p:nvSpPr>
        <p:spPr>
          <a:xfrm>
            <a:off x="685800" y="685440"/>
            <a:ext cx="7766280" cy="1060920"/>
          </a:xfrm>
          <a:prstGeom prst="rect">
            <a:avLst/>
          </a:prstGeom>
          <a:noFill/>
          <a:ln>
            <a:noFill/>
          </a:ln>
        </p:spPr>
        <p:style>
          <a:lnRef idx="0"/>
          <a:fillRef idx="0"/>
          <a:effectRef idx="0"/>
          <a:fontRef idx="minor"/>
        </p:style>
      </p:sp>
      <p:sp>
        <p:nvSpPr>
          <p:cNvPr id="145" name="CustomShape 2"/>
          <p:cNvSpPr/>
          <p:nvPr/>
        </p:nvSpPr>
        <p:spPr>
          <a:xfrm>
            <a:off x="438120" y="602280"/>
            <a:ext cx="822492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solidFill>
                  <a:srgbClr val="000000"/>
                </a:solidFill>
                <a:latin typeface="Arial"/>
                <a:ea typeface="DejaVu Sans"/>
              </a:rPr>
              <a:t>TG9ma Scope</a:t>
            </a:r>
            <a:endParaRPr b="0" lang="en-US" sz="4400" spc="-1" strike="noStrike">
              <a:latin typeface="Arial"/>
            </a:endParaRPr>
          </a:p>
        </p:txBody>
      </p:sp>
      <p:sp>
        <p:nvSpPr>
          <p:cNvPr id="146" name="CustomShape 3"/>
          <p:cNvSpPr/>
          <p:nvPr/>
        </p:nvSpPr>
        <p:spPr>
          <a:xfrm>
            <a:off x="457200" y="1604520"/>
            <a:ext cx="8224920" cy="3972960"/>
          </a:xfrm>
          <a:prstGeom prst="rect">
            <a:avLst/>
          </a:prstGeom>
          <a:noFill/>
          <a:ln>
            <a:noFill/>
          </a:ln>
        </p:spPr>
        <p:style>
          <a:lnRef idx="0"/>
          <a:fillRef idx="0"/>
          <a:effectRef idx="0"/>
          <a:fontRef idx="minor"/>
        </p:style>
        <p:txBody>
          <a:bodyPr lIns="0" rIns="0" tIns="0" bIns="0">
            <a:normAutofit/>
          </a:bodyPr>
          <a:p>
            <a:pPr>
              <a:lnSpc>
                <a:spcPct val="100000"/>
              </a:lnSpc>
              <a:spcBef>
                <a:spcPts val="1417"/>
              </a:spcBef>
            </a:pPr>
            <a:r>
              <a:rPr b="0" lang="en-US" sz="3200" spc="-1" strike="noStrike">
                <a:solidFill>
                  <a:srgbClr val="000000"/>
                </a:solidFill>
                <a:latin typeface="Arial"/>
                <a:ea typeface="DejaVu Sans"/>
              </a:rPr>
              <a:t>This standard defines security key management extensions to address session key generation (both 128-bit and 256-bit key lengths), the creation and/or transport of broadcast/multicast keys, and security algorithm agility. This standard maintains backwards compatibility with IEEE Std 802.15.9-2016.</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7" dur="indefinite" restart="never" nodeType="tmRoot">
          <p:childTnLst>
            <p:seq>
              <p:cTn id="8" dur="indefinite"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7" name="CustomShape 1"/>
          <p:cNvSpPr/>
          <p:nvPr/>
        </p:nvSpPr>
        <p:spPr>
          <a:xfrm>
            <a:off x="685800" y="685440"/>
            <a:ext cx="7766280" cy="1060920"/>
          </a:xfrm>
          <a:prstGeom prst="rect">
            <a:avLst/>
          </a:prstGeom>
          <a:noFill/>
          <a:ln>
            <a:noFill/>
          </a:ln>
        </p:spPr>
        <p:style>
          <a:lnRef idx="0"/>
          <a:fillRef idx="0"/>
          <a:effectRef idx="0"/>
          <a:fontRef idx="minor"/>
        </p:style>
      </p:sp>
      <p:sp>
        <p:nvSpPr>
          <p:cNvPr id="148" name="CustomShape 2"/>
          <p:cNvSpPr/>
          <p:nvPr/>
        </p:nvSpPr>
        <p:spPr>
          <a:xfrm>
            <a:off x="438120" y="602280"/>
            <a:ext cx="822492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solidFill>
                  <a:srgbClr val="000000"/>
                </a:solidFill>
                <a:latin typeface="Arial"/>
                <a:ea typeface="DejaVu Sans"/>
              </a:rPr>
              <a:t>Meeting Achievements</a:t>
            </a:r>
            <a:endParaRPr b="0" lang="en-US" sz="4400" spc="-1" strike="noStrike">
              <a:latin typeface="Arial"/>
            </a:endParaRPr>
          </a:p>
        </p:txBody>
      </p:sp>
      <p:sp>
        <p:nvSpPr>
          <p:cNvPr id="149" name="CustomShape 3"/>
          <p:cNvSpPr/>
          <p:nvPr/>
        </p:nvSpPr>
        <p:spPr>
          <a:xfrm>
            <a:off x="457200" y="1604520"/>
            <a:ext cx="8224920" cy="3972960"/>
          </a:xfrm>
          <a:prstGeom prst="rect">
            <a:avLst/>
          </a:prstGeom>
          <a:noFill/>
          <a:ln>
            <a:noFill/>
          </a:ln>
        </p:spPr>
        <p:style>
          <a:lnRef idx="0"/>
          <a:fillRef idx="0"/>
          <a:effectRef idx="0"/>
          <a:fontRef idx="minor"/>
        </p:style>
        <p:txBody>
          <a:bodyPr lIns="0" rIns="0" tIns="0" bIns="0">
            <a:normAutofit/>
          </a:bodyPr>
          <a:p>
            <a:pPr marL="432000" indent="-3196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Document is ready for standard association ballot.</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9" dur="indefinite" restart="never" nodeType="tmRoot">
          <p:childTnLst>
            <p:seq>
              <p:cTn id="10" dur="indefinite"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0" name="TextShape 1"/>
          <p:cNvSpPr txBox="1"/>
          <p:nvPr/>
        </p:nvSpPr>
        <p:spPr>
          <a:xfrm>
            <a:off x="457200" y="345600"/>
            <a:ext cx="8229240" cy="1144800"/>
          </a:xfrm>
          <a:prstGeom prst="rect">
            <a:avLst/>
          </a:prstGeom>
          <a:noFill/>
          <a:ln>
            <a:noFill/>
          </a:ln>
        </p:spPr>
        <p:txBody>
          <a:bodyPr lIns="0" rIns="0" tIns="0" bIns="0" anchor="ctr">
            <a:spAutoFit/>
          </a:bodyPr>
          <a:p>
            <a:pPr algn="ctr"/>
            <a:r>
              <a:rPr b="0" lang="en-US" sz="4400" spc="-1" strike="noStrike">
                <a:latin typeface="Arial"/>
              </a:rPr>
              <a:t>TG motion for SA ballot</a:t>
            </a:r>
            <a:endParaRPr b="0" lang="en-US" sz="4400" spc="-1" strike="noStrike">
              <a:latin typeface="Arial"/>
            </a:endParaRPr>
          </a:p>
        </p:txBody>
      </p:sp>
      <p:sp>
        <p:nvSpPr>
          <p:cNvPr id="151" name="TextShape 2"/>
          <p:cNvSpPr txBox="1"/>
          <p:nvPr/>
        </p:nvSpPr>
        <p:spPr>
          <a:xfrm>
            <a:off x="457200" y="1604520"/>
            <a:ext cx="8229240" cy="3977280"/>
          </a:xfrm>
          <a:prstGeom prst="rect">
            <a:avLst/>
          </a:prstGeom>
          <a:noFill/>
          <a:ln>
            <a:noFill/>
          </a:ln>
        </p:spPr>
        <p:txBody>
          <a:bodyPr lIns="0" rIns="0" tIns="0" bIns="0">
            <a:normAutofit fontScale="78000"/>
          </a:bodyPr>
          <a:p>
            <a:pPr marL="432000" indent="-324000">
              <a:spcBef>
                <a:spcPts val="1417"/>
              </a:spcBef>
              <a:buClr>
                <a:srgbClr val="000000"/>
              </a:buClr>
              <a:buSzPct val="45000"/>
              <a:buFont typeface="Wingdings" charset="2"/>
              <a:buChar char=""/>
            </a:pPr>
            <a:r>
              <a:rPr b="0" lang="en-US" sz="3200" spc="-1" strike="noStrike">
                <a:latin typeface="Arial"/>
              </a:rPr>
              <a:t>Motion: TG9ma has reviewed and approves the CSD 15-19-216-02 and asks for 802.15 WG to request unconditional approval from the EC to submit P802.15.9ma_D02 to Standards Association ballot.</a:t>
            </a:r>
            <a:endParaRPr b="0" lang="en-US" sz="3200" spc="-1" strike="noStrike">
              <a:latin typeface="Arial"/>
            </a:endParaRPr>
          </a:p>
          <a:p>
            <a:pPr marL="432000" indent="-324000">
              <a:spcBef>
                <a:spcPts val="1417"/>
              </a:spcBef>
              <a:buClr>
                <a:srgbClr val="000000"/>
              </a:buClr>
              <a:buSzPct val="45000"/>
              <a:buFont typeface="Wingdings" charset="2"/>
              <a:buChar char=""/>
            </a:pPr>
            <a:r>
              <a:rPr b="0" lang="en-US" sz="3200" spc="-1" strike="noStrike">
                <a:latin typeface="Arial"/>
                <a:ea typeface="Noto Sans CJK SC Regular"/>
              </a:rPr>
              <a:t>Moved by: </a:t>
            </a:r>
            <a:r>
              <a:rPr b="0" lang="en-US" sz="3200" spc="-1" strike="noStrike">
                <a:solidFill>
                  <a:srgbClr val="000000"/>
                </a:solidFill>
                <a:latin typeface="Arial"/>
                <a:ea typeface="DejaVu Sans"/>
              </a:rPr>
              <a:t>Don Sturek</a:t>
            </a:r>
            <a:endParaRPr b="0" lang="en-US" sz="3200" spc="-1" strike="noStrike">
              <a:latin typeface="Arial"/>
            </a:endParaRPr>
          </a:p>
          <a:p>
            <a:pPr marL="432000" indent="-324000">
              <a:spcBef>
                <a:spcPts val="1417"/>
              </a:spcBef>
              <a:buClr>
                <a:srgbClr val="000000"/>
              </a:buClr>
              <a:buSzPct val="45000"/>
              <a:buFont typeface="Wingdings" charset="2"/>
              <a:buChar char=""/>
            </a:pPr>
            <a:r>
              <a:rPr b="0" lang="en-US" sz="3200" spc="-1" strike="noStrike">
                <a:latin typeface="Arial"/>
              </a:rPr>
              <a:t>Seconded: Peter Yee</a:t>
            </a:r>
            <a:endParaRPr b="0" lang="en-US" sz="3200" spc="-1" strike="noStrike">
              <a:latin typeface="Arial"/>
            </a:endParaRPr>
          </a:p>
          <a:p>
            <a:pPr marL="432000" indent="-324000">
              <a:spcBef>
                <a:spcPts val="1417"/>
              </a:spcBef>
              <a:buClr>
                <a:srgbClr val="000000"/>
              </a:buClr>
              <a:buSzPct val="45000"/>
              <a:buFont typeface="Wingdings" charset="2"/>
              <a:buChar char=""/>
            </a:pPr>
            <a:r>
              <a:rPr b="0" lang="en-US" sz="3200" spc="-1" strike="noStrike">
                <a:solidFill>
                  <a:srgbClr val="000000"/>
                </a:solidFill>
                <a:latin typeface="Arial"/>
                <a:ea typeface="DejaVu Sans"/>
              </a:rPr>
              <a:t>Motion passed unanimously.</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11" dur="indefinite" restart="never" nodeType="tmRoot">
          <p:childTnLst>
            <p:seq>
              <p:cTn id="12" dur="indefinite"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2" name="TextShape 1"/>
          <p:cNvSpPr txBox="1"/>
          <p:nvPr/>
        </p:nvSpPr>
        <p:spPr>
          <a:xfrm>
            <a:off x="457200" y="345600"/>
            <a:ext cx="8229240" cy="1144800"/>
          </a:xfrm>
          <a:prstGeom prst="rect">
            <a:avLst/>
          </a:prstGeom>
          <a:noFill/>
          <a:ln>
            <a:noFill/>
          </a:ln>
        </p:spPr>
        <p:txBody>
          <a:bodyPr lIns="0" rIns="0" tIns="0" bIns="0" anchor="ctr">
            <a:spAutoFit/>
          </a:bodyPr>
          <a:p>
            <a:pPr algn="ctr"/>
            <a:r>
              <a:rPr b="0" lang="en-US" sz="4400" spc="-1" strike="noStrike">
                <a:latin typeface="Arial"/>
              </a:rPr>
              <a:t>WG motion for SA ballot</a:t>
            </a:r>
            <a:endParaRPr b="0" lang="en-US" sz="4400" spc="-1" strike="noStrike">
              <a:latin typeface="Arial"/>
            </a:endParaRPr>
          </a:p>
        </p:txBody>
      </p:sp>
      <p:sp>
        <p:nvSpPr>
          <p:cNvPr id="153" name="TextShape 2"/>
          <p:cNvSpPr txBox="1"/>
          <p:nvPr/>
        </p:nvSpPr>
        <p:spPr>
          <a:xfrm>
            <a:off x="457200" y="1604520"/>
            <a:ext cx="8229240" cy="3977280"/>
          </a:xfrm>
          <a:prstGeom prst="rect">
            <a:avLst/>
          </a:prstGeom>
          <a:noFill/>
          <a:ln>
            <a:noFill/>
          </a:ln>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Motion: 802.15 has reviewed and approves the CSD 15-19-216-02 and requests unconditional approval from the EC to submit P802.15.9ma_D02 to Standards Association ballot.</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13" dur="indefinite" restart="never" nodeType="tmRoot">
          <p:childTnLst>
            <p:seq>
              <p:cTn id="14" dur="indefinite"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4" name="CustomShape 1"/>
          <p:cNvSpPr/>
          <p:nvPr/>
        </p:nvSpPr>
        <p:spPr>
          <a:xfrm>
            <a:off x="457200" y="582120"/>
            <a:ext cx="8227800" cy="66996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solidFill>
                  <a:srgbClr val="000000"/>
                </a:solidFill>
                <a:latin typeface="Arial"/>
                <a:ea typeface="DejaVu Sans"/>
              </a:rPr>
              <a:t>TG Motion for CRG</a:t>
            </a:r>
            <a:endParaRPr b="0" lang="en-US" sz="4400" spc="-1" strike="noStrike">
              <a:latin typeface="Arial"/>
            </a:endParaRPr>
          </a:p>
        </p:txBody>
      </p:sp>
      <p:sp>
        <p:nvSpPr>
          <p:cNvPr id="155" name="CustomShape 2"/>
          <p:cNvSpPr/>
          <p:nvPr/>
        </p:nvSpPr>
        <p:spPr>
          <a:xfrm>
            <a:off x="457200" y="1604520"/>
            <a:ext cx="8227800" cy="3975840"/>
          </a:xfrm>
          <a:prstGeom prst="rect">
            <a:avLst/>
          </a:prstGeom>
          <a:noFill/>
          <a:ln>
            <a:noFill/>
          </a:ln>
        </p:spPr>
        <p:style>
          <a:lnRef idx="0"/>
          <a:fillRef idx="0"/>
          <a:effectRef idx="0"/>
          <a:fontRef idx="minor"/>
        </p:style>
        <p:txBody>
          <a:bodyPr lIns="0" rIns="0" tIns="0" bIns="0">
            <a:normAutofit fontScale="26000"/>
          </a:bodyPr>
          <a:p>
            <a:pPr marL="432000" indent="-3225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Move that TG9ma formally requests that the 802.15 WG forms of a Comment Resolution Group (CRG) for the Standards Association balloting of the P802.15.9ma-D02 with the following membership: Tero Kivinen(Chair), Ben Rolfe, Don Sturek, Pat Kinney, and Peter Yee. The 802.15.9ma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b="0" lang="en-US" sz="3200" spc="-1" strike="noStrike">
              <a:latin typeface="Arial"/>
            </a:endParaRPr>
          </a:p>
          <a:p>
            <a:pPr marL="432000" indent="-3225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Moved by: Don Sturek</a:t>
            </a:r>
            <a:endParaRPr b="0" lang="en-US" sz="3200" spc="-1" strike="noStrike">
              <a:latin typeface="Arial"/>
            </a:endParaRPr>
          </a:p>
          <a:p>
            <a:pPr marL="432000" indent="-3225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Seconded by: </a:t>
            </a:r>
            <a:r>
              <a:rPr b="0" lang="en-US" sz="3200" spc="-1" strike="noStrike">
                <a:solidFill>
                  <a:srgbClr val="000000"/>
                </a:solidFill>
                <a:latin typeface="Arial"/>
                <a:ea typeface="DejaVu Sans"/>
              </a:rPr>
              <a:t>Peter Yee</a:t>
            </a:r>
            <a:endParaRPr b="0" lang="en-US" sz="3200" spc="-1" strike="noStrike">
              <a:latin typeface="Arial"/>
            </a:endParaRPr>
          </a:p>
          <a:p>
            <a:pPr marL="432000" indent="-3225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Motion passed unanimously</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15" dur="indefinite" restart="never" nodeType="tmRoot">
          <p:childTnLst>
            <p:seq>
              <p:cTn id="16" dur="indefinite"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6" name="CustomShape 1"/>
          <p:cNvSpPr/>
          <p:nvPr/>
        </p:nvSpPr>
        <p:spPr>
          <a:xfrm>
            <a:off x="457200" y="582120"/>
            <a:ext cx="8227800" cy="66996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solidFill>
                  <a:srgbClr val="000000"/>
                </a:solidFill>
                <a:latin typeface="Arial"/>
                <a:ea typeface="DejaVu Sans"/>
              </a:rPr>
              <a:t>WG Motion for CRG</a:t>
            </a:r>
            <a:endParaRPr b="0" lang="en-US" sz="4400" spc="-1" strike="noStrike">
              <a:latin typeface="Arial"/>
            </a:endParaRPr>
          </a:p>
        </p:txBody>
      </p:sp>
      <p:sp>
        <p:nvSpPr>
          <p:cNvPr id="157" name="CustomShape 2"/>
          <p:cNvSpPr/>
          <p:nvPr/>
        </p:nvSpPr>
        <p:spPr>
          <a:xfrm>
            <a:off x="457200" y="1604520"/>
            <a:ext cx="8227800" cy="3975840"/>
          </a:xfrm>
          <a:prstGeom prst="rect">
            <a:avLst/>
          </a:prstGeom>
          <a:noFill/>
          <a:ln>
            <a:noFill/>
          </a:ln>
        </p:spPr>
        <p:style>
          <a:lnRef idx="0"/>
          <a:fillRef idx="0"/>
          <a:effectRef idx="0"/>
          <a:fontRef idx="minor"/>
        </p:style>
        <p:txBody>
          <a:bodyPr lIns="0" rIns="0" tIns="0" bIns="0">
            <a:normAutofit fontScale="35000"/>
          </a:bodyPr>
          <a:p>
            <a:pPr marL="432000" indent="-3225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Move that 802.15 WG approve the formation of a Comment Resolution Group (CRG) for the Standards Association balloting of the P802.15.9ma-D02 with the following membership: Tero Kivinen(Chair), Ben Rolfe, Don Sturek, Pat Kinney, and Peter Yee. The 802.15.9ma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17" dur="indefinite" restart="never" nodeType="tmRoot">
          <p:childTnLst>
            <p:seq>
              <p:cTn id="18"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2121</TotalTime>
  <Application>LibreOffice/6.1.5.2$Linux_X86_64 LibreOffice_project/10$Build-2</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
  <dcterms:modified xsi:type="dcterms:W3CDTF">2020-10-30T18:12:12Z</dcterms:modified>
  <cp:revision>81</cp:revision>
  <dc:subject>IEEE 802.15.9ma</dc:subject>
  <dc:title>Closing for November</dc:title>
</cp:coreProperties>
</file>