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263" r:id="rId2"/>
    <p:sldId id="270" r:id="rId3"/>
    <p:sldId id="271" r:id="rId4"/>
    <p:sldId id="288" r:id="rId5"/>
    <p:sldId id="289" r:id="rId6"/>
    <p:sldId id="293" r:id="rId7"/>
    <p:sldId id="299" r:id="rId8"/>
    <p:sldId id="300" r:id="rId9"/>
    <p:sldId id="295" r:id="rId10"/>
    <p:sldId id="296" r:id="rId11"/>
    <p:sldId id="294" r:id="rId12"/>
    <p:sldId id="297" r:id="rId13"/>
    <p:sldId id="298" r:id="rId14"/>
    <p:sldId id="301" r:id="rId15"/>
    <p:sldId id="302" r:id="rId16"/>
    <p:sldId id="303" r:id="rId17"/>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1"/>
    <p:restoredTop sz="94694"/>
  </p:normalViewPr>
  <p:slideViewPr>
    <p:cSldViewPr showGuides="1">
      <p:cViewPr varScale="1">
        <p:scale>
          <a:sx n="117" d="100"/>
          <a:sy n="117" d="100"/>
        </p:scale>
        <p:origin x="2192" y="16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US" altLang="ja-JP"/>
              <a:t>Page </a:t>
            </a:r>
            <a:fld id="{79F9A28A-DB77-4775-B2E2-A1DD527BA933}" type="slidenum">
              <a:rPr lang="en-US" altLang="ja-JP"/>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r>
              <a:rPr lang="en-US" altLang="ja-JP" sz="1200"/>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82493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US" altLang="ja-JP"/>
              <a:t>Page </a:t>
            </a:r>
            <a:fld id="{8C5DB9EC-F8CF-4223-B88B-EAC89F4A2CEB}" type="slidenum">
              <a:rPr lang="en-US" altLang="ja-JP"/>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2849542570"/>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mn-lt"/>
              </a:defRPr>
            </a:lvl1pPr>
          </a:lstStyle>
          <a:p>
            <a:r>
              <a:rPr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マスター サブタイトルの書式設定</a:t>
            </a:r>
          </a:p>
        </p:txBody>
      </p:sp>
      <p:sp>
        <p:nvSpPr>
          <p:cNvPr id="5" name="フッター プレースホルダー 4"/>
          <p:cNvSpPr>
            <a:spLocks noGrp="1"/>
          </p:cNvSpPr>
          <p:nvPr>
            <p:ph type="ftr" sz="quarter" idx="11"/>
          </p:nvPr>
        </p:nvSpPr>
        <p:spPr>
          <a:xfrm>
            <a:off x="4788024" y="6475412"/>
            <a:ext cx="3822576" cy="369332"/>
          </a:xfrm>
        </p:spPr>
        <p:txBody>
          <a:bodyPr/>
          <a:lstStyle>
            <a:lvl1pPr>
              <a:defRPr/>
            </a:lvl1pPr>
          </a:lstStyle>
          <a:p>
            <a:r>
              <a:rPr lang="en-US" altLang="ja-JP" dirty="0"/>
              <a:t>Hiroshi Harada (NICT/Kyoto University),</a:t>
            </a:r>
          </a:p>
          <a:p>
            <a:r>
              <a:rPr lang="en-US" altLang="ja-JP" dirty="0"/>
              <a:t>Ryota Okumura (Kyoto University)</a:t>
            </a:r>
          </a:p>
        </p:txBody>
      </p:sp>
      <p:sp>
        <p:nvSpPr>
          <p:cNvPr id="6" name="スライド番号プレースホルダー 5"/>
          <p:cNvSpPr>
            <a:spLocks noGrp="1"/>
          </p:cNvSpPr>
          <p:nvPr>
            <p:ph type="sldNum" sz="quarter" idx="12"/>
          </p:nvPr>
        </p:nvSpPr>
        <p:spPr/>
        <p:txBody>
          <a:bodyPr/>
          <a:lstStyle>
            <a:lvl1pPr>
              <a:defRPr/>
            </a:lvl1pPr>
          </a:lstStyle>
          <a:p>
            <a:r>
              <a:rPr lang="en-US" altLang="ja-JP"/>
              <a:t>Slide </a:t>
            </a:r>
            <a:fld id="{1EFF7E22-6222-4DB0-ACB6-8736BA83EEE4}" type="slidenum">
              <a:rPr lang="en-US" altLang="ja-JP"/>
              <a:pPr/>
              <a:t>‹#›</a:t>
            </a:fld>
            <a:endParaRPr lang="en-US" altLang="ja-JP"/>
          </a:p>
        </p:txBody>
      </p:sp>
      <p:sp>
        <p:nvSpPr>
          <p:cNvPr id="7" name="Rectangle 4">
            <a:extLst>
              <a:ext uri="{FF2B5EF4-FFF2-40B4-BE49-F238E27FC236}">
                <a16:creationId xmlns:a16="http://schemas.microsoft.com/office/drawing/2014/main" id="{886859F6-35CF-4BC5-AEE3-80AA82532C96}"/>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213046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ー 4"/>
          <p:cNvSpPr>
            <a:spLocks noGrp="1"/>
          </p:cNvSpPr>
          <p:nvPr>
            <p:ph type="ftr" sz="quarter" idx="11"/>
          </p:nvPr>
        </p:nvSpPr>
        <p:spPr>
          <a:xfrm>
            <a:off x="4860032" y="6475412"/>
            <a:ext cx="3750568" cy="369332"/>
          </a:xfrm>
        </p:spPr>
        <p:txBody>
          <a:bodyPr/>
          <a:lstStyle>
            <a:lvl1pPr>
              <a:defRPr/>
            </a:lvl1pPr>
          </a:lstStyle>
          <a:p>
            <a:r>
              <a:rPr lang="en-US" altLang="ja-JP" dirty="0"/>
              <a:t>Hiroshi Harada (NICT/Kyoto University),</a:t>
            </a:r>
          </a:p>
          <a:p>
            <a:r>
              <a:rPr lang="en-US" altLang="ja-JP" dirty="0"/>
              <a:t>Ryota Okumura (Kyoto University)</a:t>
            </a:r>
          </a:p>
        </p:txBody>
      </p:sp>
      <p:sp>
        <p:nvSpPr>
          <p:cNvPr id="6" name="スライド番号プレースホルダー 5"/>
          <p:cNvSpPr>
            <a:spLocks noGrp="1"/>
          </p:cNvSpPr>
          <p:nvPr>
            <p:ph type="sldNum" sz="quarter" idx="12"/>
          </p:nvPr>
        </p:nvSpPr>
        <p:spPr/>
        <p:txBody>
          <a:bodyPr/>
          <a:lstStyle>
            <a:lvl1pPr>
              <a:defRPr/>
            </a:lvl1pPr>
          </a:lstStyle>
          <a:p>
            <a:r>
              <a:rPr lang="en-US" altLang="ja-JP"/>
              <a:t>Slide </a:t>
            </a:r>
            <a:fld id="{A6DDE607-0C69-4706-A6D7-4AC89CFAEDDB}" type="slidenum">
              <a:rPr lang="en-US" altLang="ja-JP"/>
              <a:pPr/>
              <a:t>‹#›</a:t>
            </a:fld>
            <a:endParaRPr lang="en-US" altLang="ja-JP"/>
          </a:p>
        </p:txBody>
      </p:sp>
      <p:sp>
        <p:nvSpPr>
          <p:cNvPr id="7" name="Rectangle 4">
            <a:extLst>
              <a:ext uri="{FF2B5EF4-FFF2-40B4-BE49-F238E27FC236}">
                <a16:creationId xmlns:a16="http://schemas.microsoft.com/office/drawing/2014/main" id="{86EBFF2D-E72C-4729-80B0-4E5BCB1E1D43}"/>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56245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a:xfrm>
            <a:off x="4860032" y="6475412"/>
            <a:ext cx="3750568" cy="369332"/>
          </a:xfrm>
        </p:spPr>
        <p:txBody>
          <a:bodyPr/>
          <a:lstStyle>
            <a:lvl1pPr>
              <a:defRPr/>
            </a:lvl1pPr>
          </a:lstStyle>
          <a:p>
            <a:r>
              <a:rPr lang="en-US" altLang="ja-JP" dirty="0"/>
              <a:t>Hiroshi Harada (NICT/Kyoto University),</a:t>
            </a:r>
          </a:p>
          <a:p>
            <a:r>
              <a:rPr lang="en-US" altLang="ja-JP" dirty="0"/>
              <a:t>Ryota Okumura (Kyoto University)</a:t>
            </a:r>
          </a:p>
        </p:txBody>
      </p:sp>
      <p:sp>
        <p:nvSpPr>
          <p:cNvPr id="5" name="スライド番号プレースホルダー 4"/>
          <p:cNvSpPr>
            <a:spLocks noGrp="1"/>
          </p:cNvSpPr>
          <p:nvPr>
            <p:ph type="sldNum" sz="quarter" idx="12"/>
          </p:nvPr>
        </p:nvSpPr>
        <p:spPr/>
        <p:txBody>
          <a:bodyPr/>
          <a:lstStyle>
            <a:lvl1pPr>
              <a:defRPr/>
            </a:lvl1pPr>
          </a:lstStyle>
          <a:p>
            <a:r>
              <a:rPr lang="en-US" altLang="ja-JP"/>
              <a:t>Slide </a:t>
            </a:r>
            <a:fld id="{BA69503D-1488-4314-8F51-45A19E142FA5}" type="slidenum">
              <a:rPr lang="en-US" altLang="ja-JP"/>
              <a:pPr/>
              <a:t>‹#›</a:t>
            </a:fld>
            <a:endParaRPr lang="en-US" altLang="ja-JP"/>
          </a:p>
        </p:txBody>
      </p:sp>
      <p:sp>
        <p:nvSpPr>
          <p:cNvPr id="6" name="Rectangle 4">
            <a:extLst>
              <a:ext uri="{FF2B5EF4-FFF2-40B4-BE49-F238E27FC236}">
                <a16:creationId xmlns:a16="http://schemas.microsoft.com/office/drawing/2014/main" id="{600FF04A-63FE-4AE9-9004-611B3FDBA80B}"/>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331520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860032" y="6475412"/>
            <a:ext cx="3750568" cy="369332"/>
          </a:xfrm>
        </p:spPr>
        <p:txBody>
          <a:bodyPr/>
          <a:lstStyle>
            <a:lvl1pPr>
              <a:defRPr/>
            </a:lvl1pPr>
          </a:lstStyle>
          <a:p>
            <a:r>
              <a:rPr lang="en-US" altLang="ja-JP" dirty="0"/>
              <a:t>Hiroshi Harada (NICT/Kyoto University),</a:t>
            </a:r>
          </a:p>
          <a:p>
            <a:r>
              <a:rPr lang="en-US" altLang="ja-JP" dirty="0"/>
              <a:t>Ryota Okumura (Kyoto University)</a:t>
            </a:r>
          </a:p>
        </p:txBody>
      </p:sp>
      <p:sp>
        <p:nvSpPr>
          <p:cNvPr id="4" name="スライド番号プレースホルダー 3"/>
          <p:cNvSpPr>
            <a:spLocks noGrp="1"/>
          </p:cNvSpPr>
          <p:nvPr>
            <p:ph type="sldNum" sz="quarter" idx="12"/>
          </p:nvPr>
        </p:nvSpPr>
        <p:spPr/>
        <p:txBody>
          <a:bodyPr/>
          <a:lstStyle>
            <a:lvl1pPr>
              <a:defRPr/>
            </a:lvl1pPr>
          </a:lstStyle>
          <a:p>
            <a:r>
              <a:rPr lang="en-US" altLang="ja-JP" dirty="0"/>
              <a:t>Slide </a:t>
            </a:r>
            <a:fld id="{EED9155A-5036-44B5-A27C-97F620582CD6}" type="slidenum">
              <a:rPr lang="en-US" altLang="ja-JP"/>
              <a:pPr/>
              <a:t>‹#›</a:t>
            </a:fld>
            <a:endParaRPr lang="en-US" altLang="ja-JP" dirty="0"/>
          </a:p>
        </p:txBody>
      </p:sp>
      <p:sp>
        <p:nvSpPr>
          <p:cNvPr id="5" name="Rectangle 4">
            <a:extLst>
              <a:ext uri="{FF2B5EF4-FFF2-40B4-BE49-F238E27FC236}">
                <a16:creationId xmlns:a16="http://schemas.microsoft.com/office/drawing/2014/main" id="{A9CA35D5-AF1E-49A1-B469-5034EFEE9F35}"/>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Tree>
    <p:extLst>
      <p:ext uri="{BB962C8B-B14F-4D97-AF65-F5344CB8AC3E}">
        <p14:creationId xmlns:p14="http://schemas.microsoft.com/office/powerpoint/2010/main" val="743765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dirty="0"/>
              <a:t>マスター タイトルの書式設定</a:t>
            </a:r>
            <a:endParaRPr lang="en-US" altLang="ja-JP"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&lt;October,2020&gt;</a:t>
            </a:r>
          </a:p>
        </p:txBody>
      </p:sp>
      <p:sp>
        <p:nvSpPr>
          <p:cNvPr id="1029" name="Rectangle 5"/>
          <p:cNvSpPr>
            <a:spLocks noGrp="1" noChangeArrowheads="1"/>
          </p:cNvSpPr>
          <p:nvPr>
            <p:ph type="ftr" sz="quarter" idx="3"/>
          </p:nvPr>
        </p:nvSpPr>
        <p:spPr bwMode="auto">
          <a:xfrm>
            <a:off x="5004048" y="6475413"/>
            <a:ext cx="3606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atin typeface="+mn-lt"/>
                <a:ea typeface="ＭＳ Ｐゴシック" charset="-128"/>
              </a:defRPr>
            </a:lvl1pPr>
          </a:lstStyle>
          <a:p>
            <a:r>
              <a:rPr lang="en-US" altLang="ja-JP" dirty="0"/>
              <a:t>Hiroshi Harada (NICT/Kyoto University),</a:t>
            </a:r>
          </a:p>
          <a:p>
            <a:r>
              <a:rPr lang="en-US" altLang="ja-JP" dirty="0"/>
              <a:t>Ryota Okumura (Kyoto University)</a:t>
            </a:r>
          </a:p>
        </p:txBody>
      </p:sp>
      <p:sp>
        <p:nvSpPr>
          <p:cNvPr id="1030" name="Rectangle 6"/>
          <p:cNvSpPr>
            <a:spLocks noGrp="1" noChangeArrowheads="1"/>
          </p:cNvSpPr>
          <p:nvPr>
            <p:ph type="sldNum" sz="quarter" idx="4"/>
          </p:nvPr>
        </p:nvSpPr>
        <p:spPr bwMode="auto">
          <a:xfrm>
            <a:off x="4324766" y="6475413"/>
            <a:ext cx="57067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atin typeface="+mn-lt"/>
                <a:ea typeface="ＭＳ Ｐゴシック" charset="-128"/>
              </a:defRPr>
            </a:lvl1pPr>
          </a:lstStyle>
          <a:p>
            <a:r>
              <a:rPr lang="en-US" altLang="ja-JP"/>
              <a:t>Slide </a:t>
            </a:r>
            <a:fld id="{9819B43E-2904-41A5-B100-099F936EB7A4}" type="slidenum">
              <a:rPr lang="en-US" altLang="ja-JP" smtClean="0"/>
              <a:pPr/>
              <a:t>‹#›</a:t>
            </a:fld>
            <a:endParaRPr lang="en-US" altLang="ja-JP"/>
          </a:p>
        </p:txBody>
      </p:sp>
      <p:sp>
        <p:nvSpPr>
          <p:cNvPr id="1031" name="Rectangle 7"/>
          <p:cNvSpPr>
            <a:spLocks noChangeArrowheads="1"/>
          </p:cNvSpPr>
          <p:nvPr/>
        </p:nvSpPr>
        <p:spPr bwMode="auto">
          <a:xfrm>
            <a:off x="2339752" y="394156"/>
            <a:ext cx="61184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lvl="4" algn="r"/>
            <a:r>
              <a:rPr lang="en-US" altLang="ja-JP" sz="1400" b="1" dirty="0">
                <a:latin typeface="+mn-lt"/>
                <a:ea typeface="ＭＳ Ｐゴシック" charset="-128"/>
              </a:rPr>
              <a:t>doc.: IEEE 802.15-20-0295-00-04aa</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lt"/>
            </a:endParaRPr>
          </a:p>
        </p:txBody>
      </p:sp>
      <p:sp>
        <p:nvSpPr>
          <p:cNvPr id="1033" name="Rectangle 9"/>
          <p:cNvSpPr>
            <a:spLocks noChangeArrowheads="1"/>
          </p:cNvSpPr>
          <p:nvPr/>
        </p:nvSpPr>
        <p:spPr bwMode="auto">
          <a:xfrm>
            <a:off x="685800" y="6475413"/>
            <a:ext cx="12219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ja-JP" dirty="0">
                <a:latin typeface="+mn-lt"/>
                <a:ea typeface="ＭＳ Ｐゴシック" charset="-128"/>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p:txStyles>
    <p:title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685800" y="378281"/>
            <a:ext cx="1600200" cy="215444"/>
          </a:xfrm>
        </p:spPr>
        <p:txBody>
          <a:bodyPr/>
          <a:lstStyle/>
          <a:p>
            <a:r>
              <a:rPr lang="en-US" altLang="ja-JP" dirty="0"/>
              <a:t>&lt;September,2020&gt;</a:t>
            </a:r>
          </a:p>
        </p:txBody>
      </p:sp>
      <p:sp>
        <p:nvSpPr>
          <p:cNvPr id="6" name="スライド番号プレースホルダー 5"/>
          <p:cNvSpPr>
            <a:spLocks noGrp="1"/>
          </p:cNvSpPr>
          <p:nvPr>
            <p:ph type="sldNum" sz="quarter" idx="12"/>
          </p:nvPr>
        </p:nvSpPr>
        <p:spPr/>
        <p:txBody>
          <a:bodyPr/>
          <a:lstStyle/>
          <a:p>
            <a:r>
              <a:rPr lang="en-US" altLang="ja-JP"/>
              <a:t>Slide </a:t>
            </a:r>
            <a:fld id="{A6DDE607-0C69-4706-A6D7-4AC89CFAEDDB}" type="slidenum">
              <a:rPr lang="en-US" altLang="ja-JP" smtClean="0"/>
              <a:pPr/>
              <a:t>1</a:t>
            </a:fld>
            <a:endParaRPr lang="en-US" altLang="ja-JP"/>
          </a:p>
        </p:txBody>
      </p:sp>
      <p:sp>
        <p:nvSpPr>
          <p:cNvPr id="7" name="Rectangle 3"/>
          <p:cNvSpPr>
            <a:spLocks noChangeArrowheads="1"/>
          </p:cNvSpPr>
          <p:nvPr/>
        </p:nvSpPr>
        <p:spPr bwMode="auto">
          <a:xfrm>
            <a:off x="152400" y="609600"/>
            <a:ext cx="89916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b="1" u="sng" dirty="0">
                <a:effectLst>
                  <a:outerShdw blurRad="38100" dist="38100" dir="2700000" algn="tl">
                    <a:srgbClr val="C0C0C0"/>
                  </a:outerShdw>
                </a:effectLst>
                <a:ea typeface="ＭＳ Ｐゴシック" charset="-128"/>
              </a:rPr>
              <a:t>Project: IEEE P802.15 Working Group for Wireless Personal Area Networks (WPANs)</a:t>
            </a:r>
            <a:endParaRPr lang="en-US" altLang="ja-JP" sz="1600" b="1" dirty="0">
              <a:ea typeface="ＭＳ Ｐゴシック" charset="-128"/>
            </a:endParaRPr>
          </a:p>
          <a:p>
            <a:endParaRPr lang="en-US" altLang="ja-JP" sz="1600" dirty="0">
              <a:ea typeface="ＭＳ Ｐゴシック" charset="-128"/>
            </a:endParaRPr>
          </a:p>
          <a:p>
            <a:r>
              <a:rPr lang="en-US" altLang="ja-JP" sz="1600" b="1" dirty="0">
                <a:ea typeface="ＭＳ Ｐゴシック" charset="-128"/>
              </a:rPr>
              <a:t>Submission Title:</a:t>
            </a:r>
            <a:r>
              <a:rPr lang="en-US" altLang="ja-JP" sz="1600" dirty="0">
                <a:ea typeface="ＭＳ Ｐゴシック" charset="-128"/>
              </a:rPr>
              <a:t> [</a:t>
            </a:r>
            <a:r>
              <a:rPr lang="en-US" altLang="ja-JP" sz="1600" b="1" dirty="0">
                <a:ea typeface="ＭＳ Ｐゴシック" charset="-128"/>
              </a:rPr>
              <a:t>Technical Proposal for TG4aa JRE]</a:t>
            </a:r>
            <a:r>
              <a:rPr lang="en-US" altLang="ja-JP" sz="1600" dirty="0">
                <a:ea typeface="ＭＳ Ｐゴシック" charset="-128"/>
              </a:rPr>
              <a:t>	</a:t>
            </a:r>
          </a:p>
          <a:p>
            <a:r>
              <a:rPr lang="en-US" altLang="ja-JP" sz="1600" b="1" dirty="0">
                <a:ea typeface="ＭＳ Ｐゴシック" charset="-128"/>
              </a:rPr>
              <a:t>Date Submitted: [26 October, 2020]</a:t>
            </a:r>
            <a:r>
              <a:rPr lang="en-US" altLang="ja-JP" sz="1600" dirty="0">
                <a:ea typeface="ＭＳ Ｐゴシック" charset="-128"/>
              </a:rPr>
              <a:t>	</a:t>
            </a:r>
          </a:p>
          <a:p>
            <a:r>
              <a:rPr lang="en-US" altLang="ja-JP" sz="1600" b="1" dirty="0">
                <a:ea typeface="ＭＳ Ｐゴシック" charset="-128"/>
              </a:rPr>
              <a:t>Source:</a:t>
            </a:r>
            <a:r>
              <a:rPr lang="en-US" altLang="ja-JP" sz="1600" dirty="0">
                <a:ea typeface="ＭＳ Ｐゴシック" charset="-128"/>
              </a:rPr>
              <a:t> [</a:t>
            </a:r>
            <a:r>
              <a:rPr lang="en-US" altLang="ja-JP" sz="1600" b="1" dirty="0">
                <a:ea typeface="ＭＳ Ｐゴシック" charset="-128"/>
              </a:rPr>
              <a:t>Hiroshi Harada, Ryota Okumura</a:t>
            </a:r>
            <a:r>
              <a:rPr lang="en-US" altLang="ja-JP" sz="1600" dirty="0">
                <a:ea typeface="ＭＳ Ｐゴシック" charset="-128"/>
              </a:rPr>
              <a:t>] Company [</a:t>
            </a:r>
            <a:r>
              <a:rPr lang="en-US" altLang="ja-JP" sz="1600" b="1" dirty="0">
                <a:ea typeface="ＭＳ Ｐゴシック" charset="-128"/>
              </a:rPr>
              <a:t>Kyoto University</a:t>
            </a:r>
            <a:r>
              <a:rPr lang="en-US" altLang="ja-JP" sz="1600" dirty="0">
                <a:ea typeface="ＭＳ Ｐゴシック" charset="-128"/>
              </a:rPr>
              <a:t>]</a:t>
            </a:r>
          </a:p>
          <a:p>
            <a:r>
              <a:rPr lang="en-US" altLang="ja-JP" sz="1600" dirty="0">
                <a:ea typeface="ＭＳ Ｐゴシック" charset="-128"/>
              </a:rPr>
              <a:t>Address [</a:t>
            </a:r>
            <a:r>
              <a:rPr lang="en-US" altLang="ja-JP" sz="1600" b="1" dirty="0" err="1">
                <a:ea typeface="ＭＳ Ｐゴシック" charset="-128"/>
              </a:rPr>
              <a:t>Yoshidahonmachi</a:t>
            </a:r>
            <a:r>
              <a:rPr lang="en-US" altLang="ja-JP" sz="1600" b="1" dirty="0">
                <a:ea typeface="ＭＳ Ｐゴシック" charset="-128"/>
              </a:rPr>
              <a:t>, Sakyo-</a:t>
            </a:r>
            <a:r>
              <a:rPr lang="en-US" altLang="ja-JP" sz="1600" b="1" dirty="0" err="1">
                <a:ea typeface="ＭＳ Ｐゴシック" charset="-128"/>
              </a:rPr>
              <a:t>ku</a:t>
            </a:r>
            <a:r>
              <a:rPr lang="en-US" altLang="ja-JP" sz="1600" b="1" dirty="0">
                <a:ea typeface="ＭＳ Ｐゴシック" charset="-128"/>
              </a:rPr>
              <a:t>, Kyoto 606-8501 Japan</a:t>
            </a:r>
            <a:r>
              <a:rPr lang="en-US" altLang="ja-JP" sz="1600" dirty="0">
                <a:ea typeface="ＭＳ Ｐゴシック" charset="-128"/>
              </a:rPr>
              <a:t>]</a:t>
            </a:r>
          </a:p>
          <a:p>
            <a:r>
              <a:rPr lang="en-US" altLang="ja-JP" sz="1600" dirty="0">
                <a:ea typeface="ＭＳ Ｐゴシック" charset="-128"/>
              </a:rPr>
              <a:t>Voice:[</a:t>
            </a:r>
            <a:r>
              <a:rPr lang="en-US" altLang="ja-JP" sz="1600" b="1" dirty="0"/>
              <a:t>+81-75-753-5318</a:t>
            </a:r>
            <a:r>
              <a:rPr lang="en-US" altLang="ja-JP" sz="1600" dirty="0">
                <a:ea typeface="ＭＳ Ｐゴシック" charset="-128"/>
              </a:rPr>
              <a:t>], FAX: [], E-Mail:[</a:t>
            </a:r>
            <a:r>
              <a:rPr lang="en-US" altLang="ja-JP" sz="1600" b="1" dirty="0" err="1">
                <a:ea typeface="ＭＳ Ｐゴシック" charset="-128"/>
              </a:rPr>
              <a:t>hiroshi.harada@i.kyoto-u.ac.jp</a:t>
            </a:r>
            <a:r>
              <a:rPr lang="en-US" altLang="ja-JP" sz="1600" dirty="0">
                <a:ea typeface="ＭＳ Ｐゴシック" charset="-128"/>
              </a:rPr>
              <a:t>]	</a:t>
            </a:r>
          </a:p>
          <a:p>
            <a:pPr>
              <a:spcBef>
                <a:spcPts val="600"/>
              </a:spcBef>
              <a:spcAft>
                <a:spcPts val="600"/>
              </a:spcAft>
            </a:pPr>
            <a:r>
              <a:rPr lang="en-US" altLang="ja-JP" sz="1600" b="1" dirty="0">
                <a:ea typeface="ＭＳ Ｐゴシック" charset="-128"/>
              </a:rPr>
              <a:t>Re:</a:t>
            </a:r>
            <a:r>
              <a:rPr lang="en-US" altLang="ja-JP" sz="1600" dirty="0">
                <a:ea typeface="ＭＳ Ｐゴシック" charset="-128"/>
              </a:rPr>
              <a:t> []</a:t>
            </a:r>
            <a:br>
              <a:rPr lang="en-US" altLang="ja-JP" dirty="0">
                <a:ea typeface="ＭＳ Ｐゴシック" charset="-128"/>
              </a:rPr>
            </a:br>
            <a:r>
              <a:rPr lang="en-US" altLang="ja-JP" sz="1600" b="1" dirty="0">
                <a:ea typeface="ＭＳ Ｐゴシック" charset="-128"/>
              </a:rPr>
              <a:t>Abstract:</a:t>
            </a:r>
            <a:r>
              <a:rPr lang="en-US" altLang="ja-JP" sz="1600" dirty="0">
                <a:ea typeface="ＭＳ Ｐゴシック" charset="-128"/>
              </a:rPr>
              <a:t>	[</a:t>
            </a:r>
            <a:r>
              <a:rPr lang="en-US" altLang="ja-JP" sz="1600" b="1" dirty="0">
                <a:ea typeface="ＭＳ Ｐゴシック" charset="-128"/>
              </a:rPr>
              <a:t>This document includes Technical Contributions toward the development the amendment of  IEEE Std 802.15.4-2020</a:t>
            </a:r>
            <a:r>
              <a:rPr lang="en-US" altLang="ja-JP" sz="1600" dirty="0">
                <a:ea typeface="ＭＳ Ｐゴシック" charset="-128"/>
              </a:rPr>
              <a:t>]</a:t>
            </a:r>
            <a:br>
              <a:rPr lang="en-US" altLang="ja-JP" sz="1600" dirty="0">
                <a:ea typeface="ＭＳ Ｐゴシック" charset="-128"/>
              </a:rPr>
            </a:br>
            <a:r>
              <a:rPr lang="en-US" altLang="ja-JP" sz="1600" b="1" dirty="0">
                <a:ea typeface="ＭＳ Ｐゴシック" charset="-128"/>
              </a:rPr>
              <a:t>Purpose:</a:t>
            </a:r>
            <a:r>
              <a:rPr lang="en-US" altLang="ja-JP" sz="1600" dirty="0">
                <a:ea typeface="ＭＳ Ｐゴシック" charset="-128"/>
              </a:rPr>
              <a:t>	[</a:t>
            </a:r>
            <a:r>
              <a:rPr lang="en-US" altLang="ja-JP" sz="1600" b="1" dirty="0">
                <a:ea typeface="ＭＳ Ｐゴシック" charset="-128"/>
              </a:rPr>
              <a:t>Technical Proposal for TG4aa JRE</a:t>
            </a:r>
            <a:r>
              <a:rPr lang="en-US" altLang="ja-JP" sz="1600" dirty="0">
                <a:ea typeface="ＭＳ Ｐゴシック" charset="-128"/>
              </a:rPr>
              <a:t>.]</a:t>
            </a:r>
          </a:p>
          <a:p>
            <a:r>
              <a:rPr lang="en-US" altLang="ja-JP" sz="1600" b="1" dirty="0">
                <a:ea typeface="ＭＳ Ｐゴシック" charset="-128"/>
              </a:rPr>
              <a:t>Notice:</a:t>
            </a:r>
            <a:r>
              <a:rPr lang="en-US" altLang="ja-JP" sz="1600" dirty="0">
                <a:ea typeface="ＭＳ Ｐゴシック" charset="-128"/>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ja-JP" sz="1600" b="1" dirty="0">
                <a:ea typeface="ＭＳ Ｐゴシック" charset="-128"/>
              </a:rPr>
              <a:t>Release:</a:t>
            </a:r>
            <a:r>
              <a:rPr lang="en-US" altLang="ja-JP" sz="1600" dirty="0">
                <a:ea typeface="ＭＳ Ｐゴシック" charset="-128"/>
              </a:rPr>
              <a:t>	The contributor acknowledges and accepts that this contribution becomes the property of IEEE and may be made publicly available by P802.15.	</a:t>
            </a:r>
          </a:p>
        </p:txBody>
      </p:sp>
      <p:sp>
        <p:nvSpPr>
          <p:cNvPr id="11" name="フッター プレースホルダー 1">
            <a:extLst>
              <a:ext uri="{FF2B5EF4-FFF2-40B4-BE49-F238E27FC236}">
                <a16:creationId xmlns:a16="http://schemas.microsoft.com/office/drawing/2014/main" id="{861BACAF-3255-EE4B-A533-BAB4F0AEE057}"/>
              </a:ext>
            </a:extLst>
          </p:cNvPr>
          <p:cNvSpPr>
            <a:spLocks noGrp="1"/>
          </p:cNvSpPr>
          <p:nvPr>
            <p:ph type="ftr" sz="quarter" idx="11"/>
          </p:nvPr>
        </p:nvSpPr>
        <p:spPr>
          <a:xfrm>
            <a:off x="4860032" y="6475412"/>
            <a:ext cx="3750568" cy="369332"/>
          </a:xfrm>
        </p:spPr>
        <p:txBody>
          <a:bodyPr/>
          <a:lstStyle/>
          <a:p>
            <a:r>
              <a:rPr lang="en-US" altLang="ja-JP" dirty="0"/>
              <a:t>Hiroshi Harada (NICT/Kyoto University),</a:t>
            </a:r>
          </a:p>
          <a:p>
            <a:r>
              <a:rPr lang="en-US" altLang="ja-JP" dirty="0"/>
              <a:t>Ryota Okumura (Kyoto University)</a:t>
            </a:r>
          </a:p>
        </p:txBody>
      </p:sp>
    </p:spTree>
    <p:extLst>
      <p:ext uri="{BB962C8B-B14F-4D97-AF65-F5344CB8AC3E}">
        <p14:creationId xmlns:p14="http://schemas.microsoft.com/office/powerpoint/2010/main" val="379256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10</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Radio stations</a:t>
            </a:r>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sp>
        <p:nvSpPr>
          <p:cNvPr id="16" name="コンテンツ プレースホルダー 2">
            <a:extLst>
              <a:ext uri="{FF2B5EF4-FFF2-40B4-BE49-F238E27FC236}">
                <a16:creationId xmlns:a16="http://schemas.microsoft.com/office/drawing/2014/main" id="{61AFB9E9-041E-1749-AB35-15171762C622}"/>
              </a:ext>
            </a:extLst>
          </p:cNvPr>
          <p:cNvSpPr txBox="1">
            <a:spLocks/>
          </p:cNvSpPr>
          <p:nvPr/>
        </p:nvSpPr>
        <p:spPr>
          <a:xfrm>
            <a:off x="5076056" y="2390411"/>
            <a:ext cx="3816424" cy="3919329"/>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a:lnSpc>
                <a:spcPct val="100000"/>
              </a:lnSpc>
            </a:pPr>
            <a:r>
              <a:rPr lang="en-US" altLang="ja-JP" sz="1800" dirty="0"/>
              <a:t>Transmitter (concentrator)</a:t>
            </a:r>
          </a:p>
          <a:p>
            <a:pPr lvl="1">
              <a:lnSpc>
                <a:spcPct val="100000"/>
              </a:lnSpc>
            </a:pPr>
            <a:r>
              <a:rPr lang="en-US" altLang="ja-JP" sz="1600" dirty="0"/>
              <a:t>Antenna height: </a:t>
            </a:r>
            <a:r>
              <a:rPr lang="en-US" altLang="ja-JP" sz="1600" b="1" dirty="0">
                <a:solidFill>
                  <a:schemeClr val="accent2"/>
                </a:solidFill>
              </a:rPr>
              <a:t>4.5 m</a:t>
            </a:r>
          </a:p>
          <a:p>
            <a:pPr lvl="1">
              <a:lnSpc>
                <a:spcPct val="100000"/>
              </a:lnSpc>
            </a:pPr>
            <a:r>
              <a:rPr lang="en-US" altLang="ja-JP" sz="1600" dirty="0"/>
              <a:t>Transmission power: </a:t>
            </a:r>
            <a:r>
              <a:rPr lang="en-US" altLang="ja-JP" sz="1600" b="1" dirty="0">
                <a:solidFill>
                  <a:schemeClr val="accent2"/>
                </a:solidFill>
              </a:rPr>
              <a:t>20 </a:t>
            </a:r>
            <a:r>
              <a:rPr lang="en-US" altLang="ja-JP" sz="1600" b="1" dirty="0" err="1">
                <a:solidFill>
                  <a:schemeClr val="accent2"/>
                </a:solidFill>
              </a:rPr>
              <a:t>mW</a:t>
            </a:r>
            <a:endParaRPr lang="en-US" altLang="ja-JP" sz="1600" b="1" dirty="0">
              <a:solidFill>
                <a:schemeClr val="accent2"/>
              </a:solidFill>
            </a:endParaRPr>
          </a:p>
          <a:p>
            <a:pPr>
              <a:lnSpc>
                <a:spcPct val="100000"/>
              </a:lnSpc>
            </a:pPr>
            <a:endParaRPr lang="en-US" altLang="ja-JP" sz="1800" dirty="0"/>
          </a:p>
          <a:p>
            <a:pPr>
              <a:lnSpc>
                <a:spcPct val="100000"/>
              </a:lnSpc>
            </a:pPr>
            <a:r>
              <a:rPr lang="en-US" altLang="ja-JP" sz="1800" dirty="0"/>
              <a:t>Receiver (smart meter device)</a:t>
            </a:r>
          </a:p>
          <a:p>
            <a:pPr lvl="1">
              <a:lnSpc>
                <a:spcPct val="100000"/>
              </a:lnSpc>
            </a:pPr>
            <a:r>
              <a:rPr lang="en-US" altLang="ja-JP" sz="1600" dirty="0"/>
              <a:t>Antenna height: </a:t>
            </a:r>
            <a:r>
              <a:rPr lang="en-US" altLang="ja-JP" sz="1600" b="1" dirty="0">
                <a:solidFill>
                  <a:schemeClr val="accent2"/>
                </a:solidFill>
              </a:rPr>
              <a:t>1.1 m</a:t>
            </a:r>
          </a:p>
          <a:p>
            <a:pPr lvl="1">
              <a:lnSpc>
                <a:spcPct val="100000"/>
              </a:lnSpc>
            </a:pPr>
            <a:r>
              <a:rPr lang="en-US" altLang="ja-JP" sz="1600" b="1" u="sng" dirty="0"/>
              <a:t>SAW filter</a:t>
            </a:r>
            <a:r>
              <a:rPr lang="en-US" altLang="ja-JP" sz="1600" dirty="0"/>
              <a:t>: remove signals from out bands</a:t>
            </a:r>
          </a:p>
          <a:p>
            <a:pPr lvl="1">
              <a:lnSpc>
                <a:spcPct val="100000"/>
              </a:lnSpc>
            </a:pPr>
            <a:r>
              <a:rPr lang="en-US" altLang="ja-JP" sz="1600" b="1" u="sng" dirty="0"/>
              <a:t>GPS loggers</a:t>
            </a:r>
            <a:r>
              <a:rPr lang="en-US" altLang="ja-JP" sz="1600" dirty="0"/>
              <a:t>: log location information of receiver while moving</a:t>
            </a:r>
          </a:p>
          <a:p>
            <a:endParaRPr lang="ja-JP" altLang="en-US" kern="0"/>
          </a:p>
        </p:txBody>
      </p:sp>
      <p:pic>
        <p:nvPicPr>
          <p:cNvPr id="17" name="図 16">
            <a:extLst>
              <a:ext uri="{FF2B5EF4-FFF2-40B4-BE49-F238E27FC236}">
                <a16:creationId xmlns:a16="http://schemas.microsoft.com/office/drawing/2014/main" id="{98150D87-D439-4A4D-81AF-725407F9F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32280"/>
            <a:ext cx="4879348" cy="4320480"/>
          </a:xfrm>
          <a:prstGeom prst="rect">
            <a:avLst/>
          </a:prstGeom>
        </p:spPr>
      </p:pic>
      <p:sp>
        <p:nvSpPr>
          <p:cNvPr id="18" name="テキスト ボックス 17">
            <a:extLst>
              <a:ext uri="{FF2B5EF4-FFF2-40B4-BE49-F238E27FC236}">
                <a16:creationId xmlns:a16="http://schemas.microsoft.com/office/drawing/2014/main" id="{552A0FAD-0470-4F46-8C35-CB2D5729F72E}"/>
              </a:ext>
            </a:extLst>
          </p:cNvPr>
          <p:cNvSpPr txBox="1"/>
          <p:nvPr/>
        </p:nvSpPr>
        <p:spPr>
          <a:xfrm>
            <a:off x="6461101" y="1605581"/>
            <a:ext cx="2149499" cy="461665"/>
          </a:xfrm>
          <a:prstGeom prst="rect">
            <a:avLst/>
          </a:prstGeom>
          <a:noFill/>
        </p:spPr>
        <p:txBody>
          <a:bodyPr wrap="none" rtlCol="0">
            <a:spAutoFit/>
          </a:bodyPr>
          <a:lstStyle/>
          <a:p>
            <a:r>
              <a:rPr kumimoji="1" lang="en-US" altLang="ja-JP" dirty="0">
                <a:latin typeface="+mn-lt"/>
              </a:rPr>
              <a:t>SAW: Surface acoustic wave</a:t>
            </a:r>
          </a:p>
          <a:p>
            <a:r>
              <a:rPr lang="en-US" altLang="ja-JP" dirty="0">
                <a:latin typeface="+mn-lt"/>
              </a:rPr>
              <a:t>GPS: Global position system</a:t>
            </a:r>
            <a:endParaRPr kumimoji="1" lang="ja-JP" altLang="en-US">
              <a:latin typeface="+mn-lt"/>
            </a:endParaRPr>
          </a:p>
        </p:txBody>
      </p:sp>
    </p:spTree>
    <p:extLst>
      <p:ext uri="{BB962C8B-B14F-4D97-AF65-F5344CB8AC3E}">
        <p14:creationId xmlns:p14="http://schemas.microsoft.com/office/powerpoint/2010/main" val="179191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11</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Average input power to receiver</a:t>
            </a:r>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pPr lvl="1"/>
            <a:r>
              <a:rPr lang="en-US" altLang="ja-JP" sz="2000" kern="0" dirty="0"/>
              <a:t>Input power to receiver: power at the input of the SAW filter</a:t>
            </a:r>
          </a:p>
          <a:p>
            <a:pPr lvl="1"/>
            <a:r>
              <a:rPr lang="en-US" altLang="ja-JP" sz="2000" kern="0" dirty="0"/>
              <a:t>Average value: calculated from 51 packets before and after</a:t>
            </a:r>
            <a:endParaRPr lang="en-US" altLang="ja-JP" sz="24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14" name="図 13">
            <a:extLst>
              <a:ext uri="{FF2B5EF4-FFF2-40B4-BE49-F238E27FC236}">
                <a16:creationId xmlns:a16="http://schemas.microsoft.com/office/drawing/2014/main" id="{09D0FA8E-8DDE-FA46-98E4-2F56B5CD56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16" b="17818"/>
          <a:stretch/>
        </p:blipFill>
        <p:spPr>
          <a:xfrm>
            <a:off x="899592" y="2158313"/>
            <a:ext cx="7558608" cy="3292301"/>
          </a:xfrm>
          <a:prstGeom prst="rect">
            <a:avLst/>
          </a:prstGeom>
        </p:spPr>
      </p:pic>
    </p:spTree>
    <p:extLst>
      <p:ext uri="{BB962C8B-B14F-4D97-AF65-F5344CB8AC3E}">
        <p14:creationId xmlns:p14="http://schemas.microsoft.com/office/powerpoint/2010/main" val="455277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12</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Average input power to receiver</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8" name="図 7">
            <a:extLst>
              <a:ext uri="{FF2B5EF4-FFF2-40B4-BE49-F238E27FC236}">
                <a16:creationId xmlns:a16="http://schemas.microsoft.com/office/drawing/2014/main" id="{03E7E089-FE09-F445-946A-54555C0C3C97}"/>
              </a:ext>
            </a:extLst>
          </p:cNvPr>
          <p:cNvPicPr>
            <a:picLocks noChangeAspect="1"/>
          </p:cNvPicPr>
          <p:nvPr/>
        </p:nvPicPr>
        <p:blipFill rotWithShape="1">
          <a:blip r:embed="rId2">
            <a:extLst>
              <a:ext uri="{28A0092B-C50C-407E-A947-70E740481C1C}">
                <a14:useLocalDpi xmlns:a14="http://schemas.microsoft.com/office/drawing/2010/main" val="0"/>
              </a:ext>
            </a:extLst>
          </a:blip>
          <a:srcRect t="8637"/>
          <a:stretch/>
        </p:blipFill>
        <p:spPr>
          <a:xfrm>
            <a:off x="768599" y="2073916"/>
            <a:ext cx="7112333" cy="4215665"/>
          </a:xfrm>
          <a:prstGeom prst="rect">
            <a:avLst/>
          </a:prstGeom>
        </p:spPr>
      </p:pic>
    </p:spTree>
    <p:extLst>
      <p:ext uri="{BB962C8B-B14F-4D97-AF65-F5344CB8AC3E}">
        <p14:creationId xmlns:p14="http://schemas.microsoft.com/office/powerpoint/2010/main" val="62858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13</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Packet error rate</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9" name="図 8">
            <a:extLst>
              <a:ext uri="{FF2B5EF4-FFF2-40B4-BE49-F238E27FC236}">
                <a16:creationId xmlns:a16="http://schemas.microsoft.com/office/drawing/2014/main" id="{6A685831-54AF-984E-BA54-E1B36372644C}"/>
              </a:ext>
            </a:extLst>
          </p:cNvPr>
          <p:cNvPicPr>
            <a:picLocks noChangeAspect="1"/>
          </p:cNvPicPr>
          <p:nvPr/>
        </p:nvPicPr>
        <p:blipFill rotWithShape="1">
          <a:blip r:embed="rId2">
            <a:extLst>
              <a:ext uri="{28A0092B-C50C-407E-A947-70E740481C1C}">
                <a14:useLocalDpi xmlns:a14="http://schemas.microsoft.com/office/drawing/2010/main" val="0"/>
              </a:ext>
            </a:extLst>
          </a:blip>
          <a:srcRect t="9197"/>
          <a:stretch/>
        </p:blipFill>
        <p:spPr>
          <a:xfrm>
            <a:off x="70777" y="1988840"/>
            <a:ext cx="9002445" cy="4268198"/>
          </a:xfrm>
          <a:prstGeom prst="rect">
            <a:avLst/>
          </a:prstGeom>
        </p:spPr>
      </p:pic>
    </p:spTree>
    <p:extLst>
      <p:ext uri="{BB962C8B-B14F-4D97-AF65-F5344CB8AC3E}">
        <p14:creationId xmlns:p14="http://schemas.microsoft.com/office/powerpoint/2010/main" val="28746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14</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Packet error rate (for distance)</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8" name="図 7">
            <a:extLst>
              <a:ext uri="{FF2B5EF4-FFF2-40B4-BE49-F238E27FC236}">
                <a16:creationId xmlns:a16="http://schemas.microsoft.com/office/drawing/2014/main" id="{506714BF-0693-B747-93A2-0FFBFA487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68" y="3486685"/>
            <a:ext cx="3438180" cy="2761816"/>
          </a:xfrm>
          <a:prstGeom prst="rect">
            <a:avLst/>
          </a:prstGeom>
        </p:spPr>
      </p:pic>
      <p:pic>
        <p:nvPicPr>
          <p:cNvPr id="12" name="図 11">
            <a:extLst>
              <a:ext uri="{FF2B5EF4-FFF2-40B4-BE49-F238E27FC236}">
                <a16:creationId xmlns:a16="http://schemas.microsoft.com/office/drawing/2014/main" id="{57DA7DF7-4DE4-C74C-BA49-82B062ABB5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8728" y="3000617"/>
            <a:ext cx="1577258" cy="594032"/>
          </a:xfrm>
          <a:prstGeom prst="rect">
            <a:avLst/>
          </a:prstGeom>
        </p:spPr>
      </p:pic>
      <p:grpSp>
        <p:nvGrpSpPr>
          <p:cNvPr id="13" name="グループ化 12">
            <a:extLst>
              <a:ext uri="{FF2B5EF4-FFF2-40B4-BE49-F238E27FC236}">
                <a16:creationId xmlns:a16="http://schemas.microsoft.com/office/drawing/2014/main" id="{ECCFDE7E-103C-4D4E-924C-384C22F13790}"/>
              </a:ext>
            </a:extLst>
          </p:cNvPr>
          <p:cNvGrpSpPr/>
          <p:nvPr/>
        </p:nvGrpSpPr>
        <p:grpSpPr>
          <a:xfrm>
            <a:off x="1329994" y="2344861"/>
            <a:ext cx="2729888" cy="909650"/>
            <a:chOff x="755576" y="1664913"/>
            <a:chExt cx="3231195" cy="1076695"/>
          </a:xfrm>
        </p:grpSpPr>
        <p:pic>
          <p:nvPicPr>
            <p:cNvPr id="14" name="図 13">
              <a:extLst>
                <a:ext uri="{FF2B5EF4-FFF2-40B4-BE49-F238E27FC236}">
                  <a16:creationId xmlns:a16="http://schemas.microsoft.com/office/drawing/2014/main" id="{A36E2895-01D6-0746-A1B2-F7265A187684}"/>
                </a:ext>
              </a:extLst>
            </p:cNvPr>
            <p:cNvPicPr>
              <a:picLocks noChangeAspect="1"/>
            </p:cNvPicPr>
            <p:nvPr/>
          </p:nvPicPr>
          <p:blipFill rotWithShape="1">
            <a:blip r:embed="rId4">
              <a:extLst>
                <a:ext uri="{28A0092B-C50C-407E-A947-70E740481C1C}">
                  <a14:useLocalDpi xmlns:a14="http://schemas.microsoft.com/office/drawing/2010/main" val="0"/>
                </a:ext>
              </a:extLst>
            </a:blip>
            <a:srcRect l="25676" t="41460" r="26041" b="32373"/>
            <a:stretch/>
          </p:blipFill>
          <p:spPr>
            <a:xfrm>
              <a:off x="755576" y="1664913"/>
              <a:ext cx="3231195" cy="1076695"/>
            </a:xfrm>
            <a:prstGeom prst="rect">
              <a:avLst/>
            </a:prstGeom>
          </p:spPr>
        </p:pic>
        <p:cxnSp>
          <p:nvCxnSpPr>
            <p:cNvPr id="15" name="直線コネクタ 14">
              <a:extLst>
                <a:ext uri="{FF2B5EF4-FFF2-40B4-BE49-F238E27FC236}">
                  <a16:creationId xmlns:a16="http://schemas.microsoft.com/office/drawing/2014/main" id="{EA5397EE-CCFF-684E-A92A-492132AF5143}"/>
                </a:ext>
              </a:extLst>
            </p:cNvPr>
            <p:cNvCxnSpPr>
              <a:cxnSpLocks/>
            </p:cNvCxnSpPr>
            <p:nvPr/>
          </p:nvCxnSpPr>
          <p:spPr>
            <a:xfrm flipH="1">
              <a:off x="1001967" y="1747989"/>
              <a:ext cx="2802245" cy="190473"/>
            </a:xfrm>
            <a:prstGeom prst="line">
              <a:avLst/>
            </a:prstGeom>
            <a:ln w="38100">
              <a:solidFill>
                <a:srgbClr val="1D8EFF"/>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D8F1D71-04D5-A343-A850-78A8AEAAB990}"/>
                </a:ext>
              </a:extLst>
            </p:cNvPr>
            <p:cNvCxnSpPr>
              <a:cxnSpLocks/>
            </p:cNvCxnSpPr>
            <p:nvPr/>
          </p:nvCxnSpPr>
          <p:spPr>
            <a:xfrm>
              <a:off x="1001967" y="1938462"/>
              <a:ext cx="0" cy="704885"/>
            </a:xfrm>
            <a:prstGeom prst="straightConnector1">
              <a:avLst/>
            </a:prstGeom>
            <a:ln w="38100">
              <a:solidFill>
                <a:srgbClr val="1D8EFF"/>
              </a:solidFill>
              <a:tailEnd type="triangle"/>
            </a:ln>
          </p:spPr>
          <p:style>
            <a:lnRef idx="1">
              <a:schemeClr val="accent1"/>
            </a:lnRef>
            <a:fillRef idx="0">
              <a:schemeClr val="accent1"/>
            </a:fillRef>
            <a:effectRef idx="0">
              <a:schemeClr val="accent1"/>
            </a:effectRef>
            <a:fontRef idx="minor">
              <a:schemeClr val="tx1"/>
            </a:fontRef>
          </p:style>
        </p:cxnSp>
        <p:sp>
          <p:nvSpPr>
            <p:cNvPr id="17" name="星 5 16">
              <a:extLst>
                <a:ext uri="{FF2B5EF4-FFF2-40B4-BE49-F238E27FC236}">
                  <a16:creationId xmlns:a16="http://schemas.microsoft.com/office/drawing/2014/main" id="{67E6AEE0-C657-8D46-9F86-A93873B3DA9F}"/>
                </a:ext>
              </a:extLst>
            </p:cNvPr>
            <p:cNvSpPr/>
            <p:nvPr/>
          </p:nvSpPr>
          <p:spPr>
            <a:xfrm>
              <a:off x="3616010" y="1664913"/>
              <a:ext cx="188201" cy="16615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8" name="テキスト ボックス 17">
              <a:extLst>
                <a:ext uri="{FF2B5EF4-FFF2-40B4-BE49-F238E27FC236}">
                  <a16:creationId xmlns:a16="http://schemas.microsoft.com/office/drawing/2014/main" id="{EDEB5808-8265-B449-A8D9-56D06F2BC172}"/>
                </a:ext>
              </a:extLst>
            </p:cNvPr>
            <p:cNvSpPr txBox="1"/>
            <p:nvPr/>
          </p:nvSpPr>
          <p:spPr>
            <a:xfrm rot="21360558">
              <a:off x="1968190" y="1712423"/>
              <a:ext cx="681597" cy="307777"/>
            </a:xfrm>
            <a:prstGeom prst="rect">
              <a:avLst/>
            </a:prstGeom>
            <a:solidFill>
              <a:schemeClr val="bg1"/>
            </a:solidFill>
          </p:spPr>
          <p:txBody>
            <a:bodyPr wrap="none" rtlCol="0">
              <a:spAutoFit/>
            </a:bodyPr>
            <a:lstStyle/>
            <a:p>
              <a:r>
                <a:rPr kumimoji="1" lang="en-US" altLang="ja-JP" sz="1400" dirty="0"/>
                <a:t>320 m</a:t>
              </a:r>
              <a:endParaRPr kumimoji="1" lang="ja-JP" altLang="en-US" sz="1400"/>
            </a:p>
          </p:txBody>
        </p:sp>
        <p:sp>
          <p:nvSpPr>
            <p:cNvPr id="19" name="円/楕円 18">
              <a:extLst>
                <a:ext uri="{FF2B5EF4-FFF2-40B4-BE49-F238E27FC236}">
                  <a16:creationId xmlns:a16="http://schemas.microsoft.com/office/drawing/2014/main" id="{DD124755-9846-764F-901D-9A5EFB3871F7}"/>
                </a:ext>
              </a:extLst>
            </p:cNvPr>
            <p:cNvSpPr/>
            <p:nvPr/>
          </p:nvSpPr>
          <p:spPr>
            <a:xfrm>
              <a:off x="957913" y="1896067"/>
              <a:ext cx="109997" cy="109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a:extLst>
              <a:ext uri="{FF2B5EF4-FFF2-40B4-BE49-F238E27FC236}">
                <a16:creationId xmlns:a16="http://schemas.microsoft.com/office/drawing/2014/main" id="{D4EA18EE-0CBC-3F4A-838E-E593DABD2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968" y="3513942"/>
            <a:ext cx="3475794" cy="2776805"/>
          </a:xfrm>
          <a:prstGeom prst="rect">
            <a:avLst/>
          </a:prstGeom>
        </p:spPr>
      </p:pic>
      <p:grpSp>
        <p:nvGrpSpPr>
          <p:cNvPr id="21" name="グループ化 20">
            <a:extLst>
              <a:ext uri="{FF2B5EF4-FFF2-40B4-BE49-F238E27FC236}">
                <a16:creationId xmlns:a16="http://schemas.microsoft.com/office/drawing/2014/main" id="{77248C3B-1219-6B41-A266-40BFE7955BF9}"/>
              </a:ext>
            </a:extLst>
          </p:cNvPr>
          <p:cNvGrpSpPr/>
          <p:nvPr/>
        </p:nvGrpSpPr>
        <p:grpSpPr>
          <a:xfrm>
            <a:off x="5288099" y="2130254"/>
            <a:ext cx="718175" cy="1615530"/>
            <a:chOff x="6300192" y="618443"/>
            <a:chExt cx="850059" cy="1912201"/>
          </a:xfrm>
        </p:grpSpPr>
        <p:pic>
          <p:nvPicPr>
            <p:cNvPr id="22" name="図 21">
              <a:extLst>
                <a:ext uri="{FF2B5EF4-FFF2-40B4-BE49-F238E27FC236}">
                  <a16:creationId xmlns:a16="http://schemas.microsoft.com/office/drawing/2014/main" id="{9973B987-6A3C-0346-9713-695E6C3F2C63}"/>
                </a:ext>
              </a:extLst>
            </p:cNvPr>
            <p:cNvPicPr>
              <a:picLocks noChangeAspect="1"/>
            </p:cNvPicPr>
            <p:nvPr/>
          </p:nvPicPr>
          <p:blipFill rotWithShape="1">
            <a:blip r:embed="rId4">
              <a:extLst>
                <a:ext uri="{28A0092B-C50C-407E-A947-70E740481C1C}">
                  <a14:useLocalDpi xmlns:a14="http://schemas.microsoft.com/office/drawing/2010/main" val="0"/>
                </a:ext>
              </a:extLst>
            </a:blip>
            <a:srcRect l="61256" t="41461" r="26041" b="12067"/>
            <a:stretch/>
          </p:blipFill>
          <p:spPr>
            <a:xfrm>
              <a:off x="6300192" y="618443"/>
              <a:ext cx="850059" cy="1912201"/>
            </a:xfrm>
            <a:prstGeom prst="rect">
              <a:avLst/>
            </a:prstGeom>
          </p:spPr>
        </p:pic>
        <p:cxnSp>
          <p:nvCxnSpPr>
            <p:cNvPr id="23" name="直線コネクタ 22">
              <a:extLst>
                <a:ext uri="{FF2B5EF4-FFF2-40B4-BE49-F238E27FC236}">
                  <a16:creationId xmlns:a16="http://schemas.microsoft.com/office/drawing/2014/main" id="{D1ACABB9-E852-7343-8D8C-1B342E141416}"/>
                </a:ext>
              </a:extLst>
            </p:cNvPr>
            <p:cNvCxnSpPr>
              <a:cxnSpLocks/>
            </p:cNvCxnSpPr>
            <p:nvPr/>
          </p:nvCxnSpPr>
          <p:spPr>
            <a:xfrm>
              <a:off x="6725221" y="727122"/>
              <a:ext cx="106850" cy="1710225"/>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1C5BA1B-23BE-3D4E-95D0-B9642431FC6F}"/>
                </a:ext>
              </a:extLst>
            </p:cNvPr>
            <p:cNvCxnSpPr>
              <a:cxnSpLocks/>
            </p:cNvCxnSpPr>
            <p:nvPr/>
          </p:nvCxnSpPr>
          <p:spPr>
            <a:xfrm flipH="1">
              <a:off x="6725222" y="701519"/>
              <a:ext cx="295050" cy="46199"/>
            </a:xfrm>
            <a:prstGeom prst="line">
              <a:avLst/>
            </a:prstGeom>
            <a:ln w="3810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25" name="星 5 24">
              <a:extLst>
                <a:ext uri="{FF2B5EF4-FFF2-40B4-BE49-F238E27FC236}">
                  <a16:creationId xmlns:a16="http://schemas.microsoft.com/office/drawing/2014/main" id="{0AEB1266-1656-A34E-9E59-B0EC78AC0C07}"/>
                </a:ext>
              </a:extLst>
            </p:cNvPr>
            <p:cNvSpPr/>
            <p:nvPr/>
          </p:nvSpPr>
          <p:spPr>
            <a:xfrm>
              <a:off x="6832071" y="618443"/>
              <a:ext cx="188201" cy="16615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6" name="テキスト ボックス 25">
              <a:extLst>
                <a:ext uri="{FF2B5EF4-FFF2-40B4-BE49-F238E27FC236}">
                  <a16:creationId xmlns:a16="http://schemas.microsoft.com/office/drawing/2014/main" id="{AD54F83E-3023-9D4B-A813-A70F37D029DF}"/>
                </a:ext>
              </a:extLst>
            </p:cNvPr>
            <p:cNvSpPr txBox="1"/>
            <p:nvPr/>
          </p:nvSpPr>
          <p:spPr>
            <a:xfrm rot="21360558">
              <a:off x="6458770" y="1426718"/>
              <a:ext cx="681597" cy="307777"/>
            </a:xfrm>
            <a:prstGeom prst="rect">
              <a:avLst/>
            </a:prstGeom>
            <a:solidFill>
              <a:schemeClr val="bg1"/>
            </a:solidFill>
          </p:spPr>
          <p:txBody>
            <a:bodyPr wrap="none" rtlCol="0">
              <a:spAutoFit/>
            </a:bodyPr>
            <a:lstStyle/>
            <a:p>
              <a:r>
                <a:rPr lang="en-US" altLang="ja-JP" sz="1400" dirty="0"/>
                <a:t>20</a:t>
              </a:r>
              <a:r>
                <a:rPr kumimoji="1" lang="en-US" altLang="ja-JP" sz="1400" dirty="0"/>
                <a:t>0 m</a:t>
              </a:r>
              <a:endParaRPr kumimoji="1" lang="ja-JP" altLang="en-US" sz="1400"/>
            </a:p>
          </p:txBody>
        </p:sp>
      </p:grpSp>
    </p:spTree>
    <p:extLst>
      <p:ext uri="{BB962C8B-B14F-4D97-AF65-F5344CB8AC3E}">
        <p14:creationId xmlns:p14="http://schemas.microsoft.com/office/powerpoint/2010/main" val="498341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15</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Communication distance</a:t>
            </a:r>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pPr lvl="1"/>
            <a:r>
              <a:rPr lang="en-US" altLang="ja-JP" sz="1600" dirty="0"/>
              <a:t>High-speed FSK is applicable with a shorter communication distance</a:t>
            </a:r>
          </a:p>
          <a:p>
            <a:pPr lvl="1"/>
            <a:r>
              <a:rPr lang="en-US" altLang="ja-JP" sz="1600" dirty="0"/>
              <a:t>On an </a:t>
            </a:r>
            <a:r>
              <a:rPr lang="en-US" altLang="ja-JP" sz="1600" dirty="0" err="1"/>
              <a:t>LoS</a:t>
            </a:r>
            <a:r>
              <a:rPr lang="en-US" altLang="ja-JP" sz="1600" dirty="0"/>
              <a:t> road without obvious obstacles, </a:t>
            </a:r>
            <a:r>
              <a:rPr lang="en-US" altLang="ja-JP" sz="1600" b="1" dirty="0">
                <a:solidFill>
                  <a:schemeClr val="accent2"/>
                </a:solidFill>
              </a:rPr>
              <a:t>600 kbps achieves 250 m</a:t>
            </a:r>
          </a:p>
          <a:p>
            <a:pPr lvl="1"/>
            <a:r>
              <a:rPr lang="en-US" altLang="ja-JP" sz="1600" dirty="0"/>
              <a:t>The communication distance of 600 kbps is </a:t>
            </a:r>
            <a:r>
              <a:rPr lang="en-US" altLang="ja-JP" sz="1600" b="1" dirty="0">
                <a:solidFill>
                  <a:schemeClr val="accent2"/>
                </a:solidFill>
              </a:rPr>
              <a:t>sufficient</a:t>
            </a:r>
            <a:r>
              <a:rPr lang="en-US" altLang="ja-JP" sz="1600" dirty="0">
                <a:solidFill>
                  <a:schemeClr val="accent2"/>
                </a:solidFill>
              </a:rPr>
              <a:t> in a </a:t>
            </a:r>
            <a:r>
              <a:rPr lang="en-US" altLang="ja-JP" sz="1600" b="1" dirty="0">
                <a:solidFill>
                  <a:schemeClr val="accent2"/>
                </a:solidFill>
              </a:rPr>
              <a:t>massive and dense network</a:t>
            </a:r>
            <a:r>
              <a:rPr lang="en-US" altLang="ja-JP" sz="1600" dirty="0"/>
              <a:t> using </a:t>
            </a:r>
            <a:r>
              <a:rPr lang="en-US" altLang="ja-JP" sz="1600" b="1" dirty="0">
                <a:solidFill>
                  <a:schemeClr val="accent2"/>
                </a:solidFill>
              </a:rPr>
              <a:t>multi-hop communication</a:t>
            </a:r>
            <a:endParaRPr lang="en-US" altLang="ja-JP" sz="1050" b="1" dirty="0">
              <a:solidFill>
                <a:schemeClr val="accent2"/>
              </a:solidFill>
            </a:endParaRPr>
          </a:p>
          <a:p>
            <a:pPr lvl="1"/>
            <a:endParaRPr lang="en-US" altLang="ja-JP" sz="24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grpSp>
        <p:nvGrpSpPr>
          <p:cNvPr id="27" name="グループ化 26">
            <a:extLst>
              <a:ext uri="{FF2B5EF4-FFF2-40B4-BE49-F238E27FC236}">
                <a16:creationId xmlns:a16="http://schemas.microsoft.com/office/drawing/2014/main" id="{3E9DBCE0-1B06-9F4F-823B-9F7E037D3170}"/>
              </a:ext>
            </a:extLst>
          </p:cNvPr>
          <p:cNvGrpSpPr/>
          <p:nvPr/>
        </p:nvGrpSpPr>
        <p:grpSpPr>
          <a:xfrm>
            <a:off x="5053034" y="2708920"/>
            <a:ext cx="3407398" cy="1093505"/>
            <a:chOff x="4831764" y="2471649"/>
            <a:chExt cx="3407398" cy="1093505"/>
          </a:xfrm>
        </p:grpSpPr>
        <p:sp>
          <p:nvSpPr>
            <p:cNvPr id="28" name="角丸四角形 27">
              <a:extLst>
                <a:ext uri="{FF2B5EF4-FFF2-40B4-BE49-F238E27FC236}">
                  <a16:creationId xmlns:a16="http://schemas.microsoft.com/office/drawing/2014/main" id="{2528C8CF-565F-C542-BBEF-6A75782CFF78}"/>
                </a:ext>
              </a:extLst>
            </p:cNvPr>
            <p:cNvSpPr/>
            <p:nvPr/>
          </p:nvSpPr>
          <p:spPr>
            <a:xfrm>
              <a:off x="4831764" y="2669701"/>
              <a:ext cx="3407398" cy="8954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2000" dirty="0">
                  <a:solidFill>
                    <a:schemeClr val="tx1"/>
                  </a:solidFill>
                </a:rPr>
                <a:t>The shortest distance where PER exceeds </a:t>
              </a:r>
              <a:r>
                <a:rPr lang="en-US" altLang="ja-JP" sz="2000" b="1" dirty="0">
                  <a:solidFill>
                    <a:srgbClr val="DB3440"/>
                  </a:solidFill>
                </a:rPr>
                <a:t>10%</a:t>
              </a:r>
            </a:p>
          </p:txBody>
        </p:sp>
        <p:sp>
          <p:nvSpPr>
            <p:cNvPr id="29" name="テキスト ボックス 28">
              <a:extLst>
                <a:ext uri="{FF2B5EF4-FFF2-40B4-BE49-F238E27FC236}">
                  <a16:creationId xmlns:a16="http://schemas.microsoft.com/office/drawing/2014/main" id="{F8B0CEFD-21EF-2448-A8AB-CB4CFC39645A}"/>
                </a:ext>
              </a:extLst>
            </p:cNvPr>
            <p:cNvSpPr txBox="1"/>
            <p:nvPr/>
          </p:nvSpPr>
          <p:spPr>
            <a:xfrm>
              <a:off x="5046608" y="2471649"/>
              <a:ext cx="2970173"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en-US" altLang="ja-JP" sz="1600" b="1" dirty="0"/>
                <a:t>Communication Distance</a:t>
              </a:r>
              <a:endParaRPr kumimoji="1" lang="ja-JP" altLang="en-US" sz="1600" b="1"/>
            </a:p>
          </p:txBody>
        </p:sp>
      </p:grpSp>
      <p:graphicFrame>
        <p:nvGraphicFramePr>
          <p:cNvPr id="30" name="表 29">
            <a:extLst>
              <a:ext uri="{FF2B5EF4-FFF2-40B4-BE49-F238E27FC236}">
                <a16:creationId xmlns:a16="http://schemas.microsoft.com/office/drawing/2014/main" id="{60558EBC-2CC4-A54B-879D-7A214D12568E}"/>
              </a:ext>
            </a:extLst>
          </p:cNvPr>
          <p:cNvGraphicFramePr>
            <a:graphicFrameLocks noGrp="1"/>
          </p:cNvGraphicFramePr>
          <p:nvPr>
            <p:extLst>
              <p:ext uri="{D42A27DB-BD31-4B8C-83A1-F6EECF244321}">
                <p14:modId xmlns:p14="http://schemas.microsoft.com/office/powerpoint/2010/main" val="2323329461"/>
              </p:ext>
            </p:extLst>
          </p:nvPr>
        </p:nvGraphicFramePr>
        <p:xfrm>
          <a:off x="1120981" y="2047730"/>
          <a:ext cx="3224152" cy="2479548"/>
        </p:xfrm>
        <a:graphic>
          <a:graphicData uri="http://schemas.openxmlformats.org/drawingml/2006/table">
            <a:tbl>
              <a:tblPr firstRow="1" bandRow="1">
                <a:tableStyleId>{21E4AEA4-8DFA-4A89-87EB-49C32662AFE0}</a:tableStyleId>
              </a:tblPr>
              <a:tblGrid>
                <a:gridCol w="1192640">
                  <a:extLst>
                    <a:ext uri="{9D8B030D-6E8A-4147-A177-3AD203B41FA5}">
                      <a16:colId xmlns:a16="http://schemas.microsoft.com/office/drawing/2014/main" val="2313398472"/>
                    </a:ext>
                  </a:extLst>
                </a:gridCol>
                <a:gridCol w="1015756">
                  <a:extLst>
                    <a:ext uri="{9D8B030D-6E8A-4147-A177-3AD203B41FA5}">
                      <a16:colId xmlns:a16="http://schemas.microsoft.com/office/drawing/2014/main" val="2282896040"/>
                    </a:ext>
                  </a:extLst>
                </a:gridCol>
                <a:gridCol w="1015756">
                  <a:extLst>
                    <a:ext uri="{9D8B030D-6E8A-4147-A177-3AD203B41FA5}">
                      <a16:colId xmlns:a16="http://schemas.microsoft.com/office/drawing/2014/main" val="1862320948"/>
                    </a:ext>
                  </a:extLst>
                </a:gridCol>
              </a:tblGrid>
              <a:tr h="370840">
                <a:tc rowSpan="2">
                  <a:txBody>
                    <a:bodyPr/>
                    <a:lstStyle/>
                    <a:p>
                      <a:pPr algn="ctr"/>
                      <a:r>
                        <a:rPr kumimoji="1" lang="en-US" altLang="ja-JP" sz="1800" dirty="0"/>
                        <a:t>Data Rate </a:t>
                      </a:r>
                    </a:p>
                    <a:p>
                      <a:pPr algn="ctr"/>
                      <a:r>
                        <a:rPr kumimoji="1" lang="en-US" altLang="ja-JP" sz="1800" dirty="0"/>
                        <a:t>(kbps)</a:t>
                      </a:r>
                      <a:endParaRPr kumimoji="1" lang="ja-JP" altLang="en-US" sz="1800"/>
                    </a:p>
                  </a:txBody>
                  <a:tcPr anchor="ctr"/>
                </a:tc>
                <a:tc gridSpan="2">
                  <a:txBody>
                    <a:bodyPr/>
                    <a:lstStyle/>
                    <a:p>
                      <a:pPr algn="ctr"/>
                      <a:r>
                        <a:rPr kumimoji="1" lang="en-US" altLang="ja-JP" sz="1800" dirty="0"/>
                        <a:t>Communication </a:t>
                      </a:r>
                    </a:p>
                    <a:p>
                      <a:pPr algn="ctr"/>
                      <a:r>
                        <a:rPr kumimoji="1" lang="en-US" altLang="ja-JP" sz="1800" dirty="0"/>
                        <a:t>Distance (m)</a:t>
                      </a:r>
                      <a:endParaRPr kumimoji="1" lang="ja-JP" altLang="en-US" sz="1800"/>
                    </a:p>
                  </a:txBody>
                  <a:tcPr anchor="ctr"/>
                </a:tc>
                <a:tc hMerge="1">
                  <a:txBody>
                    <a:bodyPr/>
                    <a:lstStyle/>
                    <a:p>
                      <a:pPr algn="ctr"/>
                      <a:endParaRPr kumimoji="1" lang="ja-JP" altLang="en-US" sz="1400"/>
                    </a:p>
                  </a:txBody>
                  <a:tcPr anchor="ctr"/>
                </a:tc>
                <a:extLst>
                  <a:ext uri="{0D108BD9-81ED-4DB2-BD59-A6C34878D82A}">
                    <a16:rowId xmlns:a16="http://schemas.microsoft.com/office/drawing/2014/main" val="1504663756"/>
                  </a:ext>
                </a:extLst>
              </a:tr>
              <a:tr h="726948">
                <a:tc vMerge="1">
                  <a:txBody>
                    <a:bodyPr/>
                    <a:lstStyle/>
                    <a:p>
                      <a:pPr algn="ctr"/>
                      <a:endParaRPr kumimoji="1" lang="ja-JP" altLang="en-US" sz="1400"/>
                    </a:p>
                  </a:txBody>
                  <a:tcPr anchor="ctr"/>
                </a:tc>
                <a:tc>
                  <a:txBody>
                    <a:bodyPr/>
                    <a:lstStyle/>
                    <a:p>
                      <a:pPr algn="ctr"/>
                      <a:r>
                        <a:rPr kumimoji="1" lang="en-US" altLang="ja-JP" sz="1800" dirty="0"/>
                        <a:t>Route A (</a:t>
                      </a:r>
                      <a:r>
                        <a:rPr kumimoji="1" lang="en-US" altLang="ja-JP" sz="1800" dirty="0" err="1"/>
                        <a:t>LoS</a:t>
                      </a:r>
                      <a:r>
                        <a:rPr kumimoji="1" lang="en-US" altLang="ja-JP" sz="1800" dirty="0"/>
                        <a:t>)</a:t>
                      </a:r>
                      <a:endParaRPr kumimoji="1" lang="ja-JP" altLang="en-US" sz="1800"/>
                    </a:p>
                  </a:txBody>
                  <a:tcPr anchor="ctr"/>
                </a:tc>
                <a:tc>
                  <a:txBody>
                    <a:bodyPr/>
                    <a:lstStyle/>
                    <a:p>
                      <a:pPr algn="ctr"/>
                      <a:r>
                        <a:rPr kumimoji="1" lang="en-US" altLang="ja-JP" sz="1800" dirty="0"/>
                        <a:t>Route B (</a:t>
                      </a:r>
                      <a:r>
                        <a:rPr kumimoji="1" lang="en-US" altLang="ja-JP" sz="1800" dirty="0" err="1"/>
                        <a:t>NLoS</a:t>
                      </a:r>
                      <a:r>
                        <a:rPr kumimoji="1" lang="en-US" altLang="ja-JP" sz="1800" dirty="0"/>
                        <a:t>)</a:t>
                      </a:r>
                      <a:endParaRPr kumimoji="1" lang="ja-JP" altLang="en-US" sz="1800"/>
                    </a:p>
                  </a:txBody>
                  <a:tcPr anchor="ctr"/>
                </a:tc>
                <a:extLst>
                  <a:ext uri="{0D108BD9-81ED-4DB2-BD59-A6C34878D82A}">
                    <a16:rowId xmlns:a16="http://schemas.microsoft.com/office/drawing/2014/main" val="3582156253"/>
                  </a:ext>
                </a:extLst>
              </a:tr>
              <a:tr h="370840">
                <a:tc>
                  <a:txBody>
                    <a:bodyPr/>
                    <a:lstStyle/>
                    <a:p>
                      <a:pPr algn="ctr"/>
                      <a:r>
                        <a:rPr kumimoji="1" lang="en-US" altLang="ja-JP" sz="1800" dirty="0"/>
                        <a:t>100</a:t>
                      </a:r>
                      <a:endParaRPr kumimoji="1" lang="ja-JP" altLang="en-US" sz="1800"/>
                    </a:p>
                  </a:txBody>
                  <a:tcPr anchor="ctr"/>
                </a:tc>
                <a:tc>
                  <a:txBody>
                    <a:bodyPr/>
                    <a:lstStyle/>
                    <a:p>
                      <a:pPr algn="ctr"/>
                      <a:r>
                        <a:rPr kumimoji="1" lang="en-US" altLang="ja-JP" sz="1800" dirty="0"/>
                        <a:t>&gt; 320</a:t>
                      </a:r>
                      <a:endParaRPr kumimoji="1" lang="ja-JP" altLang="en-US" sz="1800"/>
                    </a:p>
                  </a:txBody>
                  <a:tcPr anchor="ctr"/>
                </a:tc>
                <a:tc>
                  <a:txBody>
                    <a:bodyPr/>
                    <a:lstStyle/>
                    <a:p>
                      <a:pPr algn="ctr"/>
                      <a:r>
                        <a:rPr kumimoji="1" lang="en-US" altLang="ja-JP" sz="1800" dirty="0"/>
                        <a:t>150</a:t>
                      </a:r>
                      <a:endParaRPr kumimoji="1" lang="ja-JP" altLang="en-US" sz="1800"/>
                    </a:p>
                  </a:txBody>
                  <a:tcPr anchor="ctr"/>
                </a:tc>
                <a:extLst>
                  <a:ext uri="{0D108BD9-81ED-4DB2-BD59-A6C34878D82A}">
                    <a16:rowId xmlns:a16="http://schemas.microsoft.com/office/drawing/2014/main" val="4240770445"/>
                  </a:ext>
                </a:extLst>
              </a:tr>
              <a:tr h="370840">
                <a:tc>
                  <a:txBody>
                    <a:bodyPr/>
                    <a:lstStyle/>
                    <a:p>
                      <a:pPr algn="ctr"/>
                      <a:r>
                        <a:rPr kumimoji="1" lang="en-US" altLang="ja-JP" sz="1800" dirty="0"/>
                        <a:t>300</a:t>
                      </a:r>
                      <a:endParaRPr kumimoji="1" lang="ja-JP" altLang="en-US" sz="1800"/>
                    </a:p>
                  </a:txBody>
                  <a:tcPr anchor="ctr"/>
                </a:tc>
                <a:tc>
                  <a:txBody>
                    <a:bodyPr/>
                    <a:lstStyle/>
                    <a:p>
                      <a:pPr algn="ctr"/>
                      <a:r>
                        <a:rPr kumimoji="1" lang="en-US" altLang="ja-JP" sz="1800" dirty="0"/>
                        <a:t>&gt; 320</a:t>
                      </a:r>
                      <a:endParaRPr kumimoji="1" lang="ja-JP" altLang="en-US" sz="1800"/>
                    </a:p>
                  </a:txBody>
                  <a:tcPr anchor="ctr"/>
                </a:tc>
                <a:tc>
                  <a:txBody>
                    <a:bodyPr/>
                    <a:lstStyle/>
                    <a:p>
                      <a:pPr algn="ctr"/>
                      <a:r>
                        <a:rPr kumimoji="1" lang="en-US" altLang="ja-JP" sz="1800" dirty="0"/>
                        <a:t>120</a:t>
                      </a:r>
                      <a:endParaRPr kumimoji="1" lang="ja-JP" altLang="en-US" sz="1800"/>
                    </a:p>
                  </a:txBody>
                  <a:tcPr anchor="ctr"/>
                </a:tc>
                <a:extLst>
                  <a:ext uri="{0D108BD9-81ED-4DB2-BD59-A6C34878D82A}">
                    <a16:rowId xmlns:a16="http://schemas.microsoft.com/office/drawing/2014/main" val="2348163453"/>
                  </a:ext>
                </a:extLst>
              </a:tr>
              <a:tr h="370840">
                <a:tc>
                  <a:txBody>
                    <a:bodyPr/>
                    <a:lstStyle/>
                    <a:p>
                      <a:pPr algn="ctr"/>
                      <a:r>
                        <a:rPr kumimoji="1" lang="en-US" altLang="ja-JP" sz="1800" dirty="0"/>
                        <a:t>600</a:t>
                      </a:r>
                      <a:endParaRPr kumimoji="1" lang="ja-JP" altLang="en-US" sz="1800"/>
                    </a:p>
                  </a:txBody>
                  <a:tcPr anchor="ctr"/>
                </a:tc>
                <a:tc>
                  <a:txBody>
                    <a:bodyPr/>
                    <a:lstStyle/>
                    <a:p>
                      <a:pPr algn="ctr"/>
                      <a:r>
                        <a:rPr kumimoji="1" lang="en-US" altLang="ja-JP" sz="1800" dirty="0"/>
                        <a:t>250</a:t>
                      </a:r>
                      <a:endParaRPr kumimoji="1" lang="ja-JP" altLang="en-US" sz="1800"/>
                    </a:p>
                  </a:txBody>
                  <a:tcPr anchor="ctr"/>
                </a:tc>
                <a:tc>
                  <a:txBody>
                    <a:bodyPr/>
                    <a:lstStyle/>
                    <a:p>
                      <a:pPr algn="ctr"/>
                      <a:r>
                        <a:rPr kumimoji="1" lang="en-US" altLang="ja-JP" sz="1800" dirty="0"/>
                        <a:t>100</a:t>
                      </a:r>
                      <a:endParaRPr kumimoji="1" lang="ja-JP" altLang="en-US" sz="1800"/>
                    </a:p>
                  </a:txBody>
                  <a:tcPr anchor="ctr"/>
                </a:tc>
                <a:extLst>
                  <a:ext uri="{0D108BD9-81ED-4DB2-BD59-A6C34878D82A}">
                    <a16:rowId xmlns:a16="http://schemas.microsoft.com/office/drawing/2014/main" val="469436959"/>
                  </a:ext>
                </a:extLst>
              </a:tr>
            </a:tbl>
          </a:graphicData>
        </a:graphic>
      </p:graphicFrame>
    </p:spTree>
    <p:extLst>
      <p:ext uri="{BB962C8B-B14F-4D97-AF65-F5344CB8AC3E}">
        <p14:creationId xmlns:p14="http://schemas.microsoft.com/office/powerpoint/2010/main" val="413378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0B6E39B-3AA0-004E-94F5-117E69BD69A7}"/>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4ECF938F-82A2-ED4A-9130-F4FF4AF8E4F4}"/>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16</a:t>
            </a:fld>
            <a:endParaRPr lang="en-US" altLang="ja-JP" dirty="0"/>
          </a:p>
        </p:txBody>
      </p:sp>
      <p:sp>
        <p:nvSpPr>
          <p:cNvPr id="4" name="日付プレースホルダー 3">
            <a:extLst>
              <a:ext uri="{FF2B5EF4-FFF2-40B4-BE49-F238E27FC236}">
                <a16:creationId xmlns:a16="http://schemas.microsoft.com/office/drawing/2014/main" id="{ED4356ED-9CBE-4340-B030-CF8FCBADDD97}"/>
              </a:ext>
            </a:extLst>
          </p:cNvPr>
          <p:cNvSpPr>
            <a:spLocks noGrp="1"/>
          </p:cNvSpPr>
          <p:nvPr>
            <p:ph type="dt" sz="half" idx="2"/>
          </p:nvPr>
        </p:nvSpPr>
        <p:spPr/>
        <p:txBody>
          <a:bodyPr/>
          <a:lstStyle/>
          <a:p>
            <a:r>
              <a:rPr lang="en-US" altLang="ja-JP"/>
              <a:t>&lt;October,2020&gt;</a:t>
            </a:r>
            <a:endParaRPr lang="en-US" altLang="ja-JP" dirty="0"/>
          </a:p>
        </p:txBody>
      </p:sp>
      <p:sp>
        <p:nvSpPr>
          <p:cNvPr id="5" name="テキスト ボックス 4">
            <a:extLst>
              <a:ext uri="{FF2B5EF4-FFF2-40B4-BE49-F238E27FC236}">
                <a16:creationId xmlns:a16="http://schemas.microsoft.com/office/drawing/2014/main" id="{29503A61-2F0B-B64D-A60F-4A5C524A2DF6}"/>
              </a:ext>
            </a:extLst>
          </p:cNvPr>
          <p:cNvSpPr txBox="1"/>
          <p:nvPr/>
        </p:nvSpPr>
        <p:spPr>
          <a:xfrm>
            <a:off x="395536" y="1700808"/>
            <a:ext cx="8352927" cy="1569660"/>
          </a:xfrm>
          <a:prstGeom prst="rect">
            <a:avLst/>
          </a:prstGeom>
          <a:noFill/>
        </p:spPr>
        <p:txBody>
          <a:bodyPr wrap="square" rtlCol="0">
            <a:spAutoFit/>
          </a:bodyPr>
          <a:lstStyle/>
          <a:p>
            <a:r>
              <a:rPr kumimoji="1" lang="en-US" altLang="ja-JP" sz="1600" dirty="0">
                <a:latin typeface="+mn-lt"/>
              </a:rPr>
              <a:t>[1] IEEE, “IEEE 802.15.4-2020,” July 2020.</a:t>
            </a:r>
          </a:p>
          <a:p>
            <a:r>
              <a:rPr kumimoji="1" lang="en-US" altLang="ja-JP" sz="1600" dirty="0">
                <a:latin typeface="+mn-lt"/>
              </a:rPr>
              <a:t>[2] ARIB, “ARIB STD-T108 920MHz-BAND TELEMETER, TELECONTROLAND DATA TRANSMISSION RADIO EQUIPMENT </a:t>
            </a:r>
            <a:r>
              <a:rPr kumimoji="1" lang="en-US" altLang="ja-JP" sz="1600" dirty="0" err="1">
                <a:latin typeface="+mn-lt"/>
              </a:rPr>
              <a:t>ver</a:t>
            </a:r>
            <a:r>
              <a:rPr kumimoji="1" lang="en-US" altLang="ja-JP" sz="1600" dirty="0">
                <a:latin typeface="+mn-lt"/>
              </a:rPr>
              <a:t> 1.3,” Apr. 2019.</a:t>
            </a:r>
          </a:p>
          <a:p>
            <a:r>
              <a:rPr kumimoji="1" lang="en-US" altLang="ja-JP" sz="1600" dirty="0">
                <a:latin typeface="+mn-lt"/>
              </a:rPr>
              <a:t>[3] Y. Xiang, R. Okumura, K. </a:t>
            </a:r>
            <a:r>
              <a:rPr kumimoji="1" lang="en-US" altLang="ja-JP" sz="1600" dirty="0" err="1">
                <a:latin typeface="+mn-lt"/>
              </a:rPr>
              <a:t>Mizutani</a:t>
            </a:r>
            <a:r>
              <a:rPr kumimoji="1" lang="en-US" altLang="ja-JP" sz="1600" dirty="0">
                <a:latin typeface="+mn-lt"/>
              </a:rPr>
              <a:t>, and H. Harada, “Field Experiment of IEEE 802.15.4 Based High-Speed FSK Transmission Scheme,” IEICE Technical Report, Jan. 2020.</a:t>
            </a:r>
          </a:p>
          <a:p>
            <a:endParaRPr kumimoji="1" lang="ja-JP" altLang="en-US" sz="1600">
              <a:latin typeface="+mn-lt"/>
            </a:endParaRPr>
          </a:p>
        </p:txBody>
      </p:sp>
      <p:sp>
        <p:nvSpPr>
          <p:cNvPr id="6" name="Rectangle 2">
            <a:extLst>
              <a:ext uri="{FF2B5EF4-FFF2-40B4-BE49-F238E27FC236}">
                <a16:creationId xmlns:a16="http://schemas.microsoft.com/office/drawing/2014/main" id="{306080C6-03CF-9342-988B-25EF7ECE739D}"/>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Reference</a:t>
            </a:r>
          </a:p>
        </p:txBody>
      </p:sp>
    </p:spTree>
    <p:extLst>
      <p:ext uri="{BB962C8B-B14F-4D97-AF65-F5344CB8AC3E}">
        <p14:creationId xmlns:p14="http://schemas.microsoft.com/office/powerpoint/2010/main" val="123914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754AA0A-A230-EF40-A34B-CDAF36F1E869}"/>
              </a:ext>
            </a:extLst>
          </p:cNvPr>
          <p:cNvSpPr>
            <a:spLocks noGrp="1"/>
          </p:cNvSpPr>
          <p:nvPr>
            <p:ph type="ftr" sz="quarter" idx="11"/>
          </p:nvPr>
        </p:nvSpPr>
        <p:spPr/>
        <p:txBody>
          <a:bodyPr/>
          <a:lstStyle/>
          <a:p>
            <a:r>
              <a:rPr lang="en-US" altLang="ja-JP" dirty="0"/>
              <a:t>Hiroshi Harada (NICT/Kyoto University),</a:t>
            </a:r>
          </a:p>
          <a:p>
            <a:r>
              <a:rPr lang="en-US" altLang="ja-JP" dirty="0"/>
              <a:t>Ryota Okumura (Kyoto University)</a:t>
            </a:r>
          </a:p>
        </p:txBody>
      </p:sp>
      <p:sp>
        <p:nvSpPr>
          <p:cNvPr id="3" name="スライド番号プレースホルダー 2">
            <a:extLst>
              <a:ext uri="{FF2B5EF4-FFF2-40B4-BE49-F238E27FC236}">
                <a16:creationId xmlns:a16="http://schemas.microsoft.com/office/drawing/2014/main" id="{33A76889-C988-7542-AA0E-6A5B9A29AA66}"/>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a:t>
            </a:fld>
            <a:endParaRPr lang="en-US" altLang="ja-JP" dirty="0"/>
          </a:p>
        </p:txBody>
      </p:sp>
      <p:sp>
        <p:nvSpPr>
          <p:cNvPr id="4" name="日付プレースホルダー 3">
            <a:extLst>
              <a:ext uri="{FF2B5EF4-FFF2-40B4-BE49-F238E27FC236}">
                <a16:creationId xmlns:a16="http://schemas.microsoft.com/office/drawing/2014/main" id="{B76B1786-75B8-C64B-97F3-739B0DD1C362}"/>
              </a:ext>
            </a:extLst>
          </p:cNvPr>
          <p:cNvSpPr>
            <a:spLocks noGrp="1"/>
          </p:cNvSpPr>
          <p:nvPr>
            <p:ph type="dt" sz="half" idx="2"/>
          </p:nvPr>
        </p:nvSpPr>
        <p:spPr/>
        <p:txBody>
          <a:bodyPr/>
          <a:lstStyle/>
          <a:p>
            <a:r>
              <a:rPr lang="en-US" altLang="ja-JP"/>
              <a:t>&lt;October,2020&gt;</a:t>
            </a:r>
            <a:endParaRPr lang="en-US" altLang="ja-JP" dirty="0"/>
          </a:p>
        </p:txBody>
      </p:sp>
      <p:sp>
        <p:nvSpPr>
          <p:cNvPr id="5" name="スライド番号プレースホルダー 5">
            <a:extLst>
              <a:ext uri="{FF2B5EF4-FFF2-40B4-BE49-F238E27FC236}">
                <a16:creationId xmlns:a16="http://schemas.microsoft.com/office/drawing/2014/main" id="{BB798054-A9C2-884B-A8DA-B10BC367EA9D}"/>
              </a:ext>
            </a:extLst>
          </p:cNvPr>
          <p:cNvSpPr txBox="1">
            <a:spLocks/>
          </p:cNvSpPr>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algn="ctr" rtl="0" eaLnBrk="0" fontAlgn="base" hangingPunct="0">
              <a:spcBef>
                <a:spcPct val="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ja-JP"/>
              <a:t>Slide </a:t>
            </a:r>
            <a:fld id="{EBE60F44-5295-44A0-851E-11DE9887741C}" type="slidenum">
              <a:rPr lang="en-US" altLang="ja-JP" smtClean="0"/>
              <a:pPr/>
              <a:t>2</a:t>
            </a:fld>
            <a:endParaRPr lang="en-US" altLang="ja-JP"/>
          </a:p>
        </p:txBody>
      </p:sp>
      <p:sp>
        <p:nvSpPr>
          <p:cNvPr id="6" name="Rectangle 2">
            <a:extLst>
              <a:ext uri="{FF2B5EF4-FFF2-40B4-BE49-F238E27FC236}">
                <a16:creationId xmlns:a16="http://schemas.microsoft.com/office/drawing/2014/main" id="{DDE071B7-9DF1-CF40-856E-6AFFE359BD41}"/>
              </a:ext>
            </a:extLst>
          </p:cNvPr>
          <p:cNvSpPr txBox="1">
            <a:spLocks noChangeArrowheads="1"/>
          </p:cNvSpPr>
          <p:nvPr/>
        </p:nvSpPr>
        <p:spPr>
          <a:xfrm>
            <a:off x="0" y="685800"/>
            <a:ext cx="9144000" cy="1066800"/>
          </a:xfrm>
          <a:prstGeom prst="rect">
            <a:avLst/>
          </a:prstGeom>
          <a:ln/>
        </p:spPr>
        <p:txBody>
          <a:bodyPr/>
          <a:lst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2800" kern="0" dirty="0"/>
              <a:t>Current SUN FSK options for Japan in IEEE 802.15.4</a:t>
            </a:r>
            <a:endParaRPr lang="ja-JP" altLang="ja-JP" sz="2800" kern="0" dirty="0"/>
          </a:p>
        </p:txBody>
      </p:sp>
      <p:graphicFrame>
        <p:nvGraphicFramePr>
          <p:cNvPr id="7" name="コンテンツ プレースホルダー 6">
            <a:extLst>
              <a:ext uri="{FF2B5EF4-FFF2-40B4-BE49-F238E27FC236}">
                <a16:creationId xmlns:a16="http://schemas.microsoft.com/office/drawing/2014/main" id="{62A37FA3-79BD-2243-9520-AC5F0362FBC1}"/>
              </a:ext>
            </a:extLst>
          </p:cNvPr>
          <p:cNvGraphicFramePr>
            <a:graphicFrameLocks/>
          </p:cNvGraphicFramePr>
          <p:nvPr>
            <p:extLst>
              <p:ext uri="{D42A27DB-BD31-4B8C-83A1-F6EECF244321}">
                <p14:modId xmlns:p14="http://schemas.microsoft.com/office/powerpoint/2010/main" val="2553662331"/>
              </p:ext>
            </p:extLst>
          </p:nvPr>
        </p:nvGraphicFramePr>
        <p:xfrm>
          <a:off x="179512" y="1556792"/>
          <a:ext cx="8496943" cy="4090032"/>
        </p:xfrm>
        <a:graphic>
          <a:graphicData uri="http://schemas.openxmlformats.org/drawingml/2006/table">
            <a:tbl>
              <a:tblPr firstRow="1" bandRow="1">
                <a:tableStyleId>{5940675A-B579-460E-94D1-54222C63F5DA}</a:tableStyleId>
              </a:tblPr>
              <a:tblGrid>
                <a:gridCol w="1224136">
                  <a:extLst>
                    <a:ext uri="{9D8B030D-6E8A-4147-A177-3AD203B41FA5}">
                      <a16:colId xmlns:a16="http://schemas.microsoft.com/office/drawing/2014/main" val="20000"/>
                    </a:ext>
                  </a:extLst>
                </a:gridCol>
                <a:gridCol w="957047">
                  <a:extLst>
                    <a:ext uri="{9D8B030D-6E8A-4147-A177-3AD203B41FA5}">
                      <a16:colId xmlns:a16="http://schemas.microsoft.com/office/drawing/2014/main" val="20001"/>
                    </a:ext>
                  </a:extLst>
                </a:gridCol>
                <a:gridCol w="789470">
                  <a:extLst>
                    <a:ext uri="{9D8B030D-6E8A-4147-A177-3AD203B41FA5}">
                      <a16:colId xmlns:a16="http://schemas.microsoft.com/office/drawing/2014/main" val="20002"/>
                    </a:ext>
                  </a:extLst>
                </a:gridCol>
                <a:gridCol w="789470">
                  <a:extLst>
                    <a:ext uri="{9D8B030D-6E8A-4147-A177-3AD203B41FA5}">
                      <a16:colId xmlns:a16="http://schemas.microsoft.com/office/drawing/2014/main" val="20003"/>
                    </a:ext>
                  </a:extLst>
                </a:gridCol>
                <a:gridCol w="789470">
                  <a:extLst>
                    <a:ext uri="{9D8B030D-6E8A-4147-A177-3AD203B41FA5}">
                      <a16:colId xmlns:a16="http://schemas.microsoft.com/office/drawing/2014/main" val="20004"/>
                    </a:ext>
                  </a:extLst>
                </a:gridCol>
                <a:gridCol w="789470">
                  <a:extLst>
                    <a:ext uri="{9D8B030D-6E8A-4147-A177-3AD203B41FA5}">
                      <a16:colId xmlns:a16="http://schemas.microsoft.com/office/drawing/2014/main" val="20005"/>
                    </a:ext>
                  </a:extLst>
                </a:gridCol>
                <a:gridCol w="789470">
                  <a:extLst>
                    <a:ext uri="{9D8B030D-6E8A-4147-A177-3AD203B41FA5}">
                      <a16:colId xmlns:a16="http://schemas.microsoft.com/office/drawing/2014/main" val="20006"/>
                    </a:ext>
                  </a:extLst>
                </a:gridCol>
                <a:gridCol w="789470">
                  <a:extLst>
                    <a:ext uri="{9D8B030D-6E8A-4147-A177-3AD203B41FA5}">
                      <a16:colId xmlns:a16="http://schemas.microsoft.com/office/drawing/2014/main" val="20007"/>
                    </a:ext>
                  </a:extLst>
                </a:gridCol>
                <a:gridCol w="789470">
                  <a:extLst>
                    <a:ext uri="{9D8B030D-6E8A-4147-A177-3AD203B41FA5}">
                      <a16:colId xmlns:a16="http://schemas.microsoft.com/office/drawing/2014/main" val="20008"/>
                    </a:ext>
                  </a:extLst>
                </a:gridCol>
                <a:gridCol w="789470">
                  <a:extLst>
                    <a:ext uri="{9D8B030D-6E8A-4147-A177-3AD203B41FA5}">
                      <a16:colId xmlns:a16="http://schemas.microsoft.com/office/drawing/2014/main" val="20009"/>
                    </a:ext>
                  </a:extLst>
                </a:gridCol>
              </a:tblGrid>
              <a:tr h="696972">
                <a:tc rowSpan="2">
                  <a:txBody>
                    <a:bodyPr/>
                    <a:lstStyle/>
                    <a:p>
                      <a:r>
                        <a:rPr kumimoji="1" lang="en-US" altLang="ja-JP" sz="1100" dirty="0"/>
                        <a:t>Frequency band</a:t>
                      </a:r>
                    </a:p>
                    <a:p>
                      <a:r>
                        <a:rPr kumimoji="1" lang="en-US" altLang="ja-JP" sz="1100" dirty="0"/>
                        <a:t>(MHz)</a:t>
                      </a:r>
                      <a:endParaRPr kumimoji="1" lang="ja-JP" altLang="en-US" sz="1100" dirty="0"/>
                    </a:p>
                  </a:txBody>
                  <a:tcPr/>
                </a:tc>
                <a:tc rowSpan="2">
                  <a:txBody>
                    <a:bodyPr/>
                    <a:lstStyle/>
                    <a:p>
                      <a:r>
                        <a:rPr kumimoji="1" lang="en-US" altLang="ja-JP" sz="1100" dirty="0"/>
                        <a:t>Parameter</a:t>
                      </a:r>
                      <a:endParaRPr kumimoji="1" lang="ja-JP" altLang="en-US" sz="1100" dirty="0"/>
                    </a:p>
                  </a:txBody>
                  <a:tcPr/>
                </a:tc>
                <a:tc gridSpan="8">
                  <a:txBody>
                    <a:bodyPr/>
                    <a:lstStyle/>
                    <a:p>
                      <a:r>
                        <a:rPr kumimoji="1" lang="en-US" altLang="ja-JP" sz="1100" dirty="0"/>
                        <a:t>Operating mode</a:t>
                      </a:r>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646">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100" dirty="0"/>
                        <a:t>#1</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#2</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#3</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#4</a:t>
                      </a:r>
                      <a:endParaRPr kumimoji="1" lang="ja-JP" altLang="en-US" sz="11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605012">
                <a:tc rowSpan="5">
                  <a:txBody>
                    <a:bodyPr/>
                    <a:lstStyle/>
                    <a:p>
                      <a:r>
                        <a:rPr kumimoji="1" lang="en-US" altLang="ja-JP" sz="1100" dirty="0"/>
                        <a:t>920-928</a:t>
                      </a:r>
                    </a:p>
                    <a:p>
                      <a:r>
                        <a:rPr kumimoji="1" lang="en-US" altLang="ja-JP" sz="1100" dirty="0"/>
                        <a:t>MHz</a:t>
                      </a:r>
                    </a:p>
                    <a:p>
                      <a:endParaRPr kumimoji="1" lang="en-US" altLang="ja-JP" sz="1100" dirty="0"/>
                    </a:p>
                  </a:txBody>
                  <a:tcPr/>
                </a:tc>
                <a:tc>
                  <a:txBody>
                    <a:bodyPr/>
                    <a:lstStyle/>
                    <a:p>
                      <a:r>
                        <a:rPr kumimoji="1" lang="en-US" altLang="ja-JP" sz="1100" dirty="0"/>
                        <a:t>Data rate</a:t>
                      </a:r>
                    </a:p>
                    <a:p>
                      <a:r>
                        <a:rPr kumimoji="1" lang="en-US" altLang="ja-JP" sz="1100" dirty="0"/>
                        <a:t>(kb/s)</a:t>
                      </a:r>
                      <a:endParaRPr kumimoji="1" lang="ja-JP" altLang="en-US" sz="1100" dirty="0"/>
                    </a:p>
                  </a:txBody>
                  <a:tcPr/>
                </a:tc>
                <a:tc>
                  <a:txBody>
                    <a:bodyPr/>
                    <a:lstStyle/>
                    <a:p>
                      <a:r>
                        <a:rPr kumimoji="1" lang="en-US" altLang="ja-JP" sz="1100" dirty="0"/>
                        <a:t>50</a:t>
                      </a:r>
                      <a:endParaRPr kumimoji="1" lang="ja-JP" altLang="en-US" sz="1100" dirty="0"/>
                    </a:p>
                  </a:txBody>
                  <a:tcPr/>
                </a:tc>
                <a:tc>
                  <a:txBody>
                    <a:bodyPr/>
                    <a:lstStyle/>
                    <a:p>
                      <a:r>
                        <a:rPr kumimoji="1" lang="en-US" altLang="ja-JP" sz="1100" dirty="0"/>
                        <a:t>100</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434367">
                <a:tc vMerge="1">
                  <a:txBody>
                    <a:bodyPr/>
                    <a:lstStyle/>
                    <a:p>
                      <a:endParaRPr kumimoji="1" lang="ja-JP" altLang="en-US" sz="1100"/>
                    </a:p>
                  </a:txBody>
                  <a:tcPr/>
                </a:tc>
                <a:tc>
                  <a:txBody>
                    <a:bodyPr/>
                    <a:lstStyle/>
                    <a:p>
                      <a:r>
                        <a:rPr kumimoji="1" lang="en-US" altLang="ja-JP" sz="1100" dirty="0"/>
                        <a:t>Modulation</a:t>
                      </a:r>
                      <a:endParaRPr kumimoji="1" lang="ja-JP" altLang="en-US" sz="1100" dirty="0"/>
                    </a:p>
                  </a:txBody>
                  <a:tcPr/>
                </a:tc>
                <a:tc>
                  <a:txBody>
                    <a:bodyPr/>
                    <a:lstStyle/>
                    <a:p>
                      <a:r>
                        <a:rPr kumimoji="1" lang="en-US" altLang="ja-JP" sz="1100" dirty="0"/>
                        <a:t>2-FSK</a:t>
                      </a:r>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4-FSK</a:t>
                      </a:r>
                      <a:endParaRPr kumimoji="1" lang="ja-JP" altLang="en-US" sz="1100" dirty="0"/>
                    </a:p>
                    <a:p>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605012">
                <a:tc vMerge="1">
                  <a:txBody>
                    <a:bodyPr/>
                    <a:lstStyle/>
                    <a:p>
                      <a:endParaRPr kumimoji="1" lang="ja-JP" altLang="en-US" sz="1100"/>
                    </a:p>
                  </a:txBody>
                  <a:tcPr/>
                </a:tc>
                <a:tc>
                  <a:txBody>
                    <a:bodyPr/>
                    <a:lstStyle/>
                    <a:p>
                      <a:r>
                        <a:rPr kumimoji="1" lang="en-US" altLang="ja-JP" sz="1100" dirty="0"/>
                        <a:t>Modulation index</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0.33</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775656">
                <a:tc vMerge="1">
                  <a:txBody>
                    <a:bodyPr/>
                    <a:lstStyle/>
                    <a:p>
                      <a:endParaRPr kumimoji="1" lang="ja-JP" altLang="en-US" sz="1100" dirty="0"/>
                    </a:p>
                  </a:txBody>
                  <a:tcPr/>
                </a:tc>
                <a:tc>
                  <a:txBody>
                    <a:bodyPr/>
                    <a:lstStyle/>
                    <a:p>
                      <a:r>
                        <a:rPr kumimoji="1" lang="en-US" altLang="ja-JP" sz="1100" dirty="0"/>
                        <a:t>Channel spacing</a:t>
                      </a:r>
                    </a:p>
                    <a:p>
                      <a:r>
                        <a:rPr kumimoji="1" lang="en-US" altLang="ja-JP" sz="1100" dirty="0"/>
                        <a:t>(kHz)</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tc>
                <a:tc>
                  <a:txBody>
                    <a:bodyPr/>
                    <a:lstStyle/>
                    <a:p>
                      <a:r>
                        <a:rPr kumimoji="1" lang="en-US" altLang="ja-JP" sz="1100" dirty="0"/>
                        <a:t>600</a:t>
                      </a:r>
                      <a:endParaRPr kumimoji="1" lang="ja-JP" altLang="en-US" sz="1100" dirty="0"/>
                    </a:p>
                  </a:txBody>
                  <a:tcPr/>
                </a:tc>
                <a:tc>
                  <a:txBody>
                    <a:bodyPr/>
                    <a:lstStyle/>
                    <a:p>
                      <a:r>
                        <a:rPr kumimoji="1" lang="en-US" altLang="ja-JP" sz="1100" dirty="0"/>
                        <a:t>600</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en-US" altLang="ja-JP" sz="1100" b="1" dirty="0">
                        <a:solidFill>
                          <a:schemeClr val="accent6"/>
                        </a:solidFill>
                      </a:endParaRPr>
                    </a:p>
                  </a:txBody>
                  <a:tcPr>
                    <a:solidFill>
                      <a:schemeClr val="bg1">
                        <a:lumMod val="85000"/>
                      </a:schemeClr>
                    </a:solidFill>
                  </a:tcPr>
                </a:tc>
                <a:tc>
                  <a:txBody>
                    <a:bodyPr/>
                    <a:lstStyle/>
                    <a:p>
                      <a:endParaRPr kumimoji="1" lang="en-US" altLang="ja-JP" sz="1100" b="1" dirty="0">
                        <a:solidFill>
                          <a:schemeClr val="accent6"/>
                        </a:solidFill>
                      </a:endParaRPr>
                    </a:p>
                  </a:txBody>
                  <a:tcPr>
                    <a:solidFill>
                      <a:schemeClr val="bg1">
                        <a:lumMod val="85000"/>
                      </a:schemeClr>
                    </a:solidFill>
                  </a:tcPr>
                </a:tc>
                <a:tc>
                  <a:txBody>
                    <a:bodyPr/>
                    <a:lstStyle/>
                    <a:p>
                      <a:endParaRPr kumimoji="1" lang="en-US" altLang="ja-JP"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5"/>
                  </a:ext>
                </a:extLst>
              </a:tr>
              <a:tr h="434367">
                <a:tc vMerge="1">
                  <a:txBody>
                    <a:bodyPr/>
                    <a:lstStyle/>
                    <a:p>
                      <a:endParaRPr kumimoji="1" lang="ja-JP" altLang="en-US" sz="1100" dirty="0"/>
                    </a:p>
                  </a:txBody>
                  <a:tcPr/>
                </a:tc>
                <a:tc>
                  <a:txBody>
                    <a:bodyPr/>
                    <a:lstStyle/>
                    <a:p>
                      <a:r>
                        <a:rPr kumimoji="1" lang="en-US" altLang="ja-JP" sz="1100" dirty="0"/>
                        <a:t>Standard</a:t>
                      </a:r>
                      <a:endParaRPr kumimoji="1" lang="ja-JP" altLang="en-US" sz="1100" dirty="0"/>
                    </a:p>
                  </a:txBody>
                  <a:tcPr/>
                </a:tc>
                <a:tc gridSpan="4">
                  <a:txBody>
                    <a:bodyPr/>
                    <a:lstStyle/>
                    <a:p>
                      <a:r>
                        <a:rPr kumimoji="1" lang="en-US" altLang="ja-JP" sz="1100" dirty="0"/>
                        <a:t>802.15.4-2020</a:t>
                      </a:r>
                      <a:endParaRPr kumimoji="1" lang="ja-JP" altLang="en-US" sz="1100" dirty="0"/>
                    </a:p>
                  </a:txBody>
                  <a:tcPr>
                    <a:lnR w="12700" cap="flat" cmpd="sng" algn="ctr">
                      <a:solidFill>
                        <a:schemeClr val="tx1"/>
                      </a:solidFill>
                      <a:prstDash val="solid"/>
                      <a:round/>
                      <a:headEnd type="none" w="med" len="med"/>
                      <a:tailEnd type="none" w="med" len="med"/>
                    </a:lnR>
                  </a:tcPr>
                </a:tc>
                <a:tc hMerge="1">
                  <a:txBody>
                    <a:bodyPr/>
                    <a:lstStyle/>
                    <a:p>
                      <a:endParaRPr kumimoji="1" lang="ja-JP" altLang="en-US" sz="1100"/>
                    </a:p>
                  </a:txBody>
                  <a:tcPr/>
                </a:tc>
                <a:tc hMerge="1">
                  <a:txBody>
                    <a:bodyPr/>
                    <a:lstStyle/>
                    <a:p>
                      <a:endParaRPr kumimoji="1" lang="ja-JP" altLang="en-US" sz="110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lnL w="12700"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8095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08C89644-87EA-4540-8519-0DC8E0144141}"/>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77C67BB7-2F39-3444-A3CA-C7AACFCDA63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3</a:t>
            </a:fld>
            <a:endParaRPr lang="en-US" altLang="ja-JP" dirty="0"/>
          </a:p>
        </p:txBody>
      </p:sp>
      <p:sp>
        <p:nvSpPr>
          <p:cNvPr id="4" name="日付プレースホルダー 3">
            <a:extLst>
              <a:ext uri="{FF2B5EF4-FFF2-40B4-BE49-F238E27FC236}">
                <a16:creationId xmlns:a16="http://schemas.microsoft.com/office/drawing/2014/main" id="{1822F34A-467A-4243-B08D-822A4D980AB6}"/>
              </a:ext>
            </a:extLst>
          </p:cNvPr>
          <p:cNvSpPr>
            <a:spLocks noGrp="1"/>
          </p:cNvSpPr>
          <p:nvPr>
            <p:ph type="dt" sz="half" idx="2"/>
          </p:nvPr>
        </p:nvSpPr>
        <p:spPr/>
        <p:txBody>
          <a:bodyPr/>
          <a:lstStyle/>
          <a:p>
            <a:r>
              <a:rPr lang="en-US" altLang="ja-JP"/>
              <a:t>&lt;October,2020&gt;</a:t>
            </a:r>
            <a:endParaRPr lang="en-US" altLang="ja-JP" dirty="0"/>
          </a:p>
        </p:txBody>
      </p:sp>
      <p:graphicFrame>
        <p:nvGraphicFramePr>
          <p:cNvPr id="5" name="コンテンツ プレースホルダー 6">
            <a:extLst>
              <a:ext uri="{FF2B5EF4-FFF2-40B4-BE49-F238E27FC236}">
                <a16:creationId xmlns:a16="http://schemas.microsoft.com/office/drawing/2014/main" id="{E398F356-3882-FC49-92A9-EF580AA720BC}"/>
              </a:ext>
            </a:extLst>
          </p:cNvPr>
          <p:cNvGraphicFramePr>
            <a:graphicFrameLocks/>
          </p:cNvGraphicFramePr>
          <p:nvPr>
            <p:extLst>
              <p:ext uri="{D42A27DB-BD31-4B8C-83A1-F6EECF244321}">
                <p14:modId xmlns:p14="http://schemas.microsoft.com/office/powerpoint/2010/main" val="414122942"/>
              </p:ext>
            </p:extLst>
          </p:nvPr>
        </p:nvGraphicFramePr>
        <p:xfrm>
          <a:off x="179512" y="1556792"/>
          <a:ext cx="8496943" cy="4244016"/>
        </p:xfrm>
        <a:graphic>
          <a:graphicData uri="http://schemas.openxmlformats.org/drawingml/2006/table">
            <a:tbl>
              <a:tblPr firstRow="1" bandRow="1">
                <a:tableStyleId>{5940675A-B579-460E-94D1-54222C63F5DA}</a:tableStyleId>
              </a:tblPr>
              <a:tblGrid>
                <a:gridCol w="1224136">
                  <a:extLst>
                    <a:ext uri="{9D8B030D-6E8A-4147-A177-3AD203B41FA5}">
                      <a16:colId xmlns:a16="http://schemas.microsoft.com/office/drawing/2014/main" val="20000"/>
                    </a:ext>
                  </a:extLst>
                </a:gridCol>
                <a:gridCol w="957047">
                  <a:extLst>
                    <a:ext uri="{9D8B030D-6E8A-4147-A177-3AD203B41FA5}">
                      <a16:colId xmlns:a16="http://schemas.microsoft.com/office/drawing/2014/main" val="20001"/>
                    </a:ext>
                  </a:extLst>
                </a:gridCol>
                <a:gridCol w="789470">
                  <a:extLst>
                    <a:ext uri="{9D8B030D-6E8A-4147-A177-3AD203B41FA5}">
                      <a16:colId xmlns:a16="http://schemas.microsoft.com/office/drawing/2014/main" val="20002"/>
                    </a:ext>
                  </a:extLst>
                </a:gridCol>
                <a:gridCol w="789470">
                  <a:extLst>
                    <a:ext uri="{9D8B030D-6E8A-4147-A177-3AD203B41FA5}">
                      <a16:colId xmlns:a16="http://schemas.microsoft.com/office/drawing/2014/main" val="20003"/>
                    </a:ext>
                  </a:extLst>
                </a:gridCol>
                <a:gridCol w="789470">
                  <a:extLst>
                    <a:ext uri="{9D8B030D-6E8A-4147-A177-3AD203B41FA5}">
                      <a16:colId xmlns:a16="http://schemas.microsoft.com/office/drawing/2014/main" val="20004"/>
                    </a:ext>
                  </a:extLst>
                </a:gridCol>
                <a:gridCol w="789470">
                  <a:extLst>
                    <a:ext uri="{9D8B030D-6E8A-4147-A177-3AD203B41FA5}">
                      <a16:colId xmlns:a16="http://schemas.microsoft.com/office/drawing/2014/main" val="20005"/>
                    </a:ext>
                  </a:extLst>
                </a:gridCol>
                <a:gridCol w="789470">
                  <a:extLst>
                    <a:ext uri="{9D8B030D-6E8A-4147-A177-3AD203B41FA5}">
                      <a16:colId xmlns:a16="http://schemas.microsoft.com/office/drawing/2014/main" val="20006"/>
                    </a:ext>
                  </a:extLst>
                </a:gridCol>
                <a:gridCol w="789470">
                  <a:extLst>
                    <a:ext uri="{9D8B030D-6E8A-4147-A177-3AD203B41FA5}">
                      <a16:colId xmlns:a16="http://schemas.microsoft.com/office/drawing/2014/main" val="20007"/>
                    </a:ext>
                  </a:extLst>
                </a:gridCol>
                <a:gridCol w="789470">
                  <a:extLst>
                    <a:ext uri="{9D8B030D-6E8A-4147-A177-3AD203B41FA5}">
                      <a16:colId xmlns:a16="http://schemas.microsoft.com/office/drawing/2014/main" val="20008"/>
                    </a:ext>
                  </a:extLst>
                </a:gridCol>
                <a:gridCol w="789470">
                  <a:extLst>
                    <a:ext uri="{9D8B030D-6E8A-4147-A177-3AD203B41FA5}">
                      <a16:colId xmlns:a16="http://schemas.microsoft.com/office/drawing/2014/main" val="20009"/>
                    </a:ext>
                  </a:extLst>
                </a:gridCol>
              </a:tblGrid>
              <a:tr h="696972">
                <a:tc rowSpan="2">
                  <a:txBody>
                    <a:bodyPr/>
                    <a:lstStyle/>
                    <a:p>
                      <a:r>
                        <a:rPr kumimoji="1" lang="en-US" altLang="ja-JP" sz="1100" dirty="0"/>
                        <a:t>Frequency band</a:t>
                      </a:r>
                    </a:p>
                    <a:p>
                      <a:r>
                        <a:rPr kumimoji="1" lang="en-US" altLang="ja-JP" sz="1100" dirty="0"/>
                        <a:t>(MHz)</a:t>
                      </a:r>
                      <a:endParaRPr kumimoji="1" lang="ja-JP" altLang="en-US" sz="1100" dirty="0"/>
                    </a:p>
                  </a:txBody>
                  <a:tcPr/>
                </a:tc>
                <a:tc rowSpan="2">
                  <a:txBody>
                    <a:bodyPr/>
                    <a:lstStyle/>
                    <a:p>
                      <a:r>
                        <a:rPr kumimoji="1" lang="en-US" altLang="ja-JP" sz="1100" dirty="0"/>
                        <a:t>Parameter</a:t>
                      </a:r>
                      <a:endParaRPr kumimoji="1" lang="ja-JP" altLang="en-US" sz="1100" dirty="0"/>
                    </a:p>
                  </a:txBody>
                  <a:tcPr/>
                </a:tc>
                <a:tc gridSpan="8">
                  <a:txBody>
                    <a:bodyPr/>
                    <a:lstStyle/>
                    <a:p>
                      <a:r>
                        <a:rPr kumimoji="1" lang="en-US" altLang="ja-JP" sz="1100" dirty="0"/>
                        <a:t>Operating mode</a:t>
                      </a:r>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646">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100" dirty="0"/>
                        <a:t>#1</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#2</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#3</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#4</a:t>
                      </a:r>
                      <a:endParaRPr kumimoji="1" lang="ja-JP" altLang="en-US" sz="1100" dirty="0"/>
                    </a:p>
                  </a:txBody>
                  <a:tcPr>
                    <a:lnR w="38100" cap="flat" cmpd="sng" algn="ctr">
                      <a:solidFill>
                        <a:schemeClr val="accent6"/>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0001"/>
                  </a:ext>
                </a:extLst>
              </a:tr>
              <a:tr h="605012">
                <a:tc rowSpan="5">
                  <a:txBody>
                    <a:bodyPr/>
                    <a:lstStyle/>
                    <a:p>
                      <a:r>
                        <a:rPr kumimoji="1" lang="en-US" altLang="ja-JP" sz="1100" dirty="0"/>
                        <a:t>920-928</a:t>
                      </a:r>
                    </a:p>
                    <a:p>
                      <a:r>
                        <a:rPr kumimoji="1" lang="en-US" altLang="ja-JP" sz="1100" dirty="0"/>
                        <a:t>MHz</a:t>
                      </a:r>
                    </a:p>
                    <a:p>
                      <a:endParaRPr kumimoji="1" lang="en-US" altLang="ja-JP" sz="1100" dirty="0"/>
                    </a:p>
                  </a:txBody>
                  <a:tcPr/>
                </a:tc>
                <a:tc>
                  <a:txBody>
                    <a:bodyPr/>
                    <a:lstStyle/>
                    <a:p>
                      <a:r>
                        <a:rPr kumimoji="1" lang="en-US" altLang="ja-JP" sz="1100" dirty="0"/>
                        <a:t>Data rate</a:t>
                      </a:r>
                    </a:p>
                    <a:p>
                      <a:r>
                        <a:rPr kumimoji="1" lang="en-US" altLang="ja-JP" sz="1100" dirty="0"/>
                        <a:t>(kb/s)</a:t>
                      </a:r>
                      <a:endParaRPr kumimoji="1" lang="ja-JP" altLang="en-US" sz="1100" dirty="0"/>
                    </a:p>
                  </a:txBody>
                  <a:tcPr/>
                </a:tc>
                <a:tc>
                  <a:txBody>
                    <a:bodyPr/>
                    <a:lstStyle/>
                    <a:p>
                      <a:r>
                        <a:rPr kumimoji="1" lang="en-US" altLang="ja-JP" sz="1100" dirty="0"/>
                        <a:t>50</a:t>
                      </a:r>
                      <a:endParaRPr kumimoji="1" lang="ja-JP" altLang="en-US" sz="1100" dirty="0"/>
                    </a:p>
                  </a:txBody>
                  <a:tcPr/>
                </a:tc>
                <a:tc>
                  <a:txBody>
                    <a:bodyPr/>
                    <a:lstStyle/>
                    <a:p>
                      <a:r>
                        <a:rPr kumimoji="1" lang="en-US" altLang="ja-JP" sz="1100" dirty="0"/>
                        <a:t>100</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a:solidFill>
                            <a:schemeClr val="accent6"/>
                          </a:solidFill>
                        </a:rPr>
                        <a:t>400</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a:solidFill>
                            <a:schemeClr val="accent6"/>
                          </a:solidFill>
                        </a:rPr>
                        <a:t>600</a:t>
                      </a:r>
                      <a:endParaRPr kumimoji="1" lang="ja-JP" altLang="en-US" sz="1100" b="1" dirty="0">
                        <a:solidFill>
                          <a:schemeClr val="accent6"/>
                        </a:solidFill>
                      </a:endParaRPr>
                    </a:p>
                  </a:txBody>
                  <a:tcPr/>
                </a:tc>
                <a:tc>
                  <a:txBody>
                    <a:bodyPr/>
                    <a:lstStyle/>
                    <a:p>
                      <a:r>
                        <a:rPr kumimoji="1" lang="en-US" altLang="ja-JP" sz="1100" b="1">
                          <a:solidFill>
                            <a:schemeClr val="accent6"/>
                          </a:solidFill>
                        </a:rPr>
                        <a:t>600</a:t>
                      </a:r>
                      <a:endParaRPr kumimoji="1" lang="ja-JP" altLang="en-US" sz="1100" b="1" dirty="0">
                        <a:solidFill>
                          <a:schemeClr val="accent6"/>
                        </a:solidFill>
                      </a:endParaRPr>
                    </a:p>
                  </a:txBody>
                  <a:tcPr/>
                </a:tc>
                <a:tc>
                  <a:txBody>
                    <a:bodyPr/>
                    <a:lstStyle/>
                    <a:p>
                      <a:r>
                        <a:rPr kumimoji="1" lang="en-US" altLang="ja-JP" sz="1100" b="1">
                          <a:solidFill>
                            <a:schemeClr val="accent6"/>
                          </a:solidFill>
                        </a:rPr>
                        <a:t>800</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2"/>
                  </a:ext>
                </a:extLst>
              </a:tr>
              <a:tr h="434367">
                <a:tc vMerge="1">
                  <a:txBody>
                    <a:bodyPr/>
                    <a:lstStyle/>
                    <a:p>
                      <a:endParaRPr kumimoji="1" lang="ja-JP" altLang="en-US" sz="1100"/>
                    </a:p>
                  </a:txBody>
                  <a:tcPr/>
                </a:tc>
                <a:tc>
                  <a:txBody>
                    <a:bodyPr/>
                    <a:lstStyle/>
                    <a:p>
                      <a:r>
                        <a:rPr kumimoji="1" lang="en-US" altLang="ja-JP" sz="1100" dirty="0"/>
                        <a:t>Modulation</a:t>
                      </a:r>
                      <a:endParaRPr kumimoji="1" lang="ja-JP" altLang="en-US" sz="1100" dirty="0"/>
                    </a:p>
                  </a:txBody>
                  <a:tcPr/>
                </a:tc>
                <a:tc>
                  <a:txBody>
                    <a:bodyPr/>
                    <a:lstStyle/>
                    <a:p>
                      <a:r>
                        <a:rPr kumimoji="1" lang="en-US" altLang="ja-JP" sz="1100" dirty="0"/>
                        <a:t>2-FSK</a:t>
                      </a:r>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4-FSK</a:t>
                      </a:r>
                      <a:endParaRPr kumimoji="1" lang="ja-JP" altLang="en-US" sz="1100" dirty="0"/>
                    </a:p>
                    <a:p>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2-FSK</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2-FSK</a:t>
                      </a:r>
                      <a:endParaRPr kumimoji="1" lang="ja-JP" altLang="en-US" sz="1100" b="1" dirty="0">
                        <a:solidFill>
                          <a:schemeClr val="accent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4-FSK</a:t>
                      </a:r>
                      <a:endParaRPr kumimoji="1" lang="ja-JP" altLang="en-US" sz="1100" b="1" dirty="0">
                        <a:solidFill>
                          <a:schemeClr val="accent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4-FSK</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3"/>
                  </a:ext>
                </a:extLst>
              </a:tr>
              <a:tr h="605012">
                <a:tc vMerge="1">
                  <a:txBody>
                    <a:bodyPr/>
                    <a:lstStyle/>
                    <a:p>
                      <a:endParaRPr kumimoji="1" lang="ja-JP" altLang="en-US" sz="1100"/>
                    </a:p>
                  </a:txBody>
                  <a:tcPr/>
                </a:tc>
                <a:tc>
                  <a:txBody>
                    <a:bodyPr/>
                    <a:lstStyle/>
                    <a:p>
                      <a:r>
                        <a:rPr kumimoji="1" lang="en-US" altLang="ja-JP" sz="1100" dirty="0"/>
                        <a:t>Modulation index</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0.33</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a:solidFill>
                            <a:schemeClr val="accent6"/>
                          </a:solidFill>
                        </a:rPr>
                        <a:t>0.5</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a:solidFill>
                            <a:schemeClr val="accent6"/>
                          </a:solidFill>
                        </a:rPr>
                        <a:t>0.4</a:t>
                      </a:r>
                      <a:endParaRPr kumimoji="1" lang="ja-JP" altLang="en-US" sz="1100" b="1" dirty="0">
                        <a:solidFill>
                          <a:schemeClr val="accent6"/>
                        </a:solidFill>
                      </a:endParaRPr>
                    </a:p>
                  </a:txBody>
                  <a:tcPr/>
                </a:tc>
                <a:tc>
                  <a:txBody>
                    <a:bodyPr/>
                    <a:lstStyle/>
                    <a:p>
                      <a:r>
                        <a:rPr kumimoji="1" lang="en-US" altLang="ja-JP" sz="1100" b="1">
                          <a:solidFill>
                            <a:schemeClr val="accent6"/>
                          </a:solidFill>
                        </a:rPr>
                        <a:t>0.5</a:t>
                      </a:r>
                      <a:endParaRPr kumimoji="1" lang="ja-JP" altLang="en-US" sz="1100" b="1" dirty="0">
                        <a:solidFill>
                          <a:schemeClr val="accent6"/>
                        </a:solidFill>
                      </a:endParaRPr>
                    </a:p>
                  </a:txBody>
                  <a:tcPr/>
                </a:tc>
                <a:tc>
                  <a:txBody>
                    <a:bodyPr/>
                    <a:lstStyle/>
                    <a:p>
                      <a:r>
                        <a:rPr kumimoji="1" lang="en-US" altLang="ja-JP" sz="1100" b="1" dirty="0">
                          <a:solidFill>
                            <a:schemeClr val="accent6"/>
                          </a:solidFill>
                        </a:rPr>
                        <a:t>0.33</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4"/>
                  </a:ext>
                </a:extLst>
              </a:tr>
              <a:tr h="775656">
                <a:tc vMerge="1">
                  <a:txBody>
                    <a:bodyPr/>
                    <a:lstStyle/>
                    <a:p>
                      <a:endParaRPr kumimoji="1" lang="ja-JP" altLang="en-US" sz="1100" dirty="0"/>
                    </a:p>
                  </a:txBody>
                  <a:tcPr/>
                </a:tc>
                <a:tc>
                  <a:txBody>
                    <a:bodyPr/>
                    <a:lstStyle/>
                    <a:p>
                      <a:r>
                        <a:rPr kumimoji="1" lang="en-US" altLang="ja-JP" sz="1100" dirty="0"/>
                        <a:t>Channel spacing</a:t>
                      </a:r>
                    </a:p>
                    <a:p>
                      <a:r>
                        <a:rPr kumimoji="1" lang="en-US" altLang="ja-JP" sz="1100" dirty="0"/>
                        <a:t>(kHz)</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tc>
                <a:tc>
                  <a:txBody>
                    <a:bodyPr/>
                    <a:lstStyle/>
                    <a:p>
                      <a:r>
                        <a:rPr kumimoji="1" lang="en-US" altLang="ja-JP" sz="1100" dirty="0"/>
                        <a:t>600</a:t>
                      </a:r>
                      <a:endParaRPr kumimoji="1" lang="ja-JP" altLang="en-US" sz="1100" dirty="0"/>
                    </a:p>
                  </a:txBody>
                  <a:tcPr/>
                </a:tc>
                <a:tc>
                  <a:txBody>
                    <a:bodyPr/>
                    <a:lstStyle/>
                    <a:p>
                      <a:r>
                        <a:rPr kumimoji="1" lang="en-US" altLang="ja-JP" sz="1100" dirty="0"/>
                        <a:t>600</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r>
                        <a:rPr kumimoji="1" lang="en-US" altLang="ja-JP" sz="1100" b="1" dirty="0">
                          <a:solidFill>
                            <a:schemeClr val="accent6"/>
                          </a:solidFill>
                        </a:rPr>
                        <a:t>1≦N≦5 [2]</a:t>
                      </a:r>
                    </a:p>
                    <a:p>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5"/>
                  </a:ext>
                </a:extLst>
              </a:tr>
              <a:tr h="434367">
                <a:tc vMerge="1">
                  <a:txBody>
                    <a:bodyPr/>
                    <a:lstStyle/>
                    <a:p>
                      <a:endParaRPr kumimoji="1" lang="ja-JP" altLang="en-US" sz="1100" dirty="0"/>
                    </a:p>
                  </a:txBody>
                  <a:tcPr/>
                </a:tc>
                <a:tc>
                  <a:txBody>
                    <a:bodyPr/>
                    <a:lstStyle/>
                    <a:p>
                      <a:r>
                        <a:rPr kumimoji="1" lang="en-US" altLang="ja-JP" sz="1100" dirty="0"/>
                        <a:t>Standard</a:t>
                      </a:r>
                      <a:endParaRPr kumimoji="1" lang="ja-JP" altLang="en-US" sz="1100" dirty="0"/>
                    </a:p>
                  </a:txBody>
                  <a:tcPr/>
                </a:tc>
                <a:tc gridSpan="4">
                  <a:txBody>
                    <a:bodyPr/>
                    <a:lstStyle/>
                    <a:p>
                      <a:r>
                        <a:rPr kumimoji="1" lang="en-US" altLang="ja-JP" sz="1100" dirty="0"/>
                        <a:t>802.15.4-2020 [1]</a:t>
                      </a:r>
                      <a:endParaRPr kumimoji="1" lang="ja-JP" altLang="en-US" sz="1100" dirty="0"/>
                    </a:p>
                  </a:txBody>
                  <a:tcPr>
                    <a:lnR w="38100" cap="flat" cmpd="sng" algn="ctr">
                      <a:solidFill>
                        <a:schemeClr val="accent6"/>
                      </a:solidFill>
                      <a:prstDash val="solid"/>
                      <a:round/>
                      <a:headEnd type="none" w="med" len="med"/>
                      <a:tailEnd type="none" w="med" len="med"/>
                    </a:lnR>
                  </a:tcPr>
                </a:tc>
                <a:tc hMerge="1">
                  <a:txBody>
                    <a:bodyPr/>
                    <a:lstStyle/>
                    <a:p>
                      <a:endParaRPr kumimoji="1" lang="ja-JP" altLang="en-US" sz="1100"/>
                    </a:p>
                  </a:txBody>
                  <a:tcPr/>
                </a:tc>
                <a:tc hMerge="1">
                  <a:txBody>
                    <a:bodyPr/>
                    <a:lstStyle/>
                    <a:p>
                      <a:endParaRPr kumimoji="1" lang="ja-JP" altLang="en-US" sz="110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lnL w="12700"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Proposed</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extLst>
                  <a:ext uri="{0D108BD9-81ED-4DB2-BD59-A6C34878D82A}">
                    <a16:rowId xmlns:a16="http://schemas.microsoft.com/office/drawing/2014/main" val="10006"/>
                  </a:ext>
                </a:extLst>
              </a:tr>
            </a:tbl>
          </a:graphicData>
        </a:graphic>
      </p:graphicFrame>
      <p:sp>
        <p:nvSpPr>
          <p:cNvPr id="6" name="テキスト ボックス 5">
            <a:extLst>
              <a:ext uri="{FF2B5EF4-FFF2-40B4-BE49-F238E27FC236}">
                <a16:creationId xmlns:a16="http://schemas.microsoft.com/office/drawing/2014/main" id="{97B08EB1-7DD4-A04A-A6E5-8E642CF3B0B4}"/>
              </a:ext>
            </a:extLst>
          </p:cNvPr>
          <p:cNvSpPr txBox="1"/>
          <p:nvPr/>
        </p:nvSpPr>
        <p:spPr>
          <a:xfrm>
            <a:off x="5508104" y="5888305"/>
            <a:ext cx="3168352" cy="276999"/>
          </a:xfrm>
          <a:prstGeom prst="rect">
            <a:avLst/>
          </a:prstGeom>
          <a:noFill/>
        </p:spPr>
        <p:txBody>
          <a:bodyPr wrap="square" rtlCol="0">
            <a:spAutoFit/>
          </a:bodyPr>
          <a:lstStyle/>
          <a:p>
            <a:pPr algn="r"/>
            <a:r>
              <a:rPr kumimoji="1" lang="en-US" altLang="ja-JP" dirty="0">
                <a:latin typeface="+mn-lt"/>
              </a:rPr>
              <a:t>Note: N is integer number</a:t>
            </a:r>
            <a:endParaRPr kumimoji="1" lang="ja-JP" altLang="en-US" dirty="0">
              <a:latin typeface="+mn-lt"/>
            </a:endParaRPr>
          </a:p>
        </p:txBody>
      </p:sp>
      <p:sp>
        <p:nvSpPr>
          <p:cNvPr id="7" name="Rectangle 2">
            <a:extLst>
              <a:ext uri="{FF2B5EF4-FFF2-40B4-BE49-F238E27FC236}">
                <a16:creationId xmlns:a16="http://schemas.microsoft.com/office/drawing/2014/main" id="{BE5ECDBD-09ED-224E-B561-ED15A3A6E824}"/>
              </a:ext>
            </a:extLst>
          </p:cNvPr>
          <p:cNvSpPr txBox="1">
            <a:spLocks noChangeArrowheads="1"/>
          </p:cNvSpPr>
          <p:nvPr/>
        </p:nvSpPr>
        <p:spPr>
          <a:xfrm>
            <a:off x="685800" y="685800"/>
            <a:ext cx="7772400" cy="1066800"/>
          </a:xfrm>
          <a:prstGeom prst="rect">
            <a:avLst/>
          </a:prstGeom>
          <a:ln/>
        </p:spPr>
        <p:txBody>
          <a:bodyPr/>
          <a:lst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3200" kern="0" dirty="0"/>
              <a:t>Proposal</a:t>
            </a:r>
            <a:endParaRPr lang="ja-JP" altLang="ja-JP" sz="3200" kern="0" dirty="0"/>
          </a:p>
        </p:txBody>
      </p:sp>
    </p:spTree>
    <p:extLst>
      <p:ext uri="{BB962C8B-B14F-4D97-AF65-F5344CB8AC3E}">
        <p14:creationId xmlns:p14="http://schemas.microsoft.com/office/powerpoint/2010/main" val="23512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032A7A2-8C95-A84F-BB85-D8C6206B753E}"/>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D04F3236-11E3-814A-B7FF-6AECBA27625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4</a:t>
            </a:fld>
            <a:endParaRPr lang="en-US" altLang="ja-JP" dirty="0"/>
          </a:p>
        </p:txBody>
      </p:sp>
      <p:sp>
        <p:nvSpPr>
          <p:cNvPr id="4" name="日付プレースホルダー 3">
            <a:extLst>
              <a:ext uri="{FF2B5EF4-FFF2-40B4-BE49-F238E27FC236}">
                <a16:creationId xmlns:a16="http://schemas.microsoft.com/office/drawing/2014/main" id="{EF067257-0FEE-504B-A4E4-7861860A6421}"/>
              </a:ext>
            </a:extLst>
          </p:cNvPr>
          <p:cNvSpPr>
            <a:spLocks noGrp="1"/>
          </p:cNvSpPr>
          <p:nvPr>
            <p:ph type="dt" sz="half" idx="2"/>
          </p:nvPr>
        </p:nvSpPr>
        <p:spPr/>
        <p:txBody>
          <a:bodyPr/>
          <a:lstStyle/>
          <a:p>
            <a:r>
              <a:rPr lang="en-US" altLang="ja-JP"/>
              <a:t>&lt;October,2020&gt;</a:t>
            </a:r>
            <a:endParaRPr lang="en-US" altLang="ja-JP" dirty="0"/>
          </a:p>
        </p:txBody>
      </p:sp>
      <p:sp>
        <p:nvSpPr>
          <p:cNvPr id="5" name="テキスト ボックス 4">
            <a:extLst>
              <a:ext uri="{FF2B5EF4-FFF2-40B4-BE49-F238E27FC236}">
                <a16:creationId xmlns:a16="http://schemas.microsoft.com/office/drawing/2014/main" id="{55E47CD5-015C-BE47-AF37-58DCFDCE7502}"/>
              </a:ext>
            </a:extLst>
          </p:cNvPr>
          <p:cNvSpPr txBox="1"/>
          <p:nvPr/>
        </p:nvSpPr>
        <p:spPr>
          <a:xfrm>
            <a:off x="2799720" y="2924944"/>
            <a:ext cx="4014240" cy="646331"/>
          </a:xfrm>
          <a:prstGeom prst="rect">
            <a:avLst/>
          </a:prstGeom>
          <a:noFill/>
        </p:spPr>
        <p:txBody>
          <a:bodyPr wrap="none" rtlCol="0">
            <a:spAutoFit/>
          </a:bodyPr>
          <a:lstStyle/>
          <a:p>
            <a:r>
              <a:rPr kumimoji="1" lang="en-US" altLang="ja-JP" sz="3600" dirty="0">
                <a:latin typeface="+mn-lt"/>
              </a:rPr>
              <a:t>Feasibility Study </a:t>
            </a:r>
            <a:r>
              <a:rPr kumimoji="1" lang="en-US" altLang="ja-JP" sz="2400" dirty="0">
                <a:latin typeface="+mn-lt"/>
              </a:rPr>
              <a:t>[3]</a:t>
            </a:r>
            <a:endParaRPr kumimoji="1" lang="ja-JP" altLang="en-US" sz="3600">
              <a:latin typeface="+mn-lt"/>
            </a:endParaRPr>
          </a:p>
        </p:txBody>
      </p:sp>
    </p:spTree>
    <p:extLst>
      <p:ext uri="{BB962C8B-B14F-4D97-AF65-F5344CB8AC3E}">
        <p14:creationId xmlns:p14="http://schemas.microsoft.com/office/powerpoint/2010/main" val="372764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5</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2788245"/>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Prototype IC and evaluation board</a:t>
            </a:r>
          </a:p>
          <a:p>
            <a:pPr lvl="1"/>
            <a:r>
              <a:rPr lang="en-US" altLang="ja-JP" sz="2000" kern="0" dirty="0"/>
              <a:t>Support data rates from 50 kbps to 600 kbps by 2-FSK</a:t>
            </a:r>
          </a:p>
          <a:p>
            <a:pPr lvl="1"/>
            <a:r>
              <a:rPr lang="en-US" altLang="ja-JP" sz="2000" kern="0" dirty="0"/>
              <a:t>Support IEEE 802.15.4-compliant FEC</a:t>
            </a:r>
          </a:p>
          <a:p>
            <a:pPr lvl="1"/>
            <a:r>
              <a:rPr lang="en-US" altLang="ja-JP" sz="2000" kern="0" dirty="0"/>
              <a:t>Certified by a certification body in Japan</a:t>
            </a:r>
          </a:p>
          <a:p>
            <a:pPr lvl="2"/>
            <a:r>
              <a:rPr lang="en-US" altLang="ja-JP" sz="1800" kern="0" dirty="0"/>
              <a:t>Meet the requirements of ARIB STD-T108 under the proposed parameters</a:t>
            </a:r>
            <a:endParaRPr lang="ja-JP" altLang="en-US" sz="1800" kern="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pic>
        <p:nvPicPr>
          <p:cNvPr id="12" name="図 11">
            <a:extLst>
              <a:ext uri="{FF2B5EF4-FFF2-40B4-BE49-F238E27FC236}">
                <a16:creationId xmlns:a16="http://schemas.microsoft.com/office/drawing/2014/main" id="{541F4093-9148-144A-9C8D-158630BFB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199" y="3645024"/>
            <a:ext cx="5795801" cy="2815774"/>
          </a:xfrm>
          <a:prstGeom prst="rect">
            <a:avLst/>
          </a:prstGeom>
        </p:spPr>
      </p:pic>
      <p:sp>
        <p:nvSpPr>
          <p:cNvPr id="13" name="円/楕円 12">
            <a:extLst>
              <a:ext uri="{FF2B5EF4-FFF2-40B4-BE49-F238E27FC236}">
                <a16:creationId xmlns:a16="http://schemas.microsoft.com/office/drawing/2014/main" id="{78085CE9-BDF2-1B44-B20F-6356AD0565F3}"/>
              </a:ext>
            </a:extLst>
          </p:cNvPr>
          <p:cNvSpPr/>
          <p:nvPr/>
        </p:nvSpPr>
        <p:spPr bwMode="auto">
          <a:xfrm>
            <a:off x="2771800" y="4653136"/>
            <a:ext cx="576064" cy="504056"/>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cxnSp>
        <p:nvCxnSpPr>
          <p:cNvPr id="14" name="直線矢印コネクタ 13">
            <a:extLst>
              <a:ext uri="{FF2B5EF4-FFF2-40B4-BE49-F238E27FC236}">
                <a16:creationId xmlns:a16="http://schemas.microsoft.com/office/drawing/2014/main" id="{3463EA2F-1BB4-2F4F-AF5A-8DF6699ACD9F}"/>
              </a:ext>
            </a:extLst>
          </p:cNvPr>
          <p:cNvCxnSpPr/>
          <p:nvPr/>
        </p:nvCxnSpPr>
        <p:spPr bwMode="auto">
          <a:xfrm>
            <a:off x="1485900" y="4638521"/>
            <a:ext cx="1285900" cy="237914"/>
          </a:xfrm>
          <a:prstGeom prst="straightConnector1">
            <a:avLst/>
          </a:prstGeom>
          <a:solidFill>
            <a:schemeClr val="accent1"/>
          </a:solidFill>
          <a:ln w="38100" cap="flat" cmpd="sng" algn="ctr">
            <a:solidFill>
              <a:srgbClr val="FF0000"/>
            </a:solidFill>
            <a:prstDash val="solid"/>
            <a:round/>
            <a:headEnd type="none" w="sm" len="sm"/>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a:extLst>
              <a:ext uri="{FF2B5EF4-FFF2-40B4-BE49-F238E27FC236}">
                <a16:creationId xmlns:a16="http://schemas.microsoft.com/office/drawing/2014/main" id="{973FD856-2500-F743-9E8B-8EE8AB750C2F}"/>
              </a:ext>
            </a:extLst>
          </p:cNvPr>
          <p:cNvSpPr txBox="1"/>
          <p:nvPr/>
        </p:nvSpPr>
        <p:spPr>
          <a:xfrm>
            <a:off x="323528" y="4256937"/>
            <a:ext cx="1467068" cy="369332"/>
          </a:xfrm>
          <a:prstGeom prst="rect">
            <a:avLst/>
          </a:prstGeom>
          <a:noFill/>
        </p:spPr>
        <p:txBody>
          <a:bodyPr wrap="none" rtlCol="0">
            <a:spAutoFit/>
          </a:bodyPr>
          <a:lstStyle/>
          <a:p>
            <a:r>
              <a:rPr kumimoji="1" lang="en-US" altLang="ja-JP" sz="1800" dirty="0">
                <a:latin typeface="+mn-lt"/>
              </a:rPr>
              <a:t>Prototype IC</a:t>
            </a:r>
            <a:endParaRPr kumimoji="1" lang="ja-JP" altLang="en-US" sz="1800">
              <a:latin typeface="+mn-lt"/>
            </a:endParaRPr>
          </a:p>
        </p:txBody>
      </p:sp>
    </p:spTree>
    <p:extLst>
      <p:ext uri="{BB962C8B-B14F-4D97-AF65-F5344CB8AC3E}">
        <p14:creationId xmlns:p14="http://schemas.microsoft.com/office/powerpoint/2010/main" val="207697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6</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1800" kern="0" dirty="0"/>
          </a:p>
          <a:p>
            <a:pPr lvl="1"/>
            <a:r>
              <a:rPr lang="en-US" altLang="ja-JP" sz="1800" kern="0" dirty="0"/>
              <a:t>External LNA: improve transmission quality</a:t>
            </a:r>
          </a:p>
          <a:p>
            <a:pPr lvl="1"/>
            <a:r>
              <a:rPr lang="en-US" altLang="ja-JP" sz="1800" kern="0" dirty="0"/>
              <a:t>PER and average RSSI calculated by PC from 1,000 transmitted packets</a:t>
            </a:r>
          </a:p>
          <a:p>
            <a:pPr lvl="1"/>
            <a:r>
              <a:rPr lang="en-US" altLang="ja-JP" sz="1800" kern="0" dirty="0"/>
              <a:t>Input power to receiver: power at the input of the LNA</a:t>
            </a:r>
            <a:endParaRPr lang="ja-JP" altLang="en-US" sz="1600" kern="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grpSp>
        <p:nvGrpSpPr>
          <p:cNvPr id="16" name="グループ化 15">
            <a:extLst>
              <a:ext uri="{FF2B5EF4-FFF2-40B4-BE49-F238E27FC236}">
                <a16:creationId xmlns:a16="http://schemas.microsoft.com/office/drawing/2014/main" id="{76FB0938-FB46-4B4F-A9F7-2DD10498390D}"/>
              </a:ext>
            </a:extLst>
          </p:cNvPr>
          <p:cNvGrpSpPr/>
          <p:nvPr/>
        </p:nvGrpSpPr>
        <p:grpSpPr>
          <a:xfrm>
            <a:off x="2555776" y="2276872"/>
            <a:ext cx="4248471" cy="2852445"/>
            <a:chOff x="709081" y="1550309"/>
            <a:chExt cx="5196159" cy="3424257"/>
          </a:xfrm>
        </p:grpSpPr>
        <p:pic>
          <p:nvPicPr>
            <p:cNvPr id="17" name="図 16">
              <a:extLst>
                <a:ext uri="{FF2B5EF4-FFF2-40B4-BE49-F238E27FC236}">
                  <a16:creationId xmlns:a16="http://schemas.microsoft.com/office/drawing/2014/main" id="{CB971E86-55E8-1F46-9980-2C3886329D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9081" y="1550309"/>
              <a:ext cx="4514662" cy="3424257"/>
            </a:xfrm>
            <a:prstGeom prst="rect">
              <a:avLst/>
            </a:prstGeom>
          </p:spPr>
        </p:pic>
        <p:sp>
          <p:nvSpPr>
            <p:cNvPr id="18" name="正方形/長方形 17">
              <a:extLst>
                <a:ext uri="{FF2B5EF4-FFF2-40B4-BE49-F238E27FC236}">
                  <a16:creationId xmlns:a16="http://schemas.microsoft.com/office/drawing/2014/main" id="{15FD1B8C-E57B-D84D-82FA-0F393E3760C1}"/>
                </a:ext>
              </a:extLst>
            </p:cNvPr>
            <p:cNvSpPr/>
            <p:nvPr/>
          </p:nvSpPr>
          <p:spPr>
            <a:xfrm>
              <a:off x="4132554" y="2970655"/>
              <a:ext cx="1772686" cy="504056"/>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1600" dirty="0">
                  <a:solidFill>
                    <a:schemeClr val="bg1"/>
                  </a:solidFill>
                </a:rPr>
                <a:t>Input power to receiver</a:t>
              </a:r>
              <a:endParaRPr lang="ja-JP" altLang="en-US" sz="1600">
                <a:solidFill>
                  <a:schemeClr val="bg1"/>
                </a:solidFill>
              </a:endParaRPr>
            </a:p>
          </p:txBody>
        </p:sp>
        <p:cxnSp>
          <p:nvCxnSpPr>
            <p:cNvPr id="19" name="直線コネクタ 18">
              <a:extLst>
                <a:ext uri="{FF2B5EF4-FFF2-40B4-BE49-F238E27FC236}">
                  <a16:creationId xmlns:a16="http://schemas.microsoft.com/office/drawing/2014/main" id="{F54F2512-6E99-0940-9631-4FEABC4656E2}"/>
                </a:ext>
              </a:extLst>
            </p:cNvPr>
            <p:cNvCxnSpPr>
              <a:cxnSpLocks/>
            </p:cNvCxnSpPr>
            <p:nvPr/>
          </p:nvCxnSpPr>
          <p:spPr>
            <a:xfrm flipV="1">
              <a:off x="3631998" y="3437132"/>
              <a:ext cx="509800" cy="518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39B2E0D-8CE1-2B44-8B4E-BB147A486AD8}"/>
                </a:ext>
              </a:extLst>
            </p:cNvPr>
            <p:cNvCxnSpPr>
              <a:cxnSpLocks/>
            </p:cNvCxnSpPr>
            <p:nvPr/>
          </p:nvCxnSpPr>
          <p:spPr>
            <a:xfrm>
              <a:off x="3656253" y="2355144"/>
              <a:ext cx="485545" cy="6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円/楕円 20">
              <a:extLst>
                <a:ext uri="{FF2B5EF4-FFF2-40B4-BE49-F238E27FC236}">
                  <a16:creationId xmlns:a16="http://schemas.microsoft.com/office/drawing/2014/main" id="{E6CFF303-7851-7D49-B340-D188CB2BFCCB}"/>
                </a:ext>
              </a:extLst>
            </p:cNvPr>
            <p:cNvSpPr/>
            <p:nvPr/>
          </p:nvSpPr>
          <p:spPr>
            <a:xfrm>
              <a:off x="3583520" y="2260923"/>
              <a:ext cx="142830" cy="142830"/>
            </a:xfrm>
            <a:prstGeom prst="ellipse">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1B83A56B-5DB9-BB47-9329-E09A25AC0B76}"/>
                </a:ext>
              </a:extLst>
            </p:cNvPr>
            <p:cNvSpPr/>
            <p:nvPr/>
          </p:nvSpPr>
          <p:spPr>
            <a:xfrm>
              <a:off x="3606022" y="3883750"/>
              <a:ext cx="142830" cy="142830"/>
            </a:xfrm>
            <a:prstGeom prst="ellipse">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3236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7</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graphicFrame>
        <p:nvGraphicFramePr>
          <p:cNvPr id="23" name="表 22">
            <a:extLst>
              <a:ext uri="{FF2B5EF4-FFF2-40B4-BE49-F238E27FC236}">
                <a16:creationId xmlns:a16="http://schemas.microsoft.com/office/drawing/2014/main" id="{2AF51D32-A9F2-C14C-9171-7FD1CD9F549F}"/>
              </a:ext>
            </a:extLst>
          </p:cNvPr>
          <p:cNvGraphicFramePr>
            <a:graphicFrameLocks noGrp="1"/>
          </p:cNvGraphicFramePr>
          <p:nvPr>
            <p:extLst>
              <p:ext uri="{D42A27DB-BD31-4B8C-83A1-F6EECF244321}">
                <p14:modId xmlns:p14="http://schemas.microsoft.com/office/powerpoint/2010/main" val="1077623677"/>
              </p:ext>
            </p:extLst>
          </p:nvPr>
        </p:nvGraphicFramePr>
        <p:xfrm>
          <a:off x="2051720" y="2060848"/>
          <a:ext cx="4846955" cy="3962400"/>
        </p:xfrm>
        <a:graphic>
          <a:graphicData uri="http://schemas.openxmlformats.org/drawingml/2006/table">
            <a:tbl>
              <a:tblPr firstRow="1" bandRow="1">
                <a:tableStyleId>{21E4AEA4-8DFA-4A89-87EB-49C32662AFE0}</a:tableStyleId>
              </a:tblPr>
              <a:tblGrid>
                <a:gridCol w="1751856">
                  <a:extLst>
                    <a:ext uri="{9D8B030D-6E8A-4147-A177-3AD203B41FA5}">
                      <a16:colId xmlns:a16="http://schemas.microsoft.com/office/drawing/2014/main" val="1963873538"/>
                    </a:ext>
                  </a:extLst>
                </a:gridCol>
                <a:gridCol w="1063099">
                  <a:extLst>
                    <a:ext uri="{9D8B030D-6E8A-4147-A177-3AD203B41FA5}">
                      <a16:colId xmlns:a16="http://schemas.microsoft.com/office/drawing/2014/main" val="99274277"/>
                    </a:ext>
                  </a:extLst>
                </a:gridCol>
                <a:gridCol w="1016000">
                  <a:extLst>
                    <a:ext uri="{9D8B030D-6E8A-4147-A177-3AD203B41FA5}">
                      <a16:colId xmlns:a16="http://schemas.microsoft.com/office/drawing/2014/main" val="4144916802"/>
                    </a:ext>
                  </a:extLst>
                </a:gridCol>
                <a:gridCol w="1016000">
                  <a:extLst>
                    <a:ext uri="{9D8B030D-6E8A-4147-A177-3AD203B41FA5}">
                      <a16:colId xmlns:a16="http://schemas.microsoft.com/office/drawing/2014/main" val="1685181133"/>
                    </a:ext>
                  </a:extLst>
                </a:gridCol>
              </a:tblGrid>
              <a:tr h="290141">
                <a:tc>
                  <a:txBody>
                    <a:bodyPr/>
                    <a:lstStyle/>
                    <a:p>
                      <a:pPr algn="ctr"/>
                      <a:r>
                        <a:rPr kumimoji="1" lang="en-US" altLang="ja-JP" sz="1400" dirty="0"/>
                        <a:t>Parameters</a:t>
                      </a:r>
                      <a:endParaRPr kumimoji="1" lang="ja-JP" altLang="en-US" sz="1400"/>
                    </a:p>
                  </a:txBody>
                  <a:tcPr anchor="ctr"/>
                </a:tc>
                <a:tc gridSpan="3">
                  <a:txBody>
                    <a:bodyPr/>
                    <a:lstStyle/>
                    <a:p>
                      <a:pPr algn="ctr"/>
                      <a:r>
                        <a:rPr kumimoji="1" lang="en-US" altLang="ja-JP" sz="1400" dirty="0"/>
                        <a:t>Values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5444098"/>
                  </a:ext>
                </a:extLst>
              </a:tr>
              <a:tr h="290141">
                <a:tc>
                  <a:txBody>
                    <a:bodyPr/>
                    <a:lstStyle/>
                    <a:p>
                      <a:pPr algn="ctr"/>
                      <a:r>
                        <a:rPr kumimoji="1" lang="en-US" altLang="ja-JP" sz="1400" dirty="0"/>
                        <a:t>Modulation Scheme</a:t>
                      </a:r>
                      <a:endParaRPr kumimoji="1" lang="ja-JP" altLang="en-US" sz="1400"/>
                    </a:p>
                  </a:txBody>
                  <a:tcPr anchor="ctr"/>
                </a:tc>
                <a:tc gridSpan="3">
                  <a:txBody>
                    <a:bodyPr/>
                    <a:lstStyle/>
                    <a:p>
                      <a:pPr algn="ctr"/>
                      <a:r>
                        <a:rPr kumimoji="1" lang="en-US" altLang="ja-JP" sz="1400" dirty="0"/>
                        <a:t>2-GFSK</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5502713"/>
                  </a:ext>
                </a:extLst>
              </a:tr>
              <a:tr h="290141">
                <a:tc>
                  <a:txBody>
                    <a:bodyPr/>
                    <a:lstStyle/>
                    <a:p>
                      <a:pPr algn="ctr"/>
                      <a:r>
                        <a:rPr kumimoji="1" lang="en-US" altLang="ja-JP" sz="1400" dirty="0"/>
                        <a:t>CH Frequency</a:t>
                      </a:r>
                      <a:endParaRPr kumimoji="1" lang="ja-JP" altLang="en-US" sz="1400"/>
                    </a:p>
                  </a:txBody>
                  <a:tcPr anchor="ctr"/>
                </a:tc>
                <a:tc>
                  <a:txBody>
                    <a:bodyPr/>
                    <a:lstStyle/>
                    <a:p>
                      <a:pPr algn="ctr"/>
                      <a:r>
                        <a:rPr kumimoji="1" lang="en-US" altLang="ja-JP" sz="1400" dirty="0"/>
                        <a:t>926.9 MHz</a:t>
                      </a:r>
                      <a:endParaRPr kumimoji="1" lang="ja-JP" altLang="en-US" sz="1400"/>
                    </a:p>
                  </a:txBody>
                  <a:tcPr anchor="ctr"/>
                </a:tc>
                <a:tc gridSpan="2">
                  <a:txBody>
                    <a:bodyPr/>
                    <a:lstStyle/>
                    <a:p>
                      <a:pPr algn="ctr"/>
                      <a:r>
                        <a:rPr kumimoji="1" lang="en-US" altLang="ja-JP" sz="1400" dirty="0"/>
                        <a:t>927.0 MHz</a:t>
                      </a:r>
                      <a:endParaRPr kumimoji="1" lang="ja-JP" altLang="en-US" sz="1400"/>
                    </a:p>
                  </a:txBody>
                  <a:tcPr anchor="ctr"/>
                </a:tc>
                <a:tc hMerge="1">
                  <a:txBody>
                    <a:bodyPr/>
                    <a:lstStyle/>
                    <a:p>
                      <a:endParaRPr kumimoji="1" lang="ja-JP" altLang="en-US"/>
                    </a:p>
                  </a:txBody>
                  <a:tcPr/>
                </a:tc>
                <a:extLst>
                  <a:ext uri="{0D108BD9-81ED-4DB2-BD59-A6C34878D82A}">
                    <a16:rowId xmlns:a16="http://schemas.microsoft.com/office/drawing/2014/main" val="3364272070"/>
                  </a:ext>
                </a:extLst>
              </a:tr>
              <a:tr h="290141">
                <a:tc>
                  <a:txBody>
                    <a:bodyPr/>
                    <a:lstStyle/>
                    <a:p>
                      <a:pPr algn="ctr"/>
                      <a:r>
                        <a:rPr kumimoji="1" lang="en-US" altLang="ja-JP" sz="1400" dirty="0"/>
                        <a:t>Data Rate</a:t>
                      </a:r>
                      <a:endParaRPr kumimoji="1" lang="ja-JP" altLang="en-US" sz="1400"/>
                    </a:p>
                  </a:txBody>
                  <a:tcPr anchor="ctr"/>
                </a:tc>
                <a:tc>
                  <a:txBody>
                    <a:bodyPr/>
                    <a:lstStyle/>
                    <a:p>
                      <a:pPr algn="ctr"/>
                      <a:r>
                        <a:rPr kumimoji="1" lang="en-US" altLang="ja-JP" sz="1400" dirty="0"/>
                        <a:t>100 kbps</a:t>
                      </a:r>
                      <a:endParaRPr kumimoji="1" lang="ja-JP" altLang="en-US" sz="1400"/>
                    </a:p>
                  </a:txBody>
                  <a:tcPr anchor="ctr"/>
                </a:tc>
                <a:tc>
                  <a:txBody>
                    <a:bodyPr/>
                    <a:lstStyle/>
                    <a:p>
                      <a:pPr algn="ctr"/>
                      <a:r>
                        <a:rPr kumimoji="1" lang="en-US" altLang="ja-JP" sz="1400" dirty="0"/>
                        <a:t>300 kbps</a:t>
                      </a:r>
                      <a:endParaRPr kumimoji="1" lang="ja-JP" altLang="en-US" sz="1400"/>
                    </a:p>
                  </a:txBody>
                  <a:tcPr anchor="ctr"/>
                </a:tc>
                <a:tc>
                  <a:txBody>
                    <a:bodyPr/>
                    <a:lstStyle/>
                    <a:p>
                      <a:pPr algn="ctr"/>
                      <a:r>
                        <a:rPr kumimoji="1" lang="en-US" altLang="ja-JP" sz="1400" b="1" dirty="0">
                          <a:solidFill>
                            <a:schemeClr val="accent2"/>
                          </a:solidFill>
                        </a:rPr>
                        <a:t>600 kbps</a:t>
                      </a:r>
                      <a:endParaRPr kumimoji="1" lang="ja-JP" altLang="en-US" sz="1400" b="1">
                        <a:solidFill>
                          <a:schemeClr val="accent2"/>
                        </a:solidFill>
                      </a:endParaRPr>
                    </a:p>
                  </a:txBody>
                  <a:tcPr anchor="ctr"/>
                </a:tc>
                <a:extLst>
                  <a:ext uri="{0D108BD9-81ED-4DB2-BD59-A6C34878D82A}">
                    <a16:rowId xmlns:a16="http://schemas.microsoft.com/office/drawing/2014/main" val="4167433888"/>
                  </a:ext>
                </a:extLst>
              </a:tr>
              <a:tr h="290141">
                <a:tc>
                  <a:txBody>
                    <a:bodyPr/>
                    <a:lstStyle/>
                    <a:p>
                      <a:pPr algn="ctr"/>
                      <a:r>
                        <a:rPr kumimoji="1" lang="en-US" altLang="ja-JP" sz="1400" dirty="0"/>
                        <a:t>Modulation Index</a:t>
                      </a:r>
                      <a:endParaRPr kumimoji="1" lang="ja-JP" altLang="en-US" sz="1400"/>
                    </a:p>
                  </a:txBody>
                  <a:tcPr anchor="ctr"/>
                </a:tc>
                <a:tc>
                  <a:txBody>
                    <a:bodyPr/>
                    <a:lstStyle/>
                    <a:p>
                      <a:pPr algn="ctr"/>
                      <a:r>
                        <a:rPr kumimoji="1" lang="en-US" altLang="ja-JP" sz="1400" dirty="0"/>
                        <a:t>1.0</a:t>
                      </a:r>
                      <a:endParaRPr kumimoji="1" lang="ja-JP" altLang="en-US" sz="1400"/>
                    </a:p>
                  </a:txBody>
                  <a:tcPr anchor="ctr"/>
                </a:tc>
                <a:tc>
                  <a:txBody>
                    <a:bodyPr/>
                    <a:lstStyle/>
                    <a:p>
                      <a:pPr algn="ctr"/>
                      <a:r>
                        <a:rPr kumimoji="1" lang="en-US" altLang="ja-JP" sz="1400" dirty="0"/>
                        <a:t>0.5</a:t>
                      </a:r>
                      <a:endParaRPr kumimoji="1" lang="ja-JP" altLang="en-US" sz="1400"/>
                    </a:p>
                  </a:txBody>
                  <a:tcPr anchor="ctr"/>
                </a:tc>
                <a:tc>
                  <a:txBody>
                    <a:bodyPr/>
                    <a:lstStyle/>
                    <a:p>
                      <a:pPr algn="ctr"/>
                      <a:r>
                        <a:rPr kumimoji="1" lang="en-US" altLang="ja-JP" sz="1400" b="1" dirty="0">
                          <a:solidFill>
                            <a:schemeClr val="accent2"/>
                          </a:solidFill>
                        </a:rPr>
                        <a:t>0.4</a:t>
                      </a:r>
                      <a:endParaRPr kumimoji="1" lang="ja-JP" altLang="en-US" sz="1400" b="1">
                        <a:solidFill>
                          <a:schemeClr val="accent2"/>
                        </a:solidFill>
                      </a:endParaRPr>
                    </a:p>
                  </a:txBody>
                  <a:tcPr anchor="ctr"/>
                </a:tc>
                <a:extLst>
                  <a:ext uri="{0D108BD9-81ED-4DB2-BD59-A6C34878D82A}">
                    <a16:rowId xmlns:a16="http://schemas.microsoft.com/office/drawing/2014/main" val="2416898666"/>
                  </a:ext>
                </a:extLst>
              </a:tr>
              <a:tr h="290141">
                <a:tc>
                  <a:txBody>
                    <a:bodyPr/>
                    <a:lstStyle/>
                    <a:p>
                      <a:pPr algn="ctr"/>
                      <a:r>
                        <a:rPr kumimoji="1" lang="en-US" altLang="ja-JP" sz="1400" dirty="0"/>
                        <a:t>Preamble Length</a:t>
                      </a:r>
                      <a:endParaRPr kumimoji="1" lang="ja-JP" altLang="en-US" sz="1400"/>
                    </a:p>
                  </a:txBody>
                  <a:tcPr anchor="ctr"/>
                </a:tc>
                <a:tc gridSpan="3">
                  <a:txBody>
                    <a:bodyPr/>
                    <a:lstStyle/>
                    <a:p>
                      <a:pPr algn="ctr"/>
                      <a:r>
                        <a:rPr kumimoji="1" lang="en-US" altLang="ja-JP" sz="1400" dirty="0"/>
                        <a:t>15 octets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79279438"/>
                  </a:ext>
                </a:extLst>
              </a:tr>
              <a:tr h="290141">
                <a:tc>
                  <a:txBody>
                    <a:bodyPr/>
                    <a:lstStyle/>
                    <a:p>
                      <a:pPr algn="ctr"/>
                      <a:r>
                        <a:rPr kumimoji="1" lang="en-US" altLang="ja-JP" sz="1400" dirty="0"/>
                        <a:t>Payload Length</a:t>
                      </a:r>
                      <a:endParaRPr kumimoji="1" lang="ja-JP" altLang="en-US" sz="1400"/>
                    </a:p>
                  </a:txBody>
                  <a:tcPr anchor="ctr"/>
                </a:tc>
                <a:tc gridSpan="3">
                  <a:txBody>
                    <a:bodyPr/>
                    <a:lstStyle/>
                    <a:p>
                      <a:pPr algn="ctr"/>
                      <a:r>
                        <a:rPr kumimoji="1" lang="en-US" altLang="ja-JP" sz="1400" dirty="0"/>
                        <a:t>250 octets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39708997"/>
                  </a:ext>
                </a:extLst>
              </a:tr>
              <a:tr h="290141">
                <a:tc>
                  <a:txBody>
                    <a:bodyPr/>
                    <a:lstStyle/>
                    <a:p>
                      <a:pPr algn="ctr"/>
                      <a:r>
                        <a:rPr kumimoji="1" lang="en-US" altLang="ja-JP" sz="1400" dirty="0"/>
                        <a:t>FEC</a:t>
                      </a:r>
                      <a:endParaRPr kumimoji="1" lang="ja-JP" altLang="en-US" sz="1400"/>
                    </a:p>
                  </a:txBody>
                  <a:tcPr anchor="ctr"/>
                </a:tc>
                <a:tc gridSpan="3">
                  <a:txBody>
                    <a:bodyPr/>
                    <a:lstStyle/>
                    <a:p>
                      <a:pPr algn="ctr"/>
                      <a:r>
                        <a:rPr kumimoji="1" lang="en-US" altLang="ja-JP" sz="1400" dirty="0"/>
                        <a:t>OFF, 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66933281"/>
                  </a:ext>
                </a:extLst>
              </a:tr>
              <a:tr h="290141">
                <a:tc>
                  <a:txBody>
                    <a:bodyPr/>
                    <a:lstStyle/>
                    <a:p>
                      <a:pPr algn="ctr"/>
                      <a:r>
                        <a:rPr kumimoji="1" lang="en-US" altLang="ja-JP" sz="1400" dirty="0"/>
                        <a:t>Encoding Scheme</a:t>
                      </a:r>
                      <a:endParaRPr kumimoji="1" lang="ja-JP" altLang="en-US" sz="1400"/>
                    </a:p>
                  </a:txBody>
                  <a:tcPr anchor="ctr"/>
                </a:tc>
                <a:tc gridSpan="3">
                  <a:txBody>
                    <a:bodyPr/>
                    <a:lstStyle/>
                    <a:p>
                      <a:pPr algn="ctr"/>
                      <a:r>
                        <a:rPr kumimoji="1" lang="en-US" altLang="ja-JP" sz="1400" dirty="0"/>
                        <a:t>RSC</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81475017"/>
                  </a:ext>
                </a:extLst>
              </a:tr>
              <a:tr h="290141">
                <a:tc>
                  <a:txBody>
                    <a:bodyPr/>
                    <a:lstStyle/>
                    <a:p>
                      <a:pPr algn="ctr"/>
                      <a:r>
                        <a:rPr kumimoji="1" lang="en-US" altLang="ja-JP" sz="1400" dirty="0"/>
                        <a:t>Decoding Scheme</a:t>
                      </a:r>
                      <a:endParaRPr kumimoji="1" lang="ja-JP" altLang="en-US" sz="1400"/>
                    </a:p>
                  </a:txBody>
                  <a:tcPr anchor="ctr"/>
                </a:tc>
                <a:tc gridSpan="3">
                  <a:txBody>
                    <a:bodyPr/>
                    <a:lstStyle/>
                    <a:p>
                      <a:pPr algn="ctr"/>
                      <a:r>
                        <a:rPr kumimoji="1" lang="en-US" altLang="ja-JP" sz="1400" dirty="0"/>
                        <a:t>Viterbi (Hard decision)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9440042"/>
                  </a:ext>
                </a:extLst>
              </a:tr>
              <a:tr h="290141">
                <a:tc>
                  <a:txBody>
                    <a:bodyPr/>
                    <a:lstStyle/>
                    <a:p>
                      <a:pPr algn="ctr"/>
                      <a:r>
                        <a:rPr kumimoji="1" lang="en-US" altLang="ja-JP" sz="1400" dirty="0" err="1"/>
                        <a:t>Interleaver</a:t>
                      </a:r>
                      <a:endParaRPr kumimoji="1" lang="ja-JP" altLang="en-US" sz="1400"/>
                    </a:p>
                  </a:txBody>
                  <a:tcPr anchor="ctr"/>
                </a:tc>
                <a:tc gridSpan="3">
                  <a:txBody>
                    <a:bodyPr/>
                    <a:lstStyle/>
                    <a:p>
                      <a:pPr algn="ctr"/>
                      <a:r>
                        <a:rPr kumimoji="1" lang="en-US" altLang="ja-JP" sz="1400" dirty="0"/>
                        <a:t>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86999242"/>
                  </a:ext>
                </a:extLst>
              </a:tr>
              <a:tr h="290141">
                <a:tc>
                  <a:txBody>
                    <a:bodyPr/>
                    <a:lstStyle/>
                    <a:p>
                      <a:pPr algn="ctr"/>
                      <a:r>
                        <a:rPr kumimoji="1" lang="en-US" altLang="ja-JP" sz="1400" dirty="0"/>
                        <a:t>CRC</a:t>
                      </a:r>
                      <a:endParaRPr kumimoji="1" lang="ja-JP" altLang="en-US" sz="1400"/>
                    </a:p>
                  </a:txBody>
                  <a:tcPr anchor="ctr"/>
                </a:tc>
                <a:tc gridSpan="3">
                  <a:txBody>
                    <a:bodyPr/>
                    <a:lstStyle/>
                    <a:p>
                      <a:pPr algn="ctr"/>
                      <a:r>
                        <a:rPr kumimoji="1" lang="en-US" altLang="ja-JP" sz="1400" dirty="0"/>
                        <a:t>16 bits</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27543759"/>
                  </a:ext>
                </a:extLst>
              </a:tr>
              <a:tr h="290141">
                <a:tc>
                  <a:txBody>
                    <a:bodyPr/>
                    <a:lstStyle/>
                    <a:p>
                      <a:pPr algn="ctr"/>
                      <a:r>
                        <a:rPr kumimoji="1" lang="en-US" altLang="ja-JP" sz="1400" dirty="0"/>
                        <a:t>Inter-packet Time</a:t>
                      </a:r>
                      <a:endParaRPr kumimoji="1" lang="ja-JP" altLang="en-US" sz="1400"/>
                    </a:p>
                  </a:txBody>
                  <a:tcPr anchor="ctr"/>
                </a:tc>
                <a:tc gridSpan="3">
                  <a:txBody>
                    <a:bodyPr/>
                    <a:lstStyle/>
                    <a:p>
                      <a:pPr algn="ctr"/>
                      <a:r>
                        <a:rPr kumimoji="1" lang="en-US" altLang="ja-JP" sz="1400" dirty="0"/>
                        <a:t>0.35 s</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9586423"/>
                  </a:ext>
                </a:extLst>
              </a:tr>
            </a:tbl>
          </a:graphicData>
        </a:graphic>
      </p:graphicFrame>
      <p:sp>
        <p:nvSpPr>
          <p:cNvPr id="24" name="角丸四角形 23">
            <a:extLst>
              <a:ext uri="{FF2B5EF4-FFF2-40B4-BE49-F238E27FC236}">
                <a16:creationId xmlns:a16="http://schemas.microsoft.com/office/drawing/2014/main" id="{4F71A1E2-40DB-0B4B-AC82-09B22B728182}"/>
              </a:ext>
            </a:extLst>
          </p:cNvPr>
          <p:cNvSpPr/>
          <p:nvPr/>
        </p:nvSpPr>
        <p:spPr>
          <a:xfrm>
            <a:off x="2051720" y="2996952"/>
            <a:ext cx="4846955" cy="57606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4139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8</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sp>
        <p:nvSpPr>
          <p:cNvPr id="5" name="テキスト ボックス 4">
            <a:extLst>
              <a:ext uri="{FF2B5EF4-FFF2-40B4-BE49-F238E27FC236}">
                <a16:creationId xmlns:a16="http://schemas.microsoft.com/office/drawing/2014/main" id="{E82E7470-4A3B-8D43-9A67-439C2443D510}"/>
              </a:ext>
            </a:extLst>
          </p:cNvPr>
          <p:cNvSpPr txBox="1"/>
          <p:nvPr/>
        </p:nvSpPr>
        <p:spPr>
          <a:xfrm>
            <a:off x="7206364" y="1211906"/>
            <a:ext cx="1453218" cy="276999"/>
          </a:xfrm>
          <a:prstGeom prst="rect">
            <a:avLst/>
          </a:prstGeom>
          <a:noFill/>
        </p:spPr>
        <p:txBody>
          <a:bodyPr wrap="none" rtlCol="0">
            <a:spAutoFit/>
          </a:bodyPr>
          <a:lstStyle/>
          <a:p>
            <a:r>
              <a:rPr kumimoji="1" lang="en-US" altLang="ja-JP" dirty="0">
                <a:latin typeface="+mn-lt"/>
              </a:rPr>
              <a:t>Target PER = 10%</a:t>
            </a:r>
            <a:endParaRPr kumimoji="1" lang="ja-JP" altLang="en-US">
              <a:latin typeface="+mn-lt"/>
            </a:endParaRPr>
          </a:p>
        </p:txBody>
      </p:sp>
      <p:pic>
        <p:nvPicPr>
          <p:cNvPr id="12" name="図 11">
            <a:extLst>
              <a:ext uri="{FF2B5EF4-FFF2-40B4-BE49-F238E27FC236}">
                <a16:creationId xmlns:a16="http://schemas.microsoft.com/office/drawing/2014/main" id="{74A8694F-8D0B-C943-8010-A0BB7CA8B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61" y="1894946"/>
            <a:ext cx="4628650" cy="4401838"/>
          </a:xfrm>
          <a:prstGeom prst="rect">
            <a:avLst/>
          </a:prstGeom>
        </p:spPr>
      </p:pic>
      <p:sp>
        <p:nvSpPr>
          <p:cNvPr id="13" name="角丸四角形 12">
            <a:extLst>
              <a:ext uri="{FF2B5EF4-FFF2-40B4-BE49-F238E27FC236}">
                <a16:creationId xmlns:a16="http://schemas.microsoft.com/office/drawing/2014/main" id="{1E8CBF66-AEAD-7545-BD7B-9E14B3AE7790}"/>
              </a:ext>
            </a:extLst>
          </p:cNvPr>
          <p:cNvSpPr/>
          <p:nvPr/>
        </p:nvSpPr>
        <p:spPr>
          <a:xfrm>
            <a:off x="1331640" y="4437112"/>
            <a:ext cx="2401533" cy="27135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LNA gain: about 12 dB</a:t>
            </a:r>
          </a:p>
        </p:txBody>
      </p:sp>
      <p:cxnSp>
        <p:nvCxnSpPr>
          <p:cNvPr id="15" name="直線矢印コネクタ 14">
            <a:extLst>
              <a:ext uri="{FF2B5EF4-FFF2-40B4-BE49-F238E27FC236}">
                <a16:creationId xmlns:a16="http://schemas.microsoft.com/office/drawing/2014/main" id="{ED2B654D-5DD1-BA40-A56A-2100762127B3}"/>
              </a:ext>
            </a:extLst>
          </p:cNvPr>
          <p:cNvCxnSpPr>
            <a:cxnSpLocks/>
          </p:cNvCxnSpPr>
          <p:nvPr/>
        </p:nvCxnSpPr>
        <p:spPr>
          <a:xfrm>
            <a:off x="2843808" y="4708470"/>
            <a:ext cx="232654" cy="312815"/>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graphicFrame>
        <p:nvGraphicFramePr>
          <p:cNvPr id="17" name="表 16">
            <a:extLst>
              <a:ext uri="{FF2B5EF4-FFF2-40B4-BE49-F238E27FC236}">
                <a16:creationId xmlns:a16="http://schemas.microsoft.com/office/drawing/2014/main" id="{2A1034C7-E2CF-3243-80CD-9634FF9DD5DD}"/>
              </a:ext>
            </a:extLst>
          </p:cNvPr>
          <p:cNvGraphicFramePr>
            <a:graphicFrameLocks noGrp="1"/>
          </p:cNvGraphicFramePr>
          <p:nvPr>
            <p:extLst>
              <p:ext uri="{D42A27DB-BD31-4B8C-83A1-F6EECF244321}">
                <p14:modId xmlns:p14="http://schemas.microsoft.com/office/powerpoint/2010/main" val="2779171464"/>
              </p:ext>
            </p:extLst>
          </p:nvPr>
        </p:nvGraphicFramePr>
        <p:xfrm>
          <a:off x="5590549" y="1556348"/>
          <a:ext cx="2629534" cy="1630680"/>
        </p:xfrm>
        <a:graphic>
          <a:graphicData uri="http://schemas.openxmlformats.org/drawingml/2006/table">
            <a:tbl>
              <a:tblPr firstRow="1" bandRow="1">
                <a:tableStyleId>{21E4AEA4-8DFA-4A89-87EB-49C32662AFE0}</a:tableStyleId>
              </a:tblPr>
              <a:tblGrid>
                <a:gridCol w="1098867">
                  <a:extLst>
                    <a:ext uri="{9D8B030D-6E8A-4147-A177-3AD203B41FA5}">
                      <a16:colId xmlns:a16="http://schemas.microsoft.com/office/drawing/2014/main" val="2146329619"/>
                    </a:ext>
                  </a:extLst>
                </a:gridCol>
                <a:gridCol w="1530667">
                  <a:extLst>
                    <a:ext uri="{9D8B030D-6E8A-4147-A177-3AD203B41FA5}">
                      <a16:colId xmlns:a16="http://schemas.microsoft.com/office/drawing/2014/main" val="3208501009"/>
                    </a:ext>
                  </a:extLst>
                </a:gridCol>
              </a:tblGrid>
              <a:tr h="370840">
                <a:tc>
                  <a:txBody>
                    <a:bodyPr/>
                    <a:lstStyle/>
                    <a:p>
                      <a:pPr algn="ctr"/>
                      <a:r>
                        <a:rPr kumimoji="1" lang="en-US" altLang="ja-JP" sz="1400" dirty="0"/>
                        <a:t>Data Rate </a:t>
                      </a:r>
                    </a:p>
                    <a:p>
                      <a:pPr algn="ctr"/>
                      <a:r>
                        <a:rPr kumimoji="1" lang="en-US" altLang="ja-JP" sz="1400" dirty="0"/>
                        <a:t>(kbps)</a:t>
                      </a:r>
                      <a:endParaRPr kumimoji="1" lang="ja-JP" altLang="en-US" sz="1400"/>
                    </a:p>
                  </a:txBody>
                  <a:tcPr anchor="ctr"/>
                </a:tc>
                <a:tc>
                  <a:txBody>
                    <a:bodyPr/>
                    <a:lstStyle/>
                    <a:p>
                      <a:pPr algn="ctr"/>
                      <a:r>
                        <a:rPr kumimoji="1" lang="en-US" altLang="ja-JP" sz="1400" dirty="0"/>
                        <a:t>Required Input </a:t>
                      </a:r>
                    </a:p>
                    <a:p>
                      <a:pPr algn="ctr"/>
                      <a:r>
                        <a:rPr kumimoji="1" lang="en-US" altLang="ja-JP" sz="1400" dirty="0"/>
                        <a:t>Power (dBm)</a:t>
                      </a:r>
                      <a:endParaRPr kumimoji="1" lang="ja-JP" altLang="en-US" sz="1400"/>
                    </a:p>
                  </a:txBody>
                  <a:tcPr anchor="ctr"/>
                </a:tc>
                <a:extLst>
                  <a:ext uri="{0D108BD9-81ED-4DB2-BD59-A6C34878D82A}">
                    <a16:rowId xmlns:a16="http://schemas.microsoft.com/office/drawing/2014/main" val="3619480699"/>
                  </a:ext>
                </a:extLst>
              </a:tr>
              <a:tr h="370840">
                <a:tc>
                  <a:txBody>
                    <a:bodyPr/>
                    <a:lstStyle/>
                    <a:p>
                      <a:pPr algn="ctr"/>
                      <a:r>
                        <a:rPr kumimoji="1" lang="en-US" altLang="ja-JP" sz="1400" dirty="0"/>
                        <a:t>100</a:t>
                      </a:r>
                      <a:endParaRPr kumimoji="1" lang="ja-JP" altLang="en-US" sz="1400"/>
                    </a:p>
                  </a:txBody>
                  <a:tcPr anchor="ctr"/>
                </a:tc>
                <a:tc>
                  <a:txBody>
                    <a:bodyPr/>
                    <a:lstStyle/>
                    <a:p>
                      <a:pPr algn="ctr"/>
                      <a:r>
                        <a:rPr kumimoji="1" lang="en-US" altLang="ja-JP" sz="1400" dirty="0"/>
                        <a:t>–105.6</a:t>
                      </a:r>
                      <a:endParaRPr kumimoji="1" lang="ja-JP" altLang="en-US" sz="1400"/>
                    </a:p>
                  </a:txBody>
                  <a:tcPr anchor="ctr"/>
                </a:tc>
                <a:extLst>
                  <a:ext uri="{0D108BD9-81ED-4DB2-BD59-A6C34878D82A}">
                    <a16:rowId xmlns:a16="http://schemas.microsoft.com/office/drawing/2014/main" val="506727478"/>
                  </a:ext>
                </a:extLst>
              </a:tr>
              <a:tr h="370840">
                <a:tc>
                  <a:txBody>
                    <a:bodyPr/>
                    <a:lstStyle/>
                    <a:p>
                      <a:pPr algn="ctr"/>
                      <a:r>
                        <a:rPr kumimoji="1" lang="en-US" altLang="ja-JP" sz="1400" dirty="0"/>
                        <a:t>300</a:t>
                      </a:r>
                      <a:endParaRPr kumimoji="1" lang="ja-JP" altLang="en-US" sz="1400"/>
                    </a:p>
                  </a:txBody>
                  <a:tcPr anchor="ctr"/>
                </a:tc>
                <a:tc>
                  <a:txBody>
                    <a:bodyPr/>
                    <a:lstStyle/>
                    <a:p>
                      <a:pPr algn="ctr"/>
                      <a:r>
                        <a:rPr kumimoji="1" lang="en-US" altLang="ja-JP" sz="1400" dirty="0"/>
                        <a:t>–99.7</a:t>
                      </a:r>
                      <a:endParaRPr kumimoji="1" lang="ja-JP" altLang="en-US" sz="1400"/>
                    </a:p>
                  </a:txBody>
                  <a:tcPr anchor="ctr"/>
                </a:tc>
                <a:extLst>
                  <a:ext uri="{0D108BD9-81ED-4DB2-BD59-A6C34878D82A}">
                    <a16:rowId xmlns:a16="http://schemas.microsoft.com/office/drawing/2014/main" val="1208941146"/>
                  </a:ext>
                </a:extLst>
              </a:tr>
              <a:tr h="370840">
                <a:tc>
                  <a:txBody>
                    <a:bodyPr/>
                    <a:lstStyle/>
                    <a:p>
                      <a:pPr algn="ctr"/>
                      <a:r>
                        <a:rPr kumimoji="1" lang="en-US" altLang="ja-JP" sz="1400" dirty="0"/>
                        <a:t>600</a:t>
                      </a:r>
                      <a:endParaRPr kumimoji="1" lang="ja-JP" altLang="en-US" sz="1400"/>
                    </a:p>
                  </a:txBody>
                  <a:tcPr anchor="ctr"/>
                </a:tc>
                <a:tc>
                  <a:txBody>
                    <a:bodyPr/>
                    <a:lstStyle/>
                    <a:p>
                      <a:pPr algn="ctr"/>
                      <a:r>
                        <a:rPr kumimoji="1" lang="en-US" altLang="ja-JP" sz="1400" dirty="0"/>
                        <a:t>–98.6</a:t>
                      </a:r>
                      <a:endParaRPr kumimoji="1" lang="ja-JP" altLang="en-US" sz="1400"/>
                    </a:p>
                  </a:txBody>
                  <a:tcPr anchor="ctr"/>
                </a:tc>
                <a:extLst>
                  <a:ext uri="{0D108BD9-81ED-4DB2-BD59-A6C34878D82A}">
                    <a16:rowId xmlns:a16="http://schemas.microsoft.com/office/drawing/2014/main" val="793863897"/>
                  </a:ext>
                </a:extLst>
              </a:tr>
            </a:tbl>
          </a:graphicData>
        </a:graphic>
      </p:graphicFrame>
      <p:sp>
        <p:nvSpPr>
          <p:cNvPr id="18" name="右カーブ矢印 17">
            <a:extLst>
              <a:ext uri="{FF2B5EF4-FFF2-40B4-BE49-F238E27FC236}">
                <a16:creationId xmlns:a16="http://schemas.microsoft.com/office/drawing/2014/main" id="{88503AAC-E60A-3349-B5EB-61ADECD1E7FE}"/>
              </a:ext>
            </a:extLst>
          </p:cNvPr>
          <p:cNvSpPr/>
          <p:nvPr/>
        </p:nvSpPr>
        <p:spPr>
          <a:xfrm rot="188863" flipH="1">
            <a:off x="8252148" y="2188122"/>
            <a:ext cx="346056" cy="815340"/>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D0BAFC90-3530-774F-B8CE-7FBBAD7FC45B}"/>
              </a:ext>
            </a:extLst>
          </p:cNvPr>
          <p:cNvSpPr txBox="1"/>
          <p:nvPr/>
        </p:nvSpPr>
        <p:spPr>
          <a:xfrm>
            <a:off x="8225306" y="2420888"/>
            <a:ext cx="702436" cy="307777"/>
          </a:xfrm>
          <a:prstGeom prst="rect">
            <a:avLst/>
          </a:prstGeom>
          <a:solidFill>
            <a:schemeClr val="bg1"/>
          </a:solidFill>
        </p:spPr>
        <p:txBody>
          <a:bodyPr wrap="none" rtlCol="0">
            <a:spAutoFit/>
          </a:bodyPr>
          <a:lstStyle/>
          <a:p>
            <a:r>
              <a:rPr kumimoji="1" lang="en-US" altLang="ja-JP" sz="1400" dirty="0">
                <a:latin typeface="+mn-lt"/>
              </a:rPr>
              <a:t>7.0 dB</a:t>
            </a:r>
            <a:endParaRPr kumimoji="1" lang="ja-JP" altLang="en-US" sz="1400">
              <a:latin typeface="+mn-lt"/>
            </a:endParaRPr>
          </a:p>
        </p:txBody>
      </p:sp>
      <p:sp>
        <p:nvSpPr>
          <p:cNvPr id="20" name="コンテンツ プレースホルダー 3">
            <a:extLst>
              <a:ext uri="{FF2B5EF4-FFF2-40B4-BE49-F238E27FC236}">
                <a16:creationId xmlns:a16="http://schemas.microsoft.com/office/drawing/2014/main" id="{7084ED2E-3347-D246-A885-CF8A4FB3423A}"/>
              </a:ext>
            </a:extLst>
          </p:cNvPr>
          <p:cNvSpPr txBox="1">
            <a:spLocks/>
          </p:cNvSpPr>
          <p:nvPr/>
        </p:nvSpPr>
        <p:spPr>
          <a:xfrm>
            <a:off x="5214277" y="3367686"/>
            <a:ext cx="3937786" cy="29091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charset="2"/>
              <a:buChar char="n"/>
              <a:defRPr kumimoji="1" sz="2800" kern="1200">
                <a:solidFill>
                  <a:schemeClr val="tx1"/>
                </a:solidFill>
                <a:latin typeface="Hiragino Sans W3" charset="-128"/>
                <a:ea typeface="Hiragino Sans W3" charset="-128"/>
                <a:cs typeface="Hiragino Sans W3" charset="-128"/>
              </a:defRPr>
            </a:lvl1pPr>
            <a:lvl2pPr marL="742950" indent="-285750" algn="l" defTabSz="914400" rtl="0" eaLnBrk="1" latinLnBrk="0" hangingPunct="1">
              <a:spcBef>
                <a:spcPct val="20000"/>
              </a:spcBef>
              <a:buClr>
                <a:srgbClr val="0070C0"/>
              </a:buClr>
              <a:buSzPct val="80000"/>
              <a:buFont typeface="Wingdings" charset="2"/>
              <a:buChar char="u"/>
              <a:defRPr kumimoji="1" sz="2400" kern="1200">
                <a:solidFill>
                  <a:schemeClr val="tx1"/>
                </a:solidFill>
                <a:latin typeface="Hiragino Sans W3" charset="-128"/>
                <a:ea typeface="Hiragino Sans W3" charset="-128"/>
                <a:cs typeface="Hiragino Sans W3" charset="-128"/>
              </a:defRPr>
            </a:lvl2pPr>
            <a:lvl3pPr marL="1143000" indent="-228600" algn="l" defTabSz="914400" rtl="0" eaLnBrk="1" latinLnBrk="0" hangingPunct="1">
              <a:spcBef>
                <a:spcPct val="20000"/>
              </a:spcBef>
              <a:buFontTx/>
              <a:buBlip>
                <a:blip r:embed="rId3"/>
              </a:buBlip>
              <a:defRPr kumimoji="1" sz="2000" kern="1200">
                <a:solidFill>
                  <a:schemeClr val="tx1"/>
                </a:solidFill>
                <a:latin typeface="Hiragino Sans W3" charset="-128"/>
                <a:ea typeface="Hiragino Sans W3" charset="-128"/>
                <a:cs typeface="Hiragino Sans W3" charset="-128"/>
              </a:defRPr>
            </a:lvl3pPr>
            <a:lvl4pPr marL="1600200" indent="-228600" algn="l" defTabSz="914400" rtl="0" eaLnBrk="1" latinLnBrk="0" hangingPunct="1">
              <a:spcBef>
                <a:spcPct val="20000"/>
              </a:spcBef>
              <a:buClr>
                <a:srgbClr val="0070C0"/>
              </a:buClr>
              <a:buSzPct val="80000"/>
              <a:buFont typeface="Wingdings" charset="2"/>
              <a:buChar char="l"/>
              <a:defRPr kumimoji="1" sz="2000" kern="1200">
                <a:solidFill>
                  <a:schemeClr val="tx1"/>
                </a:solidFill>
                <a:latin typeface="Hiragino Sans W3" charset="-128"/>
                <a:ea typeface="Hiragino Sans W3" charset="-128"/>
                <a:cs typeface="Hiragino Sans W3" charset="-128"/>
              </a:defRPr>
            </a:lvl4pPr>
            <a:lvl5pPr marL="2057400" indent="-228600" algn="l" defTabSz="914400" rtl="0" eaLnBrk="1" latinLnBrk="0" hangingPunct="1">
              <a:spcBef>
                <a:spcPct val="20000"/>
              </a:spcBef>
              <a:buClr>
                <a:srgbClr val="0070C0"/>
              </a:buClr>
              <a:buFont typeface="Arial" pitchFamily="34" charset="0"/>
              <a:buChar char="»"/>
              <a:defRPr kumimoji="1" sz="2000" kern="1200">
                <a:solidFill>
                  <a:schemeClr val="tx1"/>
                </a:solidFill>
                <a:latin typeface="Hiragino Sans W3" charset="-128"/>
                <a:ea typeface="Hiragino Sans W3" charset="-128"/>
                <a:cs typeface="Hiragino Sans W3" charset="-128"/>
              </a:defRPr>
            </a:lvl5pPr>
            <a:lvl6pPr marL="2514600" indent="-228600" algn="l" defTabSz="914400" rtl="0" eaLnBrk="1" latinLnBrk="0" hangingPunct="1">
              <a:spcBef>
                <a:spcPct val="20000"/>
              </a:spcBef>
              <a:buClr>
                <a:srgbClr val="0070C0"/>
              </a:buClr>
              <a:buFont typeface="Arial" pitchFamily="34" charset="0"/>
              <a:buChar char="•"/>
              <a:defRPr kumimoji="1" sz="2000" kern="1200">
                <a:solidFill>
                  <a:schemeClr val="tx1"/>
                </a:solidFill>
                <a:latin typeface="Hiragino Sans W3" charset="-128"/>
                <a:ea typeface="Hiragino Sans W3" charset="-128"/>
                <a:cs typeface="Hiragino Sans W3" charset="-128"/>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en-US" altLang="ja-JP" sz="1600" dirty="0">
              <a:latin typeface="+mn-lt"/>
            </a:endParaRPr>
          </a:p>
        </p:txBody>
      </p:sp>
      <p:sp>
        <p:nvSpPr>
          <p:cNvPr id="21" name="角丸四角形 20">
            <a:extLst>
              <a:ext uri="{FF2B5EF4-FFF2-40B4-BE49-F238E27FC236}">
                <a16:creationId xmlns:a16="http://schemas.microsoft.com/office/drawing/2014/main" id="{4CB3A55B-2991-AE48-9CED-1270114E13FA}"/>
              </a:ext>
            </a:extLst>
          </p:cNvPr>
          <p:cNvSpPr/>
          <p:nvPr/>
        </p:nvSpPr>
        <p:spPr>
          <a:xfrm>
            <a:off x="5423204" y="4014371"/>
            <a:ext cx="3437761" cy="596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Feasibility of proposed high-speed FSK scheme</a:t>
            </a:r>
          </a:p>
        </p:txBody>
      </p:sp>
      <p:sp>
        <p:nvSpPr>
          <p:cNvPr id="22" name="角丸四角形 21">
            <a:extLst>
              <a:ext uri="{FF2B5EF4-FFF2-40B4-BE49-F238E27FC236}">
                <a16:creationId xmlns:a16="http://schemas.microsoft.com/office/drawing/2014/main" id="{0E245AF8-C4B4-8B4D-BCA1-59558CD2FF72}"/>
              </a:ext>
            </a:extLst>
          </p:cNvPr>
          <p:cNvSpPr/>
          <p:nvPr/>
        </p:nvSpPr>
        <p:spPr>
          <a:xfrm>
            <a:off x="5423203" y="5784388"/>
            <a:ext cx="3437761" cy="596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Possibility of using FEC to improve transmission quality</a:t>
            </a:r>
          </a:p>
        </p:txBody>
      </p:sp>
      <p:sp>
        <p:nvSpPr>
          <p:cNvPr id="23" name="コンテンツ プレースホルダー 2">
            <a:extLst>
              <a:ext uri="{FF2B5EF4-FFF2-40B4-BE49-F238E27FC236}">
                <a16:creationId xmlns:a16="http://schemas.microsoft.com/office/drawing/2014/main" id="{1066ECD7-FFD2-A949-9E28-19342B9D8881}"/>
              </a:ext>
            </a:extLst>
          </p:cNvPr>
          <p:cNvSpPr txBox="1">
            <a:spLocks/>
          </p:cNvSpPr>
          <p:nvPr/>
        </p:nvSpPr>
        <p:spPr>
          <a:xfrm>
            <a:off x="4724400" y="3216039"/>
            <a:ext cx="4427663" cy="3181546"/>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dirty="0"/>
              <a:t>600 kbps achieved with a deterioration of </a:t>
            </a:r>
            <a:r>
              <a:rPr lang="en-US" altLang="ja-JP" sz="2000" b="1" u="sng" dirty="0"/>
              <a:t>7.0 dB</a:t>
            </a:r>
          </a:p>
          <a:p>
            <a:pPr marL="0" indent="0">
              <a:buNone/>
            </a:pPr>
            <a:endParaRPr lang="en-US" altLang="ja-JP" sz="2400" dirty="0"/>
          </a:p>
          <a:p>
            <a:endParaRPr lang="en-US" altLang="ja-JP" sz="2400" dirty="0"/>
          </a:p>
          <a:p>
            <a:pPr lvl="1"/>
            <a:r>
              <a:rPr lang="en-US" altLang="ja-JP" sz="2000" dirty="0"/>
              <a:t>FEC improvement: </a:t>
            </a:r>
            <a:r>
              <a:rPr lang="en-US" altLang="ja-JP" sz="2000" b="1" u="sng" dirty="0"/>
              <a:t>2.4 dB</a:t>
            </a:r>
          </a:p>
          <a:p>
            <a:pPr lvl="1"/>
            <a:r>
              <a:rPr lang="en-US" altLang="ja-JP" sz="2000" dirty="0"/>
              <a:t>600 kbps w/ FEC is better than 300 kbps w/o FEC</a:t>
            </a:r>
          </a:p>
          <a:p>
            <a:endParaRPr lang="ja-JP" altLang="en-US" sz="2800" kern="0"/>
          </a:p>
        </p:txBody>
      </p:sp>
    </p:spTree>
    <p:extLst>
      <p:ext uri="{BB962C8B-B14F-4D97-AF65-F5344CB8AC3E}">
        <p14:creationId xmlns:p14="http://schemas.microsoft.com/office/powerpoint/2010/main" val="317229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BBC39AB-913B-D741-93BD-932BBC4E7138}"/>
              </a:ext>
            </a:extLst>
          </p:cNvPr>
          <p:cNvSpPr>
            <a:spLocks noGrp="1"/>
          </p:cNvSpPr>
          <p:nvPr>
            <p:ph type="ftr" sz="quarter" idx="11"/>
          </p:nvPr>
        </p:nvSpPr>
        <p:spPr/>
        <p:txBody>
          <a:bodyPr/>
          <a:lstStyle/>
          <a:p>
            <a:r>
              <a:rPr lang="en-US" altLang="ja-JP"/>
              <a:t>Hiroshi Harada (NICT/Kyoto University),</a:t>
            </a:r>
          </a:p>
          <a:p>
            <a:r>
              <a:rPr lang="en-US" altLang="ja-JP"/>
              <a:t>Ryota Okumura (Kyoto University)</a:t>
            </a:r>
            <a:endParaRPr lang="en-US" altLang="ja-JP" dirty="0"/>
          </a:p>
        </p:txBody>
      </p:sp>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9</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a:t>&lt;October,2020&gt;</a:t>
            </a:r>
            <a:endParaRPr lang="en-US" altLang="ja-JP" dirty="0"/>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Measurement field</a:t>
            </a:r>
          </a:p>
          <a:p>
            <a:pPr lvl="1"/>
            <a:r>
              <a:rPr lang="en-US" altLang="ja-JP" sz="2000" kern="0" dirty="0"/>
              <a:t>Typical urban environment assuming smart metering system</a:t>
            </a:r>
          </a:p>
          <a:p>
            <a:pPr lvl="1"/>
            <a:r>
              <a:rPr lang="en-US" altLang="ja-JP" sz="2000" kern="0" dirty="0"/>
              <a:t>Transmitter is fixed while receiver keeps moving along different routes</a:t>
            </a:r>
          </a:p>
          <a:p>
            <a:pPr lvl="1"/>
            <a:endParaRPr lang="en-US" altLang="ja-JP" sz="24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14" name="図 13">
            <a:extLst>
              <a:ext uri="{FF2B5EF4-FFF2-40B4-BE49-F238E27FC236}">
                <a16:creationId xmlns:a16="http://schemas.microsoft.com/office/drawing/2014/main" id="{E08E32A8-2564-6B4C-A20F-572F1107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7" y="2785497"/>
            <a:ext cx="5422056" cy="3065742"/>
          </a:xfrm>
          <a:prstGeom prst="rect">
            <a:avLst/>
          </a:prstGeom>
        </p:spPr>
      </p:pic>
      <p:grpSp>
        <p:nvGrpSpPr>
          <p:cNvPr id="15" name="グループ化 14">
            <a:extLst>
              <a:ext uri="{FF2B5EF4-FFF2-40B4-BE49-F238E27FC236}">
                <a16:creationId xmlns:a16="http://schemas.microsoft.com/office/drawing/2014/main" id="{D47BC570-E4D8-1A43-8CE8-BEE3D53BC2FC}"/>
              </a:ext>
            </a:extLst>
          </p:cNvPr>
          <p:cNvGrpSpPr/>
          <p:nvPr/>
        </p:nvGrpSpPr>
        <p:grpSpPr>
          <a:xfrm>
            <a:off x="6272389" y="2702863"/>
            <a:ext cx="2282997" cy="3667839"/>
            <a:chOff x="5921433" y="2237611"/>
            <a:chExt cx="2559787" cy="4059766"/>
          </a:xfrm>
        </p:grpSpPr>
        <p:pic>
          <p:nvPicPr>
            <p:cNvPr id="23" name="図 22" descr="屋外, 道路, ストリート, 歩道 が含まれている画像&#10;&#10;自動的に生成された説明">
              <a:extLst>
                <a:ext uri="{FF2B5EF4-FFF2-40B4-BE49-F238E27FC236}">
                  <a16:creationId xmlns:a16="http://schemas.microsoft.com/office/drawing/2014/main" id="{DD0DCD7D-4AB8-4D4C-92EB-C382833FD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517" y="2573047"/>
              <a:ext cx="2239152" cy="1679364"/>
            </a:xfrm>
            <a:prstGeom prst="rect">
              <a:avLst/>
            </a:prstGeom>
          </p:spPr>
        </p:pic>
        <p:pic>
          <p:nvPicPr>
            <p:cNvPr id="24" name="図 23" descr="屋外, 建物, 道路, 草 が含まれている画像&#10;&#10;自動的に生成された説明">
              <a:extLst>
                <a:ext uri="{FF2B5EF4-FFF2-40B4-BE49-F238E27FC236}">
                  <a16:creationId xmlns:a16="http://schemas.microsoft.com/office/drawing/2014/main" id="{A423AF1F-746F-214A-B9DB-A1989CBC8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517" y="4618013"/>
              <a:ext cx="2239152" cy="1679364"/>
            </a:xfrm>
            <a:prstGeom prst="rect">
              <a:avLst/>
            </a:prstGeom>
          </p:spPr>
        </p:pic>
        <p:sp>
          <p:nvSpPr>
            <p:cNvPr id="25" name="テキスト ボックス 24">
              <a:extLst>
                <a:ext uri="{FF2B5EF4-FFF2-40B4-BE49-F238E27FC236}">
                  <a16:creationId xmlns:a16="http://schemas.microsoft.com/office/drawing/2014/main" id="{3963CCEA-E617-5A43-BBB1-410F709E9F0E}"/>
                </a:ext>
              </a:extLst>
            </p:cNvPr>
            <p:cNvSpPr txBox="1"/>
            <p:nvPr/>
          </p:nvSpPr>
          <p:spPr>
            <a:xfrm>
              <a:off x="5995624" y="2237611"/>
              <a:ext cx="2368980" cy="374730"/>
            </a:xfrm>
            <a:prstGeom prst="rect">
              <a:avLst/>
            </a:prstGeom>
            <a:noFill/>
          </p:spPr>
          <p:txBody>
            <a:bodyPr wrap="none" rtlCol="0">
              <a:spAutoFit/>
            </a:bodyPr>
            <a:lstStyle/>
            <a:p>
              <a:r>
                <a:rPr kumimoji="1" lang="en-US" altLang="ja-JP" sz="1600" dirty="0">
                  <a:latin typeface="+mn-lt"/>
                </a:rPr>
                <a:t>Route A (mostly </a:t>
              </a:r>
              <a:r>
                <a:rPr kumimoji="1" lang="en-US" altLang="ja-JP" sz="1600" dirty="0" err="1">
                  <a:latin typeface="+mn-lt"/>
                </a:rPr>
                <a:t>LoS</a:t>
              </a:r>
              <a:r>
                <a:rPr kumimoji="1" lang="en-US" altLang="ja-JP" sz="1600" dirty="0">
                  <a:latin typeface="+mn-lt"/>
                </a:rPr>
                <a:t>)</a:t>
              </a:r>
              <a:endParaRPr kumimoji="1" lang="ja-JP" altLang="en-US" sz="1600">
                <a:latin typeface="+mn-lt"/>
              </a:endParaRPr>
            </a:p>
          </p:txBody>
        </p:sp>
        <p:sp>
          <p:nvSpPr>
            <p:cNvPr id="26" name="テキスト ボックス 25">
              <a:extLst>
                <a:ext uri="{FF2B5EF4-FFF2-40B4-BE49-F238E27FC236}">
                  <a16:creationId xmlns:a16="http://schemas.microsoft.com/office/drawing/2014/main" id="{B49C26C2-8692-E54C-B6BE-488987C9E819}"/>
                </a:ext>
              </a:extLst>
            </p:cNvPr>
            <p:cNvSpPr txBox="1"/>
            <p:nvPr/>
          </p:nvSpPr>
          <p:spPr>
            <a:xfrm>
              <a:off x="5921433" y="4279459"/>
              <a:ext cx="2559787" cy="374730"/>
            </a:xfrm>
            <a:prstGeom prst="rect">
              <a:avLst/>
            </a:prstGeom>
            <a:noFill/>
          </p:spPr>
          <p:txBody>
            <a:bodyPr wrap="none" rtlCol="0">
              <a:spAutoFit/>
            </a:bodyPr>
            <a:lstStyle/>
            <a:p>
              <a:r>
                <a:rPr kumimoji="1" lang="en-US" altLang="ja-JP" sz="1600" dirty="0">
                  <a:latin typeface="+mn-lt"/>
                </a:rPr>
                <a:t>Route B (mostly </a:t>
              </a:r>
              <a:r>
                <a:rPr kumimoji="1" lang="en-US" altLang="ja-JP" sz="1600" dirty="0" err="1">
                  <a:latin typeface="+mn-lt"/>
                </a:rPr>
                <a:t>NLoS</a:t>
              </a:r>
              <a:r>
                <a:rPr kumimoji="1" lang="en-US" altLang="ja-JP" sz="1600" dirty="0">
                  <a:latin typeface="+mn-lt"/>
                </a:rPr>
                <a:t>)</a:t>
              </a:r>
              <a:endParaRPr kumimoji="1" lang="ja-JP" altLang="en-US" sz="1600">
                <a:latin typeface="+mn-lt"/>
              </a:endParaRPr>
            </a:p>
          </p:txBody>
        </p:sp>
      </p:grpSp>
    </p:spTree>
    <p:extLst>
      <p:ext uri="{BB962C8B-B14F-4D97-AF65-F5344CB8AC3E}">
        <p14:creationId xmlns:p14="http://schemas.microsoft.com/office/powerpoint/2010/main" val="470650482"/>
      </p:ext>
    </p:extLst>
  </p:cSld>
  <p:clrMapOvr>
    <a:masterClrMapping/>
  </p:clrMapOvr>
</p:sld>
</file>

<file path=ppt/theme/theme1.xml><?xml version="1.0" encoding="utf-8"?>
<a:theme xmlns:a="http://schemas.openxmlformats.org/drawingml/2006/main" name="15-20-xxxx-00-jre0-ig-jre-call-for-contributions">
  <a:themeElements>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15-20-xxxx-00-jre0-ig-jre-call-for-contributions</Template>
  <TotalTime>1094</TotalTime>
  <Words>1302</Words>
  <Application>Microsoft Macintosh PowerPoint</Application>
  <PresentationFormat>画面に合わせる (4:3)</PresentationFormat>
  <Paragraphs>334</Paragraphs>
  <Slides>16</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16</vt:i4>
      </vt:variant>
    </vt:vector>
  </HeadingPairs>
  <TitlesOfParts>
    <vt:vector size="20" baseType="lpstr">
      <vt:lpstr>Arial</vt:lpstr>
      <vt:lpstr>Times New Roman</vt:lpstr>
      <vt:lpstr>Wingdings</vt:lpstr>
      <vt:lpstr>15-20-xxxx-00-jre0-ig-jre-call-for-contributions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lapis-kuramochi</dc:creator>
  <dc:description>&lt;doc#&gt;</dc:description>
  <cp:lastModifiedBy>Harada Hiroshi</cp:lastModifiedBy>
  <cp:revision>141</cp:revision>
  <cp:lastPrinted>1998-02-10T13:28:06Z</cp:lastPrinted>
  <dcterms:created xsi:type="dcterms:W3CDTF">2020-02-10T05:27:43Z</dcterms:created>
  <dcterms:modified xsi:type="dcterms:W3CDTF">2020-10-28T07:21:46Z</dcterms:modified>
</cp:coreProperties>
</file>