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04" r:id="rId2"/>
  </p:sldMasterIdLst>
  <p:notesMasterIdLst>
    <p:notesMasterId r:id="rId11"/>
  </p:notesMasterIdLst>
  <p:handoutMasterIdLst>
    <p:handoutMasterId r:id="rId12"/>
  </p:handoutMasterIdLst>
  <p:sldIdLst>
    <p:sldId id="379" r:id="rId3"/>
    <p:sldId id="462" r:id="rId4"/>
    <p:sldId id="464" r:id="rId5"/>
    <p:sldId id="463" r:id="rId6"/>
    <p:sldId id="465" r:id="rId7"/>
    <p:sldId id="456" r:id="rId8"/>
    <p:sldId id="458" r:id="rId9"/>
    <p:sldId id="352" r:id="rId1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9933"/>
    <a:srgbClr val="FFFF00"/>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78" autoAdjust="0"/>
    <p:restoredTop sz="84906" autoAdjust="0"/>
  </p:normalViewPr>
  <p:slideViewPr>
    <p:cSldViewPr>
      <p:cViewPr varScale="1">
        <p:scale>
          <a:sx n="63" d="100"/>
          <a:sy n="63" d="100"/>
        </p:scale>
        <p:origin x="84" y="76"/>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49" d="100"/>
          <a:sy n="49" d="100"/>
        </p:scale>
        <p:origin x="2668" y="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30/08/2020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dirty="0"/>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a:t>
            </a:fld>
            <a:endParaRPr lang="en-US" dirty="0"/>
          </a:p>
        </p:txBody>
      </p:sp>
    </p:spTree>
    <p:extLst>
      <p:ext uri="{BB962C8B-B14F-4D97-AF65-F5344CB8AC3E}">
        <p14:creationId xmlns:p14="http://schemas.microsoft.com/office/powerpoint/2010/main" val="373829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2</a:t>
            </a:fld>
            <a:endParaRPr lang="en-US"/>
          </a:p>
        </p:txBody>
      </p:sp>
    </p:spTree>
    <p:extLst>
      <p:ext uri="{BB962C8B-B14F-4D97-AF65-F5344CB8AC3E}">
        <p14:creationId xmlns:p14="http://schemas.microsoft.com/office/powerpoint/2010/main" val="3216275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3</a:t>
            </a:fld>
            <a:endParaRPr lang="en-US"/>
          </a:p>
        </p:txBody>
      </p:sp>
    </p:spTree>
    <p:extLst>
      <p:ext uri="{BB962C8B-B14F-4D97-AF65-F5344CB8AC3E}">
        <p14:creationId xmlns:p14="http://schemas.microsoft.com/office/powerpoint/2010/main" val="162414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4</a:t>
            </a:fld>
            <a:endParaRPr lang="en-US"/>
          </a:p>
        </p:txBody>
      </p:sp>
    </p:spTree>
    <p:extLst>
      <p:ext uri="{BB962C8B-B14F-4D97-AF65-F5344CB8AC3E}">
        <p14:creationId xmlns:p14="http://schemas.microsoft.com/office/powerpoint/2010/main" val="4225885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5</a:t>
            </a:fld>
            <a:endParaRPr lang="en-US"/>
          </a:p>
        </p:txBody>
      </p:sp>
    </p:spTree>
    <p:extLst>
      <p:ext uri="{BB962C8B-B14F-4D97-AF65-F5344CB8AC3E}">
        <p14:creationId xmlns:p14="http://schemas.microsoft.com/office/powerpoint/2010/main" val="1082661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6</a:t>
            </a:fld>
            <a:endParaRPr lang="en-US"/>
          </a:p>
        </p:txBody>
      </p:sp>
    </p:spTree>
    <p:extLst>
      <p:ext uri="{BB962C8B-B14F-4D97-AF65-F5344CB8AC3E}">
        <p14:creationId xmlns:p14="http://schemas.microsoft.com/office/powerpoint/2010/main" val="4130784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8</a:t>
            </a:fld>
            <a:endParaRPr lang="en-US" altLang="en-US"/>
          </a:p>
        </p:txBody>
      </p:sp>
    </p:spTree>
    <p:extLst>
      <p:ext uri="{BB962C8B-B14F-4D97-AF65-F5344CB8AC3E}">
        <p14:creationId xmlns:p14="http://schemas.microsoft.com/office/powerpoint/2010/main" val="1052537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dirty="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dirty="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197045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914400" y="1600200"/>
            <a:ext cx="4998720" cy="4343400"/>
          </a:xfrm>
        </p:spPr>
        <p:txBody>
          <a:bodyPr/>
          <a:lstStyle>
            <a:lvl1pPr marL="0" indent="0">
              <a:buFontTx/>
              <a:buNone/>
              <a:defRPr sz="1600"/>
            </a:lvl1pPr>
            <a:lvl2pPr marL="274320" indent="-276225">
              <a:spcBef>
                <a:spcPts val="1100"/>
              </a:spcBef>
              <a:buClr>
                <a:schemeClr val="accent1"/>
              </a:buClr>
              <a:buFont typeface="Wingdings 2" pitchFamily="18" charset="2"/>
              <a:buChar char="¾"/>
              <a:defRPr sz="1600"/>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6278880" y="1600200"/>
            <a:ext cx="4998720" cy="4343400"/>
          </a:xfrm>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0F32953-6AB1-4B1C-A8A4-85953104B235}"/>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8C3CF47B-F333-4B30-8F6A-6E7FE2F1C7F6}"/>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9D796DBA-E472-4C4C-9A7C-0A6680AC8060}"/>
              </a:ext>
            </a:extLst>
          </p:cNvPr>
          <p:cNvSpPr>
            <a:spLocks noGrp="1" noChangeArrowheads="1"/>
          </p:cNvSpPr>
          <p:nvPr>
            <p:ph type="sldNum" sz="quarter" idx="16"/>
          </p:nvPr>
        </p:nvSpPr>
        <p:spPr/>
        <p:txBody>
          <a:bodyPr/>
          <a:lstStyle>
            <a:lvl1pPr>
              <a:defRPr/>
            </a:lvl1pPr>
          </a:lstStyle>
          <a:p>
            <a:fld id="{587AEACA-E05A-4D55-835E-7D195F85BF19}"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31121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600200"/>
            <a:ext cx="5003801" cy="4343400"/>
          </a:xfr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6273800" y="1600200"/>
            <a:ext cx="5003801" cy="4343400"/>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0C37A01-5E14-4B28-8076-8B270F3F207D}"/>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9768E9AE-5FBC-4DC5-99E7-CF8F6E99D12E}"/>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8ECFC440-5B17-4C30-9005-CA4EA0C13E59}"/>
              </a:ext>
            </a:extLst>
          </p:cNvPr>
          <p:cNvSpPr>
            <a:spLocks noGrp="1" noChangeArrowheads="1"/>
          </p:cNvSpPr>
          <p:nvPr>
            <p:ph type="sldNum" sz="quarter" idx="16"/>
          </p:nvPr>
        </p:nvSpPr>
        <p:spPr/>
        <p:txBody>
          <a:bodyPr/>
          <a:lstStyle>
            <a:lvl1pPr>
              <a:defRPr/>
            </a:lvl1pPr>
          </a:lstStyle>
          <a:p>
            <a:fld id="{A43CF388-DFC2-45EE-BE38-67AD1954DC1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057234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876D39F-2CE7-4A6F-9721-BC50C5D2A45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4" name="Rectangle 5">
            <a:extLst>
              <a:ext uri="{FF2B5EF4-FFF2-40B4-BE49-F238E27FC236}">
                <a16:creationId xmlns:a16="http://schemas.microsoft.com/office/drawing/2014/main" id="{9F0442C2-2F1C-42AC-AD25-FCA62B8F7EFB}"/>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5" name="Rectangle 6">
            <a:extLst>
              <a:ext uri="{FF2B5EF4-FFF2-40B4-BE49-F238E27FC236}">
                <a16:creationId xmlns:a16="http://schemas.microsoft.com/office/drawing/2014/main" id="{7214DB43-5F99-4EB1-901E-51F4E75176E2}"/>
              </a:ext>
            </a:extLst>
          </p:cNvPr>
          <p:cNvSpPr>
            <a:spLocks noGrp="1" noChangeArrowheads="1"/>
          </p:cNvSpPr>
          <p:nvPr>
            <p:ph type="sldNum" sz="quarter" idx="12"/>
          </p:nvPr>
        </p:nvSpPr>
        <p:spPr/>
        <p:txBody>
          <a:bodyPr/>
          <a:lstStyle>
            <a:lvl1pPr>
              <a:defRPr/>
            </a:lvl1pPr>
          </a:lstStyle>
          <a:p>
            <a:fld id="{1A795CAE-9AEF-4F3D-BA71-609C9D39573B}"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199975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5B10819-EBE4-418A-AA5F-C42528E876E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a:extLst>
              <a:ext uri="{FF2B5EF4-FFF2-40B4-BE49-F238E27FC236}">
                <a16:creationId xmlns:a16="http://schemas.microsoft.com/office/drawing/2014/main" id="{893D309E-974C-47C2-8B5F-18517E399F92}"/>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4" name="Rectangle 6">
            <a:extLst>
              <a:ext uri="{FF2B5EF4-FFF2-40B4-BE49-F238E27FC236}">
                <a16:creationId xmlns:a16="http://schemas.microsoft.com/office/drawing/2014/main" id="{BBEC5496-C728-424B-9CCF-977A69BDA6F3}"/>
              </a:ext>
            </a:extLst>
          </p:cNvPr>
          <p:cNvSpPr>
            <a:spLocks noGrp="1" noChangeArrowheads="1"/>
          </p:cNvSpPr>
          <p:nvPr>
            <p:ph type="sldNum" sz="quarter" idx="12"/>
          </p:nvPr>
        </p:nvSpPr>
        <p:spPr/>
        <p:txBody>
          <a:bodyPr/>
          <a:lstStyle>
            <a:lvl1pPr>
              <a:defRPr/>
            </a:lvl1pPr>
          </a:lstStyle>
          <a:p>
            <a:fld id="{04727E2C-85A8-4798-9F47-E287CB05D4E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284458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13110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685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417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dirty="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34E2468-4D34-461C-AD0C-32DFED555E59}"/>
              </a:ext>
            </a:extLst>
          </p:cNvPr>
          <p:cNvSpPr>
            <a:spLocks noGrp="1" noChangeArrowheads="1"/>
          </p:cNvSpPr>
          <p:nvPr>
            <p:ph type="dt" sz="half" idx="10"/>
          </p:nvPr>
        </p:nvSpPr>
        <p:spPr/>
        <p:txBody>
          <a:bodyPr/>
          <a:lstStyle>
            <a:lvl1pPr>
              <a:defRPr/>
            </a:lvl1pPr>
          </a:lstStyle>
          <a:p>
            <a:pPr>
              <a:defRPr/>
            </a:pPr>
            <a:endParaRPr lang="en-US" dirty="0">
              <a:solidFill>
                <a:srgbClr val="000000"/>
              </a:solidFill>
            </a:endParaRPr>
          </a:p>
        </p:txBody>
      </p:sp>
      <p:sp>
        <p:nvSpPr>
          <p:cNvPr id="5" name="Rectangle 5">
            <a:extLst>
              <a:ext uri="{FF2B5EF4-FFF2-40B4-BE49-F238E27FC236}">
                <a16:creationId xmlns:a16="http://schemas.microsoft.com/office/drawing/2014/main" id="{1682059C-F740-4078-8C11-F9FFC02B41D6}"/>
              </a:ext>
            </a:extLst>
          </p:cNvPr>
          <p:cNvSpPr>
            <a:spLocks noGrp="1" noChangeArrowheads="1"/>
          </p:cNvSpPr>
          <p:nvPr>
            <p:ph type="ftr" sz="quarter" idx="11"/>
          </p:nvPr>
        </p:nvSpPr>
        <p:spPr/>
        <p:txBody>
          <a:bodyPr/>
          <a:lstStyle>
            <a:lvl1pPr>
              <a:defRPr/>
            </a:lvl1pPr>
          </a:lstStyle>
          <a:p>
            <a:pPr>
              <a:defRPr/>
            </a:pPr>
            <a:r>
              <a:rPr lang="en-US" dirty="0" err="1">
                <a:solidFill>
                  <a:srgbClr val="000000"/>
                </a:solidFill>
              </a:rPr>
              <a:t>Powerpoint</a:t>
            </a:r>
            <a:r>
              <a:rPr lang="en-US" dirty="0">
                <a:solidFill>
                  <a:srgbClr val="000000"/>
                </a:solidFill>
              </a:rPr>
              <a:t> Title would go here</a:t>
            </a:r>
          </a:p>
        </p:txBody>
      </p:sp>
      <p:sp>
        <p:nvSpPr>
          <p:cNvPr id="6" name="Rectangle 6">
            <a:extLst>
              <a:ext uri="{FF2B5EF4-FFF2-40B4-BE49-F238E27FC236}">
                <a16:creationId xmlns:a16="http://schemas.microsoft.com/office/drawing/2014/main" id="{EEFC7B04-E125-4408-A3F0-CC4105D2965C}"/>
              </a:ext>
            </a:extLst>
          </p:cNvPr>
          <p:cNvSpPr>
            <a:spLocks noGrp="1" noChangeArrowheads="1"/>
          </p:cNvSpPr>
          <p:nvPr>
            <p:ph type="sldNum" sz="quarter" idx="12"/>
          </p:nvPr>
        </p:nvSpPr>
        <p:spPr/>
        <p:txBody>
          <a:bodyPr/>
          <a:lstStyle>
            <a:lvl1pPr>
              <a:defRPr/>
            </a:lvl1pPr>
          </a:lstStyle>
          <a:p>
            <a:fld id="{532D5CA0-4425-42FF-BD7C-DD44BB0B4F87}"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7591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507DA0F-66EB-47D9-9C26-5D10FB1BEA9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2A2B50E0-017B-4FD8-AF26-29B5D232EC94}"/>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05265700-1475-4836-9E1A-EF9F87C5FB88}"/>
              </a:ext>
            </a:extLst>
          </p:cNvPr>
          <p:cNvSpPr>
            <a:spLocks noGrp="1" noChangeArrowheads="1"/>
          </p:cNvSpPr>
          <p:nvPr>
            <p:ph type="sldNum" sz="quarter" idx="12"/>
          </p:nvPr>
        </p:nvSpPr>
        <p:spPr/>
        <p:txBody>
          <a:bodyPr/>
          <a:lstStyle>
            <a:lvl1pPr>
              <a:defRPr/>
            </a:lvl1pPr>
          </a:lstStyle>
          <a:p>
            <a:fld id="{7DF6E981-FFCA-4A01-AB7C-5D91878251DC}"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22569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89713"/>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dirty="0"/>
          </a:p>
        </p:txBody>
      </p:sp>
      <p:sp>
        <p:nvSpPr>
          <p:cNvPr id="1033" name="Text Box 10"/>
          <p:cNvSpPr txBox="1">
            <a:spLocks noChangeArrowheads="1"/>
          </p:cNvSpPr>
          <p:nvPr userDrawn="1"/>
        </p:nvSpPr>
        <p:spPr bwMode="auto">
          <a:xfrm>
            <a:off x="0" y="65913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802.15 EC Motions Package</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dirty="0"/>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dirty="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dirty="0">
              <a:solidFill>
                <a:schemeClr val="bg1"/>
              </a:solidFill>
            </a:endParaRPr>
          </a:p>
        </p:txBody>
      </p:sp>
      <p:sp>
        <p:nvSpPr>
          <p:cNvPr id="1032" name="Text Box 8"/>
          <p:cNvSpPr txBox="1">
            <a:spLocks noChangeArrowheads="1"/>
          </p:cNvSpPr>
          <p:nvPr/>
        </p:nvSpPr>
        <p:spPr bwMode="auto">
          <a:xfrm>
            <a:off x="0" y="6589714"/>
            <a:ext cx="8238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a:solidFill>
                  <a:schemeClr val="bg1"/>
                </a:solidFill>
              </a:rPr>
              <a:t>Version 3</a:t>
            </a:r>
            <a:endParaRPr lang="en-US" sz="1200" dirty="0">
              <a:solidFill>
                <a:schemeClr val="bg1"/>
              </a:solidFill>
            </a:endParaRPr>
          </a:p>
        </p:txBody>
      </p:sp>
      <p:sp>
        <p:nvSpPr>
          <p:cNvPr id="9" name="Text Box 8"/>
          <p:cNvSpPr txBox="1">
            <a:spLocks noChangeArrowheads="1"/>
          </p:cNvSpPr>
          <p:nvPr userDrawn="1"/>
        </p:nvSpPr>
        <p:spPr bwMode="auto">
          <a:xfrm>
            <a:off x="-3437" y="-6994"/>
            <a:ext cx="200567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200" b="1" i="0" dirty="0">
                <a:solidFill>
                  <a:schemeClr val="bg1"/>
                </a:solidFill>
                <a:effectLst/>
                <a:latin typeface="Verdana" panose="020B0604030504040204" pitchFamily="34" charset="0"/>
              </a:rPr>
              <a:t>15-20-0205-03-0022</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E4A730D-65E7-4149-BB70-3341A1F00C34}"/>
              </a:ext>
            </a:extLst>
          </p:cNvPr>
          <p:cNvSpPr>
            <a:spLocks noGrp="1" noChangeArrowheads="1"/>
          </p:cNvSpPr>
          <p:nvPr>
            <p:ph type="title"/>
          </p:nvPr>
        </p:nvSpPr>
        <p:spPr bwMode="auto">
          <a:xfrm>
            <a:off x="914400" y="242888"/>
            <a:ext cx="1036320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AA7A3D9-55EA-46A1-A0FB-3551EEED2124}"/>
              </a:ext>
            </a:extLst>
          </p:cNvPr>
          <p:cNvSpPr>
            <a:spLocks noGrp="1" noChangeArrowheads="1"/>
          </p:cNvSpPr>
          <p:nvPr>
            <p:ph type="body" idx="1"/>
          </p:nvPr>
        </p:nvSpPr>
        <p:spPr bwMode="auto">
          <a:xfrm>
            <a:off x="914400" y="1600200"/>
            <a:ext cx="10363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4D71400-ECA3-4728-BBEA-7DAD956E78A6}"/>
              </a:ext>
            </a:extLst>
          </p:cNvPr>
          <p:cNvSpPr>
            <a:spLocks noGrp="1" noChangeArrowheads="1"/>
          </p:cNvSpPr>
          <p:nvPr>
            <p:ph type="dt" sz="half" idx="2"/>
          </p:nvPr>
        </p:nvSpPr>
        <p:spPr bwMode="auto">
          <a:xfrm>
            <a:off x="9448800" y="6629400"/>
            <a:ext cx="1422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pitchFamily="-112" charset="-128"/>
                <a:cs typeface="ＭＳ Ｐゴシック" pitchFamily="-112" charset="-128"/>
              </a:defRPr>
            </a:lvl1pPr>
          </a:lstStyle>
          <a:p>
            <a:pPr>
              <a:defRPr/>
            </a:pPr>
            <a:endParaRPr lang="en-US" dirty="0">
              <a:solidFill>
                <a:srgbClr val="000000"/>
              </a:solidFill>
            </a:endParaRPr>
          </a:p>
        </p:txBody>
      </p:sp>
      <p:sp>
        <p:nvSpPr>
          <p:cNvPr id="1029" name="Rectangle 5">
            <a:extLst>
              <a:ext uri="{FF2B5EF4-FFF2-40B4-BE49-F238E27FC236}">
                <a16:creationId xmlns:a16="http://schemas.microsoft.com/office/drawing/2014/main" id="{B0DE1C58-3224-4848-BDB3-319FC5587246}"/>
              </a:ext>
            </a:extLst>
          </p:cNvPr>
          <p:cNvSpPr>
            <a:spLocks noGrp="1" noChangeArrowheads="1"/>
          </p:cNvSpPr>
          <p:nvPr>
            <p:ph type="ftr" sz="quarter" idx="3"/>
          </p:nvPr>
        </p:nvSpPr>
        <p:spPr bwMode="auto">
          <a:xfrm>
            <a:off x="914400" y="6629400"/>
            <a:ext cx="6400800" cy="2286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charset="-128"/>
              </a:defRPr>
            </a:lvl1pPr>
          </a:lstStyle>
          <a:p>
            <a:pPr>
              <a:defRPr/>
            </a:pPr>
            <a:r>
              <a:rPr lang="en-US" dirty="0">
                <a:solidFill>
                  <a:srgbClr val="000000"/>
                </a:solidFill>
              </a:rPr>
              <a:t>PowerPoint Title would go here</a:t>
            </a:r>
          </a:p>
        </p:txBody>
      </p:sp>
      <p:sp>
        <p:nvSpPr>
          <p:cNvPr id="1030" name="Rectangle 6">
            <a:extLst>
              <a:ext uri="{FF2B5EF4-FFF2-40B4-BE49-F238E27FC236}">
                <a16:creationId xmlns:a16="http://schemas.microsoft.com/office/drawing/2014/main" id="{8BAE051E-2902-4B1A-83BC-3B5B63BEA637}"/>
              </a:ext>
            </a:extLst>
          </p:cNvPr>
          <p:cNvSpPr>
            <a:spLocks noGrp="1" noChangeArrowheads="1"/>
          </p:cNvSpPr>
          <p:nvPr>
            <p:ph type="sldNum" sz="quarter" idx="4"/>
          </p:nvPr>
        </p:nvSpPr>
        <p:spPr bwMode="auto">
          <a:xfrm>
            <a:off x="11277600" y="6629400"/>
            <a:ext cx="584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b="1"/>
            </a:lvl1pPr>
          </a:lstStyle>
          <a:p>
            <a:fld id="{13DECC05-1E86-4286-9A14-6912FCDAB11F}" type="slidenum">
              <a:rPr lang="en-US" altLang="en-US">
                <a:solidFill>
                  <a:srgbClr val="000000"/>
                </a:solidFill>
              </a:rPr>
              <a:pPr/>
              <a:t>‹#›</a:t>
            </a:fld>
            <a:endParaRPr lang="en-US" altLang="en-US" sz="1400" dirty="0">
              <a:solidFill>
                <a:srgbClr val="000000"/>
              </a:solidFill>
            </a:endParaRPr>
          </a:p>
        </p:txBody>
      </p:sp>
      <p:pic>
        <p:nvPicPr>
          <p:cNvPr id="1031" name="Picture 10" descr="IEEE_SA_Bar_Graphic_long_lg">
            <a:extLst>
              <a:ext uri="{FF2B5EF4-FFF2-40B4-BE49-F238E27FC236}">
                <a16:creationId xmlns:a16="http://schemas.microsoft.com/office/drawing/2014/main" id="{2A9F63A5-D7EB-4F4E-85A5-E992B5964A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194426"/>
            <a:ext cx="1220046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72836"/>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Lst>
  <p:hf hdr="0" ftr="0" dt="0"/>
  <p:txStyles>
    <p:titleStyle>
      <a:lvl1pPr algn="l" rtl="0" eaLnBrk="0" fontAlgn="base" hangingPunct="0">
        <a:spcBef>
          <a:spcPct val="0"/>
        </a:spcBef>
        <a:spcAft>
          <a:spcPct val="0"/>
        </a:spcAft>
        <a:defRPr sz="28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p:titleStyle>
    <p:bodyStyle>
      <a:lvl1pPr marL="273050" indent="-273050" algn="l" rtl="0" eaLnBrk="0" fontAlgn="base" hangingPunct="0">
        <a:spcBef>
          <a:spcPts val="1100"/>
        </a:spcBef>
        <a:spcAft>
          <a:spcPct val="0"/>
        </a:spcAft>
        <a:buClr>
          <a:schemeClr val="accent1"/>
        </a:buClr>
        <a:buSzPct val="100000"/>
        <a:buFont typeface="Wingdings 2" panose="05020102010507070707" pitchFamily="18" charset="2"/>
        <a:buChar char=""/>
        <a:defRPr sz="1600">
          <a:solidFill>
            <a:schemeClr val="tx1"/>
          </a:solidFill>
          <a:latin typeface="+mn-lt"/>
          <a:ea typeface="MS PGothic" panose="020B0600070205080204" pitchFamily="34" charset="-128"/>
          <a:cs typeface="ＭＳ Ｐゴシック" pitchFamily="-112" charset="-128"/>
        </a:defRPr>
      </a:lvl1pPr>
      <a:lvl2pPr marL="571500" indent="-276225" algn="l" rtl="0" eaLnBrk="0" fontAlgn="base" hangingPunct="0">
        <a:spcBef>
          <a:spcPts val="400"/>
        </a:spcBef>
        <a:spcAft>
          <a:spcPct val="0"/>
        </a:spcAft>
        <a:buChar char="–"/>
        <a:defRPr sz="1600">
          <a:solidFill>
            <a:schemeClr val="tx1"/>
          </a:solidFill>
          <a:latin typeface="+mn-lt"/>
          <a:ea typeface="MS PGothic" panose="020B0600070205080204" pitchFamily="34" charset="-128"/>
          <a:cs typeface="ＭＳ Ｐゴシック" pitchFamily="-112" charset="-128"/>
        </a:defRPr>
      </a:lvl2pPr>
      <a:lvl3pPr marL="809625" indent="-228600" algn="l" rtl="0" eaLnBrk="0" fontAlgn="base" hangingPunct="0">
        <a:spcBef>
          <a:spcPts val="400"/>
        </a:spcBef>
        <a:spcAft>
          <a:spcPct val="0"/>
        </a:spcAft>
        <a:buChar char="•"/>
        <a:defRPr sz="1400">
          <a:solidFill>
            <a:schemeClr val="tx1"/>
          </a:solidFill>
          <a:latin typeface="+mn-lt"/>
          <a:ea typeface="MS PGothic" panose="020B0600070205080204" pitchFamily="34" charset="-128"/>
          <a:cs typeface="ＭＳ Ｐゴシック" pitchFamily="-112" charset="-128"/>
        </a:defRPr>
      </a:lvl3pPr>
      <a:lvl4pPr marL="102870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4pPr>
      <a:lvl5pPr marL="120015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purva.mody@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apurva.mody@A5Systems.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22/dcn/19/22-19-0028-01-0003-updated-csd-for-p802-22-3-transfer-of-project-to-ieee-802-15-wg.docx"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914400" y="1598935"/>
            <a:ext cx="10363200" cy="1542033"/>
          </a:xfrm>
          <a:ln>
            <a:solidFill>
              <a:schemeClr val="bg1">
                <a:lumMod val="65000"/>
              </a:schemeClr>
            </a:solidFill>
          </a:ln>
          <a:effectLst>
            <a:outerShdw blurRad="50800" dist="38100" dir="2700000" algn="tl" rotWithShape="0">
              <a:prstClr val="black">
                <a:alpha val="40000"/>
              </a:prstClr>
            </a:outerShdw>
          </a:effectLst>
        </p:spPr>
        <p:txBody>
          <a:bodyPr/>
          <a:lstStyle/>
          <a:p>
            <a:r>
              <a:rPr lang="en-GB" altLang="en-US" sz="4000" dirty="0"/>
              <a:t>IEEE 802.15 TG22 Motion</a:t>
            </a:r>
          </a:p>
        </p:txBody>
      </p:sp>
      <p:sp>
        <p:nvSpPr>
          <p:cNvPr id="9219" name="Subtitle 4"/>
          <p:cNvSpPr>
            <a:spLocks noGrp="1"/>
          </p:cNvSpPr>
          <p:nvPr>
            <p:ph type="subTitle" idx="1"/>
          </p:nvPr>
        </p:nvSpPr>
        <p:spPr>
          <a:xfrm>
            <a:off x="1631504" y="3351535"/>
            <a:ext cx="9217024" cy="1752600"/>
          </a:xfrm>
        </p:spPr>
        <p:txBody>
          <a:bodyPr/>
          <a:lstStyle/>
          <a:p>
            <a:r>
              <a:rPr lang="en-GB" altLang="en-US" dirty="0"/>
              <a:t>Apurva N. Mody</a:t>
            </a:r>
          </a:p>
          <a:p>
            <a:r>
              <a:rPr lang="en-GB" altLang="en-US" dirty="0"/>
              <a:t>Task Group Chair, IEEE 802.15.22</a:t>
            </a:r>
          </a:p>
          <a:p>
            <a:r>
              <a:rPr lang="en-GB" altLang="en-US" dirty="0">
                <a:hlinkClick r:id="rId3"/>
              </a:rPr>
              <a:t>apurva.mody@ieee.org</a:t>
            </a:r>
            <a:r>
              <a:rPr lang="en-GB" altLang="en-US" dirty="0"/>
              <a:t>, </a:t>
            </a:r>
            <a:r>
              <a:rPr lang="en-GB" altLang="en-US" dirty="0">
                <a:hlinkClick r:id="rId4"/>
              </a:rPr>
              <a:t>apurva.mody@A5Systems.com</a:t>
            </a:r>
            <a:r>
              <a:rPr lang="en-GB" altLang="en-US" dirty="0"/>
              <a:t> </a:t>
            </a:r>
          </a:p>
          <a:p>
            <a:r>
              <a:rPr lang="en-GB" altLang="en-US" dirty="0"/>
              <a:t>+1-404-819-0314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695400" y="2552700"/>
            <a:ext cx="10873208" cy="1752600"/>
          </a:xfrm>
        </p:spPr>
        <p:txBody>
          <a:bodyPr/>
          <a:lstStyle/>
          <a:p>
            <a:r>
              <a:rPr lang="en-GB" altLang="en-US" sz="4000" b="1" dirty="0"/>
              <a:t>Unconditional</a:t>
            </a:r>
            <a:r>
              <a:rPr lang="en-GB" altLang="en-US" sz="4000" dirty="0"/>
              <a:t> Approval to forward 802.15.22.3 Draft 8 to </a:t>
            </a:r>
            <a:r>
              <a:rPr lang="en-GB" altLang="en-US" sz="4000" dirty="0" err="1"/>
              <a:t>RevCom</a:t>
            </a:r>
            <a:endParaRPr lang="en-GB" altLang="en-US" sz="4000" dirty="0"/>
          </a:p>
        </p:txBody>
      </p:sp>
    </p:spTree>
    <p:extLst>
      <p:ext uri="{BB962C8B-B14F-4D97-AF65-F5344CB8AC3E}">
        <p14:creationId xmlns:p14="http://schemas.microsoft.com/office/powerpoint/2010/main" val="2853302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232" y="404813"/>
            <a:ext cx="11328400" cy="792162"/>
          </a:xfrm>
        </p:spPr>
        <p:txBody>
          <a:bodyPr/>
          <a:lstStyle/>
          <a:p>
            <a:r>
              <a:rPr lang="en-GB" sz="4000" dirty="0"/>
              <a:t>Requirements</a:t>
            </a:r>
          </a:p>
        </p:txBody>
      </p:sp>
      <p:sp>
        <p:nvSpPr>
          <p:cNvPr id="7" name="TextBox 6">
            <a:extLst>
              <a:ext uri="{FF2B5EF4-FFF2-40B4-BE49-F238E27FC236}">
                <a16:creationId xmlns:a16="http://schemas.microsoft.com/office/drawing/2014/main" id="{09C5BE25-AE9D-4899-8BA6-BBE8D8270B81}"/>
              </a:ext>
            </a:extLst>
          </p:cNvPr>
          <p:cNvSpPr txBox="1"/>
          <p:nvPr/>
        </p:nvSpPr>
        <p:spPr>
          <a:xfrm>
            <a:off x="358504" y="1412776"/>
            <a:ext cx="11377264" cy="4478149"/>
          </a:xfrm>
          <a:prstGeom prst="rect">
            <a:avLst/>
          </a:prstGeom>
          <a:noFill/>
        </p:spPr>
        <p:txBody>
          <a:bodyPr wrap="square">
            <a:spAutoFit/>
          </a:bodyPr>
          <a:lstStyle/>
          <a:p>
            <a:pPr marL="342900" indent="-342900" algn="l">
              <a:spcAft>
                <a:spcPts val="600"/>
              </a:spcAft>
              <a:buFont typeface="+mj-lt"/>
              <a:buAutoNum type="alphaLcParenR"/>
            </a:pPr>
            <a:r>
              <a:rPr lang="en-US" sz="2000" b="0" i="0" u="none" strike="noStrike" baseline="0" dirty="0">
                <a:latin typeface="+mj-lt"/>
              </a:rPr>
              <a:t>Recirculation ballot is completed. Generally, the recirculation ballot and resolution should occur in accordance with the schedule presented at the time of conditional approval.</a:t>
            </a:r>
          </a:p>
          <a:p>
            <a:pPr marL="342900" indent="-342900" algn="l">
              <a:spcAft>
                <a:spcPts val="600"/>
              </a:spcAft>
              <a:buFont typeface="+mj-lt"/>
              <a:buAutoNum type="alphaLcParenR"/>
            </a:pPr>
            <a:r>
              <a:rPr lang="en-US" sz="2000" b="0" i="0" u="none" strike="noStrike" baseline="0" dirty="0">
                <a:latin typeface="+mj-lt"/>
              </a:rPr>
              <a:t>After resolution of the recirculation ballot is completed, the approval percentage is at least 75% and there are no new valid DISAPPROVE votes.</a:t>
            </a:r>
          </a:p>
          <a:p>
            <a:pPr marL="342900" indent="-342900" algn="l">
              <a:spcAft>
                <a:spcPts val="600"/>
              </a:spcAft>
              <a:buFont typeface="+mj-lt"/>
              <a:buAutoNum type="alphaLcParenR"/>
            </a:pPr>
            <a:r>
              <a:rPr lang="en-US" sz="2000" b="0" i="0" u="none" strike="noStrike" baseline="0" dirty="0">
                <a:latin typeface="+mj-lt"/>
              </a:rPr>
              <a:t>No technical changes, as determined by the WG Chair, were made as a result of the recirculation ballot.</a:t>
            </a:r>
          </a:p>
          <a:p>
            <a:pPr marL="342900" indent="-342900" algn="l">
              <a:spcAft>
                <a:spcPts val="600"/>
              </a:spcAft>
              <a:buFont typeface="+mj-lt"/>
              <a:buAutoNum type="alphaLcParenR"/>
            </a:pPr>
            <a:r>
              <a:rPr lang="en-US" sz="2000" b="0" i="0" u="none" strike="noStrike" baseline="0" dirty="0">
                <a:latin typeface="+mj-lt"/>
              </a:rPr>
              <a:t>No new valid DISAPPROVE comments on new issues that are not resolved to the satisfaction of the submitter from existing DISAPPROVE voters.</a:t>
            </a:r>
          </a:p>
          <a:p>
            <a:pPr marL="342900" indent="-342900" algn="l">
              <a:spcAft>
                <a:spcPts val="600"/>
              </a:spcAft>
              <a:buFont typeface="+mj-lt"/>
              <a:buAutoNum type="alphaLcParenR"/>
            </a:pPr>
            <a:r>
              <a:rPr lang="en-US" sz="2000" b="0" i="0" u="none" strike="noStrike" baseline="0" dirty="0">
                <a:latin typeface="+mj-lt"/>
              </a:rPr>
              <a:t>If the WG Chair determines that there is a new invalid DISAPPROVE comment or vote, the WG Chair shall promptly provide details to the Sponsor.</a:t>
            </a:r>
          </a:p>
          <a:p>
            <a:pPr marL="342900" indent="-342900" algn="l">
              <a:spcAft>
                <a:spcPts val="600"/>
              </a:spcAft>
              <a:buFont typeface="+mj-lt"/>
              <a:buAutoNum type="alphaLcParenR"/>
            </a:pPr>
            <a:r>
              <a:rPr lang="en-US" sz="2000" b="0" i="0" u="none" strike="noStrike" baseline="0" dirty="0">
                <a:latin typeface="+mj-lt"/>
              </a:rPr>
              <a:t>The WG Chair shall immediately report the results of the ballot to the Sponsor including: the date the ballot closed, vote tally and comments associated with any remaining disapproves (valid and invalid), the WG responses and the rationale for ruling any vote invalid.</a:t>
            </a:r>
            <a:endParaRPr lang="en-US" sz="2000" dirty="0">
              <a:latin typeface="+mj-lt"/>
            </a:endParaRPr>
          </a:p>
        </p:txBody>
      </p:sp>
    </p:spTree>
    <p:extLst>
      <p:ext uri="{BB962C8B-B14F-4D97-AF65-F5344CB8AC3E}">
        <p14:creationId xmlns:p14="http://schemas.microsoft.com/office/powerpoint/2010/main" val="2775141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232" y="404590"/>
            <a:ext cx="11328400" cy="792162"/>
          </a:xfrm>
        </p:spPr>
        <p:txBody>
          <a:bodyPr/>
          <a:lstStyle/>
          <a:p>
            <a:r>
              <a:rPr lang="en-GB" sz="2800" b="1" dirty="0"/>
              <a:t>Motion for Unconditional Approval to Forward IEEE P802.15.22.3 Draft 8.0 to </a:t>
            </a:r>
            <a:r>
              <a:rPr lang="en-GB" sz="2800" b="1" dirty="0" err="1"/>
              <a:t>RevCom</a:t>
            </a:r>
            <a:endParaRPr lang="en-GB" sz="2800" b="1" dirty="0"/>
          </a:p>
        </p:txBody>
      </p:sp>
      <p:pic>
        <p:nvPicPr>
          <p:cNvPr id="4" name="Picture 3">
            <a:extLst>
              <a:ext uri="{FF2B5EF4-FFF2-40B4-BE49-F238E27FC236}">
                <a16:creationId xmlns:a16="http://schemas.microsoft.com/office/drawing/2014/main" id="{A9740C34-7121-47BD-BD6F-1A17A8A6E567}"/>
              </a:ext>
            </a:extLst>
          </p:cNvPr>
          <p:cNvPicPr>
            <a:picLocks noChangeAspect="1"/>
          </p:cNvPicPr>
          <p:nvPr/>
        </p:nvPicPr>
        <p:blipFill>
          <a:blip r:embed="rId3"/>
          <a:stretch>
            <a:fillRect/>
          </a:stretch>
        </p:blipFill>
        <p:spPr>
          <a:xfrm>
            <a:off x="953748" y="1492263"/>
            <a:ext cx="4782212" cy="4656559"/>
          </a:xfrm>
          <a:prstGeom prst="rect">
            <a:avLst/>
          </a:prstGeom>
        </p:spPr>
      </p:pic>
      <p:pic>
        <p:nvPicPr>
          <p:cNvPr id="6" name="Picture 5">
            <a:extLst>
              <a:ext uri="{FF2B5EF4-FFF2-40B4-BE49-F238E27FC236}">
                <a16:creationId xmlns:a16="http://schemas.microsoft.com/office/drawing/2014/main" id="{F496FBAC-912E-4C67-92C9-D381BD6E3333}"/>
              </a:ext>
            </a:extLst>
          </p:cNvPr>
          <p:cNvPicPr>
            <a:picLocks noChangeAspect="1"/>
          </p:cNvPicPr>
          <p:nvPr/>
        </p:nvPicPr>
        <p:blipFill>
          <a:blip r:embed="rId4"/>
          <a:stretch>
            <a:fillRect/>
          </a:stretch>
        </p:blipFill>
        <p:spPr>
          <a:xfrm>
            <a:off x="6312024" y="1453961"/>
            <a:ext cx="4680520" cy="4776949"/>
          </a:xfrm>
          <a:prstGeom prst="rect">
            <a:avLst/>
          </a:prstGeom>
        </p:spPr>
      </p:pic>
      <p:sp>
        <p:nvSpPr>
          <p:cNvPr id="9" name="TextBox 8">
            <a:extLst>
              <a:ext uri="{FF2B5EF4-FFF2-40B4-BE49-F238E27FC236}">
                <a16:creationId xmlns:a16="http://schemas.microsoft.com/office/drawing/2014/main" id="{FF753FCB-2AE4-416F-8FBE-1380876BBB6F}"/>
              </a:ext>
            </a:extLst>
          </p:cNvPr>
          <p:cNvSpPr txBox="1"/>
          <p:nvPr/>
        </p:nvSpPr>
        <p:spPr>
          <a:xfrm>
            <a:off x="1775520" y="6148822"/>
            <a:ext cx="3096344" cy="338554"/>
          </a:xfrm>
          <a:prstGeom prst="rect">
            <a:avLst/>
          </a:prstGeom>
          <a:solidFill>
            <a:srgbClr val="FF9933"/>
          </a:solidFill>
          <a:effectLst>
            <a:outerShdw blurRad="50800" dist="38100" dir="2700000" algn="tl" rotWithShape="0">
              <a:prstClr val="black">
                <a:alpha val="40000"/>
              </a:prstClr>
            </a:outerShdw>
          </a:effectLst>
        </p:spPr>
        <p:txBody>
          <a:bodyPr wrap="square" rtlCol="0">
            <a:spAutoFit/>
          </a:bodyPr>
          <a:lstStyle/>
          <a:p>
            <a:pPr algn="ctr"/>
            <a:r>
              <a:rPr lang="en-US" sz="1600" b="1" dirty="0"/>
              <a:t>INITIAL BALLOT – DRAFT 5.0</a:t>
            </a:r>
          </a:p>
        </p:txBody>
      </p:sp>
      <p:sp>
        <p:nvSpPr>
          <p:cNvPr id="10" name="TextBox 9">
            <a:extLst>
              <a:ext uri="{FF2B5EF4-FFF2-40B4-BE49-F238E27FC236}">
                <a16:creationId xmlns:a16="http://schemas.microsoft.com/office/drawing/2014/main" id="{DC18BD12-0C22-4AD0-A5B0-751DF72E1C28}"/>
              </a:ext>
            </a:extLst>
          </p:cNvPr>
          <p:cNvSpPr txBox="1"/>
          <p:nvPr/>
        </p:nvSpPr>
        <p:spPr>
          <a:xfrm>
            <a:off x="7392144" y="6165304"/>
            <a:ext cx="2736304" cy="338554"/>
          </a:xfrm>
          <a:prstGeom prst="rect">
            <a:avLst/>
          </a:prstGeom>
          <a:solidFill>
            <a:srgbClr val="FF9933"/>
          </a:solidFill>
          <a:effectLst>
            <a:outerShdw blurRad="50800" dist="38100" dir="2700000" algn="tl" rotWithShape="0">
              <a:prstClr val="black">
                <a:alpha val="40000"/>
              </a:prstClr>
            </a:outerShdw>
          </a:effectLst>
        </p:spPr>
        <p:txBody>
          <a:bodyPr wrap="square" rtlCol="0">
            <a:spAutoFit/>
          </a:bodyPr>
          <a:lstStyle/>
          <a:p>
            <a:pPr algn="ctr"/>
            <a:r>
              <a:rPr lang="en-US" sz="1600" b="1" dirty="0"/>
              <a:t>RE-CIRC 1: DRAFT 6.0</a:t>
            </a:r>
          </a:p>
        </p:txBody>
      </p:sp>
    </p:spTree>
    <p:extLst>
      <p:ext uri="{BB962C8B-B14F-4D97-AF65-F5344CB8AC3E}">
        <p14:creationId xmlns:p14="http://schemas.microsoft.com/office/powerpoint/2010/main" val="3153682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FF753FCB-2AE4-416F-8FBE-1380876BBB6F}"/>
              </a:ext>
            </a:extLst>
          </p:cNvPr>
          <p:cNvSpPr txBox="1"/>
          <p:nvPr/>
        </p:nvSpPr>
        <p:spPr>
          <a:xfrm>
            <a:off x="1775520" y="6148822"/>
            <a:ext cx="3096344" cy="338554"/>
          </a:xfrm>
          <a:prstGeom prst="rect">
            <a:avLst/>
          </a:prstGeom>
          <a:solidFill>
            <a:srgbClr val="FF9933"/>
          </a:solidFill>
          <a:effectLst>
            <a:outerShdw blurRad="50800" dist="38100" dir="2700000" algn="tl" rotWithShape="0">
              <a:prstClr val="black">
                <a:alpha val="40000"/>
              </a:prstClr>
            </a:outerShdw>
          </a:effectLst>
        </p:spPr>
        <p:txBody>
          <a:bodyPr wrap="square" rtlCol="0">
            <a:spAutoFit/>
          </a:bodyPr>
          <a:lstStyle/>
          <a:p>
            <a:pPr algn="ctr"/>
            <a:r>
              <a:rPr lang="en-US" sz="1600" b="1" dirty="0"/>
              <a:t>RE-CIRC 2 – DRAFT 7.0</a:t>
            </a:r>
          </a:p>
        </p:txBody>
      </p:sp>
      <p:sp>
        <p:nvSpPr>
          <p:cNvPr id="10" name="TextBox 9">
            <a:extLst>
              <a:ext uri="{FF2B5EF4-FFF2-40B4-BE49-F238E27FC236}">
                <a16:creationId xmlns:a16="http://schemas.microsoft.com/office/drawing/2014/main" id="{DC18BD12-0C22-4AD0-A5B0-751DF72E1C28}"/>
              </a:ext>
            </a:extLst>
          </p:cNvPr>
          <p:cNvSpPr txBox="1"/>
          <p:nvPr/>
        </p:nvSpPr>
        <p:spPr>
          <a:xfrm>
            <a:off x="7392144" y="6186790"/>
            <a:ext cx="3312368" cy="338554"/>
          </a:xfrm>
          <a:prstGeom prst="rect">
            <a:avLst/>
          </a:prstGeom>
          <a:solidFill>
            <a:srgbClr val="FF9933"/>
          </a:solidFill>
          <a:effectLst>
            <a:outerShdw blurRad="50800" dist="38100" dir="2700000" algn="tl" rotWithShape="0">
              <a:prstClr val="black">
                <a:alpha val="40000"/>
              </a:prstClr>
            </a:outerShdw>
          </a:effectLst>
        </p:spPr>
        <p:txBody>
          <a:bodyPr wrap="square" rtlCol="0">
            <a:spAutoFit/>
          </a:bodyPr>
          <a:lstStyle/>
          <a:p>
            <a:pPr algn="ctr"/>
            <a:r>
              <a:rPr lang="en-US" sz="1600" b="1" dirty="0"/>
              <a:t>RE-CIRC 3: DRAFT 8.0</a:t>
            </a:r>
          </a:p>
        </p:txBody>
      </p:sp>
      <p:pic>
        <p:nvPicPr>
          <p:cNvPr id="5" name="Picture 4">
            <a:extLst>
              <a:ext uri="{FF2B5EF4-FFF2-40B4-BE49-F238E27FC236}">
                <a16:creationId xmlns:a16="http://schemas.microsoft.com/office/drawing/2014/main" id="{43454E5C-C6BC-4C24-B5E8-6074B270CC97}"/>
              </a:ext>
            </a:extLst>
          </p:cNvPr>
          <p:cNvPicPr>
            <a:picLocks noChangeAspect="1"/>
          </p:cNvPicPr>
          <p:nvPr/>
        </p:nvPicPr>
        <p:blipFill>
          <a:blip r:embed="rId3"/>
          <a:stretch>
            <a:fillRect/>
          </a:stretch>
        </p:blipFill>
        <p:spPr>
          <a:xfrm>
            <a:off x="911424" y="1340768"/>
            <a:ext cx="4968552" cy="4782603"/>
          </a:xfrm>
          <a:prstGeom prst="rect">
            <a:avLst/>
          </a:prstGeom>
        </p:spPr>
      </p:pic>
      <p:sp>
        <p:nvSpPr>
          <p:cNvPr id="11" name="Title 2">
            <a:extLst>
              <a:ext uri="{FF2B5EF4-FFF2-40B4-BE49-F238E27FC236}">
                <a16:creationId xmlns:a16="http://schemas.microsoft.com/office/drawing/2014/main" id="{3CB3A7D2-C704-4BE5-888B-87CFC8F28F1F}"/>
              </a:ext>
            </a:extLst>
          </p:cNvPr>
          <p:cNvSpPr>
            <a:spLocks noGrp="1"/>
          </p:cNvSpPr>
          <p:nvPr>
            <p:ph type="title"/>
          </p:nvPr>
        </p:nvSpPr>
        <p:spPr>
          <a:xfrm>
            <a:off x="456232" y="404590"/>
            <a:ext cx="11328400" cy="792162"/>
          </a:xfrm>
        </p:spPr>
        <p:txBody>
          <a:bodyPr/>
          <a:lstStyle/>
          <a:p>
            <a:r>
              <a:rPr lang="en-GB" sz="2800" b="1" dirty="0"/>
              <a:t>Motion for Unconditional Approval to Forward IEEE P802.15.22.3 Draft 8.0 to </a:t>
            </a:r>
            <a:r>
              <a:rPr lang="en-GB" sz="2800" b="1" dirty="0" err="1"/>
              <a:t>RevCom</a:t>
            </a:r>
            <a:endParaRPr lang="en-GB" sz="2800" b="1" dirty="0"/>
          </a:p>
        </p:txBody>
      </p:sp>
      <p:pic>
        <p:nvPicPr>
          <p:cNvPr id="3" name="Picture 2">
            <a:extLst>
              <a:ext uri="{FF2B5EF4-FFF2-40B4-BE49-F238E27FC236}">
                <a16:creationId xmlns:a16="http://schemas.microsoft.com/office/drawing/2014/main" id="{9A8F5615-7335-49B3-B992-C48E7C982DCB}"/>
              </a:ext>
            </a:extLst>
          </p:cNvPr>
          <p:cNvPicPr>
            <a:picLocks noChangeAspect="1"/>
          </p:cNvPicPr>
          <p:nvPr/>
        </p:nvPicPr>
        <p:blipFill>
          <a:blip r:embed="rId4"/>
          <a:stretch>
            <a:fillRect/>
          </a:stretch>
        </p:blipFill>
        <p:spPr>
          <a:xfrm>
            <a:off x="6384032" y="1438036"/>
            <a:ext cx="5040560" cy="4747781"/>
          </a:xfrm>
          <a:prstGeom prst="rect">
            <a:avLst/>
          </a:prstGeom>
        </p:spPr>
      </p:pic>
      <p:sp>
        <p:nvSpPr>
          <p:cNvPr id="4" name="TextBox 3">
            <a:extLst>
              <a:ext uri="{FF2B5EF4-FFF2-40B4-BE49-F238E27FC236}">
                <a16:creationId xmlns:a16="http://schemas.microsoft.com/office/drawing/2014/main" id="{FA8877B2-35E3-45B8-94A6-3B2CAEC8F59A}"/>
              </a:ext>
            </a:extLst>
          </p:cNvPr>
          <p:cNvSpPr txBox="1"/>
          <p:nvPr/>
        </p:nvSpPr>
        <p:spPr>
          <a:xfrm>
            <a:off x="7536160" y="1265135"/>
            <a:ext cx="3096344" cy="338554"/>
          </a:xfrm>
          <a:prstGeom prst="rect">
            <a:avLst/>
          </a:prstGeom>
          <a:solidFill>
            <a:srgbClr val="00B0F0"/>
          </a:solidFill>
          <a:ln>
            <a:solidFill>
              <a:schemeClr val="bg1">
                <a:lumMod val="65000"/>
              </a:schemeClr>
            </a:solidFill>
          </a:ln>
          <a:effectLst>
            <a:outerShdw blurRad="50800" dist="38100" dir="2700000" algn="tl" rotWithShape="0">
              <a:prstClr val="black">
                <a:alpha val="40000"/>
              </a:prstClr>
            </a:outerShdw>
          </a:effectLst>
        </p:spPr>
        <p:txBody>
          <a:bodyPr wrap="square" rtlCol="0">
            <a:spAutoFit/>
          </a:bodyPr>
          <a:lstStyle/>
          <a:p>
            <a:pPr algn="ctr"/>
            <a:r>
              <a:rPr lang="en-US" sz="1600" b="1" dirty="0"/>
              <a:t>ALL CONDITIONS SATISFIED</a:t>
            </a:r>
          </a:p>
        </p:txBody>
      </p:sp>
    </p:spTree>
    <p:extLst>
      <p:ext uri="{BB962C8B-B14F-4D97-AF65-F5344CB8AC3E}">
        <p14:creationId xmlns:p14="http://schemas.microsoft.com/office/powerpoint/2010/main" val="2308717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175"/>
          <p:cNvGraphicFramePr>
            <a:graphicFrameLocks/>
          </p:cNvGraphicFramePr>
          <p:nvPr>
            <p:extLst>
              <p:ext uri="{D42A27DB-BD31-4B8C-83A1-F6EECF244321}">
                <p14:modId xmlns:p14="http://schemas.microsoft.com/office/powerpoint/2010/main" val="1483584300"/>
              </p:ext>
            </p:extLst>
          </p:nvPr>
        </p:nvGraphicFramePr>
        <p:xfrm>
          <a:off x="191344" y="1484784"/>
          <a:ext cx="11833314" cy="4664906"/>
        </p:xfrm>
        <a:graphic>
          <a:graphicData uri="http://schemas.openxmlformats.org/drawingml/2006/table">
            <a:tbl>
              <a:tblPr/>
              <a:tblGrid>
                <a:gridCol w="1248138">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720080">
                  <a:extLst>
                    <a:ext uri="{9D8B030D-6E8A-4147-A177-3AD203B41FA5}">
                      <a16:colId xmlns:a16="http://schemas.microsoft.com/office/drawing/2014/main" val="20002"/>
                    </a:ext>
                  </a:extLst>
                </a:gridCol>
                <a:gridCol w="720080">
                  <a:extLst>
                    <a:ext uri="{9D8B030D-6E8A-4147-A177-3AD203B41FA5}">
                      <a16:colId xmlns:a16="http://schemas.microsoft.com/office/drawing/2014/main" val="20003"/>
                    </a:ext>
                  </a:extLst>
                </a:gridCol>
                <a:gridCol w="576064">
                  <a:extLst>
                    <a:ext uri="{9D8B030D-6E8A-4147-A177-3AD203B41FA5}">
                      <a16:colId xmlns:a16="http://schemas.microsoft.com/office/drawing/2014/main" val="20004"/>
                    </a:ext>
                  </a:extLst>
                </a:gridCol>
                <a:gridCol w="792088">
                  <a:extLst>
                    <a:ext uri="{9D8B030D-6E8A-4147-A177-3AD203B41FA5}">
                      <a16:colId xmlns:a16="http://schemas.microsoft.com/office/drawing/2014/main" val="20005"/>
                    </a:ext>
                  </a:extLst>
                </a:gridCol>
                <a:gridCol w="864096">
                  <a:extLst>
                    <a:ext uri="{9D8B030D-6E8A-4147-A177-3AD203B41FA5}">
                      <a16:colId xmlns:a16="http://schemas.microsoft.com/office/drawing/2014/main" val="20006"/>
                    </a:ext>
                  </a:extLst>
                </a:gridCol>
                <a:gridCol w="792088">
                  <a:extLst>
                    <a:ext uri="{9D8B030D-6E8A-4147-A177-3AD203B41FA5}">
                      <a16:colId xmlns:a16="http://schemas.microsoft.com/office/drawing/2014/main" val="20007"/>
                    </a:ext>
                  </a:extLst>
                </a:gridCol>
                <a:gridCol w="936104">
                  <a:extLst>
                    <a:ext uri="{9D8B030D-6E8A-4147-A177-3AD203B41FA5}">
                      <a16:colId xmlns:a16="http://schemas.microsoft.com/office/drawing/2014/main" val="20008"/>
                    </a:ext>
                  </a:extLst>
                </a:gridCol>
                <a:gridCol w="1152128">
                  <a:extLst>
                    <a:ext uri="{9D8B030D-6E8A-4147-A177-3AD203B41FA5}">
                      <a16:colId xmlns:a16="http://schemas.microsoft.com/office/drawing/2014/main" val="20009"/>
                    </a:ext>
                  </a:extLst>
                </a:gridCol>
                <a:gridCol w="576064">
                  <a:extLst>
                    <a:ext uri="{9D8B030D-6E8A-4147-A177-3AD203B41FA5}">
                      <a16:colId xmlns:a16="http://schemas.microsoft.com/office/drawing/2014/main" val="3699344972"/>
                    </a:ext>
                  </a:extLst>
                </a:gridCol>
                <a:gridCol w="864096">
                  <a:extLst>
                    <a:ext uri="{9D8B030D-6E8A-4147-A177-3AD203B41FA5}">
                      <a16:colId xmlns:a16="http://schemas.microsoft.com/office/drawing/2014/main" val="3374359440"/>
                    </a:ext>
                  </a:extLst>
                </a:gridCol>
                <a:gridCol w="936104">
                  <a:extLst>
                    <a:ext uri="{9D8B030D-6E8A-4147-A177-3AD203B41FA5}">
                      <a16:colId xmlns:a16="http://schemas.microsoft.com/office/drawing/2014/main" val="711173718"/>
                    </a:ext>
                  </a:extLst>
                </a:gridCol>
                <a:gridCol w="936104">
                  <a:extLst>
                    <a:ext uri="{9D8B030D-6E8A-4147-A177-3AD203B41FA5}">
                      <a16:colId xmlns:a16="http://schemas.microsoft.com/office/drawing/2014/main" val="1227092467"/>
                    </a:ext>
                  </a:extLst>
                </a:gridCol>
              </a:tblGrid>
              <a:tr h="176561">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dirty="0">
                        <a:ln>
                          <a:noFill/>
                        </a:ln>
                        <a:solidFill>
                          <a:schemeClr val="tx1"/>
                        </a:solidFill>
                        <a:effectLst/>
                        <a:latin typeface="+mn-lt"/>
                      </a:endParaRPr>
                    </a:p>
                  </a:txBody>
                  <a:tcPr marL="91450" marR="91450" marT="45621" marB="45621" anchorCtr="1" horzOverflow="overflow">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1" i="0" u="none" strike="noStrike" cap="none" normalizeH="0" baseline="0" dirty="0">
                          <a:ln>
                            <a:noFill/>
                          </a:ln>
                          <a:solidFill>
                            <a:schemeClr val="tx1"/>
                          </a:solidFill>
                          <a:effectLst/>
                          <a:latin typeface="+mn-lt"/>
                        </a:rPr>
                        <a:t>SB #1</a:t>
                      </a:r>
                      <a:br>
                        <a:rPr kumimoji="0" lang="en-GB" sz="1600" b="1" i="0" u="none" strike="noStrike" cap="none" normalizeH="0" baseline="0" dirty="0">
                          <a:ln>
                            <a:noFill/>
                          </a:ln>
                          <a:solidFill>
                            <a:schemeClr val="tx1"/>
                          </a:solidFill>
                          <a:effectLst/>
                          <a:latin typeface="+mn-lt"/>
                        </a:rPr>
                      </a:br>
                      <a:r>
                        <a:rPr kumimoji="0" lang="en-GB" sz="1600" b="1" i="0" u="none" strike="noStrike" cap="none" normalizeH="0" baseline="0" dirty="0">
                          <a:ln>
                            <a:noFill/>
                          </a:ln>
                          <a:solidFill>
                            <a:schemeClr val="tx1"/>
                          </a:solidFill>
                          <a:effectLst/>
                          <a:latin typeface="+mn-lt"/>
                        </a:rPr>
                        <a:t>(Draft D5.0)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1" i="0" u="none" strike="noStrike" cap="none" normalizeH="0" baseline="0" dirty="0">
                          <a:ln>
                            <a:noFill/>
                          </a:ln>
                          <a:solidFill>
                            <a:schemeClr val="tx1"/>
                          </a:solidFill>
                          <a:effectLst/>
                          <a:latin typeface="+mn-lt"/>
                        </a:rPr>
                        <a:t>SB Re-</a:t>
                      </a:r>
                      <a:r>
                        <a:rPr kumimoji="0" lang="en-GB" sz="1600" b="1" i="0" u="none" strike="noStrike" cap="none" normalizeH="0" baseline="0" dirty="0" err="1">
                          <a:ln>
                            <a:noFill/>
                          </a:ln>
                          <a:solidFill>
                            <a:schemeClr val="tx1"/>
                          </a:solidFill>
                          <a:effectLst/>
                          <a:latin typeface="+mn-lt"/>
                        </a:rPr>
                        <a:t>circ</a:t>
                      </a:r>
                      <a:r>
                        <a:rPr kumimoji="0" lang="en-GB" sz="1600" b="1" i="0" u="none" strike="noStrike" cap="none" normalizeH="0" baseline="0" dirty="0">
                          <a:ln>
                            <a:noFill/>
                          </a:ln>
                          <a:solidFill>
                            <a:schemeClr val="tx1"/>
                          </a:solidFill>
                          <a:effectLst/>
                          <a:latin typeface="+mn-lt"/>
                        </a:rPr>
                        <a:t> #1</a:t>
                      </a:r>
                      <a:br>
                        <a:rPr kumimoji="0" lang="en-GB" sz="1600" b="1" i="0" u="none" strike="noStrike" cap="none" normalizeH="0" baseline="0" dirty="0">
                          <a:ln>
                            <a:noFill/>
                          </a:ln>
                          <a:solidFill>
                            <a:schemeClr val="tx1"/>
                          </a:solidFill>
                          <a:effectLst/>
                          <a:latin typeface="+mn-lt"/>
                        </a:rPr>
                      </a:br>
                      <a:r>
                        <a:rPr kumimoji="0" lang="en-GB" sz="1600" b="1" i="0" u="none" strike="noStrike" cap="none" normalizeH="0" baseline="0" dirty="0">
                          <a:ln>
                            <a:noFill/>
                          </a:ln>
                          <a:solidFill>
                            <a:schemeClr val="tx1"/>
                          </a:solidFill>
                          <a:effectLst/>
                          <a:latin typeface="+mn-lt"/>
                        </a:rPr>
                        <a:t>(Draft D6.0)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1" i="0" u="none" strike="noStrike" cap="none" normalizeH="0" baseline="0" dirty="0">
                          <a:ln>
                            <a:noFill/>
                          </a:ln>
                          <a:solidFill>
                            <a:schemeClr val="tx1"/>
                          </a:solidFill>
                          <a:effectLst/>
                          <a:latin typeface="+mn-lt"/>
                        </a:rPr>
                        <a:t>SB Re-</a:t>
                      </a:r>
                      <a:r>
                        <a:rPr kumimoji="0" lang="en-GB" sz="1600" b="1" i="0" u="none" strike="noStrike" cap="none" normalizeH="0" baseline="0" dirty="0" err="1">
                          <a:ln>
                            <a:noFill/>
                          </a:ln>
                          <a:solidFill>
                            <a:schemeClr val="tx1"/>
                          </a:solidFill>
                          <a:effectLst/>
                          <a:latin typeface="+mn-lt"/>
                        </a:rPr>
                        <a:t>circ</a:t>
                      </a:r>
                      <a:r>
                        <a:rPr kumimoji="0" lang="en-GB" sz="1600" b="1" i="0" u="none" strike="noStrike" cap="none" normalizeH="0" baseline="0" dirty="0">
                          <a:ln>
                            <a:noFill/>
                          </a:ln>
                          <a:solidFill>
                            <a:schemeClr val="tx1"/>
                          </a:solidFill>
                          <a:effectLst/>
                          <a:latin typeface="+mn-lt"/>
                        </a:rPr>
                        <a:t> #2</a:t>
                      </a:r>
                      <a:br>
                        <a:rPr kumimoji="0" lang="en-GB" sz="1600" b="1" i="0" u="none" strike="noStrike" cap="none" normalizeH="0" baseline="0" dirty="0">
                          <a:ln>
                            <a:noFill/>
                          </a:ln>
                          <a:solidFill>
                            <a:schemeClr val="tx1"/>
                          </a:solidFill>
                          <a:effectLst/>
                          <a:latin typeface="+mn-lt"/>
                        </a:rPr>
                      </a:br>
                      <a:r>
                        <a:rPr kumimoji="0" lang="en-GB" sz="1600" b="1" i="0" u="none" strike="noStrike" cap="none" normalizeH="0" baseline="0" dirty="0">
                          <a:ln>
                            <a:noFill/>
                          </a:ln>
                          <a:solidFill>
                            <a:schemeClr val="tx1"/>
                          </a:solidFill>
                          <a:effectLst/>
                          <a:latin typeface="+mn-lt"/>
                        </a:rPr>
                        <a:t>(Draft D7.0)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1" i="0" u="none" strike="noStrike" cap="none" normalizeH="0" baseline="0" dirty="0">
                          <a:ln>
                            <a:noFill/>
                          </a:ln>
                          <a:solidFill>
                            <a:schemeClr val="tx1"/>
                          </a:solidFill>
                          <a:effectLst/>
                          <a:latin typeface="+mn-lt"/>
                        </a:rPr>
                        <a:t>SB Re-</a:t>
                      </a:r>
                      <a:r>
                        <a:rPr kumimoji="0" lang="en-GB" sz="1600" b="1" i="0" u="none" strike="noStrike" cap="none" normalizeH="0" baseline="0" dirty="0" err="1">
                          <a:ln>
                            <a:noFill/>
                          </a:ln>
                          <a:solidFill>
                            <a:schemeClr val="tx1"/>
                          </a:solidFill>
                          <a:effectLst/>
                          <a:latin typeface="+mn-lt"/>
                        </a:rPr>
                        <a:t>circ</a:t>
                      </a:r>
                      <a:r>
                        <a:rPr kumimoji="0" lang="en-GB" sz="1600" b="1" i="0" u="none" strike="noStrike" cap="none" normalizeH="0" baseline="0" dirty="0">
                          <a:ln>
                            <a:noFill/>
                          </a:ln>
                          <a:solidFill>
                            <a:schemeClr val="tx1"/>
                          </a:solidFill>
                          <a:effectLst/>
                          <a:latin typeface="+mn-lt"/>
                        </a:rPr>
                        <a:t> #3</a:t>
                      </a:r>
                      <a:br>
                        <a:rPr kumimoji="0" lang="en-GB" sz="1600" b="1" i="0" u="none" strike="noStrike" cap="none" normalizeH="0" baseline="0" dirty="0">
                          <a:ln>
                            <a:noFill/>
                          </a:ln>
                          <a:solidFill>
                            <a:schemeClr val="tx1"/>
                          </a:solidFill>
                          <a:effectLst/>
                          <a:latin typeface="+mn-lt"/>
                        </a:rPr>
                      </a:br>
                      <a:r>
                        <a:rPr kumimoji="0" lang="en-GB" sz="1600" b="1" i="0" u="none" strike="noStrike" cap="none" normalizeH="0" baseline="0" dirty="0">
                          <a:ln>
                            <a:noFill/>
                          </a:ln>
                          <a:solidFill>
                            <a:schemeClr val="tx1"/>
                          </a:solidFill>
                          <a:effectLst/>
                          <a:latin typeface="+mn-lt"/>
                        </a:rPr>
                        <a:t>(Draft D8.0)</a:t>
                      </a: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1"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20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20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1" i="0" u="none" strike="noStrike" cap="none" normalizeH="0" baseline="0" dirty="0" err="1">
                          <a:ln>
                            <a:noFill/>
                          </a:ln>
                          <a:solidFill>
                            <a:schemeClr val="tx1"/>
                          </a:solidFill>
                          <a:effectLst/>
                          <a:latin typeface="+mn-lt"/>
                        </a:rPr>
                        <a:t>Req</a:t>
                      </a:r>
                      <a:r>
                        <a:rPr kumimoji="0" lang="en-GB" sz="1800" b="1" i="0" u="none" strike="noStrike" cap="none" normalizeH="0" baseline="0" dirty="0">
                          <a:ln>
                            <a:noFill/>
                          </a:ln>
                          <a:solidFill>
                            <a:schemeClr val="tx1"/>
                          </a:solidFill>
                          <a:effectLst/>
                          <a:latin typeface="+mn-lt"/>
                        </a:rPr>
                        <a:t> %</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2196">
                <a:tc vMerge="1">
                  <a:txBody>
                    <a:bodyPr/>
                    <a:lstStyle/>
                    <a:p>
                      <a:endParaRPr lang="en-GB"/>
                    </a:p>
                  </a:txBody>
                  <a:tcPr>
                    <a:lnT w="28575" cap="flat" cmpd="sng" algn="ctr">
                      <a:solidFill>
                        <a:schemeClr val="tx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T w="28575" cap="flat" cmpd="sng" algn="ctr">
                      <a:solidFill>
                        <a:schemeClr val="tx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Status</a:t>
                      </a:r>
                    </a:p>
                  </a:txBody>
                  <a:tcPr marL="90009" marR="90009" marT="46701" marB="46701" anchor="ctr" anchorCtr="1" horzOverflow="overflow">
                    <a:lnT w="28575" cap="flat" cmpd="sng" algn="ctr">
                      <a:solidFill>
                        <a:schemeClr val="tx1"/>
                      </a:solidFill>
                      <a:prstDash val="solid"/>
                      <a:round/>
                      <a:headEnd type="none" w="med" len="med"/>
                      <a:tailEnd type="none" w="med" len="med"/>
                    </a:lnT>
                  </a:tcPr>
                </a:tc>
                <a:tc>
                  <a:txBody>
                    <a:bodyPr/>
                    <a:lstStyle/>
                    <a:p>
                      <a:endParaRPr lang="en-GB" sz="2000" dirty="0">
                        <a:latin typeface="+mn-lt"/>
                      </a:endParaRPr>
                    </a:p>
                  </a:txBody>
                  <a:tcP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5038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mn-lt"/>
                        </a:rPr>
                        <a:t>Abstain</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5</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7</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5</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7</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6</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8</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6</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8</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mn-lt"/>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N/A</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038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mn-lt"/>
                        </a:rPr>
                        <a:t>Disapprove with 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6</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10</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6</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10</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2</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0</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mn-lt"/>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038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mn-lt"/>
                        </a:rPr>
                        <a:t>Disapprove w/o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1</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0</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0</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0</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0</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mn-lt"/>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038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mn-lt"/>
                        </a:rPr>
                        <a:t>Approve</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56</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mn-lt"/>
                          <a:ea typeface="+mn-ea"/>
                          <a:cs typeface="+mn-cs"/>
                        </a:rPr>
                        <a:t>90</a:t>
                      </a:r>
                      <a:endParaRPr kumimoji="0" lang="en-GB" sz="1400" b="1"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1" i="0" u="none" strike="noStrike" cap="none" normalizeH="0" baseline="0" dirty="0">
                          <a:ln>
                            <a:noFill/>
                          </a:ln>
                          <a:solidFill>
                            <a:schemeClr val="tx1"/>
                          </a:solidFill>
                          <a:effectLst/>
                          <a:latin typeface="+mn-lt"/>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58</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mn-lt"/>
                          <a:ea typeface="+mn-ea"/>
                          <a:cs typeface="+mn-cs"/>
                        </a:rPr>
                        <a:t>90</a:t>
                      </a:r>
                      <a:endParaRPr kumimoji="0" lang="en-GB" sz="1400" b="1"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1" i="0" u="none" strike="noStrike" cap="none" normalizeH="0" baseline="0" dirty="0">
                          <a:ln>
                            <a:noFill/>
                          </a:ln>
                          <a:solidFill>
                            <a:schemeClr val="tx1"/>
                          </a:solidFill>
                          <a:effectLst/>
                          <a:latin typeface="+mn-lt"/>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61</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kern="1200" cap="none" normalizeH="0" baseline="0" dirty="0">
                          <a:ln>
                            <a:noFill/>
                          </a:ln>
                          <a:solidFill>
                            <a:schemeClr val="tx1"/>
                          </a:solidFill>
                          <a:effectLst/>
                          <a:latin typeface="+mn-lt"/>
                          <a:ea typeface="+mn-ea"/>
                          <a:cs typeface="+mn-cs"/>
                        </a:rPr>
                        <a:t>96</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1" i="0" u="none" strike="noStrike" kern="1200" cap="none" normalizeH="0" baseline="0" dirty="0">
                          <a:ln>
                            <a:noFill/>
                          </a:ln>
                          <a:solidFill>
                            <a:schemeClr val="tx1"/>
                          </a:solidFill>
                          <a:effectLst/>
                          <a:latin typeface="+mn-lt"/>
                          <a:ea typeface="+mn-ea"/>
                          <a:cs typeface="+mn-cs"/>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64</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mn-lt"/>
                        </a:rPr>
                        <a:t>100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1" i="0" u="none" strike="noStrike" kern="1200" cap="none" normalizeH="0" baseline="0" dirty="0">
                          <a:ln>
                            <a:noFill/>
                          </a:ln>
                          <a:solidFill>
                            <a:schemeClr val="tx1"/>
                          </a:solidFill>
                          <a:effectLst/>
                          <a:latin typeface="+mn-lt"/>
                          <a:ea typeface="+mn-ea"/>
                          <a:cs typeface="+mn-cs"/>
                        </a:rPr>
                        <a:t>PASS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 75</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038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mn-lt"/>
                        </a:rPr>
                        <a:t>Ballots returned</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68</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mn-lt"/>
                          <a:ea typeface="+mn-ea"/>
                          <a:cs typeface="+mn-cs"/>
                        </a:rPr>
                        <a:t>85</a:t>
                      </a:r>
                      <a:endParaRPr kumimoji="0" lang="en-GB" sz="1400" b="1"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1" i="0" u="none" strike="noStrike" cap="none" normalizeH="0" baseline="0" dirty="0">
                          <a:ln>
                            <a:noFill/>
                          </a:ln>
                          <a:solidFill>
                            <a:schemeClr val="tx1"/>
                          </a:solidFill>
                          <a:effectLst/>
                          <a:latin typeface="+mn-lt"/>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69</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mn-lt"/>
                          <a:ea typeface="+mn-ea"/>
                          <a:cs typeface="+mn-cs"/>
                        </a:rPr>
                        <a:t>86</a:t>
                      </a:r>
                      <a:endParaRPr kumimoji="0" lang="en-GB" sz="1400" b="1"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1" i="0" u="none" strike="noStrike" cap="none" normalizeH="0" baseline="0" dirty="0">
                          <a:ln>
                            <a:noFill/>
                          </a:ln>
                          <a:solidFill>
                            <a:schemeClr val="tx1"/>
                          </a:solidFill>
                          <a:effectLst/>
                          <a:latin typeface="+mn-lt"/>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69</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kern="1200" cap="none" normalizeH="0" baseline="0" dirty="0">
                          <a:ln>
                            <a:noFill/>
                          </a:ln>
                          <a:solidFill>
                            <a:schemeClr val="tx1"/>
                          </a:solidFill>
                          <a:effectLst/>
                          <a:latin typeface="+mn-lt"/>
                          <a:ea typeface="+mn-ea"/>
                          <a:cs typeface="+mn-cs"/>
                        </a:rPr>
                        <a:t>86</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1" i="0" u="none" strike="noStrike" cap="none" normalizeH="0" baseline="0" dirty="0">
                          <a:ln>
                            <a:noFill/>
                          </a:ln>
                          <a:solidFill>
                            <a:schemeClr val="tx1"/>
                          </a:solidFill>
                          <a:effectLst/>
                          <a:latin typeface="+mn-lt"/>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70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mn-lt"/>
                        </a:rPr>
                        <a:t>87</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mn-lt"/>
                        </a:rPr>
                        <a:t>PASS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 50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10729">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mn-lt"/>
                        </a:rPr>
                        <a:t>Voters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80</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80</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80</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80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mn-lt"/>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mn-lt"/>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10729">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mn-lt"/>
                        </a:rPr>
                        <a:t>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mn-lt"/>
                          <a:ea typeface="+mn-ea"/>
                          <a:cs typeface="+mn-cs"/>
                        </a:rPr>
                        <a:t>282</a:t>
                      </a:r>
                      <a:endParaRPr kumimoji="0" lang="en-GB" sz="1400" b="0" i="0" u="none" strike="noStrike" kern="1200" cap="none" normalizeH="0" baseline="0" dirty="0">
                        <a:ln>
                          <a:noFill/>
                        </a:ln>
                        <a:solidFill>
                          <a:schemeClr val="tx1"/>
                        </a:solidFill>
                        <a:effectLst/>
                        <a:latin typeface="+mn-lt"/>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3</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5</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mn-lt"/>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mn-lt"/>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mn-lt"/>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mn-lt"/>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mn-lt"/>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10" name="Title 2">
            <a:extLst>
              <a:ext uri="{FF2B5EF4-FFF2-40B4-BE49-F238E27FC236}">
                <a16:creationId xmlns:a16="http://schemas.microsoft.com/office/drawing/2014/main" id="{6C5BAF9B-B425-4991-B59D-746A403307C5}"/>
              </a:ext>
            </a:extLst>
          </p:cNvPr>
          <p:cNvSpPr>
            <a:spLocks noGrp="1"/>
          </p:cNvSpPr>
          <p:nvPr>
            <p:ph type="title"/>
          </p:nvPr>
        </p:nvSpPr>
        <p:spPr>
          <a:xfrm>
            <a:off x="456232" y="404590"/>
            <a:ext cx="11328400" cy="792162"/>
          </a:xfrm>
        </p:spPr>
        <p:txBody>
          <a:bodyPr/>
          <a:lstStyle/>
          <a:p>
            <a:r>
              <a:rPr lang="en-GB" sz="2800" b="1" dirty="0"/>
              <a:t>Motion for Unconditional Approval to Forward IEEE P802.15.22.3 Draft 8.0 to </a:t>
            </a:r>
            <a:r>
              <a:rPr lang="en-GB" sz="2800" b="1" dirty="0" err="1"/>
              <a:t>RevCom</a:t>
            </a:r>
            <a:endParaRPr lang="en-GB" sz="2800" b="1" dirty="0"/>
          </a:p>
        </p:txBody>
      </p:sp>
    </p:spTree>
    <p:extLst>
      <p:ext uri="{BB962C8B-B14F-4D97-AF65-F5344CB8AC3E}">
        <p14:creationId xmlns:p14="http://schemas.microsoft.com/office/powerpoint/2010/main" val="1047939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98205" y="1341660"/>
            <a:ext cx="11520851" cy="5111750"/>
          </a:xfrm>
        </p:spPr>
        <p:txBody>
          <a:bodyPr>
            <a:normAutofit/>
          </a:bodyPr>
          <a:lstStyle/>
          <a:p>
            <a:pPr marL="0" indent="0">
              <a:buNone/>
            </a:pPr>
            <a:r>
              <a:rPr lang="en-US" dirty="0"/>
              <a:t>IEEE 802.15.22.3 Timelines:</a:t>
            </a: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0" indent="0">
              <a:buNone/>
            </a:pPr>
            <a:endParaRPr lang="en-GB" sz="1400" dirty="0"/>
          </a:p>
        </p:txBody>
      </p:sp>
      <p:graphicFrame>
        <p:nvGraphicFramePr>
          <p:cNvPr id="4" name="Table 3">
            <a:extLst>
              <a:ext uri="{FF2B5EF4-FFF2-40B4-BE49-F238E27FC236}">
                <a16:creationId xmlns:a16="http://schemas.microsoft.com/office/drawing/2014/main" id="{5C695F6D-8177-459A-9905-B55D196E2729}"/>
              </a:ext>
            </a:extLst>
          </p:cNvPr>
          <p:cNvGraphicFramePr>
            <a:graphicFrameLocks noGrp="1"/>
          </p:cNvGraphicFramePr>
          <p:nvPr>
            <p:extLst>
              <p:ext uri="{D42A27DB-BD31-4B8C-83A1-F6EECF244321}">
                <p14:modId xmlns:p14="http://schemas.microsoft.com/office/powerpoint/2010/main" val="105973982"/>
              </p:ext>
            </p:extLst>
          </p:nvPr>
        </p:nvGraphicFramePr>
        <p:xfrm>
          <a:off x="263781" y="1772816"/>
          <a:ext cx="11520851" cy="4267200"/>
        </p:xfrm>
        <a:graphic>
          <a:graphicData uri="http://schemas.openxmlformats.org/drawingml/2006/table">
            <a:tbl>
              <a:tblPr firstRow="1" bandRow="1">
                <a:tableStyleId>{5C22544A-7EE6-4342-B048-85BDC9FD1C3A}</a:tableStyleId>
              </a:tblPr>
              <a:tblGrid>
                <a:gridCol w="7886757">
                  <a:extLst>
                    <a:ext uri="{9D8B030D-6E8A-4147-A177-3AD203B41FA5}">
                      <a16:colId xmlns:a16="http://schemas.microsoft.com/office/drawing/2014/main" val="875178329"/>
                    </a:ext>
                  </a:extLst>
                </a:gridCol>
                <a:gridCol w="3634094">
                  <a:extLst>
                    <a:ext uri="{9D8B030D-6E8A-4147-A177-3AD203B41FA5}">
                      <a16:colId xmlns:a16="http://schemas.microsoft.com/office/drawing/2014/main" val="3167322224"/>
                    </a:ext>
                  </a:extLst>
                </a:gridCol>
              </a:tblGrid>
              <a:tr h="370840">
                <a:tc>
                  <a:txBody>
                    <a:bodyPr/>
                    <a:lstStyle/>
                    <a:p>
                      <a:pPr algn="ctr"/>
                      <a:r>
                        <a:rPr lang="en-US" sz="2000" dirty="0">
                          <a:solidFill>
                            <a:schemeClr val="tx1"/>
                          </a:solidFill>
                        </a:rPr>
                        <a:t>Actions </a:t>
                      </a:r>
                    </a:p>
                  </a:txBody>
                  <a:tcPr/>
                </a:tc>
                <a:tc>
                  <a:txBody>
                    <a:bodyPr/>
                    <a:lstStyle/>
                    <a:p>
                      <a:pPr algn="ctr"/>
                      <a:r>
                        <a:rPr lang="en-US" sz="2000" dirty="0">
                          <a:solidFill>
                            <a:schemeClr val="tx1"/>
                          </a:solidFill>
                        </a:rPr>
                        <a:t>Schedule</a:t>
                      </a:r>
                    </a:p>
                  </a:txBody>
                  <a:tcPr/>
                </a:tc>
                <a:extLst>
                  <a:ext uri="{0D108BD9-81ED-4DB2-BD59-A6C34878D82A}">
                    <a16:rowId xmlns:a16="http://schemas.microsoft.com/office/drawing/2014/main" val="2271703393"/>
                  </a:ext>
                </a:extLst>
              </a:tr>
              <a:tr h="121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Sponsor Ballot Pool formed. 80 people in the Pool. Pool is balanced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Completed – July 2019</a:t>
                      </a:r>
                    </a:p>
                  </a:txBody>
                  <a:tcPr/>
                </a:tc>
                <a:extLst>
                  <a:ext uri="{0D108BD9-81ED-4DB2-BD59-A6C34878D82A}">
                    <a16:rowId xmlns:a16="http://schemas.microsoft.com/office/drawing/2014/main" val="2065983974"/>
                  </a:ext>
                </a:extLst>
              </a:tr>
              <a:tr h="243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P802.15.22.3 Co-existence Assurance Document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N/A This is a Receive Only System</a:t>
                      </a:r>
                    </a:p>
                  </a:txBody>
                  <a:tcPr/>
                </a:tc>
                <a:extLst>
                  <a:ext uri="{0D108BD9-81ED-4DB2-BD59-A6C34878D82A}">
                    <a16:rowId xmlns:a16="http://schemas.microsoft.com/office/drawing/2014/main" val="3325675270"/>
                  </a:ext>
                </a:extLst>
              </a:tr>
              <a:tr h="121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P802.15.22.3 Criteria for Standards Development Revised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July 2019</a:t>
                      </a:r>
                    </a:p>
                  </a:txBody>
                  <a:tcPr/>
                </a:tc>
                <a:extLst>
                  <a:ext uri="{0D108BD9-81ED-4DB2-BD59-A6C34878D82A}">
                    <a16:rowId xmlns:a16="http://schemas.microsoft.com/office/drawing/2014/main" val="2639253202"/>
                  </a:ext>
                </a:extLst>
              </a:tr>
              <a:tr h="320040">
                <a:tc>
                  <a:txBody>
                    <a:bodyPr/>
                    <a:lstStyle/>
                    <a:p>
                      <a:r>
                        <a:rPr lang="en-GB" sz="2000" dirty="0">
                          <a:ea typeface="PMingLiU" panose="02020500000000000000" pitchFamily="18" charset="-120"/>
                        </a:rPr>
                        <a:t>Sent the Draft to IEEE MEC and Review Completed</a:t>
                      </a:r>
                      <a:endParaRPr lang="en-US" sz="2000" dirty="0"/>
                    </a:p>
                  </a:txBody>
                  <a:tcPr/>
                </a:tc>
                <a:tc>
                  <a:txBody>
                    <a:bodyPr/>
                    <a:lstStyle/>
                    <a:p>
                      <a:r>
                        <a:rPr lang="en-US" sz="2000" dirty="0"/>
                        <a:t>June 2019</a:t>
                      </a:r>
                    </a:p>
                  </a:txBody>
                  <a:tcPr/>
                </a:tc>
                <a:extLst>
                  <a:ext uri="{0D108BD9-81ED-4DB2-BD59-A6C34878D82A}">
                    <a16:rowId xmlns:a16="http://schemas.microsoft.com/office/drawing/2014/main" val="456266328"/>
                  </a:ext>
                </a:extLst>
              </a:tr>
              <a:tr h="142240">
                <a:tc>
                  <a:txBody>
                    <a:bodyPr/>
                    <a:lstStyle/>
                    <a:p>
                      <a:r>
                        <a:rPr lang="en-GB" sz="2000" dirty="0">
                          <a:ea typeface="PMingLiU" panose="02020500000000000000" pitchFamily="18" charset="-120"/>
                        </a:rPr>
                        <a:t>Draft 5.0 – Initial Ballot</a:t>
                      </a:r>
                      <a:endParaRPr lang="en-US" sz="2000" dirty="0"/>
                    </a:p>
                  </a:txBody>
                  <a:tcPr/>
                </a:tc>
                <a:tc>
                  <a:txBody>
                    <a:bodyPr/>
                    <a:lstStyle/>
                    <a:p>
                      <a:r>
                        <a:rPr lang="en-US" sz="2000" dirty="0"/>
                        <a:t>July 19</a:t>
                      </a:r>
                      <a:r>
                        <a:rPr lang="en-US" sz="2000" baseline="30000" dirty="0"/>
                        <a:t>th</a:t>
                      </a:r>
                      <a:r>
                        <a:rPr lang="en-US" sz="2000" dirty="0"/>
                        <a:t> 2019</a:t>
                      </a:r>
                    </a:p>
                  </a:txBody>
                  <a:tcPr/>
                </a:tc>
                <a:extLst>
                  <a:ext uri="{0D108BD9-81ED-4DB2-BD59-A6C34878D82A}">
                    <a16:rowId xmlns:a16="http://schemas.microsoft.com/office/drawing/2014/main" val="552981426"/>
                  </a:ext>
                </a:extLst>
              </a:tr>
              <a:tr h="203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Draft 6.0 – Sponsor Ballot Re-circ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June 30</a:t>
                      </a:r>
                      <a:r>
                        <a:rPr lang="en-US" sz="2000" kern="1200" baseline="30000" dirty="0">
                          <a:solidFill>
                            <a:schemeClr val="dk1"/>
                          </a:solidFill>
                          <a:latin typeface="+mn-lt"/>
                          <a:ea typeface="PMingLiU" panose="02020500000000000000" pitchFamily="18" charset="-120"/>
                          <a:cs typeface="+mn-cs"/>
                        </a:rPr>
                        <a:t>th</a:t>
                      </a:r>
                      <a:r>
                        <a:rPr lang="en-US" sz="2000" kern="1200" dirty="0">
                          <a:solidFill>
                            <a:schemeClr val="dk1"/>
                          </a:solidFill>
                          <a:latin typeface="+mn-lt"/>
                          <a:ea typeface="PMingLiU" panose="02020500000000000000" pitchFamily="18" charset="-120"/>
                          <a:cs typeface="+mn-cs"/>
                        </a:rPr>
                        <a:t> 2020</a:t>
                      </a:r>
                    </a:p>
                  </a:txBody>
                  <a:tcPr/>
                </a:tc>
                <a:extLst>
                  <a:ext uri="{0D108BD9-81ED-4DB2-BD59-A6C34878D82A}">
                    <a16:rowId xmlns:a16="http://schemas.microsoft.com/office/drawing/2014/main" val="1673176284"/>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Draft 7.0 – Sponsor Ballot Re-circ 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July 22</a:t>
                      </a:r>
                      <a:r>
                        <a:rPr lang="en-US" sz="2000" kern="1200" baseline="30000" dirty="0">
                          <a:solidFill>
                            <a:schemeClr val="dk1"/>
                          </a:solidFill>
                          <a:latin typeface="+mn-lt"/>
                          <a:ea typeface="PMingLiU" panose="02020500000000000000" pitchFamily="18" charset="-120"/>
                          <a:cs typeface="+mn-cs"/>
                        </a:rPr>
                        <a:t>nd</a:t>
                      </a:r>
                      <a:r>
                        <a:rPr lang="en-US" sz="2000" kern="1200" dirty="0">
                          <a:solidFill>
                            <a:schemeClr val="dk1"/>
                          </a:solidFill>
                          <a:latin typeface="+mn-lt"/>
                          <a:ea typeface="PMingLiU" panose="02020500000000000000" pitchFamily="18" charset="-120"/>
                          <a:cs typeface="+mn-cs"/>
                        </a:rPr>
                        <a:t> 2020</a:t>
                      </a:r>
                    </a:p>
                  </a:txBody>
                  <a:tcPr/>
                </a:tc>
                <a:extLst>
                  <a:ext uri="{0D108BD9-81ED-4DB2-BD59-A6C34878D82A}">
                    <a16:rowId xmlns:a16="http://schemas.microsoft.com/office/drawing/2014/main" val="3129008855"/>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Draft 8.0 – Sponsor Ballot Re-circ 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August 5</a:t>
                      </a:r>
                      <a:r>
                        <a:rPr lang="en-US" sz="2000" kern="1200" baseline="30000" dirty="0">
                          <a:solidFill>
                            <a:schemeClr val="dk1"/>
                          </a:solidFill>
                          <a:latin typeface="+mn-lt"/>
                          <a:ea typeface="PMingLiU" panose="02020500000000000000" pitchFamily="18" charset="-120"/>
                          <a:cs typeface="+mn-cs"/>
                        </a:rPr>
                        <a:t>th</a:t>
                      </a:r>
                      <a:r>
                        <a:rPr lang="en-US" sz="2000" kern="1200" dirty="0">
                          <a:solidFill>
                            <a:schemeClr val="dk1"/>
                          </a:solidFill>
                          <a:latin typeface="+mn-lt"/>
                          <a:ea typeface="PMingLiU" panose="02020500000000000000" pitchFamily="18" charset="-120"/>
                          <a:cs typeface="+mn-cs"/>
                        </a:rPr>
                        <a:t> 2020</a:t>
                      </a:r>
                    </a:p>
                  </a:txBody>
                  <a:tcPr/>
                </a:tc>
                <a:extLst>
                  <a:ext uri="{0D108BD9-81ED-4DB2-BD59-A6C34878D82A}">
                    <a16:rowId xmlns:a16="http://schemas.microsoft.com/office/drawing/2014/main" val="582639022"/>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Motion for Conditional Approval to Forward to </a:t>
                      </a:r>
                      <a:r>
                        <a:rPr lang="en-US" sz="2000" kern="1200" dirty="0" err="1">
                          <a:solidFill>
                            <a:schemeClr val="dk1"/>
                          </a:solidFill>
                          <a:latin typeface="+mn-lt"/>
                          <a:ea typeface="PMingLiU" panose="02020500000000000000" pitchFamily="18" charset="-120"/>
                          <a:cs typeface="+mn-cs"/>
                        </a:rPr>
                        <a:t>RevCom</a:t>
                      </a:r>
                      <a:endParaRPr lang="en-US" sz="2000" kern="1200" dirty="0">
                        <a:solidFill>
                          <a:schemeClr val="dk1"/>
                        </a:solidFill>
                        <a:latin typeface="+mn-lt"/>
                        <a:ea typeface="PMingLiU" panose="02020500000000000000" pitchFamily="18" charset="-120"/>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PMingLiU" panose="02020500000000000000" pitchFamily="18" charset="-120"/>
                          <a:cs typeface="+mn-cs"/>
                        </a:rPr>
                        <a:t>September 2020</a:t>
                      </a:r>
                    </a:p>
                  </a:txBody>
                  <a:tcPr/>
                </a:tc>
                <a:extLst>
                  <a:ext uri="{0D108BD9-81ED-4DB2-BD59-A6C34878D82A}">
                    <a16:rowId xmlns:a16="http://schemas.microsoft.com/office/drawing/2014/main" val="2924586680"/>
                  </a:ext>
                </a:extLst>
              </a:tr>
            </a:tbl>
          </a:graphicData>
        </a:graphic>
      </p:graphicFrame>
      <p:sp>
        <p:nvSpPr>
          <p:cNvPr id="9" name="Title 2">
            <a:extLst>
              <a:ext uri="{FF2B5EF4-FFF2-40B4-BE49-F238E27FC236}">
                <a16:creationId xmlns:a16="http://schemas.microsoft.com/office/drawing/2014/main" id="{5102E44C-6862-4E5D-8DB8-EBEA0045A74A}"/>
              </a:ext>
            </a:extLst>
          </p:cNvPr>
          <p:cNvSpPr>
            <a:spLocks noGrp="1"/>
          </p:cNvSpPr>
          <p:nvPr>
            <p:ph type="title"/>
          </p:nvPr>
        </p:nvSpPr>
        <p:spPr>
          <a:xfrm>
            <a:off x="456232" y="404590"/>
            <a:ext cx="11328400" cy="792162"/>
          </a:xfrm>
        </p:spPr>
        <p:txBody>
          <a:bodyPr/>
          <a:lstStyle/>
          <a:p>
            <a:r>
              <a:rPr lang="en-GB" sz="2800" b="1" dirty="0"/>
              <a:t>Motion for Unconditional Approval to Forward IEEE P802.15.22.3 Draft 8.0 to </a:t>
            </a:r>
            <a:r>
              <a:rPr lang="en-GB" sz="2800" b="1" dirty="0" err="1"/>
              <a:t>RevCom</a:t>
            </a:r>
            <a:endParaRPr lang="en-GB" sz="2800" b="1" dirty="0"/>
          </a:p>
        </p:txBody>
      </p:sp>
    </p:spTree>
    <p:extLst>
      <p:ext uri="{BB962C8B-B14F-4D97-AF65-F5344CB8AC3E}">
        <p14:creationId xmlns:p14="http://schemas.microsoft.com/office/powerpoint/2010/main" val="2586387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11783920"/>
              </p:ext>
            </p:extLst>
          </p:nvPr>
        </p:nvGraphicFramePr>
        <p:xfrm>
          <a:off x="407368" y="1324312"/>
          <a:ext cx="11328400" cy="4831080"/>
        </p:xfrm>
        <a:graphic>
          <a:graphicData uri="http://schemas.openxmlformats.org/drawingml/2006/table">
            <a:tbl>
              <a:tblPr firstRow="1" bandRow="1">
                <a:tableStyleId>{5C22544A-7EE6-4342-B048-85BDC9FD1C3A}</a:tableStyleId>
              </a:tblPr>
              <a:tblGrid>
                <a:gridCol w="1631752">
                  <a:extLst>
                    <a:ext uri="{9D8B030D-6E8A-4147-A177-3AD203B41FA5}">
                      <a16:colId xmlns:a16="http://schemas.microsoft.com/office/drawing/2014/main" val="2852815221"/>
                    </a:ext>
                  </a:extLst>
                </a:gridCol>
                <a:gridCol w="9696648">
                  <a:extLst>
                    <a:ext uri="{9D8B030D-6E8A-4147-A177-3AD203B41FA5}">
                      <a16:colId xmlns:a16="http://schemas.microsoft.com/office/drawing/2014/main" val="1500439343"/>
                    </a:ext>
                  </a:extLst>
                </a:gridCol>
              </a:tblGrid>
              <a:tr h="819280">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b="0" i="0" kern="1200" dirty="0">
                          <a:solidFill>
                            <a:schemeClr val="tx1"/>
                          </a:solidFill>
                          <a:effectLst/>
                          <a:latin typeface="+mn-lt"/>
                          <a:ea typeface="+mn-ea"/>
                          <a:cs typeface="+mn-cs"/>
                        </a:rPr>
                        <a:t>Approve sending P802.15.22.3 Draft 8.0 to </a:t>
                      </a:r>
                      <a:r>
                        <a:rPr lang="en-US" sz="1800" b="0" i="0" kern="1200" dirty="0" err="1">
                          <a:solidFill>
                            <a:schemeClr val="tx1"/>
                          </a:solidFill>
                          <a:effectLst/>
                          <a:latin typeface="+mn-lt"/>
                          <a:ea typeface="+mn-ea"/>
                          <a:cs typeface="+mn-cs"/>
                        </a:rPr>
                        <a:t>RevCom</a:t>
                      </a:r>
                      <a:r>
                        <a:rPr lang="en-US" sz="1800" b="0" i="0" kern="1200" dirty="0">
                          <a:solidFill>
                            <a:schemeClr val="tx1"/>
                          </a:solidFill>
                          <a:effectLst/>
                          <a:latin typeface="+mn-lt"/>
                          <a:ea typeface="+mn-ea"/>
                          <a:cs typeface="+mn-cs"/>
                        </a:rPr>
                        <a:t>.</a:t>
                      </a:r>
                    </a:p>
                    <a:p>
                      <a:r>
                        <a:rPr lang="en-US" sz="1800" b="0" i="0" kern="1200" dirty="0">
                          <a:solidFill>
                            <a:schemeClr val="tx1"/>
                          </a:solidFill>
                          <a:effectLst/>
                          <a:latin typeface="+mn-lt"/>
                          <a:ea typeface="+mn-ea"/>
                          <a:cs typeface="+mn-cs"/>
                        </a:rPr>
                        <a:t>Approve CSD documentation in </a:t>
                      </a:r>
                      <a:r>
                        <a:rPr lang="en-US" sz="1800" b="0" dirty="0">
                          <a:hlinkClick r:id="rId3"/>
                        </a:rPr>
                        <a:t>https://mentor.ieee.org/802.22/dcn/19/22-19-0028-01-0003-updated-csd-for-p802-22-3-transfer-of-project-to-ieee-802-15-wg.docx</a:t>
                      </a:r>
                      <a:r>
                        <a:rPr lang="en-US" sz="1800" dirty="0"/>
                        <a:t> </a:t>
                      </a:r>
                      <a:r>
                        <a:rPr lang="en-US" sz="1800" b="0" i="0" kern="1200" dirty="0">
                          <a:solidFill>
                            <a:schemeClr val="tx1"/>
                          </a:solidFill>
                          <a:effectLst/>
                          <a:latin typeface="+mn-lt"/>
                          <a:ea typeface="+mn-ea"/>
                          <a:cs typeface="+mn-cs"/>
                        </a:rPr>
                        <a:t> </a:t>
                      </a:r>
                    </a:p>
                    <a:p>
                      <a:r>
                        <a:rPr lang="en-US" sz="1800" b="0" i="0" kern="1200" dirty="0">
                          <a:solidFill>
                            <a:schemeClr val="tx1"/>
                          </a:solidFill>
                          <a:effectLst/>
                          <a:latin typeface="+mn-lt"/>
                          <a:ea typeface="+mn-ea"/>
                          <a:cs typeface="+mn-cs"/>
                        </a:rPr>
                        <a:t>M: Bob Heile          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3097976"/>
                  </a:ext>
                </a:extLst>
              </a:tr>
              <a:tr h="66548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P802.15.22.3 Draft 8.0 has 100% approval at the end of the last sponsor recirculation ballot. No comments received. No technical changes.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In the WG, </a:t>
                      </a:r>
                      <a:r>
                        <a:rPr lang="en-US" sz="1500" b="0" kern="1200" dirty="0">
                          <a:solidFill>
                            <a:schemeClr val="tx1"/>
                          </a:solidFill>
                          <a:latin typeface="+mn-lt"/>
                          <a:ea typeface="+mn-ea"/>
                          <a:cs typeface="+mn-cs"/>
                        </a:rPr>
                        <a:t>(vote was taken </a:t>
                      </a:r>
                      <a:r>
                        <a:rPr lang="en-US" sz="1500" b="0" kern="1200">
                          <a:solidFill>
                            <a:schemeClr val="tx1"/>
                          </a:solidFill>
                          <a:latin typeface="+mn-lt"/>
                          <a:ea typeface="+mn-ea"/>
                          <a:cs typeface="+mn-cs"/>
                        </a:rPr>
                        <a:t>on 07/17/20 </a:t>
                      </a:r>
                      <a:r>
                        <a:rPr lang="en-US" sz="1500" b="0" kern="1200" dirty="0">
                          <a:solidFill>
                            <a:schemeClr val="tx1"/>
                          </a:solidFill>
                          <a:latin typeface="+mn-lt"/>
                          <a:ea typeface="+mn-ea"/>
                          <a:cs typeface="+mn-cs"/>
                        </a:rPr>
                        <a:t>with 56 attendees, 41 voting members)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forwarding draft to </a:t>
                      </a:r>
                      <a:r>
                        <a:rPr lang="en-US" sz="1500" b="0" dirty="0" err="1">
                          <a:solidFill>
                            <a:schemeClr val="tx1"/>
                          </a:solidFill>
                        </a:rPr>
                        <a:t>RevCom</a:t>
                      </a:r>
                      <a:r>
                        <a:rPr lang="en-US" sz="1500" b="0" dirty="0">
                          <a:solidFill>
                            <a:schemeClr val="tx1"/>
                          </a:solidFill>
                        </a:rPr>
                        <a:t> (y/n/a): Working Group Voted to Approve with Unanimous Consent</a:t>
                      </a:r>
                    </a:p>
                    <a:p>
                      <a:pPr marL="742950" lvl="1" indent="-285750">
                        <a:buFont typeface="Arial" panose="020B0604020202020204" pitchFamily="34" charset="0"/>
                        <a:buChar char="•"/>
                      </a:pPr>
                      <a:r>
                        <a:rPr lang="en-US" sz="1500" b="0" dirty="0">
                          <a:solidFill>
                            <a:schemeClr val="tx1"/>
                          </a:solidFill>
                        </a:rPr>
                        <a:t>CSD (y/n/a): Working Group Voted to Approve with Unanimous Consent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510952">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400" b="0" dirty="0">
                          <a:solidFill>
                            <a:schemeClr val="tx1"/>
                          </a:solidFill>
                        </a:rPr>
                        <a:t>Applies to:  A project that has passed sponsor ballot with at least 75% approval and has completed any necessary recirculation ballots.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592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LMSC OM – “The IEEE 802 LMSC EC” Clause 12</a:t>
                      </a:r>
                    </a:p>
                    <a:p>
                      <a:r>
                        <a:rPr lang="en-US" sz="1400" b="0" dirty="0">
                          <a:solidFill>
                            <a:schemeClr val="tx1"/>
                          </a:solidFill>
                        </a:rPr>
                        <a:t>Working Group P&amp;P – Clause 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i="0" kern="1200" dirty="0">
                          <a:solidFill>
                            <a:schemeClr val="dk1"/>
                          </a:solidFill>
                          <a:effectLst/>
                          <a:latin typeface="+mn-lt"/>
                          <a:ea typeface="+mn-ea"/>
                          <a:cs typeface="+mn-cs"/>
                        </a:rPr>
                        <a:t>Scope of proposed standard:</a:t>
                      </a:r>
                      <a:r>
                        <a:rPr lang="en-US" sz="1400" b="0" i="0" kern="1200" dirty="0">
                          <a:solidFill>
                            <a:schemeClr val="dk1"/>
                          </a:solidFill>
                          <a:effectLst/>
                          <a:latin typeface="+mn-lt"/>
                          <a:ea typeface="+mn-ea"/>
                          <a:cs typeface="+mn-cs"/>
                        </a:rPr>
                        <a:t> This Standard defines a Spectrum Characterization and Occupancy Sensing (SCOS) System. It defines the formats for system configuration and spectrum measurement parameters. It includes protocols for reporting measurement information that allow the coalescing of results from multiple systems. The standard leverages interfaces and primitives that are derived from IEEE Std. 802.22-2011. It uses any available transport mechanism to control and manage the system, and to share sensing data. The standard provides means for conveying value added sensing information to various spectrum database services.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8022213"/>
                  </a:ext>
                </a:extLst>
              </a:tr>
            </a:tbl>
          </a:graphicData>
        </a:graphic>
      </p:graphicFrame>
      <p:sp>
        <p:nvSpPr>
          <p:cNvPr id="7" name="Title 2">
            <a:extLst>
              <a:ext uri="{FF2B5EF4-FFF2-40B4-BE49-F238E27FC236}">
                <a16:creationId xmlns:a16="http://schemas.microsoft.com/office/drawing/2014/main" id="{C2DA9BAD-CD99-4EE4-B82B-8C6BD304DD5C}"/>
              </a:ext>
            </a:extLst>
          </p:cNvPr>
          <p:cNvSpPr>
            <a:spLocks noGrp="1"/>
          </p:cNvSpPr>
          <p:nvPr>
            <p:ph type="title"/>
          </p:nvPr>
        </p:nvSpPr>
        <p:spPr>
          <a:xfrm>
            <a:off x="456232" y="404590"/>
            <a:ext cx="11328400" cy="792162"/>
          </a:xfrm>
        </p:spPr>
        <p:txBody>
          <a:bodyPr/>
          <a:lstStyle/>
          <a:p>
            <a:r>
              <a:rPr lang="en-GB" sz="2800" b="1" dirty="0"/>
              <a:t>Motion for Unconditional Approval to Forward IEEE P802.15.22.3 Draft 8.0 to </a:t>
            </a:r>
            <a:r>
              <a:rPr lang="en-GB" sz="2800" b="1" dirty="0" err="1"/>
              <a:t>RevCom</a:t>
            </a:r>
            <a:endParaRPr lang="en-GB" sz="2800" b="1" dirty="0"/>
          </a:p>
        </p:txBody>
      </p:sp>
    </p:spTree>
    <p:extLst>
      <p:ext uri="{BB962C8B-B14F-4D97-AF65-F5344CB8AC3E}">
        <p14:creationId xmlns:p14="http://schemas.microsoft.com/office/powerpoint/2010/main" val="1374799386"/>
      </p:ext>
    </p:extLst>
  </p:cSld>
  <p:clrMapOvr>
    <a:masterClrMapping/>
  </p:clrMapOvr>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98747</TotalTime>
  <Words>826</Words>
  <Application>Microsoft Office PowerPoint</Application>
  <PresentationFormat>Widescreen</PresentationFormat>
  <Paragraphs>188</Paragraphs>
  <Slides>8</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PMingLiU</vt:lpstr>
      <vt:lpstr>Arial</vt:lpstr>
      <vt:lpstr>Myriad Pro</vt:lpstr>
      <vt:lpstr>Symbol</vt:lpstr>
      <vt:lpstr>Verdana</vt:lpstr>
      <vt:lpstr>Wingdings 2</vt:lpstr>
      <vt:lpstr>IEEE 802.3 EC motions</vt:lpstr>
      <vt:lpstr>blank</vt:lpstr>
      <vt:lpstr>IEEE 802.15 TG22 Motion</vt:lpstr>
      <vt:lpstr>Unconditional Approval to forward 802.15.22.3 Draft 8 to RevCom</vt:lpstr>
      <vt:lpstr>Requirements</vt:lpstr>
      <vt:lpstr>Motion for Unconditional Approval to Forward IEEE P802.15.22.3 Draft 8.0 to RevCom</vt:lpstr>
      <vt:lpstr>Motion for Unconditional Approval to Forward IEEE P802.15.22.3 Draft 8.0 to RevCom</vt:lpstr>
      <vt:lpstr>Motion for Unconditional Approval to Forward IEEE P802.15.22.3 Draft 8.0 to RevCom</vt:lpstr>
      <vt:lpstr>Motion for Unconditional Approval to Forward IEEE P802.15.22.3 Draft 8.0 to RevCom</vt:lpstr>
      <vt:lpstr>Motion for Unconditional Approval to Forward IEEE P802.15.22.3 Draft 8.0 to RevCom</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apurva_mody apurva_mody</cp:lastModifiedBy>
  <cp:revision>1320</cp:revision>
  <dcterms:created xsi:type="dcterms:W3CDTF">2009-11-20T01:35:07Z</dcterms:created>
  <dcterms:modified xsi:type="dcterms:W3CDTF">2020-08-31T14:31:14Z</dcterms:modified>
</cp:coreProperties>
</file>