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handoutMasterIdLst>
    <p:handoutMasterId r:id="rId8"/>
  </p:handoutMasterIdLst>
  <p:sldIdLst>
    <p:sldId id="280" r:id="rId2"/>
    <p:sldId id="304" r:id="rId3"/>
    <p:sldId id="310" r:id="rId4"/>
    <p:sldId id="309" r:id="rId5"/>
    <p:sldId id="306" r:id="rId6"/>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299BFF"/>
    <a:srgbClr val="4CFF4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MasterView">
  <p:normalViewPr>
    <p:restoredLeft sz="9834" autoAdjust="0"/>
    <p:restoredTop sz="96159" autoAdjust="0"/>
  </p:normalViewPr>
  <p:slideViewPr>
    <p:cSldViewPr>
      <p:cViewPr varScale="1">
        <p:scale>
          <a:sx n="81" d="100"/>
          <a:sy n="81" d="100"/>
        </p:scale>
        <p:origin x="-1152" y="-11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67" d="100"/>
          <a:sy n="67" d="100"/>
        </p:scale>
        <p:origin x="2583" y="57"/>
      </p:cViewPr>
      <p:guideLst/>
    </p:cSldViewPr>
  </p:notes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viewProps" Target="viewProps.xml"/><Relationship Id="rId12" Type="http://schemas.openxmlformats.org/officeDocument/2006/relationships/theme" Target="theme/theme1.xml"/><Relationship Id="rId13"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notesMaster" Target="notesMasters/notesMaster1.xml"/><Relationship Id="rId8" Type="http://schemas.openxmlformats.org/officeDocument/2006/relationships/handoutMaster" Target="handoutMasters/handoutMaster1.xml"/><Relationship Id="rId9" Type="http://schemas.openxmlformats.org/officeDocument/2006/relationships/printerSettings" Target="printerSettings/printerSettings1.bin"/><Relationship Id="rId10"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r>
              <a:rPr lang="en-US" smtClean="0"/>
              <a:t>March 2017</a:t>
            </a:r>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0ED5AFC9-7AB8-5B40-A4AD-2D01B55EE979}" type="datetime1">
              <a:rPr lang="en-US" smtClean="0"/>
              <a:t>1/16/20</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r>
              <a:rPr lang="en-US" smtClean="0"/>
              <a:t>Submission</a:t>
            </a:r>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BCA4752B-70B9-0544-8D79-25A28646B0BC}" type="slidenum">
              <a:rPr lang="en-US" smtClean="0"/>
              <a:t>‹#›</a:t>
            </a:fld>
            <a:endParaRPr lang="en-US"/>
          </a:p>
        </p:txBody>
      </p:sp>
    </p:spTree>
    <p:extLst>
      <p:ext uri="{BB962C8B-B14F-4D97-AF65-F5344CB8AC3E}">
        <p14:creationId xmlns:p14="http://schemas.microsoft.com/office/powerpoint/2010/main" val="1347699823"/>
      </p:ext>
    </p:extLst>
  </p:cSld>
  <p:clrMap bg1="lt1" tx1="dk1" bg2="lt2" tx2="dk2" accent1="accent1" accent2="accent2" accent3="accent3" accent4="accent4" accent5="accent5" accent6="accent6" hlink="hlink" folHlink="folHlink"/>
  <p:hf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r>
              <a:rPr lang="en-US" dirty="0" smtClean="0"/>
              <a:t>January  2018</a:t>
            </a:r>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B303C4BF-C31F-4E46-8E72-4609933140BC}" type="datetime1">
              <a:rPr lang="en-US" smtClean="0"/>
              <a:t>1/16/20</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r>
              <a:rPr lang="en-US" smtClean="0"/>
              <a:t>Submission</a:t>
            </a:r>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15234A02-7D3B-CD49-A0E0-CACF1D6BF2B3}" type="slidenum">
              <a:rPr lang="en-US" smtClean="0"/>
              <a:t>‹#›</a:t>
            </a:fld>
            <a:endParaRPr lang="en-US"/>
          </a:p>
        </p:txBody>
      </p:sp>
    </p:spTree>
    <p:extLst>
      <p:ext uri="{BB962C8B-B14F-4D97-AF65-F5344CB8AC3E}">
        <p14:creationId xmlns:p14="http://schemas.microsoft.com/office/powerpoint/2010/main" val="539939169"/>
      </p:ext>
    </p:extLst>
  </p:cSld>
  <p:clrMap bg1="lt1" tx1="dk1" bg2="lt2" tx2="dk2" accent1="accent1" accent2="accent2" accent3="accent3" accent4="accent4" accent5="accent5" accent6="accent6" hlink="hlink" folHlink="folHlink"/>
  <p:hf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5234A02-7D3B-CD49-A0E0-CACF1D6BF2B3}" type="slidenum">
              <a:rPr lang="en-US" smtClean="0"/>
              <a:t>1</a:t>
            </a:fld>
            <a:endParaRPr lang="en-US"/>
          </a:p>
        </p:txBody>
      </p:sp>
      <p:sp>
        <p:nvSpPr>
          <p:cNvPr id="5" name="Footer Placeholder 4"/>
          <p:cNvSpPr>
            <a:spLocks noGrp="1"/>
          </p:cNvSpPr>
          <p:nvPr>
            <p:ph type="ftr" sz="quarter" idx="11"/>
          </p:nvPr>
        </p:nvSpPr>
        <p:spPr/>
        <p:txBody>
          <a:bodyPr/>
          <a:lstStyle/>
          <a:p>
            <a:r>
              <a:rPr lang="en-US" smtClean="0"/>
              <a:t>Submission</a:t>
            </a:r>
            <a:endParaRPr lang="en-US"/>
          </a:p>
        </p:txBody>
      </p:sp>
      <p:sp>
        <p:nvSpPr>
          <p:cNvPr id="6" name="Header Placeholder 5"/>
          <p:cNvSpPr>
            <a:spLocks noGrp="1"/>
          </p:cNvSpPr>
          <p:nvPr>
            <p:ph type="hdr" sz="quarter" idx="12"/>
          </p:nvPr>
        </p:nvSpPr>
        <p:spPr/>
        <p:txBody>
          <a:bodyPr/>
          <a:lstStyle/>
          <a:p>
            <a:r>
              <a:rPr lang="en-US" smtClean="0"/>
              <a:t>March 2017</a:t>
            </a:r>
            <a:endParaRPr lang="en-US"/>
          </a:p>
        </p:txBody>
      </p:sp>
    </p:spTree>
    <p:extLst>
      <p:ext uri="{BB962C8B-B14F-4D97-AF65-F5344CB8AC3E}">
        <p14:creationId xmlns:p14="http://schemas.microsoft.com/office/powerpoint/2010/main" val="42426403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5234A02-7D3B-CD49-A0E0-CACF1D6BF2B3}" type="slidenum">
              <a:rPr lang="en-US" smtClean="0"/>
              <a:t>2</a:t>
            </a:fld>
            <a:endParaRPr lang="en-US"/>
          </a:p>
        </p:txBody>
      </p:sp>
      <p:sp>
        <p:nvSpPr>
          <p:cNvPr id="5" name="Footer Placeholder 4"/>
          <p:cNvSpPr>
            <a:spLocks noGrp="1"/>
          </p:cNvSpPr>
          <p:nvPr>
            <p:ph type="ftr" sz="quarter" idx="11"/>
          </p:nvPr>
        </p:nvSpPr>
        <p:spPr/>
        <p:txBody>
          <a:bodyPr/>
          <a:lstStyle/>
          <a:p>
            <a:r>
              <a:rPr lang="en-US" smtClean="0"/>
              <a:t>Submission</a:t>
            </a:r>
            <a:endParaRPr lang="en-US"/>
          </a:p>
        </p:txBody>
      </p:sp>
      <p:sp>
        <p:nvSpPr>
          <p:cNvPr id="6" name="Header Placeholder 5"/>
          <p:cNvSpPr>
            <a:spLocks noGrp="1"/>
          </p:cNvSpPr>
          <p:nvPr>
            <p:ph type="hdr" sz="quarter" idx="12"/>
          </p:nvPr>
        </p:nvSpPr>
        <p:spPr/>
        <p:txBody>
          <a:bodyPr/>
          <a:lstStyle/>
          <a:p>
            <a:r>
              <a:rPr lang="en-US" smtClean="0"/>
              <a:t>March 2017</a:t>
            </a:r>
            <a:endParaRPr lang="en-US"/>
          </a:p>
        </p:txBody>
      </p:sp>
    </p:spTree>
    <p:extLst>
      <p:ext uri="{BB962C8B-B14F-4D97-AF65-F5344CB8AC3E}">
        <p14:creationId xmlns:p14="http://schemas.microsoft.com/office/powerpoint/2010/main" val="16433718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5234A02-7D3B-CD49-A0E0-CACF1D6BF2B3}" type="slidenum">
              <a:rPr lang="en-US" smtClean="0"/>
              <a:t>3</a:t>
            </a:fld>
            <a:endParaRPr lang="en-US"/>
          </a:p>
        </p:txBody>
      </p:sp>
      <p:sp>
        <p:nvSpPr>
          <p:cNvPr id="5" name="Footer Placeholder 4"/>
          <p:cNvSpPr>
            <a:spLocks noGrp="1"/>
          </p:cNvSpPr>
          <p:nvPr>
            <p:ph type="ftr" sz="quarter" idx="11"/>
          </p:nvPr>
        </p:nvSpPr>
        <p:spPr/>
        <p:txBody>
          <a:bodyPr/>
          <a:lstStyle/>
          <a:p>
            <a:r>
              <a:rPr lang="en-US" smtClean="0"/>
              <a:t>Submission</a:t>
            </a:r>
            <a:endParaRPr lang="en-US"/>
          </a:p>
        </p:txBody>
      </p:sp>
      <p:sp>
        <p:nvSpPr>
          <p:cNvPr id="6" name="Header Placeholder 5"/>
          <p:cNvSpPr>
            <a:spLocks noGrp="1"/>
          </p:cNvSpPr>
          <p:nvPr>
            <p:ph type="hdr" sz="quarter" idx="12"/>
          </p:nvPr>
        </p:nvSpPr>
        <p:spPr/>
        <p:txBody>
          <a:bodyPr/>
          <a:lstStyle/>
          <a:p>
            <a:r>
              <a:rPr lang="en-US" smtClean="0"/>
              <a:t>March 2017</a:t>
            </a:r>
            <a:endParaRPr lang="en-US"/>
          </a:p>
        </p:txBody>
      </p:sp>
    </p:spTree>
    <p:extLst>
      <p:ext uri="{BB962C8B-B14F-4D97-AF65-F5344CB8AC3E}">
        <p14:creationId xmlns:p14="http://schemas.microsoft.com/office/powerpoint/2010/main" val="16433718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5234A02-7D3B-CD49-A0E0-CACF1D6BF2B3}" type="slidenum">
              <a:rPr lang="en-US" smtClean="0"/>
              <a:t>4</a:t>
            </a:fld>
            <a:endParaRPr lang="en-US"/>
          </a:p>
        </p:txBody>
      </p:sp>
      <p:sp>
        <p:nvSpPr>
          <p:cNvPr id="5" name="Footer Placeholder 4"/>
          <p:cNvSpPr>
            <a:spLocks noGrp="1"/>
          </p:cNvSpPr>
          <p:nvPr>
            <p:ph type="ftr" sz="quarter" idx="11"/>
          </p:nvPr>
        </p:nvSpPr>
        <p:spPr/>
        <p:txBody>
          <a:bodyPr/>
          <a:lstStyle/>
          <a:p>
            <a:r>
              <a:rPr lang="en-US" smtClean="0"/>
              <a:t>Submission</a:t>
            </a:r>
            <a:endParaRPr lang="en-US"/>
          </a:p>
        </p:txBody>
      </p:sp>
      <p:sp>
        <p:nvSpPr>
          <p:cNvPr id="6" name="Header Placeholder 5"/>
          <p:cNvSpPr>
            <a:spLocks noGrp="1"/>
          </p:cNvSpPr>
          <p:nvPr>
            <p:ph type="hdr" sz="quarter" idx="12"/>
          </p:nvPr>
        </p:nvSpPr>
        <p:spPr/>
        <p:txBody>
          <a:bodyPr/>
          <a:lstStyle/>
          <a:p>
            <a:r>
              <a:rPr lang="en-US" smtClean="0"/>
              <a:t>March 2017</a:t>
            </a:r>
            <a:endParaRPr lang="en-US"/>
          </a:p>
        </p:txBody>
      </p:sp>
    </p:spTree>
    <p:extLst>
      <p:ext uri="{BB962C8B-B14F-4D97-AF65-F5344CB8AC3E}">
        <p14:creationId xmlns:p14="http://schemas.microsoft.com/office/powerpoint/2010/main" val="3413686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5234A02-7D3B-CD49-A0E0-CACF1D6BF2B3}" type="slidenum">
              <a:rPr lang="en-US" smtClean="0"/>
              <a:t>5</a:t>
            </a:fld>
            <a:endParaRPr lang="en-US"/>
          </a:p>
        </p:txBody>
      </p:sp>
      <p:sp>
        <p:nvSpPr>
          <p:cNvPr id="5" name="Footer Placeholder 4"/>
          <p:cNvSpPr>
            <a:spLocks noGrp="1"/>
          </p:cNvSpPr>
          <p:nvPr>
            <p:ph type="ftr" sz="quarter" idx="11"/>
          </p:nvPr>
        </p:nvSpPr>
        <p:spPr/>
        <p:txBody>
          <a:bodyPr/>
          <a:lstStyle/>
          <a:p>
            <a:r>
              <a:rPr lang="en-US" smtClean="0"/>
              <a:t>Submission</a:t>
            </a:r>
            <a:endParaRPr lang="en-US"/>
          </a:p>
        </p:txBody>
      </p:sp>
      <p:sp>
        <p:nvSpPr>
          <p:cNvPr id="6" name="Header Placeholder 5"/>
          <p:cNvSpPr>
            <a:spLocks noGrp="1"/>
          </p:cNvSpPr>
          <p:nvPr>
            <p:ph type="hdr" sz="quarter" idx="12"/>
          </p:nvPr>
        </p:nvSpPr>
        <p:spPr/>
        <p:txBody>
          <a:bodyPr/>
          <a:lstStyle/>
          <a:p>
            <a:r>
              <a:rPr lang="en-US" smtClean="0"/>
              <a:t>March 2017</a:t>
            </a:r>
            <a:endParaRPr lang="en-US"/>
          </a:p>
        </p:txBody>
      </p:sp>
    </p:spTree>
    <p:extLst>
      <p:ext uri="{BB962C8B-B14F-4D97-AF65-F5344CB8AC3E}">
        <p14:creationId xmlns:p14="http://schemas.microsoft.com/office/powerpoint/2010/main" val="34977007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697761A-F4E6-294D-9AFB-521E0AC40CDA}" type="datetime1">
              <a:rPr lang="en-US" smtClean="0"/>
              <a:t>1/16/20</a:t>
            </a:fld>
            <a:endParaRPr lang="en-US"/>
          </a:p>
        </p:txBody>
      </p:sp>
      <p:sp>
        <p:nvSpPr>
          <p:cNvPr id="5" name="Footer Placeholder 4"/>
          <p:cNvSpPr>
            <a:spLocks noGrp="1"/>
          </p:cNvSpPr>
          <p:nvPr>
            <p:ph type="ftr" sz="quarter" idx="11"/>
          </p:nvPr>
        </p:nvSpPr>
        <p:spPr/>
        <p:txBody>
          <a:bodyPr/>
          <a:lstStyle/>
          <a:p>
            <a:endParaRPr lang="en-US" dirty="0" smtClean="0"/>
          </a:p>
          <a:p>
            <a:endParaRPr lang="en-US" dirty="0"/>
          </a:p>
        </p:txBody>
      </p:sp>
      <p:sp>
        <p:nvSpPr>
          <p:cNvPr id="6" name="Slide Number Placeholder 5"/>
          <p:cNvSpPr>
            <a:spLocks noGrp="1"/>
          </p:cNvSpPr>
          <p:nvPr>
            <p:ph type="sldNum" sz="quarter" idx="12"/>
          </p:nvPr>
        </p:nvSpPr>
        <p:spPr>
          <a:xfrm>
            <a:off x="6324600" y="6356350"/>
            <a:ext cx="2362200" cy="365125"/>
          </a:xfrm>
        </p:spPr>
        <p:txBody>
          <a:bodyPr/>
          <a:lstStyle/>
          <a:p>
            <a:fld id="{1613948B-9904-4F55-AB85-19EFE6CFA19B}" type="slidenum">
              <a:rPr lang="en-US" smtClean="0"/>
              <a:pPr/>
              <a:t>‹#›</a:t>
            </a:fld>
            <a:endParaRPr lang="en-US" dirty="0"/>
          </a:p>
        </p:txBody>
      </p:sp>
      <p:cxnSp>
        <p:nvCxnSpPr>
          <p:cNvPr id="7" name="Straight Connector 6"/>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Date Placeholder 3"/>
          <p:cNvSpPr txBox="1">
            <a:spLocks/>
          </p:cNvSpPr>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Submission</a:t>
            </a: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0" name="Date Placeholder 3"/>
          <p:cNvSpPr txBox="1">
            <a:spLocks/>
          </p:cNvSpPr>
          <p:nvPr userDrawn="1"/>
        </p:nvSpPr>
        <p:spPr>
          <a:xfrm>
            <a:off x="3810000" y="6324600"/>
            <a:ext cx="48768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Jaesang Cha, SNUST</a:t>
            </a: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cxnSp>
        <p:nvCxnSpPr>
          <p:cNvPr id="11" name="Straight Connector 10"/>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userDrawn="1"/>
        </p:nvSpPr>
        <p:spPr>
          <a:xfrm>
            <a:off x="457200" y="152400"/>
            <a:ext cx="1524000" cy="307777"/>
          </a:xfrm>
          <a:prstGeom prst="rect">
            <a:avLst/>
          </a:prstGeom>
          <a:noFill/>
        </p:spPr>
        <p:txBody>
          <a:bodyPr wrap="square" rtlCol="0">
            <a:spAutoFit/>
          </a:bodyPr>
          <a:lstStyle/>
          <a:p>
            <a:r>
              <a:rPr lang="en-US" sz="1400" b="1" dirty="0" smtClean="0">
                <a:latin typeface="Times New Roman" pitchFamily="18" charset="0"/>
                <a:cs typeface="Times New Roman" pitchFamily="18" charset="0"/>
              </a:rPr>
              <a:t>January 2020</a:t>
            </a:r>
            <a:endParaRPr lang="en-US" sz="1400" b="1" dirty="0">
              <a:latin typeface="Times New Roman" pitchFamily="18" charset="0"/>
              <a:cs typeface="Times New Roman" pitchFamily="18" charset="0"/>
            </a:endParaRPr>
          </a:p>
        </p:txBody>
      </p:sp>
      <p:sp>
        <p:nvSpPr>
          <p:cNvPr id="13" name="TextBox 12"/>
          <p:cNvSpPr txBox="1"/>
          <p:nvPr userDrawn="1"/>
        </p:nvSpPr>
        <p:spPr>
          <a:xfrm>
            <a:off x="5410200" y="152400"/>
            <a:ext cx="3276600" cy="307777"/>
          </a:xfrm>
          <a:prstGeom prst="rect">
            <a:avLst/>
          </a:prstGeom>
          <a:noFill/>
        </p:spPr>
        <p:txBody>
          <a:bodyPr wrap="square" rtlCol="0">
            <a:spAutoFit/>
          </a:bodyPr>
          <a:lstStyle/>
          <a:p>
            <a:pPr algn="r"/>
            <a:r>
              <a:rPr lang="en-US" sz="1400" b="1" dirty="0" smtClean="0">
                <a:solidFill>
                  <a:schemeClr val="tx1"/>
                </a:solidFill>
                <a:latin typeface="Times New Roman" pitchFamily="18" charset="0"/>
                <a:cs typeface="Times New Roman" pitchFamily="18" charset="0"/>
              </a:rPr>
              <a:t>doc.: IEEE 15-20-0052</a:t>
            </a:r>
            <a:r>
              <a:rPr lang="en-US" sz="1400" b="1" smtClean="0">
                <a:solidFill>
                  <a:schemeClr val="tx1"/>
                </a:solidFill>
                <a:latin typeface="Times New Roman" pitchFamily="18" charset="0"/>
                <a:cs typeface="Times New Roman" pitchFamily="18" charset="0"/>
              </a:rPr>
              <a:t>-</a:t>
            </a:r>
            <a:r>
              <a:rPr lang="en-US" sz="1400" b="1" smtClean="0">
                <a:solidFill>
                  <a:schemeClr val="tx1"/>
                </a:solidFill>
                <a:latin typeface="Times New Roman" pitchFamily="18" charset="0"/>
                <a:cs typeface="Times New Roman" pitchFamily="18" charset="0"/>
              </a:rPr>
              <a:t>01-</a:t>
            </a:r>
            <a:r>
              <a:rPr lang="en-US" sz="1400" b="1" dirty="0" smtClean="0">
                <a:solidFill>
                  <a:schemeClr val="tx1"/>
                </a:solidFill>
                <a:latin typeface="Times New Roman" pitchFamily="18" charset="0"/>
                <a:cs typeface="Times New Roman" pitchFamily="18" charset="0"/>
              </a:rPr>
              <a:t>0vat</a:t>
            </a:r>
            <a:endParaRPr lang="en-US" sz="1400" b="1" dirty="0">
              <a:solidFill>
                <a:schemeClr val="tx1"/>
              </a:solidFill>
              <a:latin typeface="Times New Roman" pitchFamily="18" charset="0"/>
              <a:cs typeface="Times New Roman" pitchFamily="18" charset="0"/>
            </a:endParaRPr>
          </a:p>
        </p:txBody>
      </p:sp>
    </p:spTree>
  </p:cSld>
  <p:clrMapOvr>
    <a:masterClrMapping/>
  </p:clrMapOvr>
  <p:timing>
    <p:tnLst>
      <p:par>
        <p:cTn xmlns:p14="http://schemas.microsoft.com/office/powerpoint/2010/mai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B968935-F7C2-2943-A84E-BC9132FE84FE}" type="datetime1">
              <a:rPr lang="en-US" smtClean="0"/>
              <a:t>1/16/20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A8EE152-3E99-7342-B6D8-9F040714AC7D}" type="datetime1">
              <a:rPr lang="en-US" smtClean="0"/>
              <a:t>1/16/20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cxnSp>
        <p:nvCxnSpPr>
          <p:cNvPr id="8" name="Straight Connector 7"/>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Box 10"/>
          <p:cNvSpPr txBox="1"/>
          <p:nvPr userDrawn="1"/>
        </p:nvSpPr>
        <p:spPr>
          <a:xfrm>
            <a:off x="457200" y="152400"/>
            <a:ext cx="1752600" cy="307777"/>
          </a:xfrm>
          <a:prstGeom prst="rect">
            <a:avLst/>
          </a:prstGeom>
          <a:noFill/>
        </p:spPr>
        <p:txBody>
          <a:bodyPr wrap="square" rtlCol="0">
            <a:spAutoFit/>
          </a:bodyPr>
          <a:lstStyle/>
          <a:p>
            <a:r>
              <a:rPr lang="en-US" sz="1400" b="1" dirty="0" smtClean="0">
                <a:latin typeface="Times New Roman" pitchFamily="18" charset="0"/>
                <a:cs typeface="Times New Roman" pitchFamily="18" charset="0"/>
              </a:rPr>
              <a:t>January 2020</a:t>
            </a:r>
            <a:endParaRPr lang="en-US" sz="1400" b="1" dirty="0">
              <a:latin typeface="Times New Roman" pitchFamily="18" charset="0"/>
              <a:cs typeface="Times New Roman" pitchFamily="18" charset="0"/>
            </a:endParaRPr>
          </a:p>
        </p:txBody>
      </p:sp>
      <p:sp>
        <p:nvSpPr>
          <p:cNvPr id="12" name="TextBox 11"/>
          <p:cNvSpPr txBox="1"/>
          <p:nvPr userDrawn="1"/>
        </p:nvSpPr>
        <p:spPr>
          <a:xfrm>
            <a:off x="5410200" y="152400"/>
            <a:ext cx="3276600" cy="307777"/>
          </a:xfrm>
          <a:prstGeom prst="rect">
            <a:avLst/>
          </a:prstGeom>
          <a:noFill/>
        </p:spPr>
        <p:txBody>
          <a:bodyPr wrap="square" rtlCol="0">
            <a:spAutoFit/>
          </a:bodyPr>
          <a:lstStyle/>
          <a:p>
            <a:pPr algn="r"/>
            <a:r>
              <a:rPr lang="en-US" sz="1400" b="1" dirty="0" smtClean="0">
                <a:latin typeface="Times New Roman" pitchFamily="18" charset="0"/>
                <a:cs typeface="Times New Roman" pitchFamily="18" charset="0"/>
              </a:rPr>
              <a:t>doc.: IEEE 15-20-0052-00-0vat</a:t>
            </a:r>
            <a:endParaRPr lang="en-US" sz="1400" b="1" dirty="0">
              <a:latin typeface="Times New Roman" pitchFamily="18" charset="0"/>
              <a:cs typeface="Times New Roman" pitchFamily="18" charset="0"/>
            </a:endParaRPr>
          </a:p>
        </p:txBody>
      </p:sp>
      <p:sp>
        <p:nvSpPr>
          <p:cNvPr id="13" name="Date Placeholder 3"/>
          <p:cNvSpPr txBox="1">
            <a:spLocks/>
          </p:cNvSpPr>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Submission</a:t>
            </a: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9" name="Date Placeholder 3"/>
          <p:cNvSpPr txBox="1">
            <a:spLocks/>
          </p:cNvSpPr>
          <p:nvPr userDrawn="1"/>
        </p:nvSpPr>
        <p:spPr>
          <a:xfrm>
            <a:off x="4191000" y="6324600"/>
            <a:ext cx="44958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Jaesang Cha, SNUST</a:t>
            </a: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Tree>
  </p:cSld>
  <p:clrMapOvr>
    <a:masterClrMapping/>
  </p:clrMapOvr>
  <p:timing>
    <p:tnLst>
      <p:par>
        <p:cTn xmlns:p14="http://schemas.microsoft.com/office/powerpoint/2010/mai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25A640E-46A6-FE4D-ABF4-0D518D60FBB9}" type="datetime1">
              <a:rPr lang="en-US" smtClean="0"/>
              <a:t>1/16/20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timing>
    <p:tnLst>
      <p:par>
        <p:cTn xmlns:p14="http://schemas.microsoft.com/office/powerpoint/2010/mai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12879A4-D9B4-F64D-A058-EF37CC0DC8FD}" type="datetime1">
              <a:rPr lang="en-US" smtClean="0"/>
              <a:t>1/16/20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timing>
    <p:tnLst>
      <p:par>
        <p:cTn xmlns:p14="http://schemas.microsoft.com/office/powerpoint/2010/mai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62B5D2A-4D6C-8143-8602-4163F4B50C71}" type="datetime1">
              <a:rPr lang="en-US" smtClean="0"/>
              <a:t>1/16/20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timing>
    <p:tnLst>
      <p:par>
        <p:cTn xmlns:p14="http://schemas.microsoft.com/office/powerpoint/2010/mai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83D3F40-E048-474A-9262-361127BB8570}" type="datetime1">
              <a:rPr lang="en-US" smtClean="0"/>
              <a:t>1/16/20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timing>
    <p:tnLst>
      <p:par>
        <p:cTn xmlns:p14="http://schemas.microsoft.com/office/powerpoint/2010/mai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4854423-2E0A-6547-B4E9-1F109BABAE57}" type="datetime1">
              <a:rPr lang="en-US" smtClean="0"/>
              <a:t>1/16/20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2580BF7-1EF4-924D-A091-E1142F83A0ED}" type="datetime1">
              <a:rPr lang="en-US" smtClean="0"/>
              <a:t>1/16/20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A8B32AF-F286-2345-A16E-116F901FEE7B}" type="datetime1">
              <a:rPr lang="en-US" smtClean="0"/>
              <a:t>1/16/20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56D8D05-7B36-9540-8C07-B77D58EE1E8F}" type="datetime1">
              <a:rPr lang="en-US" smtClean="0"/>
              <a:t>1/16/20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613948B-9904-4F55-AB85-19EFE6CFA19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xmlns:p14="http://schemas.microsoft.com/office/powerpoint/2010/main" id="1" dur="indefinite" restart="never" nodeType="tmRoot"/>
      </p:par>
    </p:tnLst>
  </p:timing>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1.pn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png"/><Relationship Id="rId5" Type="http://schemas.openxmlformats.org/officeDocument/2006/relationships/image" Target="../media/image4.png"/><Relationship Id="rId1" Type="http://schemas.openxmlformats.org/officeDocument/2006/relationships/slideLayout" Target="../slideLayouts/slideLayout1.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ChangeArrowheads="1"/>
          </p:cNvSpPr>
          <p:nvPr/>
        </p:nvSpPr>
        <p:spPr bwMode="auto">
          <a:xfrm>
            <a:off x="0" y="425375"/>
            <a:ext cx="9144000" cy="5755422"/>
          </a:xfrm>
          <a:prstGeom prst="rect">
            <a:avLst/>
          </a:prstGeom>
          <a:noFill/>
          <a:ln w="12700">
            <a:noFill/>
            <a:miter lim="800000"/>
            <a:headEnd type="none" w="sm" len="sm"/>
            <a:tailEnd type="none" w="sm" len="sm"/>
          </a:ln>
          <a:effectLst/>
        </p:spPr>
        <p:txBody>
          <a:bodyPr wrap="square">
            <a:spAutoFit/>
          </a:bodyPr>
          <a:lstStyle/>
          <a:p>
            <a:pPr algn="ctr"/>
            <a:r>
              <a:rPr lang="en-US" sz="1800" b="1" u="sng" dirty="0">
                <a:effectLst>
                  <a:outerShdw blurRad="38100" dist="38100" dir="2700000" algn="tl">
                    <a:srgbClr val="C0C0C0"/>
                  </a:outerShdw>
                </a:effectLst>
                <a:latin typeface="Times New Roman" pitchFamily="18" charset="0"/>
                <a:cs typeface="Times New Roman" pitchFamily="18" charset="0"/>
              </a:rPr>
              <a:t>Project: IEEE P802.15 Working Group for Wireless Personal Area Networks (WPANs)</a:t>
            </a:r>
            <a:endParaRPr lang="en-US" sz="1600" b="1" dirty="0">
              <a:latin typeface="Times New Roman" pitchFamily="18" charset="0"/>
              <a:cs typeface="Times New Roman" pitchFamily="18" charset="0"/>
            </a:endParaRPr>
          </a:p>
          <a:p>
            <a:pPr marL="228600"/>
            <a:r>
              <a:rPr lang="en-US" sz="1600" b="1" dirty="0" smtClean="0">
                <a:latin typeface="Times New Roman" pitchFamily="18" charset="0"/>
                <a:cs typeface="Times New Roman" pitchFamily="18" charset="0"/>
              </a:rPr>
              <a:t>Submission Title:</a:t>
            </a:r>
            <a:r>
              <a:rPr lang="en-US" sz="1600" dirty="0" smtClean="0">
                <a:latin typeface="Times New Roman" pitchFamily="18" charset="0"/>
                <a:cs typeface="Times New Roman" pitchFamily="18" charset="0"/>
              </a:rPr>
              <a:t> </a:t>
            </a:r>
            <a:r>
              <a:rPr lang="en-US" sz="1600" dirty="0">
                <a:latin typeface="Times New Roman" pitchFamily="18" charset="0"/>
                <a:cs typeface="Times New Roman" pitchFamily="18" charset="0"/>
              </a:rPr>
              <a:t>OCC Functional Requirements for IoT/IoL </a:t>
            </a:r>
            <a:r>
              <a:rPr lang="en-US" sz="1600" dirty="0" smtClean="0">
                <a:latin typeface="Times New Roman" pitchFamily="18" charset="0"/>
                <a:cs typeface="Times New Roman" pitchFamily="18" charset="0"/>
              </a:rPr>
              <a:t>Technology based </a:t>
            </a:r>
            <a:r>
              <a:rPr lang="en-US" sz="1600" dirty="0">
                <a:latin typeface="Times New Roman" pitchFamily="18" charset="0"/>
                <a:cs typeface="Times New Roman" pitchFamily="18" charset="0"/>
              </a:rPr>
              <a:t>Connected Cars Network Services</a:t>
            </a:r>
          </a:p>
          <a:p>
            <a:pPr marL="228600"/>
            <a:r>
              <a:rPr lang="en-US" sz="1600" b="1" dirty="0" smtClean="0">
                <a:latin typeface="Times New Roman" pitchFamily="18" charset="0"/>
                <a:cs typeface="Times New Roman" pitchFamily="18" charset="0"/>
              </a:rPr>
              <a:t>Date </a:t>
            </a:r>
            <a:r>
              <a:rPr lang="en-US" sz="1600" b="1" dirty="0">
                <a:latin typeface="Times New Roman" pitchFamily="18" charset="0"/>
                <a:cs typeface="Times New Roman" pitchFamily="18" charset="0"/>
              </a:rPr>
              <a:t>Submitted: </a:t>
            </a:r>
            <a:r>
              <a:rPr lang="en-US" sz="1600" dirty="0" smtClean="0">
                <a:latin typeface="Times New Roman" pitchFamily="18" charset="0"/>
                <a:cs typeface="Times New Roman" pitchFamily="18" charset="0"/>
              </a:rPr>
              <a:t>January 2020</a:t>
            </a:r>
            <a:r>
              <a:rPr lang="en-US" sz="1600" dirty="0">
                <a:latin typeface="Times New Roman" pitchFamily="18" charset="0"/>
                <a:cs typeface="Times New Roman" pitchFamily="18" charset="0"/>
              </a:rPr>
              <a:t>	</a:t>
            </a:r>
            <a:endParaRPr lang="en-US" sz="1600" dirty="0" smtClean="0">
              <a:latin typeface="Times New Roman" pitchFamily="18" charset="0"/>
              <a:cs typeface="Times New Roman" pitchFamily="18" charset="0"/>
            </a:endParaRPr>
          </a:p>
          <a:p>
            <a:pPr marL="228600" algn="just"/>
            <a:r>
              <a:rPr lang="en-US" sz="1600" b="1" dirty="0" smtClean="0">
                <a:latin typeface="Times New Roman" pitchFamily="18" charset="0"/>
                <a:cs typeface="Times New Roman" pitchFamily="18" charset="0"/>
              </a:rPr>
              <a:t>Source</a:t>
            </a:r>
            <a:r>
              <a:rPr lang="en-US" sz="1600" b="1" dirty="0">
                <a:latin typeface="Times New Roman" pitchFamily="18" charset="0"/>
                <a:cs typeface="Times New Roman" pitchFamily="18" charset="0"/>
              </a:rPr>
              <a:t>:</a:t>
            </a:r>
            <a:r>
              <a:rPr lang="en-US" sz="1600" dirty="0">
                <a:latin typeface="Times New Roman" pitchFamily="18" charset="0"/>
                <a:cs typeface="Times New Roman" pitchFamily="18" charset="0"/>
              </a:rPr>
              <a:t> Seongkwon Kim (SNUST), Jaesang Cha (SNUST), Minwoo Lee (SNUST), </a:t>
            </a:r>
            <a:r>
              <a:rPr lang="en-US" sz="1600" dirty="0" err="1">
                <a:latin typeface="Times New Roman" pitchFamily="18" charset="0"/>
                <a:cs typeface="Times New Roman" pitchFamily="18" charset="0"/>
              </a:rPr>
              <a:t>Seongkweon</a:t>
            </a:r>
            <a:r>
              <a:rPr lang="en-US" sz="1600" dirty="0">
                <a:latin typeface="Times New Roman" pitchFamily="18" charset="0"/>
                <a:cs typeface="Times New Roman" pitchFamily="18" charset="0"/>
              </a:rPr>
              <a:t> Kim (SNUST), </a:t>
            </a:r>
            <a:r>
              <a:rPr lang="en-US" sz="1600" dirty="0" err="1">
                <a:latin typeface="Times New Roman" pitchFamily="18" charset="0"/>
                <a:cs typeface="Times New Roman" pitchFamily="18" charset="0"/>
              </a:rPr>
              <a:t>Sangwoon</a:t>
            </a:r>
            <a:r>
              <a:rPr lang="en-US" sz="1600" dirty="0">
                <a:latin typeface="Times New Roman" pitchFamily="18" charset="0"/>
                <a:cs typeface="Times New Roman" pitchFamily="18" charset="0"/>
              </a:rPr>
              <a:t> </a:t>
            </a:r>
            <a:r>
              <a:rPr lang="en-US" sz="1600" dirty="0">
                <a:latin typeface="Times New Roman" pitchFamily="18" charset="0"/>
                <a:cs typeface="Times New Roman" pitchFamily="18" charset="0"/>
              </a:rPr>
              <a:t>Lee (Namseoul Univ.), Jintae Kim (Fivetek Co., Ltd.), Sangil Lim (Signtelecom Co. Ltd.), Deokgun Woo (SNUST), </a:t>
            </a:r>
            <a:r>
              <a:rPr lang="en-US" sz="1600" dirty="0" smtClean="0">
                <a:latin typeface="Times New Roman" pitchFamily="18" charset="0"/>
                <a:cs typeface="Times New Roman" pitchFamily="18" charset="0"/>
              </a:rPr>
              <a:t>Soo-Young </a:t>
            </a:r>
            <a:r>
              <a:rPr lang="en-US" sz="1600" dirty="0">
                <a:latin typeface="Times New Roman" pitchFamily="18" charset="0"/>
                <a:cs typeface="Times New Roman" pitchFamily="18" charset="0"/>
              </a:rPr>
              <a:t>Chang (SYCA) , Vinayagam Mariappan (SNUST)</a:t>
            </a:r>
            <a:endParaRPr lang="en-US" sz="1600" dirty="0" smtClean="0">
              <a:latin typeface="Times New Roman" pitchFamily="18" charset="0"/>
              <a:cs typeface="Times New Roman" pitchFamily="18" charset="0"/>
            </a:endParaRPr>
          </a:p>
          <a:p>
            <a:pPr marL="228600" algn="just"/>
            <a:r>
              <a:rPr lang="en-US" sz="1600" b="1" dirty="0" smtClean="0">
                <a:latin typeface="Times New Roman" pitchFamily="18" charset="0"/>
                <a:cs typeface="Times New Roman" pitchFamily="18" charset="0"/>
              </a:rPr>
              <a:t>Address: </a:t>
            </a:r>
            <a:r>
              <a:rPr lang="en-US" sz="1600" dirty="0" smtClean="0">
                <a:latin typeface="Times New Roman" pitchFamily="18" charset="0"/>
                <a:cs typeface="Times New Roman" pitchFamily="18" charset="0"/>
              </a:rPr>
              <a:t>Contact Information: +82-2-970-6431, FAX: +82-2-970-6123, E-Mail: chajs@seoultech.ac.kr </a:t>
            </a:r>
          </a:p>
          <a:p>
            <a:pPr marL="228600" algn="just"/>
            <a:r>
              <a:rPr lang="en-US" sz="1600" b="1" dirty="0" smtClean="0">
                <a:latin typeface="Times New Roman" pitchFamily="18" charset="0"/>
                <a:cs typeface="Times New Roman" pitchFamily="18" charset="0"/>
              </a:rPr>
              <a:t>Re:</a:t>
            </a:r>
          </a:p>
          <a:p>
            <a:pPr marL="228600" algn="just">
              <a:spcBef>
                <a:spcPts val="600"/>
              </a:spcBef>
              <a:spcAft>
                <a:spcPts val="600"/>
              </a:spcAft>
            </a:pPr>
            <a:r>
              <a:rPr lang="en-US" sz="1600" b="1" dirty="0" smtClean="0">
                <a:latin typeface="Times New Roman" pitchFamily="18" charset="0"/>
                <a:cs typeface="Times New Roman" pitchFamily="18" charset="0"/>
              </a:rPr>
              <a:t>Abstract: </a:t>
            </a:r>
            <a:r>
              <a:rPr lang="en-US" altLang="ko-KR" sz="1600" dirty="0">
                <a:latin typeface="Times New Roman" pitchFamily="18" charset="0"/>
                <a:cs typeface="Times New Roman" pitchFamily="18" charset="0"/>
              </a:rPr>
              <a:t>This </a:t>
            </a:r>
            <a:r>
              <a:rPr lang="en-US" altLang="ko-KR" sz="1600" dirty="0" smtClean="0">
                <a:latin typeface="Times New Roman" pitchFamily="18" charset="0"/>
                <a:cs typeface="Times New Roman" pitchFamily="18" charset="0"/>
              </a:rPr>
              <a:t>document introduces </a:t>
            </a:r>
            <a:r>
              <a:rPr lang="en-US" altLang="ko-KR" sz="1600" dirty="0">
                <a:latin typeface="Times New Roman" pitchFamily="18" charset="0"/>
                <a:cs typeface="Times New Roman" pitchFamily="18" charset="0"/>
              </a:rPr>
              <a:t>the </a:t>
            </a:r>
            <a:r>
              <a:rPr lang="en-US" altLang="ko-KR" sz="1600" dirty="0" smtClean="0">
                <a:latin typeface="Times New Roman" pitchFamily="18" charset="0"/>
                <a:cs typeface="Times New Roman" pitchFamily="18" charset="0"/>
              </a:rPr>
              <a:t>V2V OCC </a:t>
            </a:r>
            <a:r>
              <a:rPr lang="en-US" altLang="ko-KR" sz="1600" dirty="0">
                <a:latin typeface="Times New Roman" pitchFamily="18" charset="0"/>
                <a:cs typeface="Times New Roman" pitchFamily="18" charset="0"/>
              </a:rPr>
              <a:t>Link design consideration for VAT. This proposed </a:t>
            </a:r>
            <a:r>
              <a:rPr lang="en-US" altLang="ko-KR" sz="1600" dirty="0" smtClean="0">
                <a:latin typeface="Times New Roman" pitchFamily="18" charset="0"/>
                <a:cs typeface="Times New Roman" pitchFamily="18" charset="0"/>
              </a:rPr>
              <a:t>OCC based IoT/IoL </a:t>
            </a:r>
            <a:r>
              <a:rPr lang="en-US" altLang="ko-KR" sz="1600" dirty="0">
                <a:latin typeface="Times New Roman" pitchFamily="18" charset="0"/>
                <a:cs typeface="Times New Roman" pitchFamily="18" charset="0"/>
              </a:rPr>
              <a:t>technology </a:t>
            </a:r>
            <a:r>
              <a:rPr lang="en-US" altLang="ko-KR" sz="1600" dirty="0" smtClean="0">
                <a:latin typeface="Times New Roman" pitchFamily="18" charset="0"/>
                <a:cs typeface="Times New Roman" pitchFamily="18" charset="0"/>
              </a:rPr>
              <a:t>used </a:t>
            </a:r>
            <a:r>
              <a:rPr lang="en-US" sz="1600" dirty="0" smtClean="0">
                <a:latin typeface="Times New Roman" pitchFamily="18" charset="0"/>
                <a:cs typeface="Times New Roman" pitchFamily="18" charset="0"/>
              </a:rPr>
              <a:t>in future automotive technology for </a:t>
            </a:r>
            <a:r>
              <a:rPr lang="en-US" altLang="ko-KR" sz="1600" dirty="0" smtClean="0">
                <a:latin typeface="Times New Roman" pitchFamily="18" charset="0"/>
                <a:cs typeface="Times New Roman" pitchFamily="18" charset="0"/>
              </a:rPr>
              <a:t>intelligent car design. This proposed VAT solutions can used  </a:t>
            </a:r>
            <a:r>
              <a:rPr lang="en-US" altLang="ko-KR" sz="1600" dirty="0">
                <a:latin typeface="Times New Roman" pitchFamily="18" charset="0"/>
                <a:cs typeface="Times New Roman" pitchFamily="18" charset="0"/>
              </a:rPr>
              <a:t>to operate on the application services like ITS, ADAS</a:t>
            </a:r>
            <a:r>
              <a:rPr lang="en-US" altLang="ko-KR" sz="1600" dirty="0" smtClean="0">
                <a:latin typeface="Times New Roman" pitchFamily="18" charset="0"/>
                <a:cs typeface="Times New Roman" pitchFamily="18" charset="0"/>
              </a:rPr>
              <a:t>, drone </a:t>
            </a:r>
            <a:r>
              <a:rPr lang="en-US" altLang="ko-KR" sz="1600" dirty="0">
                <a:latin typeface="Times New Roman" pitchFamily="18" charset="0"/>
                <a:cs typeface="Times New Roman" pitchFamily="18" charset="0"/>
              </a:rPr>
              <a:t>using watch security </a:t>
            </a:r>
            <a:r>
              <a:rPr lang="en-US" altLang="ko-KR" sz="1600" dirty="0" smtClean="0">
                <a:latin typeface="Times New Roman" pitchFamily="18" charset="0"/>
                <a:cs typeface="Times New Roman" pitchFamily="18" charset="0"/>
              </a:rPr>
              <a:t>services, </a:t>
            </a:r>
            <a:r>
              <a:rPr lang="en-US" altLang="ko-KR" sz="1600" dirty="0">
                <a:latin typeface="Times New Roman" pitchFamily="18" charset="0"/>
                <a:cs typeface="Times New Roman" pitchFamily="18" charset="0"/>
              </a:rPr>
              <a:t>and etc</a:t>
            </a:r>
            <a:r>
              <a:rPr lang="en-US" altLang="ko-KR" sz="1600" dirty="0" smtClean="0">
                <a:latin typeface="Times New Roman" pitchFamily="18" charset="0"/>
                <a:cs typeface="Times New Roman" pitchFamily="18" charset="0"/>
              </a:rPr>
              <a:t>. </a:t>
            </a:r>
          </a:p>
          <a:p>
            <a:pPr marL="228600" algn="just">
              <a:spcBef>
                <a:spcPts val="600"/>
              </a:spcBef>
              <a:spcAft>
                <a:spcPts val="600"/>
              </a:spcAft>
            </a:pPr>
            <a:r>
              <a:rPr lang="en-US" sz="1600" b="1" dirty="0" smtClean="0">
                <a:latin typeface="Times New Roman" pitchFamily="18" charset="0"/>
                <a:cs typeface="Times New Roman" pitchFamily="18" charset="0"/>
              </a:rPr>
              <a:t>Purpose</a:t>
            </a:r>
            <a:r>
              <a:rPr lang="en-US" sz="1600" b="1" dirty="0">
                <a:latin typeface="Times New Roman" pitchFamily="18" charset="0"/>
                <a:cs typeface="Times New Roman" pitchFamily="18" charset="0"/>
              </a:rPr>
              <a:t>: </a:t>
            </a:r>
            <a:r>
              <a:rPr lang="en-US" sz="1600" dirty="0">
                <a:latin typeface="Times New Roman" pitchFamily="18" charset="0"/>
                <a:cs typeface="Times New Roman" pitchFamily="18" charset="0"/>
              </a:rPr>
              <a:t>To p</a:t>
            </a:r>
            <a:r>
              <a:rPr lang="en-US" sz="1600" dirty="0" smtClean="0">
                <a:latin typeface="Times New Roman" pitchFamily="18" charset="0"/>
                <a:cs typeface="Times New Roman" pitchFamily="18" charset="0"/>
              </a:rPr>
              <a:t>rovided concept </a:t>
            </a:r>
            <a:r>
              <a:rPr lang="en-US" sz="1600" dirty="0">
                <a:latin typeface="Times New Roman" pitchFamily="18" charset="0"/>
                <a:cs typeface="Times New Roman" pitchFamily="18" charset="0"/>
              </a:rPr>
              <a:t>models </a:t>
            </a:r>
            <a:r>
              <a:rPr lang="en-US" sz="1600" dirty="0" smtClean="0">
                <a:latin typeface="Times New Roman" pitchFamily="18" charset="0"/>
                <a:cs typeface="Times New Roman" pitchFamily="18" charset="0"/>
              </a:rPr>
              <a:t>of light communication based IoT/IoL technology solution for </a:t>
            </a:r>
            <a:r>
              <a:rPr lang="en-US" altLang="en-US" sz="1600" dirty="0">
                <a:latin typeface="Times New Roman" panose="02020603050405020304" pitchFamily="18" charset="0"/>
                <a:cs typeface="Times New Roman" panose="02020603050405020304" pitchFamily="18" charset="0"/>
              </a:rPr>
              <a:t>Vehicular Assistant Technology (VAT) Interest Group</a:t>
            </a:r>
            <a:r>
              <a:rPr lang="en-US" sz="1600" b="1" dirty="0" smtClean="0">
                <a:latin typeface="Times New Roman" pitchFamily="18" charset="0"/>
                <a:cs typeface="Times New Roman" pitchFamily="18" charset="0"/>
              </a:rPr>
              <a:t> </a:t>
            </a:r>
            <a:r>
              <a:rPr lang="en-US" sz="1600" dirty="0">
                <a:latin typeface="Times New Roman" pitchFamily="18" charset="0"/>
                <a:cs typeface="Times New Roman" pitchFamily="18" charset="0"/>
              </a:rPr>
              <a:t>	</a:t>
            </a:r>
            <a:endParaRPr lang="en-US" sz="1600" dirty="0" smtClean="0">
              <a:latin typeface="Times New Roman" pitchFamily="18" charset="0"/>
              <a:cs typeface="Times New Roman" pitchFamily="18" charset="0"/>
            </a:endParaRPr>
          </a:p>
          <a:p>
            <a:pPr marL="228600" algn="just">
              <a:spcBef>
                <a:spcPts val="600"/>
              </a:spcBef>
              <a:spcAft>
                <a:spcPts val="600"/>
              </a:spcAft>
            </a:pPr>
            <a:r>
              <a:rPr lang="en-US" sz="1600" b="1" dirty="0" smtClean="0">
                <a:latin typeface="Times New Roman" pitchFamily="18" charset="0"/>
                <a:cs typeface="Times New Roman" pitchFamily="18" charset="0"/>
              </a:rPr>
              <a:t>Notice</a:t>
            </a:r>
            <a:r>
              <a:rPr lang="en-US" sz="1600" b="1" dirty="0">
                <a:latin typeface="Times New Roman" pitchFamily="18" charset="0"/>
                <a:cs typeface="Times New Roman" pitchFamily="18" charset="0"/>
              </a:rPr>
              <a:t>:</a:t>
            </a:r>
            <a:r>
              <a:rPr lang="en-US" sz="1600" dirty="0">
                <a:latin typeface="Times New Roman" pitchFamily="18" charset="0"/>
                <a:cs typeface="Times New Roman"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marL="228600" algn="just"/>
            <a:r>
              <a:rPr lang="en-US" sz="1600" b="1" dirty="0" smtClean="0">
                <a:latin typeface="Times New Roman" pitchFamily="18" charset="0"/>
                <a:cs typeface="Times New Roman" pitchFamily="18" charset="0"/>
              </a:rPr>
              <a:t>Release:</a:t>
            </a:r>
            <a:r>
              <a:rPr lang="en-US" sz="1600" dirty="0">
                <a:latin typeface="Times New Roman" pitchFamily="18" charset="0"/>
                <a:cs typeface="Times New Roman" pitchFamily="18" charset="0"/>
              </a:rPr>
              <a:t> </a:t>
            </a:r>
            <a:r>
              <a:rPr lang="en-US" sz="1600" dirty="0" smtClean="0">
                <a:latin typeface="Times New Roman" pitchFamily="18" charset="0"/>
                <a:cs typeface="Times New Roman" pitchFamily="18" charset="0"/>
              </a:rPr>
              <a:t>The </a:t>
            </a:r>
            <a:r>
              <a:rPr lang="en-US" sz="1600" dirty="0">
                <a:latin typeface="Times New Roman" pitchFamily="18" charset="0"/>
                <a:cs typeface="Times New Roman" pitchFamily="18" charset="0"/>
              </a:rPr>
              <a:t>contributor acknowledges and accepts that this contribution becomes the property of IEEE and may be made publicly available by P802.15.	</a:t>
            </a:r>
          </a:p>
        </p:txBody>
      </p:sp>
      <p:sp>
        <p:nvSpPr>
          <p:cNvPr id="5" name="TextBox 4"/>
          <p:cNvSpPr txBox="1"/>
          <p:nvPr/>
        </p:nvSpPr>
        <p:spPr>
          <a:xfrm>
            <a:off x="4114800" y="6313246"/>
            <a:ext cx="688009"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Slide 1</a:t>
            </a:r>
            <a:endParaRPr lang="en-US" sz="1400" dirty="0">
              <a:latin typeface="Times New Roman" pitchFamily="18" charset="0"/>
              <a:cs typeface="Times New Roman" pitchFamily="18" charset="0"/>
            </a:endParaRPr>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0" y="762000"/>
            <a:ext cx="9144000" cy="6096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altLang="ko-KR" sz="3200" b="1" dirty="0" smtClean="0">
                <a:ea typeface="굴림" panose="020B0600000101010101" pitchFamily="50" charset="-127"/>
              </a:rPr>
              <a:t>Contents</a:t>
            </a:r>
            <a:endParaRPr lang="en-US" sz="3200" b="1" dirty="0"/>
          </a:p>
        </p:txBody>
      </p:sp>
      <p:sp>
        <p:nvSpPr>
          <p:cNvPr id="7" name="Content Placeholder 2"/>
          <p:cNvSpPr txBox="1">
            <a:spLocks/>
          </p:cNvSpPr>
          <p:nvPr/>
        </p:nvSpPr>
        <p:spPr>
          <a:xfrm>
            <a:off x="495300" y="2033587"/>
            <a:ext cx="8343900" cy="2386013"/>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342900" indent="-342900" algn="l">
              <a:buFont typeface="Arial" panose="020B0604020202020204" pitchFamily="34" charset="0"/>
              <a:buChar char="•"/>
              <a:tabLst>
                <a:tab pos="2417763" algn="l"/>
              </a:tabLst>
            </a:pPr>
            <a:r>
              <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Needs for </a:t>
            </a:r>
            <a:r>
              <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Network Service Connectivity in Automotive Technology</a:t>
            </a:r>
            <a:endPar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a:p>
            <a:pPr algn="l">
              <a:tabLst>
                <a:tab pos="2417763" algn="l"/>
              </a:tabLst>
            </a:pPr>
            <a:r>
              <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 </a:t>
            </a:r>
            <a:endParaRPr lang="ru-RU"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a:p>
            <a:pPr marL="342900" indent="-342900" algn="l">
              <a:buFont typeface="Arial" panose="020B0604020202020204" pitchFamily="34" charset="0"/>
              <a:buChar char="•"/>
              <a:tabLst>
                <a:tab pos="2417763" algn="l"/>
              </a:tabLst>
            </a:pPr>
            <a:r>
              <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OCC Functional Requirements for Connected Cars Network Services</a:t>
            </a:r>
            <a:endPar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a:p>
            <a:pPr marL="342900" indent="-342900" algn="l">
              <a:buFont typeface="Arial" panose="020B0604020202020204" pitchFamily="34" charset="0"/>
              <a:buChar char="•"/>
              <a:tabLst>
                <a:tab pos="2417763" algn="l"/>
              </a:tabLst>
            </a:pPr>
            <a:endPar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a:p>
            <a:pPr marL="342900" indent="-342900" algn="l">
              <a:buFont typeface="Arial" panose="020B0604020202020204" pitchFamily="34" charset="0"/>
              <a:buChar char="•"/>
              <a:tabLst>
                <a:tab pos="2417763" algn="l"/>
              </a:tabLst>
            </a:pPr>
            <a:r>
              <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Conclusion</a:t>
            </a:r>
            <a:endParaRPr lang="en-US"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p:txBody>
      </p:sp>
      <p:sp>
        <p:nvSpPr>
          <p:cNvPr id="8" name="TextBox 7"/>
          <p:cNvSpPr txBox="1"/>
          <p:nvPr/>
        </p:nvSpPr>
        <p:spPr>
          <a:xfrm>
            <a:off x="4114800" y="6313246"/>
            <a:ext cx="688009"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Slide 2</a:t>
            </a:r>
            <a:endParaRPr lang="en-US" sz="1400" dirty="0">
              <a:latin typeface="Times New Roman" pitchFamily="18" charset="0"/>
              <a:cs typeface="Times New Roman" pitchFamily="18" charset="0"/>
            </a:endParaRPr>
          </a:p>
        </p:txBody>
      </p:sp>
    </p:spTree>
    <p:extLst>
      <p:ext uri="{BB962C8B-B14F-4D97-AF65-F5344CB8AC3E}">
        <p14:creationId xmlns:p14="http://schemas.microsoft.com/office/powerpoint/2010/main" val="2035284278"/>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4114800" y="6313246"/>
            <a:ext cx="688009"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Slide 3</a:t>
            </a:r>
            <a:endParaRPr lang="en-US" sz="1400" dirty="0">
              <a:latin typeface="Times New Roman" pitchFamily="18" charset="0"/>
              <a:cs typeface="Times New Roman" pitchFamily="18" charset="0"/>
            </a:endParaRPr>
          </a:p>
        </p:txBody>
      </p:sp>
      <p:sp>
        <p:nvSpPr>
          <p:cNvPr id="9" name="Content Placeholder 2"/>
          <p:cNvSpPr txBox="1">
            <a:spLocks/>
          </p:cNvSpPr>
          <p:nvPr/>
        </p:nvSpPr>
        <p:spPr>
          <a:xfrm>
            <a:off x="4299832" y="1600200"/>
            <a:ext cx="4386968" cy="4692930"/>
          </a:xfrm>
          <a:prstGeom prst="rect">
            <a:avLst/>
          </a:prstGeom>
          <a:ln>
            <a:solidFill>
              <a:schemeClr val="bg1"/>
            </a:solidFill>
          </a:ln>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342900" indent="-342900" algn="just">
              <a:buFont typeface="Arial" panose="020B0604020202020204" pitchFamily="34" charset="0"/>
              <a:buChar char="•"/>
              <a:tabLst>
                <a:tab pos="2417763" algn="l"/>
              </a:tabLst>
            </a:pPr>
            <a:r>
              <a:rPr lang="en-US" altLang="ko-KR" sz="1400" b="1"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Needs</a:t>
            </a:r>
          </a:p>
          <a:p>
            <a:pPr marL="628650" lvl="1" indent="-171450" algn="just">
              <a:buFont typeface="Arial" panose="020B0604020202020204" pitchFamily="34" charset="0"/>
              <a:buChar char="–"/>
              <a:tabLst>
                <a:tab pos="2417763" algn="l"/>
              </a:tabLst>
            </a:pPr>
            <a:r>
              <a:rPr lang="en-US" sz="1200" dirty="0" smtClean="0">
                <a:solidFill>
                  <a:schemeClr val="tx1"/>
                </a:solidFill>
                <a:latin typeface="Times New Roman" panose="02020603050405020304" pitchFamily="18" charset="0"/>
                <a:cs typeface="Times New Roman" panose="02020603050405020304" pitchFamily="18" charset="0"/>
              </a:rPr>
              <a:t>Digital technology revolution makes the deep </a:t>
            </a:r>
            <a:r>
              <a:rPr lang="en-US" sz="1200" dirty="0">
                <a:solidFill>
                  <a:schemeClr val="tx1"/>
                </a:solidFill>
                <a:latin typeface="Times New Roman" panose="02020603050405020304" pitchFamily="18" charset="0"/>
                <a:cs typeface="Times New Roman" panose="02020603050405020304" pitchFamily="18" charset="0"/>
              </a:rPr>
              <a:t>impact </a:t>
            </a:r>
            <a:r>
              <a:rPr lang="en-US" sz="1200" dirty="0" smtClean="0">
                <a:solidFill>
                  <a:schemeClr val="tx1"/>
                </a:solidFill>
                <a:latin typeface="Times New Roman" panose="02020603050405020304" pitchFamily="18" charset="0"/>
                <a:cs typeface="Times New Roman" panose="02020603050405020304" pitchFamily="18" charset="0"/>
              </a:rPr>
              <a:t>in the </a:t>
            </a:r>
            <a:r>
              <a:rPr lang="en-US" sz="1200" dirty="0">
                <a:solidFill>
                  <a:schemeClr val="tx1"/>
                </a:solidFill>
                <a:latin typeface="Times New Roman" panose="02020603050405020304" pitchFamily="18" charset="0"/>
                <a:cs typeface="Times New Roman" panose="02020603050405020304" pitchFamily="18" charset="0"/>
              </a:rPr>
              <a:t>automotive </a:t>
            </a:r>
            <a:r>
              <a:rPr lang="en-US" sz="1200" dirty="0" smtClean="0">
                <a:solidFill>
                  <a:schemeClr val="tx1"/>
                </a:solidFill>
                <a:latin typeface="Times New Roman" panose="02020603050405020304" pitchFamily="18" charset="0"/>
                <a:cs typeface="Times New Roman" panose="02020603050405020304" pitchFamily="18" charset="0"/>
              </a:rPr>
              <a:t>industry to offer practically </a:t>
            </a:r>
            <a:r>
              <a:rPr lang="en-US" sz="1200" dirty="0">
                <a:solidFill>
                  <a:schemeClr val="tx1"/>
                </a:solidFill>
                <a:latin typeface="Times New Roman" panose="02020603050405020304" pitchFamily="18" charset="0"/>
                <a:cs typeface="Times New Roman" panose="02020603050405020304" pitchFamily="18" charset="0"/>
              </a:rPr>
              <a:t>unlimited possibilities for a more pleasant and safe driving and travelling experience</a:t>
            </a:r>
            <a:r>
              <a:rPr lang="en-US" sz="1200" dirty="0" smtClean="0">
                <a:solidFill>
                  <a:schemeClr val="tx1"/>
                </a:solidFill>
                <a:latin typeface="Times New Roman" panose="02020603050405020304" pitchFamily="18" charset="0"/>
                <a:cs typeface="Times New Roman" panose="02020603050405020304" pitchFamily="18" charset="0"/>
              </a:rPr>
              <a:t>. </a:t>
            </a:r>
          </a:p>
          <a:p>
            <a:pPr marL="628650" lvl="1" indent="-171450" algn="just">
              <a:buFont typeface="Arial" panose="020B0604020202020204" pitchFamily="34" charset="0"/>
              <a:buChar char="–"/>
              <a:tabLst>
                <a:tab pos="2417763" algn="l"/>
              </a:tabLst>
            </a:pPr>
            <a:r>
              <a:rPr lang="en-US" sz="1200" dirty="0" smtClean="0">
                <a:solidFill>
                  <a:schemeClr val="tx1"/>
                </a:solidFill>
                <a:latin typeface="Times New Roman" panose="02020603050405020304" pitchFamily="18" charset="0"/>
                <a:cs typeface="Times New Roman" panose="02020603050405020304" pitchFamily="18" charset="0"/>
              </a:rPr>
              <a:t>Intelligent Cars is the future automotive technology, the means that the cars are able to Communicate, </a:t>
            </a:r>
            <a:r>
              <a:rPr lang="en-US" sz="1200" dirty="0">
                <a:solidFill>
                  <a:schemeClr val="tx1"/>
                </a:solidFill>
                <a:latin typeface="Times New Roman" panose="02020603050405020304" pitchFamily="18" charset="0"/>
                <a:cs typeface="Times New Roman" panose="02020603050405020304" pitchFamily="18" charset="0"/>
              </a:rPr>
              <a:t>Connected and </a:t>
            </a:r>
            <a:r>
              <a:rPr lang="en-US" sz="1200" dirty="0" smtClean="0">
                <a:solidFill>
                  <a:schemeClr val="tx1"/>
                </a:solidFill>
                <a:latin typeface="Times New Roman" panose="02020603050405020304" pitchFamily="18" charset="0"/>
                <a:cs typeface="Times New Roman" panose="02020603050405020304" pitchFamily="18" charset="0"/>
              </a:rPr>
              <a:t>autonomous features.</a:t>
            </a:r>
            <a:endParaRPr lang="en-US" sz="1200" dirty="0">
              <a:solidFill>
                <a:schemeClr val="tx1"/>
              </a:solidFill>
              <a:latin typeface="Times New Roman" panose="02020603050405020304" pitchFamily="18" charset="0"/>
              <a:cs typeface="Times New Roman" panose="02020603050405020304" pitchFamily="18" charset="0"/>
            </a:endParaRPr>
          </a:p>
          <a:p>
            <a:pPr marL="628650" lvl="1" indent="-171450" algn="just">
              <a:buFont typeface="Arial" panose="020B0604020202020204" pitchFamily="34" charset="0"/>
              <a:buChar char="–"/>
              <a:tabLst>
                <a:tab pos="2417763" algn="l"/>
              </a:tabLst>
            </a:pPr>
            <a:r>
              <a:rPr lang="en-US" sz="1200" dirty="0" smtClean="0">
                <a:solidFill>
                  <a:schemeClr val="tx1"/>
                </a:solidFill>
                <a:latin typeface="Times New Roman" panose="02020603050405020304" pitchFamily="18" charset="0"/>
                <a:cs typeface="Times New Roman" panose="02020603050405020304" pitchFamily="18" charset="0"/>
              </a:rPr>
              <a:t>Aims </a:t>
            </a:r>
            <a:r>
              <a:rPr lang="en-US" sz="1200" dirty="0">
                <a:solidFill>
                  <a:schemeClr val="tx1"/>
                </a:solidFill>
                <a:latin typeface="Times New Roman" panose="02020603050405020304" pitchFamily="18" charset="0"/>
                <a:cs typeface="Times New Roman" panose="02020603050405020304" pitchFamily="18" charset="0"/>
              </a:rPr>
              <a:t>to reduce </a:t>
            </a:r>
            <a:r>
              <a:rPr lang="en-US" sz="1200" dirty="0" smtClean="0">
                <a:solidFill>
                  <a:schemeClr val="tx1"/>
                </a:solidFill>
                <a:latin typeface="Times New Roman" panose="02020603050405020304" pitchFamily="18" charset="0"/>
                <a:cs typeface="Times New Roman" panose="02020603050405020304" pitchFamily="18" charset="0"/>
              </a:rPr>
              <a:t>accidents and </a:t>
            </a:r>
            <a:r>
              <a:rPr lang="en-US" sz="1200" dirty="0">
                <a:solidFill>
                  <a:schemeClr val="tx1"/>
                </a:solidFill>
                <a:latin typeface="Times New Roman" panose="02020603050405020304" pitchFamily="18" charset="0"/>
                <a:cs typeface="Times New Roman" panose="02020603050405020304" pitchFamily="18" charset="0"/>
              </a:rPr>
              <a:t>make </a:t>
            </a:r>
            <a:r>
              <a:rPr lang="en-US" sz="1200" dirty="0" smtClean="0">
                <a:solidFill>
                  <a:schemeClr val="tx1"/>
                </a:solidFill>
                <a:latin typeface="Times New Roman" panose="02020603050405020304" pitchFamily="18" charset="0"/>
                <a:cs typeface="Times New Roman" panose="02020603050405020304" pitchFamily="18" charset="0"/>
              </a:rPr>
              <a:t>enjoyable moment on drive time </a:t>
            </a:r>
            <a:r>
              <a:rPr lang="en-US" sz="1200" dirty="0">
                <a:solidFill>
                  <a:schemeClr val="tx1"/>
                </a:solidFill>
                <a:latin typeface="Times New Roman" panose="02020603050405020304" pitchFamily="18" charset="0"/>
                <a:cs typeface="Times New Roman" panose="02020603050405020304" pitchFamily="18" charset="0"/>
              </a:rPr>
              <a:t>by connecting vehicles with other vehicles, traffic systems, and moving objects</a:t>
            </a:r>
            <a:r>
              <a:rPr lang="en-US" sz="1200" dirty="0" smtClean="0">
                <a:solidFill>
                  <a:schemeClr val="tx1"/>
                </a:solidFill>
                <a:latin typeface="Times New Roman" panose="02020603050405020304" pitchFamily="18" charset="0"/>
                <a:cs typeface="Times New Roman" panose="02020603050405020304" pitchFamily="18" charset="0"/>
              </a:rPr>
              <a:t>.</a:t>
            </a:r>
          </a:p>
          <a:p>
            <a:pPr marL="628650" lvl="1" indent="-171450" algn="just">
              <a:buFont typeface="Arial" panose="020B0604020202020204" pitchFamily="34" charset="0"/>
              <a:buChar char="–"/>
              <a:tabLst>
                <a:tab pos="2417763" algn="l"/>
              </a:tabLst>
            </a:pPr>
            <a:r>
              <a:rPr lang="en-US" sz="1200" dirty="0" smtClean="0">
                <a:solidFill>
                  <a:schemeClr val="tx1"/>
                </a:solidFill>
                <a:latin typeface="Times New Roman" panose="02020603050405020304" pitchFamily="18" charset="0"/>
                <a:cs typeface="Times New Roman" panose="02020603050405020304" pitchFamily="18" charset="0"/>
              </a:rPr>
              <a:t>The network service connectivity has the challenges like </a:t>
            </a:r>
            <a:r>
              <a:rPr lang="en-US" sz="1200" dirty="0">
                <a:solidFill>
                  <a:schemeClr val="tx1"/>
                </a:solidFill>
                <a:latin typeface="Times New Roman" panose="02020603050405020304" pitchFamily="18" charset="0"/>
                <a:cs typeface="Times New Roman" panose="02020603050405020304" pitchFamily="18" charset="0"/>
              </a:rPr>
              <a:t>connectivity </a:t>
            </a:r>
            <a:r>
              <a:rPr lang="en-US" sz="1200" dirty="0" smtClean="0">
                <a:solidFill>
                  <a:schemeClr val="tx1"/>
                </a:solidFill>
                <a:latin typeface="Times New Roman" panose="02020603050405020304" pitchFamily="18" charset="0"/>
                <a:cs typeface="Times New Roman" panose="02020603050405020304" pitchFamily="18" charset="0"/>
              </a:rPr>
              <a:t>lifecycle management, telecom service regulation, spectrum usage, cybersecurity and privacy for automotive industry.</a:t>
            </a:r>
          </a:p>
          <a:p>
            <a:pPr marL="285750" indent="-285750" algn="just">
              <a:buFont typeface="Arial" panose="020B0604020202020204" pitchFamily="34" charset="0"/>
              <a:buChar char="•"/>
              <a:tabLst>
                <a:tab pos="2417763" algn="l"/>
              </a:tabLst>
            </a:pPr>
            <a:r>
              <a:rPr lang="en-US" sz="1400" b="1" dirty="0" smtClean="0">
                <a:solidFill>
                  <a:schemeClr val="tx1"/>
                </a:solidFill>
                <a:latin typeface="Times New Roman" panose="02020603050405020304" pitchFamily="18" charset="0"/>
                <a:cs typeface="Times New Roman" panose="02020603050405020304" pitchFamily="18" charset="0"/>
              </a:rPr>
              <a:t>Basic Concept</a:t>
            </a:r>
            <a:r>
              <a:rPr lang="en-US" sz="1800" b="1" dirty="0" smtClean="0">
                <a:solidFill>
                  <a:schemeClr val="tx1"/>
                </a:solidFill>
                <a:latin typeface="Times New Roman" panose="02020603050405020304" pitchFamily="18" charset="0"/>
                <a:cs typeface="Times New Roman" panose="02020603050405020304" pitchFamily="18" charset="0"/>
              </a:rPr>
              <a:t> </a:t>
            </a:r>
          </a:p>
          <a:p>
            <a:pPr marL="628650" lvl="1" indent="-171450" algn="just">
              <a:buFont typeface="Arial" panose="020B0604020202020204" pitchFamily="34" charset="0"/>
              <a:buChar char="–"/>
              <a:tabLst>
                <a:tab pos="2417763" algn="l"/>
              </a:tabLst>
            </a:pPr>
            <a:r>
              <a:rPr lang="en-US" altLang="ko-KR" sz="12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Propose to use the light spectrum and give advantages over telecom services on </a:t>
            </a:r>
            <a:r>
              <a:rPr lang="en-US" sz="1200" dirty="0">
                <a:solidFill>
                  <a:schemeClr val="tx1"/>
                </a:solidFill>
                <a:latin typeface="Times New Roman" panose="02020603050405020304" pitchFamily="18" charset="0"/>
                <a:cs typeface="Times New Roman" panose="02020603050405020304" pitchFamily="18" charset="0"/>
              </a:rPr>
              <a:t>connectivity lifecycle management, telecom service regulation, spectrum usage, cybersecurity and privacy for automotive </a:t>
            </a:r>
            <a:r>
              <a:rPr lang="en-US" sz="1200" dirty="0" smtClean="0">
                <a:solidFill>
                  <a:schemeClr val="tx1"/>
                </a:solidFill>
                <a:latin typeface="Times New Roman" panose="02020603050405020304" pitchFamily="18" charset="0"/>
                <a:cs typeface="Times New Roman" panose="02020603050405020304" pitchFamily="18" charset="0"/>
              </a:rPr>
              <a:t>industry</a:t>
            </a:r>
            <a:r>
              <a:rPr lang="en-US" altLang="ko-KR" sz="12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a:t>
            </a:r>
          </a:p>
          <a:p>
            <a:pPr marL="628650" lvl="1" indent="-171450" algn="just">
              <a:buFont typeface="Arial" panose="020B0604020202020204" pitchFamily="34" charset="0"/>
              <a:buChar char="–"/>
              <a:tabLst>
                <a:tab pos="2417763" algn="l"/>
              </a:tabLst>
            </a:pPr>
            <a:r>
              <a:rPr lang="en-US" altLang="ko-KR" sz="12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Use the lighting infrastructure and camera system installed in the vehicle and road-way infrastructure to enable connectivity between V2I, V2N, V2V, V2D, etc. </a:t>
            </a:r>
            <a:endParaRPr lang="en-US" altLang="ko-KR" sz="1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p:txBody>
      </p:sp>
      <p:sp>
        <p:nvSpPr>
          <p:cNvPr id="6" name="Title 1"/>
          <p:cNvSpPr txBox="1">
            <a:spLocks/>
          </p:cNvSpPr>
          <p:nvPr/>
        </p:nvSpPr>
        <p:spPr>
          <a:xfrm>
            <a:off x="0" y="533400"/>
            <a:ext cx="9144000" cy="988672"/>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altLang="ko-KR" sz="3200" b="1" dirty="0">
                <a:ea typeface="굴림" panose="020B0600000101010101" pitchFamily="50" charset="-127"/>
              </a:rPr>
              <a:t>Needs for Network Service Connectivity in Automotive Technology</a:t>
            </a:r>
            <a:endParaRPr lang="en-US" sz="3200" b="1" dirty="0"/>
          </a:p>
        </p:txBody>
      </p:sp>
      <p:sp>
        <p:nvSpPr>
          <p:cNvPr id="13" name="Content Placeholder 2"/>
          <p:cNvSpPr txBox="1">
            <a:spLocks/>
          </p:cNvSpPr>
          <p:nvPr/>
        </p:nvSpPr>
        <p:spPr>
          <a:xfrm>
            <a:off x="0" y="4953000"/>
            <a:ext cx="4299832" cy="270093"/>
          </a:xfrm>
          <a:prstGeom prst="rect">
            <a:avLst/>
          </a:prstGeom>
          <a:ln>
            <a:solidFill>
              <a:schemeClr val="bg1"/>
            </a:solidFill>
          </a:ln>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tabLst>
                <a:tab pos="2417763" algn="l"/>
              </a:tabLst>
            </a:pPr>
            <a:r>
              <a:rPr lang="en-US" sz="1000" b="1"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&lt; Network Service Connectivity in Automotive Technology &gt;</a:t>
            </a:r>
            <a:endParaRPr lang="en-US" sz="1000" dirty="0">
              <a:solidFill>
                <a:schemeClr val="tx1"/>
              </a:solidFill>
              <a:latin typeface="Times New Roman" panose="02020603050405020304" pitchFamily="18" charset="0"/>
              <a:cs typeface="Times New Roman" panose="02020603050405020304" pitchFamily="18" charset="0"/>
            </a:endParaRPr>
          </a:p>
        </p:txBody>
      </p:sp>
      <p:grpSp>
        <p:nvGrpSpPr>
          <p:cNvPr id="5" name="Group 4"/>
          <p:cNvGrpSpPr/>
          <p:nvPr/>
        </p:nvGrpSpPr>
        <p:grpSpPr>
          <a:xfrm>
            <a:off x="76200" y="2534262"/>
            <a:ext cx="4247114" cy="2418738"/>
            <a:chOff x="0" y="2357003"/>
            <a:chExt cx="4247114" cy="2418738"/>
          </a:xfrm>
        </p:grpSpPr>
        <p:sp>
          <p:nvSpPr>
            <p:cNvPr id="12" name="Rectangle 11"/>
            <p:cNvSpPr/>
            <p:nvPr/>
          </p:nvSpPr>
          <p:spPr>
            <a:xfrm rot="16200000">
              <a:off x="-170968" y="2527971"/>
              <a:ext cx="557380" cy="215444"/>
            </a:xfrm>
            <a:prstGeom prst="rect">
              <a:avLst/>
            </a:prstGeom>
          </p:spPr>
          <p:txBody>
            <a:bodyPr wrap="square">
              <a:spAutoFit/>
            </a:bodyPr>
            <a:lstStyle/>
            <a:p>
              <a:pPr algn="r"/>
              <a:r>
                <a:rPr lang="en-US" sz="800" b="1" dirty="0"/>
                <a:t>GOOGLE</a:t>
              </a:r>
            </a:p>
          </p:txBody>
        </p:sp>
        <p:pic>
          <p:nvPicPr>
            <p:cNvPr id="2" name="Picture 1"/>
            <p:cNvPicPr>
              <a:picLocks noChangeAspect="1"/>
            </p:cNvPicPr>
            <p:nvPr/>
          </p:nvPicPr>
          <p:blipFill>
            <a:blip r:embed="rId3"/>
            <a:stretch>
              <a:fillRect/>
            </a:stretch>
          </p:blipFill>
          <p:spPr>
            <a:xfrm>
              <a:off x="152400" y="2357003"/>
              <a:ext cx="4094714" cy="2418738"/>
            </a:xfrm>
            <a:prstGeom prst="rect">
              <a:avLst/>
            </a:prstGeom>
          </p:spPr>
        </p:pic>
      </p:grpSp>
    </p:spTree>
    <p:extLst>
      <p:ext uri="{BB962C8B-B14F-4D97-AF65-F5344CB8AC3E}">
        <p14:creationId xmlns:p14="http://schemas.microsoft.com/office/powerpoint/2010/main" val="2334767289"/>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txBox="1">
            <a:spLocks/>
          </p:cNvSpPr>
          <p:nvPr/>
        </p:nvSpPr>
        <p:spPr>
          <a:xfrm>
            <a:off x="0" y="486388"/>
            <a:ext cx="9144000" cy="97386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tabLst>
                <a:tab pos="2417763" algn="l"/>
              </a:tabLst>
            </a:pPr>
            <a:r>
              <a:rPr lang="en-US" altLang="ko-KR" sz="3200" b="1" dirty="0"/>
              <a:t>OCC Functional Requirements for Connected Cars Network Services</a:t>
            </a:r>
          </a:p>
        </p:txBody>
      </p:sp>
      <p:sp>
        <p:nvSpPr>
          <p:cNvPr id="22" name="TextBox 21"/>
          <p:cNvSpPr txBox="1"/>
          <p:nvPr/>
        </p:nvSpPr>
        <p:spPr>
          <a:xfrm>
            <a:off x="4114800" y="6313246"/>
            <a:ext cx="688009"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Slide 4</a:t>
            </a:r>
            <a:endParaRPr lang="en-US" sz="1400" dirty="0">
              <a:latin typeface="Times New Roman" pitchFamily="18" charset="0"/>
              <a:cs typeface="Times New Roman" pitchFamily="18" charset="0"/>
            </a:endParaRPr>
          </a:p>
        </p:txBody>
      </p:sp>
      <p:sp>
        <p:nvSpPr>
          <p:cNvPr id="23" name="TextBox 53"/>
          <p:cNvSpPr txBox="1">
            <a:spLocks noChangeArrowheads="1"/>
          </p:cNvSpPr>
          <p:nvPr/>
        </p:nvSpPr>
        <p:spPr bwMode="auto">
          <a:xfrm>
            <a:off x="127221" y="5936901"/>
            <a:ext cx="4572000"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spcBef>
                <a:spcPct val="20000"/>
              </a:spcBef>
              <a:buChar char="•"/>
              <a:defRPr sz="3200">
                <a:solidFill>
                  <a:schemeClr val="tx1"/>
                </a:solidFill>
                <a:latin typeface="Times New Roman" panose="02020603050405020304" pitchFamily="18" charset="0"/>
              </a:defRPr>
            </a:lvl1pPr>
            <a:lvl2pPr marL="638175"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marL="0" lvl="1" indent="0" algn="ctr" latinLnBrk="1">
              <a:buNone/>
            </a:pPr>
            <a:r>
              <a:rPr kumimoji="0" lang="en-US" altLang="ko-KR" sz="1000" b="1" dirty="0" smtClean="0">
                <a:cs typeface="Times New Roman" panose="02020603050405020304" pitchFamily="18" charset="0"/>
              </a:rPr>
              <a:t>&lt; IoT/IoL Technology based OCC Link for </a:t>
            </a:r>
            <a:r>
              <a:rPr lang="en-US" altLang="ko-KR" sz="1000" b="1" dirty="0" smtClean="0">
                <a:cs typeface="Times New Roman" panose="02020603050405020304" pitchFamily="18" charset="0"/>
              </a:rPr>
              <a:t>Connected Cars</a:t>
            </a:r>
            <a:r>
              <a:rPr kumimoji="0" lang="en-US" altLang="ko-KR" sz="1000" b="1" dirty="0" smtClean="0">
                <a:cs typeface="Times New Roman" panose="02020603050405020304" pitchFamily="18" charset="0"/>
              </a:rPr>
              <a:t> &gt;  </a:t>
            </a:r>
          </a:p>
        </p:txBody>
      </p:sp>
      <p:sp>
        <p:nvSpPr>
          <p:cNvPr id="24" name="Content Placeholder 2"/>
          <p:cNvSpPr txBox="1">
            <a:spLocks/>
          </p:cNvSpPr>
          <p:nvPr/>
        </p:nvSpPr>
        <p:spPr>
          <a:xfrm>
            <a:off x="4419600" y="1380136"/>
            <a:ext cx="4608996" cy="5020664"/>
          </a:xfrm>
          <a:prstGeom prst="rect">
            <a:avLst/>
          </a:prstGeom>
        </p:spPr>
        <p:txBody>
          <a:bodyPr vert="horz" lIns="91440" tIns="45720" rIns="91440" bIns="45720" rtlCol="0">
            <a:normAutofit fontScale="25000" lnSpcReduction="20000"/>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285750" indent="-285750" algn="just">
              <a:lnSpc>
                <a:spcPct val="150000"/>
              </a:lnSpc>
              <a:buFont typeface="Arial" panose="020B0604020202020204" pitchFamily="34" charset="0"/>
              <a:buChar char="•"/>
            </a:pPr>
            <a:r>
              <a:rPr lang="en-US" altLang="ko-KR" sz="4800" b="1"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Connected Cars OCC </a:t>
            </a:r>
            <a:r>
              <a:rPr lang="en-US" altLang="ko-KR" sz="4800" b="1"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Functional Requirements for Network Services </a:t>
            </a:r>
          </a:p>
          <a:p>
            <a:pPr marL="628650" lvl="1" indent="-171450" algn="just">
              <a:lnSpc>
                <a:spcPct val="150000"/>
              </a:lnSpc>
              <a:buFont typeface="Times New Roman" panose="02020603050405020304" pitchFamily="18" charset="0"/>
              <a:buChar char="˗"/>
            </a:pPr>
            <a:r>
              <a:rPr lang="en-US" altLang="ko-KR" sz="4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Flicker Free Optical Channel Model</a:t>
            </a:r>
          </a:p>
          <a:p>
            <a:pPr marL="628650" lvl="1" indent="-171450" algn="just">
              <a:lnSpc>
                <a:spcPct val="150000"/>
              </a:lnSpc>
              <a:buFont typeface="Times New Roman" panose="02020603050405020304" pitchFamily="18" charset="0"/>
              <a:buChar char="˗"/>
            </a:pPr>
            <a:r>
              <a:rPr lang="en-US" altLang="ko-KR" sz="4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High Data Rate (</a:t>
            </a:r>
            <a:r>
              <a:rPr lang="en-US" altLang="ko-KR" sz="4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1Mb/s and </a:t>
            </a:r>
            <a:r>
              <a:rPr lang="en-US" altLang="ko-KR" sz="4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more )</a:t>
            </a:r>
          </a:p>
          <a:p>
            <a:pPr marL="628650" lvl="1" indent="-171450" algn="just">
              <a:lnSpc>
                <a:spcPct val="150000"/>
              </a:lnSpc>
              <a:buFont typeface="Times New Roman" panose="02020603050405020304" pitchFamily="18" charset="0"/>
              <a:buChar char="˗"/>
            </a:pPr>
            <a:r>
              <a:rPr lang="en-US" altLang="ko-KR" sz="4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Long Range ( more than 20 0meters)</a:t>
            </a:r>
          </a:p>
          <a:p>
            <a:pPr marL="628650" lvl="1" indent="-171450" algn="just">
              <a:lnSpc>
                <a:spcPct val="150000"/>
              </a:lnSpc>
              <a:buFont typeface="Times New Roman" panose="02020603050405020304" pitchFamily="18" charset="0"/>
              <a:buChar char="˗"/>
            </a:pPr>
            <a:r>
              <a:rPr lang="en-US" altLang="ko-KR" sz="4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Intelligent  Hanover Methods</a:t>
            </a:r>
          </a:p>
          <a:p>
            <a:pPr marL="628650" lvl="1" indent="-171450" algn="just">
              <a:lnSpc>
                <a:spcPct val="150000"/>
              </a:lnSpc>
              <a:buFont typeface="Times New Roman" panose="02020603050405020304" pitchFamily="18" charset="0"/>
              <a:buChar char="˗"/>
            </a:pPr>
            <a:r>
              <a:rPr lang="en-US" altLang="ko-KR" sz="4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 Fast Vehicle Detection and RoI Extraction</a:t>
            </a:r>
          </a:p>
          <a:p>
            <a:pPr marL="628650" lvl="1" indent="-171450" algn="just">
              <a:lnSpc>
                <a:spcPct val="150000"/>
              </a:lnSpc>
              <a:buFont typeface="Times New Roman" panose="02020603050405020304" pitchFamily="18" charset="0"/>
              <a:buChar char="˗"/>
            </a:pPr>
            <a:r>
              <a:rPr lang="en-US" altLang="ko-KR" sz="4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Modulations : </a:t>
            </a:r>
          </a:p>
          <a:p>
            <a:pPr marL="1200150" lvl="2" indent="-285750" algn="just">
              <a:lnSpc>
                <a:spcPct val="150000"/>
              </a:lnSpc>
              <a:buFont typeface="Arial" panose="020B0604020202020204" pitchFamily="34" charset="0"/>
              <a:buChar char="▫"/>
            </a:pPr>
            <a:r>
              <a:rPr lang="en-US" altLang="ko-KR" sz="4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OOK, VPPM, Offset-VPWM, Multilevel PPM, Inverted PPM, Subcarrier PPM, DSSS SIK etc.</a:t>
            </a:r>
          </a:p>
          <a:p>
            <a:pPr marL="628650" lvl="1" indent="-171450" algn="just">
              <a:lnSpc>
                <a:spcPct val="150000"/>
              </a:lnSpc>
              <a:buFont typeface="Times New Roman" panose="02020603050405020304" pitchFamily="18" charset="0"/>
              <a:buChar char="˗"/>
            </a:pPr>
            <a:r>
              <a:rPr lang="en-US" altLang="ko-KR" sz="4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Day-Night </a:t>
            </a:r>
            <a:r>
              <a:rPr lang="en-US" altLang="ko-KR" sz="4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Communication Mode </a:t>
            </a:r>
          </a:p>
          <a:p>
            <a:pPr marL="628650" lvl="1" indent="-171450" algn="just">
              <a:lnSpc>
                <a:spcPct val="150000"/>
              </a:lnSpc>
              <a:buFont typeface="Times New Roman" panose="02020603050405020304" pitchFamily="18" charset="0"/>
              <a:buChar char="˗"/>
            </a:pPr>
            <a:r>
              <a:rPr lang="en-US" altLang="ko-KR" sz="4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Supported LoS (Line of Sight), Shake correction</a:t>
            </a:r>
          </a:p>
          <a:p>
            <a:pPr marL="285750" indent="-285750" algn="just">
              <a:lnSpc>
                <a:spcPct val="150000"/>
              </a:lnSpc>
              <a:buFont typeface="Arial" panose="020B0604020202020204" pitchFamily="34" charset="0"/>
              <a:buChar char="•"/>
            </a:pPr>
            <a:r>
              <a:rPr lang="en-US" altLang="ko-KR" sz="4800" b="1"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Required Key OCC Components to Enable Connected Car </a:t>
            </a:r>
            <a:r>
              <a:rPr lang="en-US" altLang="ko-KR" sz="4800" b="1"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Network Services</a:t>
            </a:r>
          </a:p>
          <a:p>
            <a:pPr marL="628650" lvl="1" indent="-171450" algn="just">
              <a:lnSpc>
                <a:spcPct val="150000"/>
              </a:lnSpc>
              <a:buFont typeface="Times New Roman" panose="02020603050405020304" pitchFamily="18" charset="0"/>
              <a:buChar char="˗"/>
            </a:pPr>
            <a:r>
              <a:rPr lang="en-US" altLang="ko-KR" sz="4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Reducing </a:t>
            </a:r>
            <a:r>
              <a:rPr lang="en-US" altLang="ko-KR" sz="4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processing time(Algorithm, HW Enhancement, etc.) and High performance </a:t>
            </a:r>
            <a:r>
              <a:rPr lang="en-US" altLang="ko-KR" sz="4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camera (</a:t>
            </a:r>
            <a:r>
              <a:rPr lang="en-US" altLang="ko-KR" sz="4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more then 60FPS or Burst Mode supported)</a:t>
            </a:r>
          </a:p>
          <a:p>
            <a:pPr marL="628650" lvl="1" indent="-171450" algn="just">
              <a:lnSpc>
                <a:spcPct val="150000"/>
              </a:lnSpc>
              <a:buFont typeface="Times New Roman" panose="02020603050405020304" pitchFamily="18" charset="0"/>
              <a:buChar char="˗"/>
            </a:pPr>
            <a:r>
              <a:rPr lang="en-US" altLang="ko-KR" sz="4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Multi-Camera &amp; Multi-Processor(It need to image stitching method)</a:t>
            </a:r>
          </a:p>
          <a:p>
            <a:pPr marL="628650" lvl="1" indent="-171450" algn="just">
              <a:lnSpc>
                <a:spcPct val="150000"/>
              </a:lnSpc>
              <a:buFont typeface="Times New Roman" panose="02020603050405020304" pitchFamily="18" charset="0"/>
              <a:buChar char="˗"/>
            </a:pPr>
            <a:r>
              <a:rPr lang="en-US" altLang="ko-KR" sz="4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Single-Camera &amp; Multi-Processor(It need to reduce processing time)</a:t>
            </a:r>
          </a:p>
          <a:p>
            <a:pPr marL="628650" lvl="1" indent="-171450" algn="just">
              <a:lnSpc>
                <a:spcPct val="150000"/>
              </a:lnSpc>
              <a:buFont typeface="Times New Roman" panose="02020603050405020304" pitchFamily="18" charset="0"/>
              <a:buChar char="˗"/>
            </a:pPr>
            <a:r>
              <a:rPr lang="en-US" altLang="ko-KR" sz="4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Line Tracking/RoI Segmentation(Hough, AdjustThresold, etc.)</a:t>
            </a:r>
          </a:p>
          <a:p>
            <a:pPr marL="628650" lvl="1" indent="-171450" algn="just">
              <a:lnSpc>
                <a:spcPct val="150000"/>
              </a:lnSpc>
              <a:buFont typeface="Times New Roman" panose="02020603050405020304" pitchFamily="18" charset="0"/>
              <a:buChar char="˗"/>
            </a:pPr>
            <a:r>
              <a:rPr lang="en-US" altLang="ko-KR" sz="4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Key point Extraction Algorithm(FAST, SURF, etc.)</a:t>
            </a:r>
          </a:p>
          <a:p>
            <a:pPr marL="628650" lvl="1" indent="-171450" algn="just">
              <a:lnSpc>
                <a:spcPct val="150000"/>
              </a:lnSpc>
              <a:buFont typeface="Times New Roman" panose="02020603050405020304" pitchFamily="18" charset="0"/>
              <a:buChar char="˗"/>
            </a:pPr>
            <a:r>
              <a:rPr lang="en-US" altLang="ko-KR" sz="4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Vehicle </a:t>
            </a:r>
            <a:r>
              <a:rPr lang="en-US" altLang="ko-KR" sz="4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Backlight and Back-side </a:t>
            </a:r>
            <a:r>
              <a:rPr lang="en-US" altLang="ko-KR" sz="4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camera support to back-side network</a:t>
            </a:r>
            <a:endParaRPr lang="en-US" altLang="ko-KR" sz="4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p:txBody>
      </p:sp>
      <p:pic>
        <p:nvPicPr>
          <p:cNvPr id="7" name="Picture 6"/>
          <p:cNvPicPr>
            <a:picLocks noChangeAspect="1"/>
          </p:cNvPicPr>
          <p:nvPr/>
        </p:nvPicPr>
        <p:blipFill>
          <a:blip r:embed="rId3"/>
          <a:stretch>
            <a:fillRect/>
          </a:stretch>
        </p:blipFill>
        <p:spPr>
          <a:xfrm>
            <a:off x="33868" y="1879599"/>
            <a:ext cx="2057400" cy="1783840"/>
          </a:xfrm>
          <a:prstGeom prst="rect">
            <a:avLst/>
          </a:prstGeom>
        </p:spPr>
      </p:pic>
      <p:pic>
        <p:nvPicPr>
          <p:cNvPr id="8" name="Picture 7"/>
          <p:cNvPicPr>
            <a:picLocks noChangeAspect="1"/>
          </p:cNvPicPr>
          <p:nvPr/>
        </p:nvPicPr>
        <p:blipFill>
          <a:blip r:embed="rId4"/>
          <a:stretch>
            <a:fillRect/>
          </a:stretch>
        </p:blipFill>
        <p:spPr>
          <a:xfrm>
            <a:off x="2065867" y="1525310"/>
            <a:ext cx="2217238" cy="1827490"/>
          </a:xfrm>
          <a:prstGeom prst="rect">
            <a:avLst/>
          </a:prstGeom>
        </p:spPr>
      </p:pic>
      <p:pic>
        <p:nvPicPr>
          <p:cNvPr id="10" name="Picture 9"/>
          <p:cNvPicPr>
            <a:picLocks noChangeAspect="1"/>
          </p:cNvPicPr>
          <p:nvPr/>
        </p:nvPicPr>
        <p:blipFill>
          <a:blip r:embed="rId5"/>
          <a:stretch>
            <a:fillRect/>
          </a:stretch>
        </p:blipFill>
        <p:spPr>
          <a:xfrm>
            <a:off x="457200" y="3793555"/>
            <a:ext cx="3352800" cy="2037416"/>
          </a:xfrm>
          <a:prstGeom prst="rect">
            <a:avLst/>
          </a:prstGeom>
        </p:spPr>
      </p:pic>
    </p:spTree>
    <p:extLst>
      <p:ext uri="{BB962C8B-B14F-4D97-AF65-F5344CB8AC3E}">
        <p14:creationId xmlns:p14="http://schemas.microsoft.com/office/powerpoint/2010/main" val="2506635346"/>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16276" y="762000"/>
            <a:ext cx="9144000" cy="6096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altLang="ko-KR" sz="3200" b="1" dirty="0"/>
              <a:t>Conclusion</a:t>
            </a:r>
            <a:endParaRPr lang="en-US" sz="3200" b="1" dirty="0"/>
          </a:p>
        </p:txBody>
      </p:sp>
      <p:sp>
        <p:nvSpPr>
          <p:cNvPr id="7" name="Content Placeholder 2"/>
          <p:cNvSpPr txBox="1">
            <a:spLocks/>
          </p:cNvSpPr>
          <p:nvPr/>
        </p:nvSpPr>
        <p:spPr>
          <a:xfrm>
            <a:off x="424648" y="1483271"/>
            <a:ext cx="8262151" cy="4718303"/>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285750" indent="-285750" algn="just">
              <a:lnSpc>
                <a:spcPct val="150000"/>
              </a:lnSpc>
              <a:buFont typeface="Arial" panose="020B0604020202020204" pitchFamily="34" charset="0"/>
              <a:buChar char="•"/>
            </a:pPr>
            <a:r>
              <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Proposed the OCC based IoT/IoL technology used in future automotive technology for intelligent car </a:t>
            </a:r>
            <a:r>
              <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design.</a:t>
            </a:r>
          </a:p>
          <a:p>
            <a:pPr marL="285750" indent="-285750" algn="just">
              <a:lnSpc>
                <a:spcPct val="150000"/>
              </a:lnSpc>
              <a:buFont typeface="Arial" panose="020B0604020202020204" pitchFamily="34" charset="0"/>
              <a:buChar char="•"/>
            </a:pPr>
            <a:r>
              <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The modern days vehicle driving provide higher traveling speed so the design of connected car need to enable high data rate, high mobility </a:t>
            </a:r>
            <a:r>
              <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performance</a:t>
            </a:r>
            <a:r>
              <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 and </a:t>
            </a:r>
            <a:r>
              <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long range </a:t>
            </a:r>
            <a:r>
              <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are considered as </a:t>
            </a:r>
            <a:r>
              <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important issue in </a:t>
            </a:r>
            <a:r>
              <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vehicular </a:t>
            </a:r>
            <a:r>
              <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communications.</a:t>
            </a:r>
          </a:p>
          <a:p>
            <a:pPr marL="285750" indent="-285750" algn="just">
              <a:lnSpc>
                <a:spcPct val="150000"/>
              </a:lnSpc>
              <a:buFont typeface="Arial" panose="020B0604020202020204" pitchFamily="34" charset="0"/>
              <a:buChar char="•"/>
            </a:pPr>
            <a:r>
              <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Connected Cars IoT/IoL links </a:t>
            </a:r>
            <a:r>
              <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need to consider the </a:t>
            </a:r>
            <a:r>
              <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single-camera </a:t>
            </a:r>
            <a:r>
              <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&amp; </a:t>
            </a:r>
            <a:r>
              <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multi-processing unit </a:t>
            </a:r>
            <a:r>
              <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or </a:t>
            </a:r>
            <a:r>
              <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multi-camera </a:t>
            </a:r>
            <a:r>
              <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&amp; </a:t>
            </a:r>
            <a:r>
              <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multi-processing unit, </a:t>
            </a:r>
            <a:r>
              <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High FPS Camera, </a:t>
            </a:r>
            <a:r>
              <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Motion and Vehicle Camera Shake </a:t>
            </a:r>
            <a:r>
              <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correction and </a:t>
            </a:r>
            <a:r>
              <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etc. to provide effective communication between vehicle to vehicle, vehicle to infrastructure, etc.</a:t>
            </a:r>
          </a:p>
        </p:txBody>
      </p:sp>
      <p:sp>
        <p:nvSpPr>
          <p:cNvPr id="8" name="TextBox 7"/>
          <p:cNvSpPr txBox="1"/>
          <p:nvPr/>
        </p:nvSpPr>
        <p:spPr>
          <a:xfrm>
            <a:off x="4114800" y="6313246"/>
            <a:ext cx="688009" cy="307777"/>
          </a:xfrm>
          <a:prstGeom prst="rect">
            <a:avLst/>
          </a:prstGeom>
          <a:noFill/>
        </p:spPr>
        <p:txBody>
          <a:bodyPr wrap="none" rtlCol="0">
            <a:spAutoFit/>
          </a:bodyPr>
          <a:lstStyle/>
          <a:p>
            <a:r>
              <a:rPr lang="en-US" sz="1400" smtClean="0">
                <a:latin typeface="Times New Roman" pitchFamily="18" charset="0"/>
                <a:cs typeface="Times New Roman" pitchFamily="18" charset="0"/>
              </a:rPr>
              <a:t>Slide 5</a:t>
            </a:r>
            <a:endParaRPr lang="en-US" sz="1400" dirty="0" smtClean="0">
              <a:latin typeface="Times New Roman" pitchFamily="18" charset="0"/>
              <a:cs typeface="Times New Roman" pitchFamily="18" charset="0"/>
            </a:endParaRPr>
          </a:p>
        </p:txBody>
      </p:sp>
    </p:spTree>
    <p:extLst>
      <p:ext uri="{BB962C8B-B14F-4D97-AF65-F5344CB8AC3E}">
        <p14:creationId xmlns:p14="http://schemas.microsoft.com/office/powerpoint/2010/main" val="2774627707"/>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11234</TotalTime>
  <Words>581</Words>
  <Application>Microsoft Macintosh PowerPoint</Application>
  <PresentationFormat>On-screen Show (4:3)</PresentationFormat>
  <Paragraphs>70</Paragraphs>
  <Slides>5</Slides>
  <Notes>5</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NEW BAND PLAN FOR 15.7</dc:title>
  <dc:creator>Soo-Young Chang</dc:creator>
  <cp:lastModifiedBy>Soo-Young Chang</cp:lastModifiedBy>
  <cp:revision>578</cp:revision>
  <cp:lastPrinted>2017-05-07T15:48:38Z</cp:lastPrinted>
  <dcterms:created xsi:type="dcterms:W3CDTF">2010-05-15T17:50:32Z</dcterms:created>
  <dcterms:modified xsi:type="dcterms:W3CDTF">2020-01-16T17:44:31Z</dcterms:modified>
</cp:coreProperties>
</file>