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handoutMasterIdLst>
    <p:handoutMasterId r:id="rId9"/>
  </p:handoutMasterIdLst>
  <p:sldIdLst>
    <p:sldId id="280" r:id="rId2"/>
    <p:sldId id="311" r:id="rId3"/>
    <p:sldId id="305" r:id="rId4"/>
    <p:sldId id="309" r:id="rId5"/>
    <p:sldId id="313" r:id="rId6"/>
    <p:sldId id="312" r:id="rId7"/>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99BFF"/>
    <a:srgbClr val="4CFF4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601" autoAdjust="0"/>
    <p:restoredTop sz="94660"/>
  </p:normalViewPr>
  <p:slideViewPr>
    <p:cSldViewPr>
      <p:cViewPr varScale="1">
        <p:scale>
          <a:sx n="115" d="100"/>
          <a:sy n="115" d="100"/>
        </p:scale>
        <p:origin x="1842" y="114"/>
      </p:cViewPr>
      <p:guideLst>
        <p:guide orient="horz" pos="2160"/>
        <p:guide pos="2880"/>
      </p:guideLst>
    </p:cSldViewPr>
  </p:slideViewPr>
  <p:notesTextViewPr>
    <p:cViewPr>
      <p:scale>
        <a:sx n="100" d="100"/>
        <a:sy n="100" d="100"/>
      </p:scale>
      <p:origin x="0" y="0"/>
    </p:cViewPr>
  </p:notesTextViewPr>
  <p:notesViewPr>
    <p:cSldViewPr>
      <p:cViewPr varScale="1">
        <p:scale>
          <a:sx n="77" d="100"/>
          <a:sy n="77" d="100"/>
        </p:scale>
        <p:origin x="-3324" y="-76"/>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 Id="rId14" Type="http://schemas.microsoft.com/office/2015/10/relationships/revisionInfo" Target="revisionInfo.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r>
              <a:rPr lang="en-US"/>
              <a:t>March 2017</a:t>
            </a:r>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0ED5AFC9-7AB8-5B40-A4AD-2D01B55EE979}" type="datetime1">
              <a:rPr lang="en-US" smtClean="0"/>
              <a:t>11/14/2019</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r>
              <a:rPr lang="en-US"/>
              <a:t>Submission</a:t>
            </a:r>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BCA4752B-70B9-0544-8D79-25A28646B0BC}" type="slidenum">
              <a:rPr lang="en-US" smtClean="0"/>
              <a:t>‹#›</a:t>
            </a:fld>
            <a:endParaRPr lang="en-US"/>
          </a:p>
        </p:txBody>
      </p:sp>
    </p:spTree>
    <p:extLst>
      <p:ext uri="{BB962C8B-B14F-4D97-AF65-F5344CB8AC3E}">
        <p14:creationId xmlns:p14="http://schemas.microsoft.com/office/powerpoint/2010/main" val="1347699823"/>
      </p:ext>
    </p:extLst>
  </p:cSld>
  <p:clrMap bg1="lt1" tx1="dk1" bg2="lt2" tx2="dk2" accent1="accent1" accent2="accent2" accent3="accent3" accent4="accent4" accent5="accent5" accent6="accent6" hlink="hlink" folHlink="folHlink"/>
  <p:hf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r>
              <a:rPr lang="en-US"/>
              <a:t>March 2017</a:t>
            </a:r>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B303C4BF-C31F-4E46-8E72-4609933140BC}" type="datetime1">
              <a:rPr lang="en-US" smtClean="0"/>
              <a:t>11/14/2019</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r>
              <a:rPr lang="en-US"/>
              <a:t>Submission</a:t>
            </a:r>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15234A02-7D3B-CD49-A0E0-CACF1D6BF2B3}" type="slidenum">
              <a:rPr lang="en-US" smtClean="0"/>
              <a:t>‹#›</a:t>
            </a:fld>
            <a:endParaRPr lang="en-US"/>
          </a:p>
        </p:txBody>
      </p:sp>
    </p:spTree>
    <p:extLst>
      <p:ext uri="{BB962C8B-B14F-4D97-AF65-F5344CB8AC3E}">
        <p14:creationId xmlns:p14="http://schemas.microsoft.com/office/powerpoint/2010/main" val="539939169"/>
      </p:ext>
    </p:extLst>
  </p:cSld>
  <p:clrMap bg1="lt1" tx1="dk1" bg2="lt2" tx2="dk2" accent1="accent1" accent2="accent2" accent3="accent3" accent4="accent4" accent5="accent5" accent6="accent6" hlink="hlink" folHlink="folHlink"/>
  <p:hf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5234A02-7D3B-CD49-A0E0-CACF1D6BF2B3}" type="slidenum">
              <a:rPr lang="en-US" smtClean="0"/>
              <a:t>1</a:t>
            </a:fld>
            <a:endParaRPr lang="en-US"/>
          </a:p>
        </p:txBody>
      </p:sp>
      <p:sp>
        <p:nvSpPr>
          <p:cNvPr id="5" name="Footer Placeholder 4"/>
          <p:cNvSpPr>
            <a:spLocks noGrp="1"/>
          </p:cNvSpPr>
          <p:nvPr>
            <p:ph type="ftr" sz="quarter" idx="11"/>
          </p:nvPr>
        </p:nvSpPr>
        <p:spPr/>
        <p:txBody>
          <a:bodyPr/>
          <a:lstStyle/>
          <a:p>
            <a:r>
              <a:rPr lang="en-US"/>
              <a:t>Submission</a:t>
            </a:r>
          </a:p>
        </p:txBody>
      </p:sp>
      <p:sp>
        <p:nvSpPr>
          <p:cNvPr id="6" name="Header Placeholder 5"/>
          <p:cNvSpPr>
            <a:spLocks noGrp="1"/>
          </p:cNvSpPr>
          <p:nvPr>
            <p:ph type="hdr" sz="quarter" idx="12"/>
          </p:nvPr>
        </p:nvSpPr>
        <p:spPr/>
        <p:txBody>
          <a:bodyPr/>
          <a:lstStyle/>
          <a:p>
            <a:r>
              <a:rPr lang="en-US"/>
              <a:t>March 2017</a:t>
            </a:r>
          </a:p>
        </p:txBody>
      </p:sp>
    </p:spTree>
    <p:extLst>
      <p:ext uri="{BB962C8B-B14F-4D97-AF65-F5344CB8AC3E}">
        <p14:creationId xmlns:p14="http://schemas.microsoft.com/office/powerpoint/2010/main" val="42426403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C697761A-F4E6-294D-9AFB-521E0AC40CDA}" type="datetime1">
              <a:rPr lang="en-US" smtClean="0"/>
              <a:t>11/14/2019</a:t>
            </a:fld>
            <a:endParaRPr lang="en-US" dirty="0"/>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6324600" y="6356350"/>
            <a:ext cx="2362200" cy="365125"/>
          </a:xfrm>
        </p:spPr>
        <p:txBody>
          <a:bodyPr/>
          <a:lstStyle/>
          <a:p>
            <a:fld id="{1613948B-9904-4F55-AB85-19EFE6CFA19B}" type="slidenum">
              <a:rPr lang="en-US" smtClean="0"/>
              <a:pPr/>
              <a:t>‹#›</a:t>
            </a:fld>
            <a:endParaRPr lang="en-US" dirty="0"/>
          </a:p>
        </p:txBody>
      </p:sp>
      <p:cxnSp>
        <p:nvCxnSpPr>
          <p:cNvPr id="7" name="Straight Connector 6"/>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Date Placeholder 3"/>
          <p:cNvSpPr txBox="1">
            <a:spLocks/>
          </p:cNvSpPr>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0" name="Date Placeholder 3"/>
          <p:cNvSpPr txBox="1">
            <a:spLocks/>
          </p:cNvSpPr>
          <p:nvPr userDrawn="1"/>
        </p:nvSpPr>
        <p:spPr>
          <a:xfrm>
            <a:off x="6781800" y="6349377"/>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cxnSp>
        <p:nvCxnSpPr>
          <p:cNvPr id="11" name="Straight Connector 10"/>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userDrawn="1"/>
        </p:nvSpPr>
        <p:spPr>
          <a:xfrm>
            <a:off x="457200" y="152400"/>
            <a:ext cx="1524000" cy="307777"/>
          </a:xfrm>
          <a:prstGeom prst="rect">
            <a:avLst/>
          </a:prstGeom>
          <a:noFill/>
        </p:spPr>
        <p:txBody>
          <a:bodyPr wrap="square" rtlCol="0">
            <a:spAutoFit/>
          </a:bodyPr>
          <a:lstStyle/>
          <a:p>
            <a:r>
              <a:rPr lang="en-US" sz="1400" b="1" dirty="0" smtClean="0">
                <a:latin typeface="Times New Roman" pitchFamily="18" charset="0"/>
                <a:cs typeface="Times New Roman" pitchFamily="18" charset="0"/>
              </a:rPr>
              <a:t>November</a:t>
            </a:r>
            <a:r>
              <a:rPr lang="en-US" sz="1400" b="1" baseline="0" dirty="0" smtClean="0">
                <a:latin typeface="Times New Roman" pitchFamily="18" charset="0"/>
                <a:cs typeface="Times New Roman" pitchFamily="18" charset="0"/>
              </a:rPr>
              <a:t> </a:t>
            </a:r>
            <a:r>
              <a:rPr lang="en-US" sz="1400" b="1" baseline="0" dirty="0" smtClean="0">
                <a:latin typeface="Times New Roman" pitchFamily="18" charset="0"/>
                <a:cs typeface="Times New Roman" pitchFamily="18" charset="0"/>
              </a:rPr>
              <a:t>2019</a:t>
            </a:r>
            <a:endParaRPr lang="en-US" sz="1400" b="1" dirty="0">
              <a:latin typeface="Times New Roman" pitchFamily="18" charset="0"/>
              <a:cs typeface="Times New Roman" pitchFamily="18" charset="0"/>
            </a:endParaRPr>
          </a:p>
        </p:txBody>
      </p:sp>
      <p:sp>
        <p:nvSpPr>
          <p:cNvPr id="13" name="TextBox 12"/>
          <p:cNvSpPr txBox="1"/>
          <p:nvPr userDrawn="1"/>
        </p:nvSpPr>
        <p:spPr>
          <a:xfrm>
            <a:off x="5410200" y="152400"/>
            <a:ext cx="3276600" cy="307777"/>
          </a:xfrm>
          <a:prstGeom prst="rect">
            <a:avLst/>
          </a:prstGeom>
          <a:noFill/>
        </p:spPr>
        <p:txBody>
          <a:bodyPr wrap="square" rtlCol="0">
            <a:spAutoFit/>
          </a:bodyPr>
          <a:lstStyle/>
          <a:p>
            <a:pPr algn="r"/>
            <a:r>
              <a:rPr lang="en-US" sz="1400" b="1" dirty="0">
                <a:latin typeface="Times New Roman" pitchFamily="18" charset="0"/>
                <a:cs typeface="Times New Roman" pitchFamily="18" charset="0"/>
              </a:rPr>
              <a:t>doc.: IEEE </a:t>
            </a:r>
            <a:r>
              <a:rPr lang="en-US" sz="1400" b="1" dirty="0" smtClean="0">
                <a:latin typeface="Times New Roman" pitchFamily="18" charset="0"/>
                <a:cs typeface="Times New Roman" pitchFamily="18" charset="0"/>
              </a:rPr>
              <a:t>15-19-0557-00-0vat</a:t>
            </a:r>
            <a:endParaRPr lang="en-US" sz="1400" b="1" dirty="0">
              <a:latin typeface="Times New Roman" pitchFamily="18" charset="0"/>
              <a:cs typeface="Times New Roman" pitchFamily="18" charset="0"/>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B968935-F7C2-2943-A84E-BC9132FE84FE}" type="datetime1">
              <a:rPr lang="en-US" smtClean="0"/>
              <a:t>11/14/2019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A8EE152-3E99-7342-B6D8-9F040714AC7D}" type="datetime1">
              <a:rPr lang="en-US" smtClean="0"/>
              <a:t>11/14/2019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8" name="Straight Connector 7"/>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Box 10"/>
          <p:cNvSpPr txBox="1"/>
          <p:nvPr userDrawn="1"/>
        </p:nvSpPr>
        <p:spPr>
          <a:xfrm>
            <a:off x="457200" y="152400"/>
            <a:ext cx="1524000" cy="307777"/>
          </a:xfrm>
          <a:prstGeom prst="rect">
            <a:avLst/>
          </a:prstGeom>
          <a:noFill/>
        </p:spPr>
        <p:txBody>
          <a:bodyPr wrap="square" rtlCol="0">
            <a:spAutoFit/>
          </a:bodyPr>
          <a:lstStyle/>
          <a:p>
            <a:r>
              <a:rPr lang="en-US" sz="1400" b="1" dirty="0" smtClean="0">
                <a:latin typeface="Times New Roman" pitchFamily="18" charset="0"/>
                <a:cs typeface="Times New Roman" pitchFamily="18" charset="0"/>
              </a:rPr>
              <a:t>November 2019</a:t>
            </a:r>
            <a:endParaRPr lang="en-US" sz="1400" b="1" dirty="0">
              <a:latin typeface="Times New Roman" pitchFamily="18" charset="0"/>
              <a:cs typeface="Times New Roman" pitchFamily="18" charset="0"/>
            </a:endParaRPr>
          </a:p>
        </p:txBody>
      </p:sp>
      <p:sp>
        <p:nvSpPr>
          <p:cNvPr id="12" name="TextBox 11"/>
          <p:cNvSpPr txBox="1"/>
          <p:nvPr userDrawn="1"/>
        </p:nvSpPr>
        <p:spPr>
          <a:xfrm>
            <a:off x="5410200" y="152400"/>
            <a:ext cx="3276600" cy="307777"/>
          </a:xfrm>
          <a:prstGeom prst="rect">
            <a:avLst/>
          </a:prstGeom>
          <a:noFill/>
        </p:spPr>
        <p:txBody>
          <a:bodyPr wrap="square" rtlCol="0">
            <a:spAutoFit/>
          </a:bodyPr>
          <a:lstStyle/>
          <a:p>
            <a:pPr algn="r"/>
            <a:r>
              <a:rPr lang="en-US" sz="1400" b="1" dirty="0">
                <a:latin typeface="Times New Roman" pitchFamily="18" charset="0"/>
                <a:cs typeface="Times New Roman" pitchFamily="18" charset="0"/>
              </a:rPr>
              <a:t>doc.: IEEE </a:t>
            </a:r>
            <a:r>
              <a:rPr lang="en-US" sz="1400" b="1" dirty="0" smtClean="0">
                <a:latin typeface="Times New Roman" pitchFamily="18" charset="0"/>
                <a:cs typeface="Times New Roman" pitchFamily="18" charset="0"/>
              </a:rPr>
              <a:t>15-19-0557-00-0vat</a:t>
            </a:r>
            <a:endParaRPr lang="en-US" sz="1400" b="1" dirty="0">
              <a:latin typeface="Times New Roman" pitchFamily="18" charset="0"/>
              <a:cs typeface="Times New Roman" pitchFamily="18" charset="0"/>
            </a:endParaRPr>
          </a:p>
        </p:txBody>
      </p:sp>
      <p:sp>
        <p:nvSpPr>
          <p:cNvPr id="13" name="Date Placeholder 3"/>
          <p:cNvSpPr txBox="1">
            <a:spLocks/>
          </p:cNvSpPr>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9" name="Date Placeholder 3"/>
          <p:cNvSpPr txBox="1">
            <a:spLocks/>
          </p:cNvSpPr>
          <p:nvPr userDrawn="1"/>
        </p:nvSpPr>
        <p:spPr>
          <a:xfrm>
            <a:off x="6553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25A640E-46A6-FE4D-ABF4-0D518D60FBB9}" type="datetime1">
              <a:rPr lang="en-US" smtClean="0"/>
              <a:t>11/14/2019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12879A4-D9B4-F64D-A058-EF37CC0DC8FD}" type="datetime1">
              <a:rPr lang="en-US" smtClean="0"/>
              <a:t>11/14/2019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62B5D2A-4D6C-8143-8602-4163F4B50C71}" type="datetime1">
              <a:rPr lang="en-US" smtClean="0"/>
              <a:t>11/14/2019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83D3F40-E048-474A-9262-361127BB8570}" type="datetime1">
              <a:rPr lang="en-US" smtClean="0"/>
              <a:t>11/14/2019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4854423-2E0A-6547-B4E9-1F109BABAE57}" type="datetime1">
              <a:rPr lang="en-US" smtClean="0"/>
              <a:t>11/14/2019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2580BF7-1EF4-924D-A091-E1142F83A0ED}" type="datetime1">
              <a:rPr lang="en-US" smtClean="0"/>
              <a:t>11/14/2019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A8B32AF-F286-2345-A16E-116F901FEE7B}" type="datetime1">
              <a:rPr lang="en-US" smtClean="0"/>
              <a:t>11/14/2019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56D8D05-7B36-9540-8C07-B77D58EE1E8F}" type="datetime1">
              <a:rPr lang="en-US" smtClean="0"/>
              <a:t>11/14/2019</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613948B-9904-4F55-AB85-19EFE6CFA19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ChangeArrowheads="1"/>
          </p:cNvSpPr>
          <p:nvPr/>
        </p:nvSpPr>
        <p:spPr bwMode="auto">
          <a:xfrm>
            <a:off x="152400" y="533400"/>
            <a:ext cx="8991600" cy="5355312"/>
          </a:xfrm>
          <a:prstGeom prst="rect">
            <a:avLst/>
          </a:prstGeom>
          <a:noFill/>
          <a:ln w="12700">
            <a:noFill/>
            <a:miter lim="800000"/>
            <a:headEnd type="none" w="sm" len="sm"/>
            <a:tailEnd type="none" w="sm" len="sm"/>
          </a:ln>
          <a:effectLst/>
        </p:spPr>
        <p:txBody>
          <a:bodyPr>
            <a:spAutoFit/>
          </a:bodyPr>
          <a:lstStyle/>
          <a:p>
            <a:pPr algn="ctr"/>
            <a:r>
              <a:rPr lang="en-US" sz="1800" b="1" u="sng" dirty="0">
                <a:effectLst>
                  <a:outerShdw blurRad="38100" dist="38100" dir="2700000" algn="tl">
                    <a:srgbClr val="C0C0C0"/>
                  </a:outerShdw>
                </a:effectLst>
                <a:latin typeface="Times New Roman" pitchFamily="18" charset="0"/>
                <a:cs typeface="Times New Roman" pitchFamily="18" charset="0"/>
              </a:rPr>
              <a:t>Project: IEEE P802.15 Working Group for Wireless Personal Area Networks (WPANs)</a:t>
            </a:r>
            <a:endParaRPr lang="en-US" sz="1600" b="1" dirty="0">
              <a:latin typeface="Times New Roman" pitchFamily="18" charset="0"/>
              <a:cs typeface="Times New Roman" pitchFamily="18" charset="0"/>
            </a:endParaRPr>
          </a:p>
          <a:p>
            <a:pPr marL="228600"/>
            <a:endParaRPr lang="en-US" sz="1600" b="1" dirty="0">
              <a:latin typeface="Times New Roman" pitchFamily="18" charset="0"/>
              <a:cs typeface="Times New Roman" pitchFamily="18" charset="0"/>
            </a:endParaRPr>
          </a:p>
          <a:p>
            <a:pPr marL="228600"/>
            <a:r>
              <a:rPr lang="en-US" sz="1600" b="1" dirty="0">
                <a:latin typeface="Times New Roman" pitchFamily="18" charset="0"/>
                <a:cs typeface="Times New Roman" pitchFamily="18" charset="0"/>
              </a:rPr>
              <a:t>Submission Title : </a:t>
            </a:r>
            <a:r>
              <a:rPr lang="en-US" sz="1600" b="1" dirty="0" smtClean="0">
                <a:latin typeface="Times New Roman" pitchFamily="18" charset="0"/>
                <a:cs typeface="Times New Roman" pitchFamily="18" charset="0"/>
              </a:rPr>
              <a:t>Technical challenges in hybrid OCC/</a:t>
            </a:r>
            <a:r>
              <a:rPr lang="en-US" sz="1600" b="1" dirty="0" err="1" smtClean="0">
                <a:latin typeface="Times New Roman" pitchFamily="18" charset="0"/>
                <a:cs typeface="Times New Roman" pitchFamily="18" charset="0"/>
              </a:rPr>
              <a:t>LiFi</a:t>
            </a:r>
            <a:r>
              <a:rPr lang="en-US" sz="1600" b="1" dirty="0" smtClean="0">
                <a:latin typeface="Times New Roman" pitchFamily="18" charset="0"/>
                <a:cs typeface="Times New Roman" pitchFamily="18" charset="0"/>
              </a:rPr>
              <a:t> system. </a:t>
            </a:r>
            <a:endParaRPr lang="en-US" sz="1600" dirty="0">
              <a:latin typeface="Times New Roman" pitchFamily="18" charset="0"/>
              <a:cs typeface="Times New Roman" pitchFamily="18" charset="0"/>
            </a:endParaRPr>
          </a:p>
          <a:p>
            <a:pPr marL="228600"/>
            <a:r>
              <a:rPr lang="en-US" sz="1600" b="1" dirty="0">
                <a:latin typeface="Times New Roman" pitchFamily="18" charset="0"/>
                <a:cs typeface="Times New Roman" pitchFamily="18" charset="0"/>
              </a:rPr>
              <a:t>Date Submitted : </a:t>
            </a:r>
            <a:r>
              <a:rPr lang="en-US" sz="1600" dirty="0" smtClean="0">
                <a:latin typeface="Times New Roman" pitchFamily="18" charset="0"/>
                <a:cs typeface="Times New Roman" pitchFamily="18" charset="0"/>
              </a:rPr>
              <a:t>[Nov, 2019]</a:t>
            </a:r>
            <a:r>
              <a:rPr lang="en-US" sz="1600" dirty="0">
                <a:latin typeface="Times New Roman" pitchFamily="18" charset="0"/>
                <a:cs typeface="Times New Roman" pitchFamily="18" charset="0"/>
              </a:rPr>
              <a:t>	</a:t>
            </a:r>
          </a:p>
          <a:p>
            <a:pPr marL="228600" algn="just"/>
            <a:endParaRPr lang="en-US" sz="1600" b="1" dirty="0">
              <a:latin typeface="Times New Roman" pitchFamily="18" charset="0"/>
              <a:cs typeface="Times New Roman" pitchFamily="18" charset="0"/>
            </a:endParaRPr>
          </a:p>
          <a:p>
            <a:pPr marL="228600" algn="just"/>
            <a:r>
              <a:rPr lang="en-US" sz="1600" b="1" dirty="0">
                <a:latin typeface="Times New Roman" pitchFamily="18" charset="0"/>
                <a:cs typeface="Times New Roman" pitchFamily="18" charset="0"/>
              </a:rPr>
              <a:t>Source : </a:t>
            </a:r>
            <a:r>
              <a:rPr lang="en-US" sz="1600" dirty="0" err="1">
                <a:latin typeface="Times New Roman" pitchFamily="18" charset="0"/>
                <a:cs typeface="Times New Roman" pitchFamily="18" charset="0"/>
              </a:rPr>
              <a:t>Moh</a:t>
            </a:r>
            <a:r>
              <a:rPr lang="en-US" sz="1600" dirty="0">
                <a:latin typeface="Times New Roman" pitchFamily="18" charset="0"/>
                <a:cs typeface="Times New Roman" pitchFamily="18" charset="0"/>
              </a:rPr>
              <a:t>. Khalid Hasan, </a:t>
            </a:r>
            <a:r>
              <a:rPr lang="en-US" sz="1600" dirty="0" smtClean="0">
                <a:latin typeface="Times New Roman" pitchFamily="18" charset="0"/>
                <a:cs typeface="Times New Roman" pitchFamily="18" charset="0"/>
              </a:rPr>
              <a:t>Md</a:t>
            </a:r>
            <a:r>
              <a:rPr lang="en-US" sz="1600" dirty="0">
                <a:latin typeface="Times New Roman" pitchFamily="18" charset="0"/>
                <a:cs typeface="Times New Roman" pitchFamily="18" charset="0"/>
              </a:rPr>
              <a:t>. </a:t>
            </a:r>
            <a:r>
              <a:rPr lang="en-US" sz="1600" dirty="0" err="1" smtClean="0">
                <a:latin typeface="Times New Roman" pitchFamily="18" charset="0"/>
                <a:cs typeface="Times New Roman" pitchFamily="18" charset="0"/>
              </a:rPr>
              <a:t>Shahjalal</a:t>
            </a:r>
            <a:r>
              <a:rPr lang="en-US" sz="1600" dirty="0" smtClean="0">
                <a:latin typeface="Times New Roman" pitchFamily="18" charset="0"/>
                <a:cs typeface="Times New Roman" pitchFamily="18" charset="0"/>
              </a:rPr>
              <a:t>, Md. </a:t>
            </a:r>
            <a:r>
              <a:rPr lang="en-US" sz="1600" dirty="0" err="1" smtClean="0">
                <a:latin typeface="Times New Roman" pitchFamily="18" charset="0"/>
                <a:cs typeface="Times New Roman" pitchFamily="18" charset="0"/>
              </a:rPr>
              <a:t>Mainul</a:t>
            </a:r>
            <a:r>
              <a:rPr lang="en-US" sz="1600" dirty="0" smtClean="0">
                <a:latin typeface="Times New Roman" pitchFamily="18" charset="0"/>
                <a:cs typeface="Times New Roman" pitchFamily="18" charset="0"/>
              </a:rPr>
              <a:t> Islam, Mostafa </a:t>
            </a:r>
            <a:r>
              <a:rPr lang="en-US" sz="1600" dirty="0">
                <a:latin typeface="Times New Roman" pitchFamily="18" charset="0"/>
                <a:cs typeface="Times New Roman" pitchFamily="18" charset="0"/>
              </a:rPr>
              <a:t>Zaman Chowdhury, </a:t>
            </a:r>
            <a:r>
              <a:rPr lang="en-US" sz="1600" dirty="0" smtClean="0">
                <a:latin typeface="Times New Roman" pitchFamily="18" charset="0"/>
                <a:cs typeface="Times New Roman" pitchFamily="18" charset="0"/>
              </a:rPr>
              <a:t>and </a:t>
            </a:r>
            <a:r>
              <a:rPr lang="en-US" sz="1600" dirty="0" err="1">
                <a:latin typeface="Times New Roman" pitchFamily="18" charset="0"/>
                <a:cs typeface="Times New Roman" pitchFamily="18" charset="0"/>
              </a:rPr>
              <a:t>Yeong</a:t>
            </a:r>
            <a:r>
              <a:rPr lang="en-US" sz="1600" dirty="0">
                <a:latin typeface="Times New Roman" pitchFamily="18" charset="0"/>
                <a:cs typeface="Times New Roman" pitchFamily="18" charset="0"/>
              </a:rPr>
              <a:t> Min </a:t>
            </a:r>
            <a:r>
              <a:rPr lang="en-US" sz="1600" dirty="0" smtClean="0">
                <a:latin typeface="Times New Roman" pitchFamily="18" charset="0"/>
                <a:cs typeface="Times New Roman" pitchFamily="18" charset="0"/>
              </a:rPr>
              <a:t>Jang</a:t>
            </a:r>
            <a:endParaRPr lang="en-US" sz="1600" dirty="0">
              <a:latin typeface="Times New Roman" pitchFamily="18" charset="0"/>
              <a:cs typeface="Times New Roman" pitchFamily="18" charset="0"/>
            </a:endParaRPr>
          </a:p>
          <a:p>
            <a:pPr marL="228600" algn="just"/>
            <a:r>
              <a:rPr lang="en-US" sz="1600" b="1" dirty="0">
                <a:latin typeface="Times New Roman" pitchFamily="18" charset="0"/>
                <a:cs typeface="Times New Roman" pitchFamily="18" charset="0"/>
              </a:rPr>
              <a:t>Company : </a:t>
            </a:r>
            <a:r>
              <a:rPr lang="en-US" sz="1600" dirty="0">
                <a:latin typeface="Times New Roman" pitchFamily="18" charset="0"/>
                <a:cs typeface="Times New Roman" pitchFamily="18" charset="0"/>
              </a:rPr>
              <a:t>[</a:t>
            </a:r>
            <a:r>
              <a:rPr lang="en-US" sz="1600" dirty="0" err="1">
                <a:latin typeface="Times New Roman" pitchFamily="18" charset="0"/>
                <a:cs typeface="Times New Roman" pitchFamily="18" charset="0"/>
              </a:rPr>
              <a:t>Kookmin</a:t>
            </a:r>
            <a:r>
              <a:rPr lang="en-US" sz="1600" dirty="0">
                <a:latin typeface="Times New Roman" pitchFamily="18" charset="0"/>
                <a:cs typeface="Times New Roman" pitchFamily="18" charset="0"/>
              </a:rPr>
              <a:t> University]</a:t>
            </a:r>
            <a:endParaRPr lang="en-US" sz="1600" b="1" dirty="0">
              <a:latin typeface="Times New Roman" pitchFamily="18" charset="0"/>
              <a:cs typeface="Times New Roman" pitchFamily="18" charset="0"/>
            </a:endParaRPr>
          </a:p>
          <a:p>
            <a:r>
              <a:rPr lang="en-US" altLang="ja-JP" sz="1600" dirty="0">
                <a:ea typeface="ＭＳ Ｐゴシック" charset="-128"/>
              </a:rPr>
              <a:t>     </a:t>
            </a:r>
            <a:r>
              <a:rPr lang="en-US" altLang="ja-JP" sz="1600" b="1" dirty="0">
                <a:latin typeface="Times New Roman" pitchFamily="18" charset="0"/>
                <a:cs typeface="Times New Roman" pitchFamily="18" charset="0"/>
              </a:rPr>
              <a:t>Address</a:t>
            </a:r>
            <a:r>
              <a:rPr lang="en-US" altLang="ja-JP" sz="1600" dirty="0">
                <a:latin typeface="Times New Roman" pitchFamily="18" charset="0"/>
                <a:cs typeface="Times New Roman" pitchFamily="18" charset="0"/>
              </a:rPr>
              <a:t> : [Seoul, Korea]</a:t>
            </a:r>
          </a:p>
          <a:p>
            <a:r>
              <a:rPr lang="en-US" altLang="ja-JP" sz="1600" dirty="0">
                <a:latin typeface="Times New Roman" pitchFamily="18" charset="0"/>
                <a:cs typeface="Times New Roman" pitchFamily="18" charset="0"/>
              </a:rPr>
              <a:t>     </a:t>
            </a:r>
            <a:r>
              <a:rPr lang="en-US" altLang="ja-JP" sz="1600" b="1" dirty="0">
                <a:latin typeface="Times New Roman" pitchFamily="18" charset="0"/>
                <a:cs typeface="Times New Roman" pitchFamily="18" charset="0"/>
              </a:rPr>
              <a:t>Voice</a:t>
            </a:r>
            <a:r>
              <a:rPr lang="en-US" altLang="ja-JP" sz="1600" dirty="0">
                <a:latin typeface="Times New Roman" pitchFamily="18" charset="0"/>
                <a:cs typeface="Times New Roman" pitchFamily="18" charset="0"/>
              </a:rPr>
              <a:t> : [+82-2-910-5068], E-Mail: [</a:t>
            </a:r>
            <a:r>
              <a:rPr lang="en-US" altLang="ko-KR" sz="1600" dirty="0">
                <a:latin typeface="Times New Roman" pitchFamily="18" charset="0"/>
                <a:cs typeface="Times New Roman" pitchFamily="18" charset="0"/>
              </a:rPr>
              <a:t>yjang@kookmin.ac.kr</a:t>
            </a:r>
            <a:r>
              <a:rPr lang="en-US" altLang="ja-JP" sz="1600" dirty="0">
                <a:latin typeface="Times New Roman" pitchFamily="18" charset="0"/>
                <a:cs typeface="Times New Roman" pitchFamily="18" charset="0"/>
              </a:rPr>
              <a:t>]</a:t>
            </a:r>
          </a:p>
          <a:p>
            <a:r>
              <a:rPr lang="en-US" sz="1600" b="1" dirty="0">
                <a:latin typeface="Times New Roman" pitchFamily="18" charset="0"/>
                <a:ea typeface="ＭＳ Ｐゴシック" charset="-128"/>
                <a:cs typeface="Times New Roman" pitchFamily="18" charset="0"/>
              </a:rPr>
              <a:t>     </a:t>
            </a:r>
            <a:r>
              <a:rPr lang="en-US" sz="1600" b="1" dirty="0">
                <a:latin typeface="Times New Roman" pitchFamily="18" charset="0"/>
                <a:cs typeface="Times New Roman" pitchFamily="18" charset="0"/>
              </a:rPr>
              <a:t>Re :</a:t>
            </a:r>
          </a:p>
          <a:p>
            <a:pPr marL="228600" algn="just">
              <a:spcBef>
                <a:spcPts val="600"/>
              </a:spcBef>
              <a:spcAft>
                <a:spcPts val="600"/>
              </a:spcAft>
            </a:pPr>
            <a:r>
              <a:rPr lang="en-US" sz="1600" b="1" dirty="0">
                <a:latin typeface="Times New Roman" pitchFamily="18" charset="0"/>
                <a:cs typeface="Times New Roman" pitchFamily="18" charset="0"/>
              </a:rPr>
              <a:t>Abstract : </a:t>
            </a:r>
            <a:r>
              <a:rPr lang="en-US" sz="1600" dirty="0" smtClean="0">
                <a:latin typeface="Times New Roman" pitchFamily="18" charset="0"/>
                <a:cs typeface="Times New Roman" pitchFamily="18" charset="0"/>
              </a:rPr>
              <a:t>This document presents an overview of technical limitations considering transmission of OCC and </a:t>
            </a:r>
            <a:r>
              <a:rPr lang="en-US" sz="1600" dirty="0" err="1" smtClean="0">
                <a:latin typeface="Times New Roman" pitchFamily="18" charset="0"/>
                <a:cs typeface="Times New Roman" pitchFamily="18" charset="0"/>
              </a:rPr>
              <a:t>LiFi</a:t>
            </a:r>
            <a:r>
              <a:rPr lang="en-US" sz="1600" dirty="0" smtClean="0">
                <a:latin typeface="Times New Roman" pitchFamily="18" charset="0"/>
                <a:cs typeface="Times New Roman" pitchFamily="18" charset="0"/>
              </a:rPr>
              <a:t> data.</a:t>
            </a:r>
            <a:r>
              <a:rPr lang="en-US" sz="1600" dirty="0">
                <a:latin typeface="Times New Roman" pitchFamily="18" charset="0"/>
                <a:cs typeface="Times New Roman" pitchFamily="18" charset="0"/>
              </a:rPr>
              <a:t>	</a:t>
            </a:r>
          </a:p>
          <a:p>
            <a:pPr marL="228600">
              <a:spcBef>
                <a:spcPts val="600"/>
              </a:spcBef>
              <a:spcAft>
                <a:spcPts val="600"/>
              </a:spcAft>
            </a:pPr>
            <a:r>
              <a:rPr lang="en-US" sz="1600" b="1" dirty="0">
                <a:latin typeface="Times New Roman" pitchFamily="18" charset="0"/>
                <a:cs typeface="Times New Roman" pitchFamily="18" charset="0"/>
              </a:rPr>
              <a:t>Purpose : </a:t>
            </a:r>
            <a:r>
              <a:rPr lang="en-US" sz="1600" dirty="0" smtClean="0">
                <a:latin typeface="Times New Roman" pitchFamily="18" charset="0"/>
                <a:cs typeface="Times New Roman" pitchFamily="18" charset="0"/>
              </a:rPr>
              <a:t>To discuss the challenges of data transmission in hybrid OCC/</a:t>
            </a:r>
            <a:r>
              <a:rPr lang="en-US" sz="1600" dirty="0" err="1" smtClean="0">
                <a:latin typeface="Times New Roman" pitchFamily="18" charset="0"/>
                <a:cs typeface="Times New Roman" pitchFamily="18" charset="0"/>
              </a:rPr>
              <a:t>LiFi</a:t>
            </a:r>
            <a:r>
              <a:rPr lang="en-US" sz="1600" dirty="0" smtClean="0">
                <a:latin typeface="Times New Roman" pitchFamily="18" charset="0"/>
                <a:cs typeface="Times New Roman" pitchFamily="18" charset="0"/>
              </a:rPr>
              <a:t> system.</a:t>
            </a:r>
            <a:endParaRPr lang="en-US" sz="1600" dirty="0">
              <a:latin typeface="Times New Roman" pitchFamily="18" charset="0"/>
              <a:cs typeface="Times New Roman" pitchFamily="18" charset="0"/>
            </a:endParaRPr>
          </a:p>
          <a:p>
            <a:pPr marL="228600" algn="just"/>
            <a:r>
              <a:rPr lang="en-US" sz="1600" b="1" dirty="0">
                <a:latin typeface="Times New Roman" pitchFamily="18" charset="0"/>
                <a:cs typeface="Times New Roman" pitchFamily="18" charset="0"/>
              </a:rPr>
              <a:t>Notice:</a:t>
            </a:r>
            <a:r>
              <a:rPr lang="en-US" sz="1600" dirty="0">
                <a:latin typeface="Times New Roman" pitchFamily="18" charset="0"/>
                <a:cs typeface="Times New Roman"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marL="228600" algn="just"/>
            <a:r>
              <a:rPr lang="en-US" sz="1600" b="1" dirty="0">
                <a:latin typeface="Times New Roman" pitchFamily="18" charset="0"/>
                <a:cs typeface="Times New Roman" pitchFamily="18" charset="0"/>
              </a:rPr>
              <a:t>Release :</a:t>
            </a:r>
            <a:r>
              <a:rPr lang="en-US" sz="1600" dirty="0">
                <a:latin typeface="Times New Roman" pitchFamily="18" charset="0"/>
                <a:cs typeface="Times New Roman" pitchFamily="18" charset="0"/>
              </a:rPr>
              <a:t> The contributor acknowledges and accepts that this contribution becomes the property of IEEE and may be made publicly available by P802.15.	</a:t>
            </a:r>
          </a:p>
        </p:txBody>
      </p:sp>
      <p:sp>
        <p:nvSpPr>
          <p:cNvPr id="5" name="TextBox 4"/>
          <p:cNvSpPr txBox="1"/>
          <p:nvPr/>
        </p:nvSpPr>
        <p:spPr>
          <a:xfrm>
            <a:off x="4191000" y="6400800"/>
            <a:ext cx="688009" cy="307777"/>
          </a:xfrm>
          <a:prstGeom prst="rect">
            <a:avLst/>
          </a:prstGeom>
          <a:noFill/>
        </p:spPr>
        <p:txBody>
          <a:bodyPr wrap="none" rtlCol="0">
            <a:spAutoFit/>
          </a:bodyPr>
          <a:lstStyle/>
          <a:p>
            <a:r>
              <a:rPr lang="en-US" sz="1400" dirty="0">
                <a:latin typeface="Times New Roman" pitchFamily="18" charset="0"/>
                <a:cs typeface="Times New Roman" pitchFamily="18" charset="0"/>
              </a:rPr>
              <a:t>Slide 1</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latin typeface="Times New Roman" panose="02020603050405020304" pitchFamily="18" charset="0"/>
                <a:cs typeface="Times New Roman" panose="02020603050405020304" pitchFamily="18" charset="0"/>
              </a:rPr>
              <a:t>Introduction</a:t>
            </a:r>
          </a:p>
        </p:txBody>
      </p:sp>
      <p:sp>
        <p:nvSpPr>
          <p:cNvPr id="3" name="Content Placeholder 2"/>
          <p:cNvSpPr>
            <a:spLocks noGrp="1"/>
          </p:cNvSpPr>
          <p:nvPr>
            <p:ph idx="1"/>
          </p:nvPr>
        </p:nvSpPr>
        <p:spPr>
          <a:xfrm>
            <a:off x="457200" y="1417638"/>
            <a:ext cx="8229600" cy="4906962"/>
          </a:xfrm>
        </p:spPr>
        <p:txBody>
          <a:bodyPr>
            <a:normAutofit/>
          </a:bodyPr>
          <a:lstStyle/>
          <a:p>
            <a:pPr algn="just">
              <a:lnSpc>
                <a:spcPct val="110000"/>
              </a:lnSpc>
              <a:spcBef>
                <a:spcPts val="600"/>
              </a:spcBef>
              <a:spcAft>
                <a:spcPts val="600"/>
              </a:spcAft>
              <a:buFont typeface="Wingdings" panose="05000000000000000000" pitchFamily="2" charset="2"/>
              <a:buChar char="q"/>
            </a:pPr>
            <a:r>
              <a:rPr lang="en-US" sz="2000" dirty="0">
                <a:latin typeface="Times New Roman" pitchFamily="18" charset="0"/>
                <a:cs typeface="Times New Roman" pitchFamily="18" charset="0"/>
              </a:rPr>
              <a:t>In recent times, visible light communication (VLC) has significant potential in both indoor and outdoor environments because existing lighting infrastructures can be used to transmit data. </a:t>
            </a:r>
            <a:endParaRPr lang="en-US" sz="2000" dirty="0" smtClean="0">
              <a:latin typeface="Times New Roman" pitchFamily="18" charset="0"/>
              <a:cs typeface="Times New Roman" pitchFamily="18" charset="0"/>
            </a:endParaRPr>
          </a:p>
          <a:p>
            <a:pPr algn="just">
              <a:lnSpc>
                <a:spcPct val="110000"/>
              </a:lnSpc>
              <a:spcBef>
                <a:spcPts val="600"/>
              </a:spcBef>
              <a:spcAft>
                <a:spcPts val="600"/>
              </a:spcAft>
              <a:buFont typeface="Wingdings" panose="05000000000000000000" pitchFamily="2" charset="2"/>
              <a:buChar char="q"/>
            </a:pPr>
            <a:r>
              <a:rPr lang="en-US" sz="2000" dirty="0">
                <a:latin typeface="Times New Roman" pitchFamily="18" charset="0"/>
                <a:cs typeface="Times New Roman" pitchFamily="18" charset="0"/>
              </a:rPr>
              <a:t>VLC exhibits numerous beneficial characteristics, such as energy efficiency, low cost, high throughput, high security, and completely free bandwidth</a:t>
            </a:r>
            <a:r>
              <a:rPr lang="en-US" sz="2000" dirty="0" smtClean="0">
                <a:latin typeface="Times New Roman" pitchFamily="18" charset="0"/>
                <a:cs typeface="Times New Roman" pitchFamily="18" charset="0"/>
              </a:rPr>
              <a:t>.</a:t>
            </a:r>
          </a:p>
          <a:p>
            <a:pPr algn="just">
              <a:lnSpc>
                <a:spcPct val="110000"/>
              </a:lnSpc>
              <a:spcBef>
                <a:spcPts val="600"/>
              </a:spcBef>
              <a:spcAft>
                <a:spcPts val="600"/>
              </a:spcAft>
              <a:buFont typeface="Wingdings" panose="05000000000000000000" pitchFamily="2" charset="2"/>
              <a:buChar char="q"/>
            </a:pPr>
            <a:r>
              <a:rPr lang="en-US" sz="2000" dirty="0">
                <a:latin typeface="Times New Roman" pitchFamily="18" charset="0"/>
                <a:cs typeface="Times New Roman" pitchFamily="18" charset="0"/>
              </a:rPr>
              <a:t>Currently, radio frequencies (RF) are comprehensively used for communication, whose spectrum is typically licensed and </a:t>
            </a:r>
            <a:r>
              <a:rPr lang="en-US" sz="2000" dirty="0" smtClean="0">
                <a:latin typeface="Times New Roman" pitchFamily="18" charset="0"/>
                <a:cs typeface="Times New Roman" pitchFamily="18" charset="0"/>
              </a:rPr>
              <a:t>regulated.</a:t>
            </a:r>
            <a:endParaRPr lang="en-US" sz="2000" dirty="0">
              <a:latin typeface="Times New Roman" pitchFamily="18" charset="0"/>
              <a:cs typeface="Times New Roman" pitchFamily="18" charset="0"/>
            </a:endParaRPr>
          </a:p>
          <a:p>
            <a:pPr algn="just">
              <a:lnSpc>
                <a:spcPct val="110000"/>
              </a:lnSpc>
              <a:spcBef>
                <a:spcPts val="600"/>
              </a:spcBef>
              <a:spcAft>
                <a:spcPts val="600"/>
              </a:spcAft>
              <a:buFont typeface="Wingdings" panose="05000000000000000000" pitchFamily="2" charset="2"/>
              <a:buChar char="q"/>
            </a:pPr>
            <a:r>
              <a:rPr lang="en-US" sz="2000" dirty="0">
                <a:latin typeface="Times New Roman" pitchFamily="18" charset="0"/>
                <a:cs typeface="Times New Roman" pitchFamily="18" charset="0"/>
              </a:rPr>
              <a:t>VLC is already recognized as a compatible complementary system to RF for reducing the burden of the massive future wireless connectivity</a:t>
            </a:r>
            <a:r>
              <a:rPr lang="en-US" sz="2000" dirty="0" smtClean="0">
                <a:latin typeface="Times New Roman" pitchFamily="18" charset="0"/>
                <a:cs typeface="Times New Roman" pitchFamily="18" charset="0"/>
              </a:rPr>
              <a:t>.</a:t>
            </a:r>
          </a:p>
          <a:p>
            <a:pPr algn="just">
              <a:lnSpc>
                <a:spcPct val="110000"/>
              </a:lnSpc>
              <a:spcBef>
                <a:spcPts val="600"/>
              </a:spcBef>
              <a:spcAft>
                <a:spcPts val="600"/>
              </a:spcAft>
              <a:buFont typeface="Wingdings" panose="05000000000000000000" pitchFamily="2" charset="2"/>
              <a:buChar char="q"/>
            </a:pPr>
            <a:r>
              <a:rPr lang="en-US" sz="2000" dirty="0" smtClean="0">
                <a:latin typeface="Times New Roman" pitchFamily="18" charset="0"/>
                <a:cs typeface="Times New Roman" pitchFamily="18" charset="0"/>
              </a:rPr>
              <a:t>A single multilevel LED can be used to transmit the data. </a:t>
            </a:r>
            <a:endParaRPr lang="en-US" sz="2000" dirty="0"/>
          </a:p>
        </p:txBody>
      </p:sp>
    </p:spTree>
    <p:extLst>
      <p:ext uri="{BB962C8B-B14F-4D97-AF65-F5344CB8AC3E}">
        <p14:creationId xmlns:p14="http://schemas.microsoft.com/office/powerpoint/2010/main" val="35074183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lIns="91440" tIns="45720" rIns="91440" bIns="45720" rtlCol="0" anchor="ctr">
            <a:normAutofit/>
          </a:bodyPr>
          <a:lstStyle/>
          <a:p>
            <a:r>
              <a:rPr lang="en-US" sz="4000" dirty="0" err="1" smtClean="0">
                <a:latin typeface="Times New Roman" panose="02020603050405020304" pitchFamily="18" charset="0"/>
                <a:cs typeface="Times New Roman" panose="02020603050405020304" pitchFamily="18" charset="0"/>
              </a:rPr>
              <a:t>LiFi</a:t>
            </a:r>
            <a:endParaRPr lang="en-US" sz="40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57200" y="1417638"/>
            <a:ext cx="8229600" cy="4830762"/>
          </a:xfrm>
        </p:spPr>
        <p:txBody>
          <a:bodyPr vert="horz" lIns="91440" tIns="45720" rIns="91440" bIns="45720" rtlCol="0">
            <a:normAutofit/>
          </a:bodyPr>
          <a:lstStyle/>
          <a:p>
            <a:pPr lvl="0" algn="just">
              <a:lnSpc>
                <a:spcPct val="110000"/>
              </a:lnSpc>
              <a:spcBef>
                <a:spcPts val="600"/>
              </a:spcBef>
              <a:spcAft>
                <a:spcPts val="600"/>
              </a:spcAft>
              <a:buFont typeface="Wingdings" panose="05000000000000000000" pitchFamily="2" charset="2"/>
              <a:buChar char="q"/>
            </a:pPr>
            <a:r>
              <a:rPr lang="en-US" sz="2000" dirty="0">
                <a:solidFill>
                  <a:prstClr val="black"/>
                </a:solidFill>
                <a:latin typeface="Times New Roman" pitchFamily="18" charset="0"/>
                <a:cs typeface="Times New Roman" pitchFamily="18" charset="0"/>
              </a:rPr>
              <a:t>Light-fidelity (</a:t>
            </a:r>
            <a:r>
              <a:rPr lang="en-US" sz="2000" dirty="0" err="1">
                <a:solidFill>
                  <a:prstClr val="black"/>
                </a:solidFill>
                <a:latin typeface="Times New Roman" pitchFamily="18" charset="0"/>
                <a:cs typeface="Times New Roman" pitchFamily="18" charset="0"/>
              </a:rPr>
              <a:t>LiFi</a:t>
            </a:r>
            <a:r>
              <a:rPr lang="en-US" sz="2000" dirty="0">
                <a:solidFill>
                  <a:prstClr val="black"/>
                </a:solidFill>
                <a:latin typeface="Times New Roman" pitchFamily="18" charset="0"/>
                <a:cs typeface="Times New Roman" pitchFamily="18" charset="0"/>
              </a:rPr>
              <a:t>) is a latest bi-directional VLC system that utilizes ultra-high-rate flickering of a light-emitting diode (LED) to transmit </a:t>
            </a:r>
            <a:r>
              <a:rPr lang="en-US" sz="2000" dirty="0" smtClean="0">
                <a:solidFill>
                  <a:prstClr val="black"/>
                </a:solidFill>
                <a:latin typeface="Times New Roman" pitchFamily="18" charset="0"/>
                <a:cs typeface="Times New Roman" pitchFamily="18" charset="0"/>
              </a:rPr>
              <a:t>data.</a:t>
            </a:r>
          </a:p>
          <a:p>
            <a:pPr lvl="0" algn="just">
              <a:lnSpc>
                <a:spcPct val="110000"/>
              </a:lnSpc>
              <a:spcBef>
                <a:spcPts val="600"/>
              </a:spcBef>
              <a:spcAft>
                <a:spcPts val="600"/>
              </a:spcAft>
              <a:buFont typeface="Wingdings" panose="05000000000000000000" pitchFamily="2" charset="2"/>
              <a:buChar char="q"/>
            </a:pPr>
            <a:r>
              <a:rPr lang="en-US" sz="2000" dirty="0">
                <a:solidFill>
                  <a:prstClr val="black"/>
                </a:solidFill>
                <a:latin typeface="Times New Roman" pitchFamily="18" charset="0"/>
                <a:cs typeface="Times New Roman" pitchFamily="18" charset="0"/>
              </a:rPr>
              <a:t>A photodiode (PD) is integrated into the user device that acts as the receiver</a:t>
            </a:r>
            <a:r>
              <a:rPr lang="en-US" sz="2000" dirty="0" smtClean="0">
                <a:solidFill>
                  <a:prstClr val="black"/>
                </a:solidFill>
                <a:latin typeface="Times New Roman" pitchFamily="18" charset="0"/>
                <a:cs typeface="Times New Roman" pitchFamily="18" charset="0"/>
              </a:rPr>
              <a:t>.</a:t>
            </a:r>
          </a:p>
          <a:p>
            <a:pPr lvl="0" algn="just">
              <a:lnSpc>
                <a:spcPct val="110000"/>
              </a:lnSpc>
              <a:spcBef>
                <a:spcPts val="600"/>
              </a:spcBef>
              <a:spcAft>
                <a:spcPts val="600"/>
              </a:spcAft>
              <a:buFont typeface="Wingdings" panose="05000000000000000000" pitchFamily="2" charset="2"/>
              <a:buChar char="q"/>
            </a:pPr>
            <a:r>
              <a:rPr lang="en-US" sz="2000" dirty="0" err="1">
                <a:solidFill>
                  <a:prstClr val="black"/>
                </a:solidFill>
                <a:latin typeface="Times New Roman" pitchFamily="18" charset="0"/>
                <a:cs typeface="Times New Roman" pitchFamily="18" charset="0"/>
              </a:rPr>
              <a:t>LiFi</a:t>
            </a:r>
            <a:r>
              <a:rPr lang="en-US" sz="2000" dirty="0">
                <a:solidFill>
                  <a:prstClr val="black"/>
                </a:solidFill>
                <a:latin typeface="Times New Roman" pitchFamily="18" charset="0"/>
                <a:cs typeface="Times New Roman" pitchFamily="18" charset="0"/>
              </a:rPr>
              <a:t> supports ultra-high data rates, particularly in </a:t>
            </a:r>
            <a:r>
              <a:rPr lang="en-US" sz="2000" dirty="0" err="1">
                <a:solidFill>
                  <a:prstClr val="black"/>
                </a:solidFill>
                <a:latin typeface="Times New Roman" pitchFamily="18" charset="0"/>
                <a:cs typeface="Times New Roman" pitchFamily="18" charset="0"/>
              </a:rPr>
              <a:t>Gbps</a:t>
            </a:r>
            <a:r>
              <a:rPr lang="en-US" sz="2000" dirty="0">
                <a:solidFill>
                  <a:prstClr val="black"/>
                </a:solidFill>
                <a:latin typeface="Times New Roman" pitchFamily="18" charset="0"/>
                <a:cs typeface="Times New Roman" pitchFamily="18" charset="0"/>
              </a:rPr>
              <a:t> </a:t>
            </a:r>
            <a:r>
              <a:rPr lang="en-US" sz="2000" dirty="0" smtClean="0">
                <a:solidFill>
                  <a:prstClr val="black"/>
                </a:solidFill>
                <a:latin typeface="Times New Roman" pitchFamily="18" charset="0"/>
                <a:cs typeface="Times New Roman" pitchFamily="18" charset="0"/>
              </a:rPr>
              <a:t>ranges.</a:t>
            </a:r>
          </a:p>
          <a:p>
            <a:pPr lvl="0" algn="just">
              <a:lnSpc>
                <a:spcPct val="110000"/>
              </a:lnSpc>
              <a:spcBef>
                <a:spcPts val="600"/>
              </a:spcBef>
              <a:spcAft>
                <a:spcPts val="600"/>
              </a:spcAft>
              <a:buFont typeface="Wingdings" panose="05000000000000000000" pitchFamily="2" charset="2"/>
              <a:buChar char="q"/>
            </a:pPr>
            <a:r>
              <a:rPr lang="en-US" sz="2000" dirty="0">
                <a:solidFill>
                  <a:prstClr val="black"/>
                </a:solidFill>
                <a:latin typeface="Times New Roman" pitchFamily="18" charset="0"/>
                <a:cs typeface="Times New Roman" pitchFamily="18" charset="0"/>
              </a:rPr>
              <a:t>The widespread deployment of LED infrastructures has augmented the potential applications of </a:t>
            </a:r>
            <a:r>
              <a:rPr lang="en-US" sz="2000" dirty="0" err="1">
                <a:solidFill>
                  <a:prstClr val="black"/>
                </a:solidFill>
                <a:latin typeface="Times New Roman" pitchFamily="18" charset="0"/>
                <a:cs typeface="Times New Roman" pitchFamily="18" charset="0"/>
              </a:rPr>
              <a:t>LiFi</a:t>
            </a:r>
            <a:r>
              <a:rPr lang="en-US" sz="2000" dirty="0">
                <a:solidFill>
                  <a:prstClr val="black"/>
                </a:solidFill>
                <a:latin typeface="Times New Roman" pitchFamily="18" charset="0"/>
                <a:cs typeface="Times New Roman" pitchFamily="18" charset="0"/>
              </a:rPr>
              <a:t> to a great extent</a:t>
            </a:r>
            <a:r>
              <a:rPr lang="en-US" sz="2000" dirty="0" smtClean="0">
                <a:solidFill>
                  <a:prstClr val="black"/>
                </a:solidFill>
                <a:latin typeface="Times New Roman" pitchFamily="18" charset="0"/>
                <a:cs typeface="Times New Roman" pitchFamily="18" charset="0"/>
              </a:rPr>
              <a:t>.</a:t>
            </a:r>
          </a:p>
          <a:p>
            <a:pPr lvl="0" algn="just">
              <a:lnSpc>
                <a:spcPct val="110000"/>
              </a:lnSpc>
              <a:spcBef>
                <a:spcPts val="600"/>
              </a:spcBef>
              <a:spcAft>
                <a:spcPts val="600"/>
              </a:spcAft>
              <a:buFont typeface="Wingdings" panose="05000000000000000000" pitchFamily="2" charset="2"/>
              <a:buChar char="q"/>
            </a:pPr>
            <a:r>
              <a:rPr lang="en-US" sz="2000" dirty="0">
                <a:solidFill>
                  <a:prstClr val="black"/>
                </a:solidFill>
                <a:latin typeface="Times New Roman" pitchFamily="18" charset="0"/>
                <a:cs typeface="Times New Roman" pitchFamily="18" charset="0"/>
              </a:rPr>
              <a:t>However, the impact of interference generated from neighboring light sources is </a:t>
            </a:r>
            <a:r>
              <a:rPr lang="en-US" sz="2000" dirty="0" smtClean="0">
                <a:solidFill>
                  <a:prstClr val="black"/>
                </a:solidFill>
                <a:latin typeface="Times New Roman" pitchFamily="18" charset="0"/>
                <a:cs typeface="Times New Roman" pitchFamily="18" charset="0"/>
              </a:rPr>
              <a:t>considerable.</a:t>
            </a:r>
          </a:p>
          <a:p>
            <a:pPr lvl="0" algn="just">
              <a:lnSpc>
                <a:spcPct val="110000"/>
              </a:lnSpc>
              <a:spcBef>
                <a:spcPts val="600"/>
              </a:spcBef>
              <a:spcAft>
                <a:spcPts val="600"/>
              </a:spcAft>
              <a:buFont typeface="Wingdings" panose="05000000000000000000" pitchFamily="2" charset="2"/>
              <a:buChar char="q"/>
            </a:pPr>
            <a:r>
              <a:rPr lang="en-US" sz="2000" dirty="0">
                <a:solidFill>
                  <a:prstClr val="black"/>
                </a:solidFill>
                <a:latin typeface="Times New Roman" pitchFamily="18" charset="0"/>
                <a:cs typeface="Times New Roman" pitchFamily="18" charset="0"/>
              </a:rPr>
              <a:t>Consequently, the average signal-to-interference-plus-noise ratio (SINR) and the bit-error rate (BER) are frequently observed in </a:t>
            </a:r>
            <a:r>
              <a:rPr lang="en-US" sz="2000" dirty="0" err="1" smtClean="0">
                <a:solidFill>
                  <a:prstClr val="black"/>
                </a:solidFill>
                <a:latin typeface="Times New Roman" pitchFamily="18" charset="0"/>
                <a:cs typeface="Times New Roman" pitchFamily="18" charset="0"/>
              </a:rPr>
              <a:t>LiFi</a:t>
            </a:r>
            <a:r>
              <a:rPr lang="en-US" sz="2000" dirty="0" smtClean="0">
                <a:solidFill>
                  <a:prstClr val="black"/>
                </a:solidFill>
                <a:latin typeface="Times New Roman" pitchFamily="18" charset="0"/>
                <a:cs typeface="Times New Roman" pitchFamily="18" charset="0"/>
              </a:rPr>
              <a:t>.</a:t>
            </a:r>
          </a:p>
        </p:txBody>
      </p:sp>
    </p:spTree>
    <p:extLst>
      <p:ext uri="{BB962C8B-B14F-4D97-AF65-F5344CB8AC3E}">
        <p14:creationId xmlns:p14="http://schemas.microsoft.com/office/powerpoint/2010/main" val="28171799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lIns="91440" tIns="45720" rIns="91440" bIns="45720" rtlCol="0" anchor="ctr">
            <a:normAutofit/>
          </a:bodyPr>
          <a:lstStyle/>
          <a:p>
            <a:r>
              <a:rPr lang="en-US" sz="4000" dirty="0" smtClean="0">
                <a:latin typeface="Times New Roman" panose="02020603050405020304" pitchFamily="18" charset="0"/>
                <a:cs typeface="Times New Roman" panose="02020603050405020304" pitchFamily="18" charset="0"/>
              </a:rPr>
              <a:t>OCC</a:t>
            </a:r>
            <a:endParaRPr lang="en-US" sz="40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57200" y="1417638"/>
            <a:ext cx="8229600" cy="4708525"/>
          </a:xfrm>
        </p:spPr>
        <p:txBody>
          <a:bodyPr vert="horz" lIns="91440" tIns="45720" rIns="91440" bIns="45720" rtlCol="0">
            <a:normAutofit/>
          </a:bodyPr>
          <a:lstStyle/>
          <a:p>
            <a:pPr>
              <a:lnSpc>
                <a:spcPct val="110000"/>
              </a:lnSpc>
              <a:spcBef>
                <a:spcPts val="600"/>
              </a:spcBef>
              <a:spcAft>
                <a:spcPts val="600"/>
              </a:spcAft>
              <a:buFont typeface="Wingdings" panose="05000000000000000000" pitchFamily="2" charset="2"/>
              <a:buChar char="q"/>
            </a:pPr>
            <a:r>
              <a:rPr lang="en-US" sz="2000" dirty="0">
                <a:latin typeface="Times New Roman" pitchFamily="18" charset="0"/>
                <a:cs typeface="Times New Roman" pitchFamily="18" charset="0"/>
              </a:rPr>
              <a:t>Optical camera communication (OCC) is another promising VLC technology that overcomes the interference </a:t>
            </a:r>
            <a:r>
              <a:rPr lang="en-US" sz="2000" dirty="0" smtClean="0">
                <a:latin typeface="Times New Roman" pitchFamily="18" charset="0"/>
                <a:cs typeface="Times New Roman" pitchFamily="18" charset="0"/>
              </a:rPr>
              <a:t>problem.</a:t>
            </a:r>
          </a:p>
          <a:p>
            <a:pPr>
              <a:lnSpc>
                <a:spcPct val="110000"/>
              </a:lnSpc>
              <a:spcBef>
                <a:spcPts val="600"/>
              </a:spcBef>
              <a:spcAft>
                <a:spcPts val="600"/>
              </a:spcAft>
              <a:buFont typeface="Wingdings" panose="05000000000000000000" pitchFamily="2" charset="2"/>
              <a:buChar char="q"/>
            </a:pPr>
            <a:r>
              <a:rPr lang="en-US" sz="2000" dirty="0">
                <a:latin typeface="Times New Roman" pitchFamily="18" charset="0"/>
                <a:cs typeface="Times New Roman" pitchFamily="18" charset="0"/>
              </a:rPr>
              <a:t>Herein, a camera image sensor is used to receive optical pulses</a:t>
            </a:r>
            <a:r>
              <a:rPr lang="en-US" sz="2000" dirty="0" smtClean="0">
                <a:latin typeface="Times New Roman" pitchFamily="18" charset="0"/>
                <a:cs typeface="Times New Roman" pitchFamily="18" charset="0"/>
              </a:rPr>
              <a:t>.</a:t>
            </a:r>
          </a:p>
          <a:p>
            <a:pPr>
              <a:lnSpc>
                <a:spcPct val="110000"/>
              </a:lnSpc>
              <a:spcBef>
                <a:spcPts val="600"/>
              </a:spcBef>
              <a:spcAft>
                <a:spcPts val="600"/>
              </a:spcAft>
              <a:buFont typeface="Wingdings" panose="05000000000000000000" pitchFamily="2" charset="2"/>
              <a:buChar char="q"/>
            </a:pPr>
            <a:r>
              <a:rPr lang="en-US" sz="2000" dirty="0">
                <a:latin typeface="Times New Roman" pitchFamily="18" charset="0"/>
                <a:cs typeface="Times New Roman" pitchFamily="18" charset="0"/>
              </a:rPr>
              <a:t>In OCC, the interfering elements can be spatially separated from the image </a:t>
            </a:r>
            <a:r>
              <a:rPr lang="en-US" sz="2000" dirty="0" smtClean="0">
                <a:latin typeface="Times New Roman" pitchFamily="18" charset="0"/>
                <a:cs typeface="Times New Roman" pitchFamily="18" charset="0"/>
              </a:rPr>
              <a:t>sensor.</a:t>
            </a:r>
          </a:p>
          <a:p>
            <a:pPr>
              <a:lnSpc>
                <a:spcPct val="110000"/>
              </a:lnSpc>
              <a:spcBef>
                <a:spcPts val="600"/>
              </a:spcBef>
              <a:spcAft>
                <a:spcPts val="600"/>
              </a:spcAft>
              <a:buFont typeface="Wingdings" panose="05000000000000000000" pitchFamily="2" charset="2"/>
              <a:buChar char="q"/>
            </a:pPr>
            <a:r>
              <a:rPr lang="en-US" sz="2000" dirty="0">
                <a:latin typeface="Times New Roman" pitchFamily="18" charset="0"/>
                <a:cs typeface="Times New Roman" pitchFamily="18" charset="0"/>
              </a:rPr>
              <a:t>As a result, the SINR and BER are improved in OCC</a:t>
            </a:r>
            <a:r>
              <a:rPr lang="en-US" sz="2000" dirty="0" smtClean="0">
                <a:latin typeface="Times New Roman" pitchFamily="18" charset="0"/>
                <a:cs typeface="Times New Roman" pitchFamily="18" charset="0"/>
              </a:rPr>
              <a:t>.</a:t>
            </a:r>
          </a:p>
          <a:p>
            <a:pPr>
              <a:lnSpc>
                <a:spcPct val="110000"/>
              </a:lnSpc>
              <a:spcBef>
                <a:spcPts val="600"/>
              </a:spcBef>
              <a:spcAft>
                <a:spcPts val="600"/>
              </a:spcAft>
              <a:buFont typeface="Wingdings" panose="05000000000000000000" pitchFamily="2" charset="2"/>
              <a:buChar char="q"/>
            </a:pPr>
            <a:r>
              <a:rPr lang="en-US" sz="2000" dirty="0">
                <a:latin typeface="Times New Roman" pitchFamily="18" charset="0"/>
                <a:cs typeface="Times New Roman" pitchFamily="18" charset="0"/>
              </a:rPr>
              <a:t>However, most commercial cameras are built with a limited frame rate, which limits the overall data rate for OCC</a:t>
            </a:r>
            <a:r>
              <a:rPr lang="en-US" sz="2000" dirty="0" smtClean="0">
                <a:latin typeface="Times New Roman" pitchFamily="18" charset="0"/>
                <a:cs typeface="Times New Roman" pitchFamily="18" charset="0"/>
              </a:rPr>
              <a:t>.</a:t>
            </a:r>
          </a:p>
          <a:p>
            <a:pPr>
              <a:lnSpc>
                <a:spcPct val="110000"/>
              </a:lnSpc>
              <a:spcBef>
                <a:spcPts val="600"/>
              </a:spcBef>
              <a:spcAft>
                <a:spcPts val="600"/>
              </a:spcAft>
              <a:buFont typeface="Wingdings" panose="05000000000000000000" pitchFamily="2" charset="2"/>
              <a:buChar char="q"/>
            </a:pPr>
            <a:r>
              <a:rPr lang="en-US" sz="2000" dirty="0">
                <a:latin typeface="Times New Roman" pitchFamily="18" charset="0"/>
                <a:cs typeface="Times New Roman" pitchFamily="18" charset="0"/>
              </a:rPr>
              <a:t>Therefore, in particular, OCC is considered promising in the applications where achieving excellent SINR and BER are more important than high data rates.</a:t>
            </a:r>
          </a:p>
        </p:txBody>
      </p:sp>
    </p:spTree>
    <p:extLst>
      <p:ext uri="{BB962C8B-B14F-4D97-AF65-F5344CB8AC3E}">
        <p14:creationId xmlns:p14="http://schemas.microsoft.com/office/powerpoint/2010/main" val="30604830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lIns="91440" tIns="45720" rIns="91440" bIns="45720" rtlCol="0" anchor="ctr">
            <a:normAutofit/>
          </a:bodyPr>
          <a:lstStyle/>
          <a:p>
            <a:r>
              <a:rPr lang="en-US" sz="4000" dirty="0" smtClean="0">
                <a:latin typeface="Times New Roman" panose="02020603050405020304" pitchFamily="18" charset="0"/>
                <a:cs typeface="Times New Roman" panose="02020603050405020304" pitchFamily="18" charset="0"/>
              </a:rPr>
              <a:t>Hybrid OCC/</a:t>
            </a:r>
            <a:r>
              <a:rPr lang="en-US" sz="4000" dirty="0" err="1" smtClean="0">
                <a:latin typeface="Times New Roman" panose="02020603050405020304" pitchFamily="18" charset="0"/>
                <a:cs typeface="Times New Roman" panose="02020603050405020304" pitchFamily="18" charset="0"/>
              </a:rPr>
              <a:t>LiFi</a:t>
            </a:r>
            <a:r>
              <a:rPr lang="en-US" sz="4000" dirty="0" smtClean="0">
                <a:latin typeface="Times New Roman" panose="02020603050405020304" pitchFamily="18" charset="0"/>
                <a:cs typeface="Times New Roman" panose="02020603050405020304" pitchFamily="18" charset="0"/>
              </a:rPr>
              <a:t> system</a:t>
            </a:r>
            <a:endParaRPr lang="en-US" sz="40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vert="horz" lIns="91440" tIns="45720" rIns="91440" bIns="45720" rtlCol="0">
            <a:normAutofit/>
          </a:bodyPr>
          <a:lstStyle/>
          <a:p>
            <a:pPr>
              <a:lnSpc>
                <a:spcPct val="110000"/>
              </a:lnSpc>
              <a:spcBef>
                <a:spcPts val="600"/>
              </a:spcBef>
              <a:spcAft>
                <a:spcPts val="600"/>
              </a:spcAft>
              <a:buFont typeface="Wingdings" panose="05000000000000000000" pitchFamily="2" charset="2"/>
              <a:buChar char="q"/>
            </a:pPr>
            <a:r>
              <a:rPr lang="en-US" sz="2000" dirty="0" err="1">
                <a:latin typeface="Times New Roman" pitchFamily="18" charset="0"/>
                <a:cs typeface="Times New Roman" pitchFamily="18" charset="0"/>
              </a:rPr>
              <a:t>LiFi</a:t>
            </a:r>
            <a:r>
              <a:rPr lang="en-US" sz="2000" dirty="0">
                <a:latin typeface="Times New Roman" pitchFamily="18" charset="0"/>
                <a:cs typeface="Times New Roman" pitchFamily="18" charset="0"/>
              </a:rPr>
              <a:t> and OCC can be integrated to utilize their advantageous features</a:t>
            </a:r>
            <a:r>
              <a:rPr lang="en-US" sz="2000" dirty="0" smtClean="0">
                <a:latin typeface="Times New Roman" pitchFamily="18" charset="0"/>
                <a:cs typeface="Times New Roman" pitchFamily="18" charset="0"/>
              </a:rPr>
              <a:t>.</a:t>
            </a:r>
          </a:p>
          <a:p>
            <a:pPr>
              <a:lnSpc>
                <a:spcPct val="110000"/>
              </a:lnSpc>
              <a:spcBef>
                <a:spcPts val="600"/>
              </a:spcBef>
              <a:spcAft>
                <a:spcPts val="600"/>
              </a:spcAft>
              <a:buFont typeface="Wingdings" panose="05000000000000000000" pitchFamily="2" charset="2"/>
              <a:buChar char="q"/>
            </a:pPr>
            <a:r>
              <a:rPr lang="en-US" sz="2000" dirty="0" smtClean="0">
                <a:latin typeface="Times New Roman" pitchFamily="18" charset="0"/>
                <a:cs typeface="Times New Roman" pitchFamily="18" charset="0"/>
              </a:rPr>
              <a:t>By integrating OCC and </a:t>
            </a:r>
            <a:r>
              <a:rPr lang="en-US" sz="2000" dirty="0" err="1" smtClean="0">
                <a:latin typeface="Times New Roman" pitchFamily="18" charset="0"/>
                <a:cs typeface="Times New Roman" pitchFamily="18" charset="0"/>
              </a:rPr>
              <a:t>LiFi</a:t>
            </a:r>
            <a:r>
              <a:rPr lang="en-US" sz="2000" dirty="0" smtClean="0">
                <a:latin typeface="Times New Roman" pitchFamily="18" charset="0"/>
                <a:cs typeface="Times New Roman" pitchFamily="18" charset="0"/>
              </a:rPr>
              <a:t>, the question of data rate and reliability can be mitigated to a great extent.</a:t>
            </a:r>
          </a:p>
          <a:p>
            <a:pPr>
              <a:lnSpc>
                <a:spcPct val="110000"/>
              </a:lnSpc>
              <a:spcBef>
                <a:spcPts val="600"/>
              </a:spcBef>
              <a:spcAft>
                <a:spcPts val="600"/>
              </a:spcAft>
              <a:buFont typeface="Wingdings" panose="05000000000000000000" pitchFamily="2" charset="2"/>
              <a:buChar char="q"/>
            </a:pPr>
            <a:r>
              <a:rPr lang="en-US" sz="2000" dirty="0" smtClean="0">
                <a:latin typeface="Times New Roman" pitchFamily="18" charset="0"/>
                <a:cs typeface="Times New Roman" pitchFamily="18" charset="0"/>
              </a:rPr>
              <a:t>The user quality of service will increase consequently.</a:t>
            </a:r>
          </a:p>
          <a:p>
            <a:pPr>
              <a:lnSpc>
                <a:spcPct val="110000"/>
              </a:lnSpc>
              <a:spcBef>
                <a:spcPts val="600"/>
              </a:spcBef>
              <a:spcAft>
                <a:spcPts val="600"/>
              </a:spcAft>
              <a:buFont typeface="Wingdings" panose="05000000000000000000" pitchFamily="2" charset="2"/>
              <a:buChar char="q"/>
            </a:pPr>
            <a:r>
              <a:rPr lang="en-US" sz="2000" dirty="0" err="1" smtClean="0">
                <a:latin typeface="Times New Roman" pitchFamily="18" charset="0"/>
                <a:cs typeface="Times New Roman" pitchFamily="18" charset="0"/>
              </a:rPr>
              <a:t>LiFi</a:t>
            </a:r>
            <a:r>
              <a:rPr lang="en-US" sz="2000" dirty="0" smtClean="0">
                <a:latin typeface="Times New Roman" pitchFamily="18" charset="0"/>
                <a:cs typeface="Times New Roman" pitchFamily="18" charset="0"/>
              </a:rPr>
              <a:t> can be used in the scenarios where the data rate is the prime concern.</a:t>
            </a:r>
          </a:p>
          <a:p>
            <a:pPr>
              <a:lnSpc>
                <a:spcPct val="110000"/>
              </a:lnSpc>
              <a:spcBef>
                <a:spcPts val="600"/>
              </a:spcBef>
              <a:spcAft>
                <a:spcPts val="600"/>
              </a:spcAft>
              <a:buFont typeface="Wingdings" panose="05000000000000000000" pitchFamily="2" charset="2"/>
              <a:buChar char="q"/>
            </a:pPr>
            <a:r>
              <a:rPr lang="en-US" sz="2000" dirty="0" smtClean="0">
                <a:latin typeface="Times New Roman" pitchFamily="18" charset="0"/>
                <a:cs typeface="Times New Roman" pitchFamily="18" charset="0"/>
              </a:rPr>
              <a:t>OCC can be used in the scenario where the reliability (e.g., bit-error rate) is the main issue.</a:t>
            </a:r>
          </a:p>
        </p:txBody>
      </p:sp>
    </p:spTree>
    <p:extLst>
      <p:ext uri="{BB962C8B-B14F-4D97-AF65-F5344CB8AC3E}">
        <p14:creationId xmlns:p14="http://schemas.microsoft.com/office/powerpoint/2010/main" val="20312276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lIns="91440" tIns="45720" rIns="91440" bIns="45720" rtlCol="0" anchor="ctr">
            <a:normAutofit/>
          </a:bodyPr>
          <a:lstStyle/>
          <a:p>
            <a:r>
              <a:rPr lang="en-US" sz="4000" dirty="0" smtClean="0">
                <a:latin typeface="Times New Roman" panose="02020603050405020304" pitchFamily="18" charset="0"/>
                <a:cs typeface="Times New Roman" panose="02020603050405020304" pitchFamily="18" charset="0"/>
              </a:rPr>
              <a:t>Challenges</a:t>
            </a:r>
            <a:endParaRPr lang="en-US" sz="40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vert="horz" lIns="91440" tIns="45720" rIns="91440" bIns="45720" rtlCol="0">
            <a:normAutofit/>
          </a:bodyPr>
          <a:lstStyle/>
          <a:p>
            <a:pPr>
              <a:lnSpc>
                <a:spcPct val="110000"/>
              </a:lnSpc>
              <a:spcBef>
                <a:spcPts val="600"/>
              </a:spcBef>
              <a:spcAft>
                <a:spcPts val="600"/>
              </a:spcAft>
              <a:buFont typeface="Wingdings" panose="05000000000000000000" pitchFamily="2" charset="2"/>
              <a:buChar char="q"/>
            </a:pPr>
            <a:r>
              <a:rPr lang="en-US" sz="2000" dirty="0" smtClean="0">
                <a:latin typeface="Times New Roman" pitchFamily="18" charset="0"/>
                <a:cs typeface="Times New Roman" pitchFamily="18" charset="0"/>
              </a:rPr>
              <a:t>Different </a:t>
            </a:r>
            <a:r>
              <a:rPr lang="en-US" sz="2000" dirty="0">
                <a:latin typeface="Times New Roman" pitchFamily="18" charset="0"/>
                <a:cs typeface="Times New Roman" pitchFamily="18" charset="0"/>
              </a:rPr>
              <a:t>LEDs are required to transmit data streams because </a:t>
            </a:r>
            <a:r>
              <a:rPr lang="en-US" sz="2000" dirty="0" smtClean="0">
                <a:latin typeface="Times New Roman" pitchFamily="18" charset="0"/>
                <a:cs typeface="Times New Roman" pitchFamily="18" charset="0"/>
              </a:rPr>
              <a:t>the modulation </a:t>
            </a:r>
            <a:r>
              <a:rPr lang="en-US" sz="2000" dirty="0">
                <a:latin typeface="Times New Roman" pitchFamily="18" charset="0"/>
                <a:cs typeface="Times New Roman" pitchFamily="18" charset="0"/>
              </a:rPr>
              <a:t>bandwidth is completely different for both technologies</a:t>
            </a:r>
            <a:r>
              <a:rPr lang="en-US" sz="2000" dirty="0" smtClean="0">
                <a:latin typeface="Times New Roman" pitchFamily="18" charset="0"/>
                <a:cs typeface="Times New Roman" pitchFamily="18" charset="0"/>
              </a:rPr>
              <a:t>.</a:t>
            </a:r>
          </a:p>
          <a:p>
            <a:pPr>
              <a:lnSpc>
                <a:spcPct val="110000"/>
              </a:lnSpc>
              <a:spcBef>
                <a:spcPts val="600"/>
              </a:spcBef>
              <a:spcAft>
                <a:spcPts val="600"/>
              </a:spcAft>
              <a:buFont typeface="Wingdings" panose="05000000000000000000" pitchFamily="2" charset="2"/>
              <a:buChar char="q"/>
            </a:pPr>
            <a:r>
              <a:rPr lang="en-US" sz="2000" dirty="0" smtClean="0">
                <a:latin typeface="Times New Roman" pitchFamily="18" charset="0"/>
                <a:cs typeface="Times New Roman" pitchFamily="18" charset="0"/>
              </a:rPr>
              <a:t>Identifying </a:t>
            </a:r>
            <a:r>
              <a:rPr lang="en-US" sz="2000" dirty="0">
                <a:latin typeface="Times New Roman" pitchFamily="18" charset="0"/>
                <a:cs typeface="Times New Roman" pitchFamily="18" charset="0"/>
              </a:rPr>
              <a:t>the correct LED to communicate for a specific application would be challenging</a:t>
            </a:r>
            <a:r>
              <a:rPr lang="en-US" sz="2000" dirty="0" smtClean="0">
                <a:latin typeface="Times New Roman" pitchFamily="18" charset="0"/>
                <a:cs typeface="Times New Roman" pitchFamily="18" charset="0"/>
              </a:rPr>
              <a:t>.</a:t>
            </a:r>
          </a:p>
          <a:p>
            <a:pPr>
              <a:lnSpc>
                <a:spcPct val="110000"/>
              </a:lnSpc>
              <a:spcBef>
                <a:spcPts val="600"/>
              </a:spcBef>
              <a:spcAft>
                <a:spcPts val="600"/>
              </a:spcAft>
              <a:buFont typeface="Wingdings" panose="05000000000000000000" pitchFamily="2" charset="2"/>
              <a:buChar char="q"/>
            </a:pPr>
            <a:r>
              <a:rPr lang="en-US" sz="2000" dirty="0" smtClean="0">
                <a:latin typeface="Times New Roman" pitchFamily="18" charset="0"/>
                <a:cs typeface="Times New Roman" pitchFamily="18" charset="0"/>
              </a:rPr>
              <a:t>The </a:t>
            </a:r>
            <a:r>
              <a:rPr lang="en-US" sz="2000" dirty="0">
                <a:latin typeface="Times New Roman" pitchFamily="18" charset="0"/>
                <a:cs typeface="Times New Roman" pitchFamily="18" charset="0"/>
              </a:rPr>
              <a:t>same LED can be used for the hybrid system using multiple access techniques. However, the implementation complexity of the network assignment will be high</a:t>
            </a:r>
            <a:r>
              <a:rPr lang="en-US" sz="2000" dirty="0" smtClean="0">
                <a:latin typeface="Times New Roman" pitchFamily="18" charset="0"/>
                <a:cs typeface="Times New Roman" pitchFamily="18" charset="0"/>
              </a:rPr>
              <a:t>.</a:t>
            </a:r>
          </a:p>
          <a:p>
            <a:pPr>
              <a:lnSpc>
                <a:spcPct val="110000"/>
              </a:lnSpc>
              <a:spcBef>
                <a:spcPts val="600"/>
              </a:spcBef>
              <a:spcAft>
                <a:spcPts val="600"/>
              </a:spcAft>
              <a:buFont typeface="Wingdings" panose="05000000000000000000" pitchFamily="2" charset="2"/>
              <a:buChar char="q"/>
            </a:pPr>
            <a:r>
              <a:rPr lang="en-US" sz="2000" dirty="0" smtClean="0">
                <a:latin typeface="Times New Roman" pitchFamily="18" charset="0"/>
                <a:cs typeface="Times New Roman" pitchFamily="18" charset="0"/>
              </a:rPr>
              <a:t>Using </a:t>
            </a:r>
            <a:r>
              <a:rPr lang="en-US" sz="2000" dirty="0">
                <a:latin typeface="Times New Roman" pitchFamily="18" charset="0"/>
                <a:cs typeface="Times New Roman" pitchFamily="18" charset="0"/>
              </a:rPr>
              <a:t>different LEDs for </a:t>
            </a:r>
            <a:r>
              <a:rPr lang="en-US" sz="2000" dirty="0" err="1">
                <a:latin typeface="Times New Roman" pitchFamily="18" charset="0"/>
                <a:cs typeface="Times New Roman" pitchFamily="18" charset="0"/>
              </a:rPr>
              <a:t>LiFi</a:t>
            </a:r>
            <a:r>
              <a:rPr lang="en-US" sz="2000" dirty="0">
                <a:latin typeface="Times New Roman" pitchFamily="18" charset="0"/>
                <a:cs typeface="Times New Roman" pitchFamily="18" charset="0"/>
              </a:rPr>
              <a:t> and OCC increases the overall cost.</a:t>
            </a:r>
          </a:p>
        </p:txBody>
      </p:sp>
    </p:spTree>
    <p:extLst>
      <p:ext uri="{BB962C8B-B14F-4D97-AF65-F5344CB8AC3E}">
        <p14:creationId xmlns:p14="http://schemas.microsoft.com/office/powerpoint/2010/main" val="325590604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11868</TotalTime>
  <Words>520</Words>
  <Application>Microsoft Office PowerPoint</Application>
  <PresentationFormat>On-screen Show (4:3)</PresentationFormat>
  <Paragraphs>49</Paragraphs>
  <Slides>6</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ＭＳ Ｐゴシック</vt:lpstr>
      <vt:lpstr>맑은 고딕</vt:lpstr>
      <vt:lpstr>Arial</vt:lpstr>
      <vt:lpstr>Calibri</vt:lpstr>
      <vt:lpstr>Times New Roman</vt:lpstr>
      <vt:lpstr>Wingdings</vt:lpstr>
      <vt:lpstr>Office Theme</vt:lpstr>
      <vt:lpstr>PowerPoint Presentation</vt:lpstr>
      <vt:lpstr>Introduction</vt:lpstr>
      <vt:lpstr>LiFi</vt:lpstr>
      <vt:lpstr>OCC</vt:lpstr>
      <vt:lpstr>Hybrid OCC/LiFi system</vt:lpstr>
      <vt:lpstr>Challenges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NEW BAND PLAN FOR 15.7</dc:title>
  <dc:creator>Soo-Young Chang</dc:creator>
  <cp:lastModifiedBy>khalid hasan rahman</cp:lastModifiedBy>
  <cp:revision>338</cp:revision>
  <cp:lastPrinted>2017-05-07T15:48:38Z</cp:lastPrinted>
  <dcterms:created xsi:type="dcterms:W3CDTF">2010-05-15T17:50:32Z</dcterms:created>
  <dcterms:modified xsi:type="dcterms:W3CDTF">2019-11-13T18:06:53Z</dcterms:modified>
</cp:coreProperties>
</file>