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311" r:id="rId3"/>
    <p:sldId id="305" r:id="rId4"/>
    <p:sldId id="309" r:id="rId5"/>
    <p:sldId id="313" r:id="rId6"/>
    <p:sldId id="31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115" d="100"/>
          <a:sy n="115" d="100"/>
        </p:scale>
        <p:origin x="1842" y="114"/>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11/14/2019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11/14/2019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a:t>
            </a:r>
            <a:r>
              <a:rPr lang="en-US" sz="1400" b="1" baseline="0" dirty="0" smtClean="0">
                <a:latin typeface="Times New Roman" pitchFamily="18" charset="0"/>
                <a:cs typeface="Times New Roman" pitchFamily="18" charset="0"/>
              </a:rPr>
              <a:t> </a:t>
            </a:r>
            <a:r>
              <a:rPr lang="en-US" sz="1400" b="1" baseline="0"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15-19-0556-00-0vat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15-19-0556-00-0vat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35531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Bit-error rate measurement using intensity-shift on-off keying </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[Nov, 2019]</a:t>
            </a:r>
            <a:r>
              <a:rPr lang="en-US" sz="1600" dirty="0">
                <a:latin typeface="Times New Roman" pitchFamily="18" charset="0"/>
                <a:cs typeface="Times New Roman" pitchFamily="18" charset="0"/>
              </a:rPr>
              <a:t>	</a:t>
            </a: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a:latin typeface="Times New Roman" pitchFamily="18" charset="0"/>
                <a:cs typeface="Times New Roman" pitchFamily="18" charset="0"/>
              </a:rPr>
              <a:t>Moh</a:t>
            </a:r>
            <a:r>
              <a:rPr lang="en-US" sz="1600" dirty="0">
                <a:latin typeface="Times New Roman" pitchFamily="18" charset="0"/>
                <a:cs typeface="Times New Roman" pitchFamily="18" charset="0"/>
              </a:rPr>
              <a:t>. Khalid Hasan, </a:t>
            </a:r>
            <a:r>
              <a:rPr lang="en-US" sz="1600" dirty="0" smtClean="0">
                <a:latin typeface="Times New Roman" pitchFamily="18" charset="0"/>
                <a:cs typeface="Times New Roman" pitchFamily="18" charset="0"/>
              </a:rPr>
              <a:t>Md</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Shahjalal</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Md. </a:t>
            </a:r>
            <a:r>
              <a:rPr lang="en-US" sz="1600" dirty="0" err="1">
                <a:latin typeface="Times New Roman" pitchFamily="18" charset="0"/>
                <a:cs typeface="Times New Roman" pitchFamily="18" charset="0"/>
              </a:rPr>
              <a:t>Mainul</a:t>
            </a:r>
            <a:r>
              <a:rPr lang="en-US" sz="1600" dirty="0">
                <a:latin typeface="Times New Roman" pitchFamily="18" charset="0"/>
                <a:cs typeface="Times New Roman" pitchFamily="18" charset="0"/>
              </a:rPr>
              <a:t> Islam, Mostafa Zaman Chowdhury, </a:t>
            </a:r>
            <a:r>
              <a:rPr lang="en-US" sz="1600" dirty="0" smtClean="0">
                <a:latin typeface="Times New Roman" pitchFamily="18" charset="0"/>
                <a:cs typeface="Times New Roman" pitchFamily="18" charset="0"/>
              </a:rPr>
              <a:t>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smtClean="0">
                <a:latin typeface="Times New Roman" pitchFamily="18" charset="0"/>
                <a:cs typeface="Times New Roman" pitchFamily="18" charset="0"/>
              </a:rPr>
              <a:t>This document presents an efficient method for bit-error measurement of intensity-shift on-off keying scheme.</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determine the reliability of hybrid OCC/</a:t>
            </a:r>
            <a:r>
              <a:rPr lang="en-US" sz="1600" dirty="0" err="1" smtClean="0">
                <a:latin typeface="Times New Roman" pitchFamily="18" charset="0"/>
                <a:cs typeface="Times New Roman" pitchFamily="18" charset="0"/>
              </a:rPr>
              <a:t>LiFi</a:t>
            </a:r>
            <a:r>
              <a:rPr lang="en-US" sz="1600" dirty="0" smtClean="0">
                <a:latin typeface="Times New Roman" pitchFamily="18" charset="0"/>
                <a:cs typeface="Times New Roman" pitchFamily="18" charset="0"/>
              </a:rPr>
              <a:t> system.</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905000"/>
            <a:ext cx="8229600" cy="4419600"/>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Hybrid OCC/</a:t>
            </a:r>
            <a:r>
              <a:rPr lang="en-US" sz="2000" dirty="0" err="1" smtClean="0">
                <a:latin typeface="Times New Roman" pitchFamily="18" charset="0"/>
                <a:cs typeface="Times New Roman" pitchFamily="18" charset="0"/>
              </a:rPr>
              <a:t>LiFi</a:t>
            </a:r>
            <a:r>
              <a:rPr lang="en-US" sz="2000" dirty="0" smtClean="0">
                <a:latin typeface="Times New Roman" pitchFamily="18" charset="0"/>
                <a:cs typeface="Times New Roman" pitchFamily="18" charset="0"/>
              </a:rPr>
              <a:t> systems can have great advantage to reduce the bandwidth burden from the radio-frequency based technologies.</a:t>
            </a:r>
          </a:p>
          <a:p>
            <a:pPr algn="just">
              <a:lnSpc>
                <a:spcPct val="110000"/>
              </a:lnSpc>
              <a:spcBef>
                <a:spcPts val="600"/>
              </a:spcBef>
              <a:spcAft>
                <a:spcPts val="600"/>
              </a:spcAft>
              <a:buFont typeface="Wingdings" panose="05000000000000000000" pitchFamily="2" charset="2"/>
              <a:buChar char="q"/>
            </a:pPr>
            <a:r>
              <a:rPr lang="en-US" sz="2000" dirty="0" err="1" smtClean="0">
                <a:latin typeface="Times New Roman" pitchFamily="18" charset="0"/>
                <a:cs typeface="Times New Roman" pitchFamily="18" charset="0"/>
              </a:rPr>
              <a:t>LiFi</a:t>
            </a:r>
            <a:r>
              <a:rPr lang="en-US" sz="2000" dirty="0" smtClean="0">
                <a:latin typeface="Times New Roman" pitchFamily="18" charset="0"/>
                <a:cs typeface="Times New Roman" pitchFamily="18" charset="0"/>
              </a:rPr>
              <a:t> can be used for high data rate transmission, whereas OCC can be used for reliable communication at high distances.</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simultaneous transmission of both technologies will let us to have the benefits of both technologies at the same time.</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 single multilevel LED can be used to transmit the data. </a:t>
            </a:r>
            <a:endParaRPr lang="en-US" sz="2000"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Simultaneous data transmission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830762"/>
          </a:xfrm>
        </p:spPr>
        <p:txBody>
          <a:bodyPr vert="horz" lIns="91440" tIns="45720" rIns="91440" bIns="45720" rtlCol="0">
            <a:normAutofit/>
          </a:bodyPr>
          <a:lstStyle/>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Two data streams are transmitted, where each stream is intended for </a:t>
            </a:r>
            <a:r>
              <a:rPr lang="en-US" sz="2000" dirty="0" err="1">
                <a:solidFill>
                  <a:prstClr val="black"/>
                </a:solidFill>
                <a:latin typeface="Times New Roman" pitchFamily="18" charset="0"/>
                <a:cs typeface="Times New Roman" pitchFamily="18" charset="0"/>
              </a:rPr>
              <a:t>LiFi</a:t>
            </a:r>
            <a:r>
              <a:rPr lang="en-US" sz="2000" dirty="0">
                <a:solidFill>
                  <a:prstClr val="black"/>
                </a:solidFill>
                <a:latin typeface="Times New Roman" pitchFamily="18" charset="0"/>
                <a:cs typeface="Times New Roman" pitchFamily="18" charset="0"/>
              </a:rPr>
              <a:t> and OCC</a:t>
            </a:r>
            <a:r>
              <a:rPr lang="en-US" sz="2000" dirty="0" smtClean="0">
                <a:solidFill>
                  <a:prstClr val="black"/>
                </a:solidFill>
                <a:latin typeface="Times New Roman" pitchFamily="18" charset="0"/>
                <a:cs typeface="Times New Roman" pitchFamily="18" charset="0"/>
              </a:rPr>
              <a:t>.</a:t>
            </a:r>
          </a:p>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The first stream is transmitted at a very high frequency using the LED</a:t>
            </a:r>
            <a:r>
              <a:rPr lang="en-US" sz="2000" dirty="0" smtClean="0">
                <a:solidFill>
                  <a:prstClr val="black"/>
                </a:solidFill>
                <a:latin typeface="Times New Roman" pitchFamily="18" charset="0"/>
                <a:cs typeface="Times New Roman" pitchFamily="18" charset="0"/>
              </a:rPr>
              <a:t>.</a:t>
            </a:r>
          </a:p>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The LED flickers in two different power levels creating consecutive sequences</a:t>
            </a:r>
            <a:r>
              <a:rPr lang="en-US" sz="2000" dirty="0" smtClean="0">
                <a:solidFill>
                  <a:prstClr val="black"/>
                </a:solidFill>
                <a:latin typeface="Times New Roman" pitchFamily="18" charset="0"/>
                <a:cs typeface="Times New Roman" pitchFamily="18" charset="0"/>
              </a:rPr>
              <a:t>.</a:t>
            </a:r>
          </a:p>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A smartphone camera receives the sequences as binary successions, wherein the second data stream is modulated</a:t>
            </a:r>
            <a:r>
              <a:rPr lang="en-US" sz="2000" dirty="0" smtClean="0">
                <a:solidFill>
                  <a:prstClr val="black"/>
                </a:solidFill>
                <a:latin typeface="Times New Roman" pitchFamily="18" charset="0"/>
                <a:cs typeface="Times New Roman" pitchFamily="18" charset="0"/>
              </a:rPr>
              <a:t>.</a:t>
            </a:r>
          </a:p>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The modulation is termed intensity-shift </a:t>
            </a:r>
            <a:r>
              <a:rPr lang="en-US" sz="2000" dirty="0" smtClean="0">
                <a:solidFill>
                  <a:prstClr val="black"/>
                </a:solidFill>
                <a:latin typeface="Times New Roman" pitchFamily="18" charset="0"/>
                <a:cs typeface="Times New Roman" pitchFamily="18" charset="0"/>
              </a:rPr>
              <a:t>on-off keying (ISOOK).</a:t>
            </a:r>
          </a:p>
        </p:txBody>
      </p:sp>
    </p:spTree>
    <p:extLst>
      <p:ext uri="{BB962C8B-B14F-4D97-AF65-F5344CB8AC3E}">
        <p14:creationId xmlns:p14="http://schemas.microsoft.com/office/powerpoint/2010/main" val="2817179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Threshold</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 decision threshold is used in </a:t>
            </a:r>
            <a:r>
              <a:rPr lang="en-US" sz="2000" dirty="0" err="1" smtClean="0">
                <a:latin typeface="Times New Roman" pitchFamily="18" charset="0"/>
                <a:cs typeface="Times New Roman" pitchFamily="18" charset="0"/>
              </a:rPr>
              <a:t>LiFi</a:t>
            </a:r>
            <a:r>
              <a:rPr lang="en-US" sz="2000" dirty="0" smtClean="0">
                <a:latin typeface="Times New Roman" pitchFamily="18" charset="0"/>
                <a:cs typeface="Times New Roman" pitchFamily="18" charset="0"/>
              </a:rPr>
              <a:t> to decode the data. </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value of the threshold is chosen based on the power levels.</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Both levels are defined when PD detects the preamble symbol. </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In ISOOK, the images are </a:t>
            </a:r>
            <a:r>
              <a:rPr lang="en-US" sz="2000" dirty="0" err="1" smtClean="0">
                <a:latin typeface="Times New Roman" pitchFamily="18" charset="0"/>
                <a:cs typeface="Times New Roman" pitchFamily="18" charset="0"/>
              </a:rPr>
              <a:t>binarized</a:t>
            </a:r>
            <a:r>
              <a:rPr lang="en-US" sz="2000" dirty="0" smtClean="0">
                <a:latin typeface="Times New Roman" pitchFamily="18" charset="0"/>
                <a:cs typeface="Times New Roman" pitchFamily="18" charset="0"/>
              </a:rPr>
              <a:t> using another threshold.</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decision threshold is utilized for both OCC and </a:t>
            </a:r>
            <a:r>
              <a:rPr lang="en-US" sz="2000" dirty="0" err="1" smtClean="0">
                <a:latin typeface="Times New Roman" pitchFamily="18" charset="0"/>
                <a:cs typeface="Times New Roman" pitchFamily="18" charset="0"/>
              </a:rPr>
              <a:t>LiFi</a:t>
            </a:r>
            <a:r>
              <a:rPr lang="en-US" sz="2000" dirty="0" smtClean="0">
                <a:latin typeface="Times New Roman" pitchFamily="18" charset="0"/>
                <a:cs typeface="Times New Roman" pitchFamily="18" charset="0"/>
              </a:rPr>
              <a:t> to measure the bit-error rate (BER).</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bit error rate also depends on the received signal power of PD or camera.</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06048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BER calculation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OOK signaling, the decision threshold is predominantly used to estimate the BER. </a:t>
            </a:r>
            <a:endParaRPr lang="en-US" sz="2000" dirty="0" smtClean="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following equation is used to estimate the BER for </a:t>
            </a:r>
            <a:r>
              <a:rPr lang="en-US" sz="2000" dirty="0" smtClean="0">
                <a:latin typeface="Times New Roman" pitchFamily="18" charset="0"/>
                <a:cs typeface="Times New Roman" pitchFamily="18" charset="0"/>
              </a:rPr>
              <a:t>the ISOOK scheme:</a:t>
            </a:r>
            <a:endParaRPr lang="en-US" sz="2000" dirty="0">
              <a:latin typeface="Times New Roman" pitchFamily="18" charset="0"/>
              <a:cs typeface="Times New Roman"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707196695"/>
              </p:ext>
            </p:extLst>
          </p:nvPr>
        </p:nvGraphicFramePr>
        <p:xfrm>
          <a:off x="457200" y="3581400"/>
          <a:ext cx="6533344" cy="1905000"/>
        </p:xfrm>
        <a:graphic>
          <a:graphicData uri="http://schemas.openxmlformats.org/presentationml/2006/ole">
            <mc:AlternateContent xmlns:mc="http://schemas.openxmlformats.org/markup-compatibility/2006">
              <mc:Choice xmlns:v="urn:schemas-microsoft-com:vml" Requires="v">
                <p:oleObj spid="_x0000_s2052" name="Equation" r:id="rId3" imgW="2319285" imgH="676274" progId="Equation.DSMT4">
                  <p:embed/>
                </p:oleObj>
              </mc:Choice>
              <mc:Fallback>
                <p:oleObj name="Equation" r:id="rId3" imgW="2319285" imgH="676274" progId="Equation.DSMT4">
                  <p:embed/>
                  <p:pic>
                    <p:nvPicPr>
                      <p:cNvPr id="6" name="Object 5"/>
                      <p:cNvPicPr/>
                      <p:nvPr/>
                    </p:nvPicPr>
                    <p:blipFill>
                      <a:blip r:embed="rId4"/>
                      <a:stretch>
                        <a:fillRect/>
                      </a:stretch>
                    </p:blipFill>
                    <p:spPr>
                      <a:xfrm>
                        <a:off x="457200" y="3581400"/>
                        <a:ext cx="6533344" cy="1905000"/>
                      </a:xfrm>
                      <a:prstGeom prst="rect">
                        <a:avLst/>
                      </a:prstGeom>
                    </p:spPr>
                  </p:pic>
                </p:oleObj>
              </mc:Fallback>
            </mc:AlternateContent>
          </a:graphicData>
        </a:graphic>
      </p:graphicFrame>
      <p:sp>
        <p:nvSpPr>
          <p:cNvPr id="4" name="Rectangle 3"/>
          <p:cNvSpPr/>
          <p:nvPr/>
        </p:nvSpPr>
        <p:spPr>
          <a:xfrm>
            <a:off x="6990544" y="4267200"/>
            <a:ext cx="1848656"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………….1</a:t>
            </a:r>
            <a:endParaRPr lang="en-US" sz="2800" dirty="0">
              <a:solidFill>
                <a:schemeClr val="tx1"/>
              </a:solidFill>
            </a:endParaRPr>
          </a:p>
        </p:txBody>
      </p:sp>
    </p:spTree>
    <p:extLst>
      <p:ext uri="{BB962C8B-B14F-4D97-AF65-F5344CB8AC3E}">
        <p14:creationId xmlns:p14="http://schemas.microsoft.com/office/powerpoint/2010/main" val="203122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BER calculation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a:t>
            </a:r>
            <a:r>
              <a:rPr lang="en-US" sz="2000" dirty="0" smtClean="0">
                <a:latin typeface="Times New Roman" pitchFamily="18" charset="0"/>
                <a:cs typeface="Times New Roman" pitchFamily="18" charset="0"/>
              </a:rPr>
              <a:t>eq. 1</a:t>
            </a:r>
            <a:r>
              <a:rPr lang="en-US" sz="2000" dirty="0">
                <a:latin typeface="Times New Roman" pitchFamily="18" charset="0"/>
                <a:cs typeface="Times New Roman" pitchFamily="18" charset="0"/>
              </a:rPr>
              <a:t>, </a:t>
            </a:r>
            <a:r>
              <a:rPr lang="en-US" sz="2000" i="1" dirty="0" smtClean="0">
                <a:latin typeface="Times New Roman" pitchFamily="18" charset="0"/>
                <a:cs typeface="Times New Roman" pitchFamily="18" charset="0"/>
              </a:rPr>
              <a:t>b</a:t>
            </a:r>
            <a:r>
              <a:rPr lang="en-US" sz="2000" i="1" baseline="-25000" dirty="0" smtClean="0">
                <a:latin typeface="Times New Roman" pitchFamily="18" charset="0"/>
                <a:cs typeface="Times New Roman" pitchFamily="18" charset="0"/>
              </a:rPr>
              <a:t>0</a:t>
            </a:r>
            <a:r>
              <a:rPr lang="en-US" sz="2000" dirty="0" smtClean="0">
                <a:latin typeface="Times New Roman" pitchFamily="18" charset="0"/>
                <a:cs typeface="Times New Roman" pitchFamily="18" charset="0"/>
              </a:rPr>
              <a:t> and </a:t>
            </a:r>
            <a:r>
              <a:rPr lang="en-US" sz="2000" i="1" dirty="0" smtClean="0">
                <a:latin typeface="Times New Roman" pitchFamily="18" charset="0"/>
                <a:cs typeface="Times New Roman" pitchFamily="18" charset="0"/>
              </a:rPr>
              <a:t>b</a:t>
            </a:r>
            <a:r>
              <a:rPr lang="en-US" sz="2000" i="1"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correspond </a:t>
            </a:r>
            <a:r>
              <a:rPr lang="en-US" sz="2000" dirty="0">
                <a:latin typeface="Times New Roman" pitchFamily="18" charset="0"/>
                <a:cs typeface="Times New Roman" pitchFamily="18" charset="0"/>
              </a:rPr>
              <a:t>to bit “0” and “1”, respectively</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i="1" dirty="0" smtClean="0">
                <a:latin typeface="Times New Roman" pitchFamily="18" charset="0"/>
                <a:cs typeface="Times New Roman" pitchFamily="18" charset="0"/>
              </a:rPr>
              <a:t>S</a:t>
            </a:r>
            <a:r>
              <a:rPr lang="en-US" sz="2000" i="1" baseline="-25000" dirty="0"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is the signal power at the receiver and </a:t>
            </a:r>
            <a:r>
              <a:rPr lang="en-US" sz="2000" i="1" dirty="0" smtClean="0">
                <a:latin typeface="Times New Roman" pitchFamily="18" charset="0"/>
                <a:cs typeface="Times New Roman" pitchFamily="18" charset="0"/>
              </a:rPr>
              <a:t>N</a:t>
            </a:r>
            <a:r>
              <a:rPr lang="en-US" sz="2000" i="1" baseline="-25000" dirty="0" smtClean="0">
                <a:latin typeface="Times New Roman" pitchFamily="18" charset="0"/>
                <a:cs typeface="Times New Roman" pitchFamily="18" charset="0"/>
              </a:rPr>
              <a:t>0</a:t>
            </a:r>
            <a:r>
              <a:rPr lang="en-US" sz="2000" dirty="0" smtClean="0">
                <a:latin typeface="Times New Roman" pitchFamily="18" charset="0"/>
                <a:cs typeface="Times New Roman" pitchFamily="18" charset="0"/>
              </a:rPr>
              <a:t> is </a:t>
            </a:r>
            <a:r>
              <a:rPr lang="en-US" sz="2000" dirty="0">
                <a:latin typeface="Times New Roman" pitchFamily="18" charset="0"/>
                <a:cs typeface="Times New Roman" pitchFamily="18" charset="0"/>
              </a:rPr>
              <a:t>the power spectral density of the noise</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i="1" dirty="0" smtClean="0">
                <a:latin typeface="Times New Roman" pitchFamily="18" charset="0"/>
                <a:cs typeface="Times New Roman" pitchFamily="18" charset="0"/>
              </a:rPr>
              <a:t>l</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is the length of the transmitted bit sequence</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i="1" dirty="0" smtClean="0">
                <a:latin typeface="Times New Roman" pitchFamily="18" charset="0"/>
                <a:cs typeface="Times New Roman" pitchFamily="18" charset="0"/>
              </a:rPr>
              <a:t>T</a:t>
            </a:r>
            <a:r>
              <a:rPr lang="en-US" sz="2000" i="1" baseline="-25000" dirty="0" smtClean="0">
                <a:latin typeface="Times New Roman" pitchFamily="18" charset="0"/>
                <a:cs typeface="Times New Roman" pitchFamily="18" charset="0"/>
              </a:rPr>
              <a:t>d</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denotes the decision threshold, which is set based on the received power and varied to achieve the optimum BER performance</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For OCC, </a:t>
            </a:r>
            <a:r>
              <a:rPr lang="en-US" sz="2000" i="1" dirty="0" smtClean="0">
                <a:latin typeface="Times New Roman" pitchFamily="18" charset="0"/>
                <a:cs typeface="Times New Roman" pitchFamily="18" charset="0"/>
              </a:rPr>
              <a:t>S</a:t>
            </a:r>
            <a:r>
              <a:rPr lang="en-US" sz="2000" i="1" baseline="-25000" dirty="0"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indicates the received power corresponding to the sum of the pixel values that is covered by a stripe in the image sensor</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stripe width is calculated using the readout time of camera </a:t>
            </a:r>
            <a:r>
              <a:rPr lang="en-US" sz="2000" dirty="0" smtClean="0">
                <a:latin typeface="Times New Roman" pitchFamily="18" charset="0"/>
                <a:cs typeface="Times New Roman" pitchFamily="18" charset="0"/>
              </a:rPr>
              <a:t>pixels.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255906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11846</TotalTime>
  <Words>414</Words>
  <Application>Microsoft Office PowerPoint</Application>
  <PresentationFormat>On-screen Show (4:3)</PresentationFormat>
  <Paragraphs>47</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ＭＳ Ｐゴシック</vt:lpstr>
      <vt:lpstr>맑은 고딕</vt:lpstr>
      <vt:lpstr>Arial</vt:lpstr>
      <vt:lpstr>Calibri</vt:lpstr>
      <vt:lpstr>Times New Roman</vt:lpstr>
      <vt:lpstr>Wingdings</vt:lpstr>
      <vt:lpstr>Office Theme</vt:lpstr>
      <vt:lpstr>Equation</vt:lpstr>
      <vt:lpstr>PowerPoint Presentation</vt:lpstr>
      <vt:lpstr>Introduction</vt:lpstr>
      <vt:lpstr>Simultaneous data transmission</vt:lpstr>
      <vt:lpstr>Threshold</vt:lpstr>
      <vt:lpstr>BER calculation</vt:lpstr>
      <vt:lpstr>BER calculation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khalid hasan rahman</cp:lastModifiedBy>
  <cp:revision>334</cp:revision>
  <cp:lastPrinted>2017-05-07T15:48:38Z</cp:lastPrinted>
  <dcterms:created xsi:type="dcterms:W3CDTF">2010-05-15T17:50:32Z</dcterms:created>
  <dcterms:modified xsi:type="dcterms:W3CDTF">2019-11-13T18:03:40Z</dcterms:modified>
</cp:coreProperties>
</file>