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 id="262"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2C568C-848E-4B9D-AB86-81A1AE6CF80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83054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2C568C-848E-4B9D-AB86-81A1AE6CF80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62196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2C568C-848E-4B9D-AB86-81A1AE6CF80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92365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2C568C-848E-4B9D-AB86-81A1AE6CF80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142084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2C568C-848E-4B9D-AB86-81A1AE6CF80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168351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2C568C-848E-4B9D-AB86-81A1AE6CF809}"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2946387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2C568C-848E-4B9D-AB86-81A1AE6CF809}" type="datetimeFigureOut">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283235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2C568C-848E-4B9D-AB86-81A1AE6CF809}" type="datetimeFigureOut">
              <a:rPr lang="en-US" smtClean="0"/>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1357318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C568C-848E-4B9D-AB86-81A1AE6CF809}" type="datetimeFigureOut">
              <a:rPr lang="en-US" smtClean="0"/>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283981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2C568C-848E-4B9D-AB86-81A1AE6CF809}"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50164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2C568C-848E-4B9D-AB86-81A1AE6CF809}"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270639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C568C-848E-4B9D-AB86-81A1AE6CF809}" type="datetimeFigureOut">
              <a:rPr lang="en-US" smtClean="0"/>
              <a:t>11/13/2019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BDDB1-E8FC-4514-BBCD-902E1823DD35}" type="slidenum">
              <a:rPr lang="en-US" smtClean="0"/>
              <a:t>‹#›</a:t>
            </a:fld>
            <a:endParaRPr lang="en-US"/>
          </a:p>
        </p:txBody>
      </p:sp>
    </p:spTree>
    <p:extLst>
      <p:ext uri="{BB962C8B-B14F-4D97-AF65-F5344CB8AC3E}">
        <p14:creationId xmlns:p14="http://schemas.microsoft.com/office/powerpoint/2010/main" val="4184526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98704" y="890016"/>
            <a:ext cx="8589264"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IG VAT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dirty="0" smtClean="0">
                <a:latin typeface="Times New Roman" panose="02020603050405020304" pitchFamily="18" charset="0"/>
                <a:cs typeface="Times New Roman" panose="02020603050405020304" pitchFamily="18" charset="0"/>
              </a:rPr>
              <a:t>CNN models to detect multiple LEDs for multilateral OCC.</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a:t>
            </a:r>
            <a:r>
              <a:rPr lang="en-US" altLang="en-US" sz="1600" dirty="0">
                <a:solidFill>
                  <a:prstClr val="black"/>
                </a:solidFill>
                <a:latin typeface="Times New Roman" panose="02020603050405020304" pitchFamily="18" charset="0"/>
              </a:rPr>
              <a:t>2019	</a:t>
            </a:r>
          </a:p>
          <a:p>
            <a:pPr algn="just" eaLnBrk="0" fontAlgn="base" hangingPunct="0">
              <a:spcBef>
                <a:spcPct val="0"/>
              </a:spcBef>
              <a:spcAft>
                <a:spcPct val="0"/>
              </a:spcAft>
            </a:pPr>
            <a:endParaRPr lang="en-US" altLang="en-US" sz="1600" b="1" dirty="0" smtClean="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Md. </a:t>
            </a:r>
            <a:r>
              <a:rPr lang="en-US" altLang="en-US" sz="1600" dirty="0" err="1" smtClean="0">
                <a:solidFill>
                  <a:prstClr val="black"/>
                </a:solidFill>
                <a:latin typeface="Times New Roman" panose="02020603050405020304" pitchFamily="18" charset="0"/>
              </a:rPr>
              <a:t>Shahjalal</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Moh</a:t>
            </a:r>
            <a:r>
              <a:rPr lang="en-US" altLang="en-US" sz="1600" dirty="0">
                <a:solidFill>
                  <a:prstClr val="black"/>
                </a:solidFill>
                <a:latin typeface="Times New Roman" panose="02020603050405020304" pitchFamily="18" charset="0"/>
              </a:rPr>
              <a:t>. Khalid </a:t>
            </a:r>
            <a:r>
              <a:rPr lang="en-US" altLang="en-US" sz="1600" dirty="0" smtClean="0">
                <a:solidFill>
                  <a:prstClr val="black"/>
                </a:solidFill>
                <a:latin typeface="Times New Roman" panose="02020603050405020304" pitchFamily="18" charset="0"/>
              </a:rPr>
              <a:t>Hasan, Md. Faisal Ahmed, and </a:t>
            </a:r>
            <a:r>
              <a:rPr lang="en-US" altLang="en-US" sz="1600" dirty="0" err="1" smtClean="0">
                <a:solidFill>
                  <a:prstClr val="black"/>
                </a:solidFill>
                <a:latin typeface="Times New Roman" panose="02020603050405020304" pitchFamily="18" charset="0"/>
              </a:rPr>
              <a:t>Yeong</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Min Jang [Kookmin University</a:t>
            </a:r>
            <a:r>
              <a:rPr lang="en-US" altLang="en-US" sz="1600" dirty="0" smtClean="0">
                <a:solidFill>
                  <a:prstClr val="black"/>
                </a:solidFill>
                <a:latin typeface="Times New Roman" panose="02020603050405020304" pitchFamily="18" charset="0"/>
              </a:rPr>
              <a:t>].</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a:t>
            </a:r>
            <a:r>
              <a:rPr lang="en-US" altLang="en-US" sz="1600" dirty="0" smtClean="0">
                <a:solidFill>
                  <a:prstClr val="black"/>
                </a:solidFill>
                <a:latin typeface="Times New Roman" panose="02020603050405020304" pitchFamily="18" charset="0"/>
              </a:rPr>
              <a:t>82-2-910-5068       E-Mail</a:t>
            </a:r>
            <a:r>
              <a:rPr lang="en-US" altLang="en-US" sz="1600" dirty="0">
                <a:solidFill>
                  <a:prstClr val="black"/>
                </a:solidFill>
                <a:latin typeface="Times New Roman" panose="02020603050405020304" pitchFamily="18" charset="0"/>
              </a:rPr>
              <a:t>: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latin typeface="Times New Roman" panose="02020603050405020304" pitchFamily="18" charset="0"/>
              </a:rPr>
              <a:t>Developing multilateral optical camera communication using smartphone camera.</a:t>
            </a:r>
            <a:endParaRPr lang="en-US" altLang="en-US" sz="1600" dirty="0">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altLang="en-US" sz="1600" dirty="0" smtClean="0">
                <a:solidFill>
                  <a:prstClr val="black"/>
                </a:solidFill>
                <a:latin typeface="Times New Roman" panose="02020603050405020304" pitchFamily="18" charset="0"/>
              </a:rPr>
              <a:t>To</a:t>
            </a:r>
            <a:r>
              <a:rPr lang="en-US" altLang="en-US" sz="1600" b="1" dirty="0" smtClean="0">
                <a:solidFill>
                  <a:prstClr val="black"/>
                </a:solidFill>
                <a:latin typeface="Times New Roman" panose="02020603050405020304" pitchFamily="18" charset="0"/>
              </a:rPr>
              <a:t> </a:t>
            </a:r>
            <a:r>
              <a:rPr lang="en-US" sz="1600" dirty="0" smtClean="0">
                <a:solidFill>
                  <a:prstClr val="black"/>
                </a:solidFill>
                <a:latin typeface="Times New Roman" panose="02020603050405020304" pitchFamily="18" charset="0"/>
              </a:rPr>
              <a:t>achieve convolutional neural network model based multi-LED detection technique for OCCC</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a:t>
            </a:r>
            <a:r>
              <a:rPr lang="en-US" altLang="en-US" sz="1600" dirty="0" smtClean="0">
                <a:latin typeface="Times New Roman" panose="02020603050405020304" pitchFamily="18" charset="0"/>
              </a:rPr>
              <a:t>This </a:t>
            </a:r>
            <a:r>
              <a:rPr lang="en-US" altLang="en-US" sz="1600" dirty="0">
                <a:latin typeface="Times New Roman" panose="02020603050405020304" pitchFamily="18" charset="0"/>
              </a:rPr>
              <a:t>document has been prepared to assist the IEEE P802.15. It is offered as a basis for discussion </a:t>
            </a:r>
            <a:r>
              <a:rPr lang="en-US" altLang="en-US" sz="1600" dirty="0" smtClean="0">
                <a:latin typeface="Times New Roman" panose="02020603050405020304" pitchFamily="18" charset="0"/>
              </a:rPr>
              <a:t>and </a:t>
            </a:r>
            <a:r>
              <a:rPr lang="en-US" altLang="en-US" sz="1600" dirty="0">
                <a:latin typeface="Times New Roman" panose="02020603050405020304" pitchFamily="18" charset="0"/>
              </a:rPr>
              <a:t>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a:t>
            </a:r>
            <a:r>
              <a:rPr lang="en-US" altLang="en-US" sz="1600" dirty="0">
                <a:solidFill>
                  <a:prstClr val="black"/>
                </a:solidFill>
                <a:latin typeface="Times New Roman" panose="02020603050405020304" pitchFamily="18" charset="0"/>
              </a:rPr>
              <a:t>	</a:t>
            </a:r>
          </a:p>
        </p:txBody>
      </p:sp>
      <p:sp>
        <p:nvSpPr>
          <p:cNvPr id="2" name="Rectangle 1"/>
          <p:cNvSpPr/>
          <p:nvPr/>
        </p:nvSpPr>
        <p:spPr>
          <a:xfrm>
            <a:off x="5547275" y="164803"/>
            <a:ext cx="2833596" cy="338554"/>
          </a:xfrm>
          <a:prstGeom prst="rect">
            <a:avLst/>
          </a:prstGeom>
        </p:spPr>
        <p:txBody>
          <a:bodyPr wrap="none">
            <a:spAutoFit/>
          </a:bodyPr>
          <a:lstStyle/>
          <a:p>
            <a:r>
              <a:rPr lang="en-US" sz="1600" dirty="0">
                <a:solidFill>
                  <a:srgbClr val="000000"/>
                </a:solidFill>
                <a:latin typeface="Verdana" panose="020B0604030504040204" pitchFamily="34" charset="0"/>
              </a:rPr>
              <a:t>DCN 15-19-0542-01-0vat</a:t>
            </a:r>
            <a:endParaRPr lang="en-US" sz="1600" dirty="0"/>
          </a:p>
        </p:txBody>
      </p:sp>
    </p:spTree>
    <p:extLst>
      <p:ext uri="{BB962C8B-B14F-4D97-AF65-F5344CB8AC3E}">
        <p14:creationId xmlns:p14="http://schemas.microsoft.com/office/powerpoint/2010/main" val="1296752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pPr algn="ctr"/>
            <a:r>
              <a:rPr lang="en-US" sz="4000" dirty="0">
                <a:latin typeface="Times New Roman" panose="02020603050405020304" pitchFamily="18" charset="0"/>
                <a:cs typeface="Times New Roman" panose="02020603050405020304" pitchFamily="18" charset="0"/>
              </a:rPr>
              <a:t>Introduction</a:t>
            </a:r>
          </a:p>
        </p:txBody>
      </p:sp>
      <p:sp>
        <p:nvSpPr>
          <p:cNvPr id="6" name="TextBox 5"/>
          <p:cNvSpPr txBox="1"/>
          <p:nvPr/>
        </p:nvSpPr>
        <p:spPr>
          <a:xfrm>
            <a:off x="716280" y="1743942"/>
            <a:ext cx="7711440" cy="3139321"/>
          </a:xfrm>
          <a:prstGeom prst="rect">
            <a:avLst/>
          </a:prstGeom>
          <a:noFill/>
        </p:spPr>
        <p:txBody>
          <a:bodyPr wrap="square" rtlCol="0">
            <a:spAutoFit/>
          </a:bodyPr>
          <a:lstStyle/>
          <a:p>
            <a:pPr marL="285750" indent="-285750" algn="just">
              <a:buFont typeface="Arial" panose="020B0604020202020204" pitchFamily="34" charset="0"/>
              <a:buChar char="•"/>
            </a:pPr>
            <a:r>
              <a:rPr lang="en-US" dirty="0">
                <a:latin typeface="Adobe Devanagari" panose="02040503050201020203" pitchFamily="18" charset="0"/>
                <a:cs typeface="Adobe Devanagari" panose="02040503050201020203" pitchFamily="18" charset="0"/>
              </a:rPr>
              <a:t>Computer vision tasks include methods </a:t>
            </a:r>
            <a:r>
              <a:rPr lang="en-US" dirty="0" smtClean="0">
                <a:latin typeface="Adobe Devanagari" panose="02040503050201020203" pitchFamily="18" charset="0"/>
                <a:cs typeface="Adobe Devanagari" panose="02040503050201020203" pitchFamily="18" charset="0"/>
              </a:rPr>
              <a:t>for acquiring</a:t>
            </a:r>
            <a:r>
              <a:rPr lang="en-US" dirty="0">
                <a:latin typeface="Adobe Devanagari" panose="02040503050201020203" pitchFamily="18" charset="0"/>
                <a:cs typeface="Adobe Devanagari" panose="02040503050201020203" pitchFamily="18" charset="0"/>
              </a:rPr>
              <a:t>, processing, analyzing and </a:t>
            </a:r>
            <a:r>
              <a:rPr lang="en-US" dirty="0" smtClean="0">
                <a:latin typeface="Adobe Devanagari" panose="02040503050201020203" pitchFamily="18" charset="0"/>
                <a:cs typeface="Adobe Devanagari" panose="02040503050201020203" pitchFamily="18" charset="0"/>
              </a:rPr>
              <a:t>understanding digital </a:t>
            </a:r>
            <a:r>
              <a:rPr lang="en-US" dirty="0">
                <a:latin typeface="Adobe Devanagari" panose="02040503050201020203" pitchFamily="18" charset="0"/>
                <a:cs typeface="Adobe Devanagari" panose="02040503050201020203" pitchFamily="18" charset="0"/>
              </a:rPr>
              <a:t>images, and extraction of </a:t>
            </a:r>
            <a:r>
              <a:rPr lang="en-US" dirty="0" smtClean="0">
                <a:latin typeface="Adobe Devanagari" panose="02040503050201020203" pitchFamily="18" charset="0"/>
                <a:cs typeface="Adobe Devanagari" panose="02040503050201020203" pitchFamily="18" charset="0"/>
              </a:rPr>
              <a:t>high-dimensional data </a:t>
            </a:r>
            <a:r>
              <a:rPr lang="en-US" dirty="0">
                <a:latin typeface="Adobe Devanagari" panose="02040503050201020203" pitchFamily="18" charset="0"/>
                <a:cs typeface="Adobe Devanagari" panose="02040503050201020203" pitchFamily="18" charset="0"/>
              </a:rPr>
              <a:t>from the real </a:t>
            </a:r>
            <a:r>
              <a:rPr lang="en-US" dirty="0" smtClean="0">
                <a:latin typeface="Adobe Devanagari" panose="02040503050201020203" pitchFamily="18" charset="0"/>
                <a:cs typeface="Adobe Devanagari" panose="02040503050201020203" pitchFamily="18" charset="0"/>
              </a:rPr>
              <a:t>world.</a:t>
            </a:r>
          </a:p>
          <a:p>
            <a:pPr marL="285750" indent="-285750" algn="just">
              <a:buFont typeface="Arial" panose="020B0604020202020204" pitchFamily="34" charset="0"/>
              <a:buChar char="•"/>
            </a:pPr>
            <a:endParaRPr lang="en-US" dirty="0">
              <a:latin typeface="Adobe Devanagari" panose="02040503050201020203" pitchFamily="18" charset="0"/>
              <a:cs typeface="Adobe Devanagari" panose="02040503050201020203" pitchFamily="18" charset="0"/>
            </a:endParaRPr>
          </a:p>
          <a:p>
            <a:pPr marL="285750" indent="-285750" algn="just">
              <a:buFont typeface="Arial" panose="020B0604020202020204" pitchFamily="34" charset="0"/>
              <a:buChar char="•"/>
            </a:pPr>
            <a:r>
              <a:rPr lang="en-US" dirty="0">
                <a:latin typeface="Adobe Devanagari" panose="02040503050201020203" pitchFamily="18" charset="0"/>
                <a:cs typeface="Adobe Devanagari" panose="02040503050201020203" pitchFamily="18" charset="0"/>
              </a:rPr>
              <a:t>Real-time computer vision can be </a:t>
            </a:r>
            <a:r>
              <a:rPr lang="en-US" dirty="0" smtClean="0">
                <a:latin typeface="Adobe Devanagari" panose="02040503050201020203" pitchFamily="18" charset="0"/>
                <a:cs typeface="Adobe Devanagari" panose="02040503050201020203" pitchFamily="18" charset="0"/>
              </a:rPr>
              <a:t>performed using </a:t>
            </a:r>
            <a:r>
              <a:rPr lang="en-US" dirty="0">
                <a:latin typeface="Adobe Devanagari" panose="02040503050201020203" pitchFamily="18" charset="0"/>
                <a:cs typeface="Adobe Devanagari" panose="02040503050201020203" pitchFamily="18" charset="0"/>
              </a:rPr>
              <a:t>open source computer vision (</a:t>
            </a:r>
            <a:r>
              <a:rPr lang="en-US" dirty="0" err="1" smtClean="0">
                <a:latin typeface="Adobe Devanagari" panose="02040503050201020203" pitchFamily="18" charset="0"/>
                <a:cs typeface="Adobe Devanagari" panose="02040503050201020203" pitchFamily="18" charset="0"/>
              </a:rPr>
              <a:t>OpenCV</a:t>
            </a:r>
            <a:r>
              <a:rPr lang="en-US" dirty="0" smtClean="0">
                <a:latin typeface="Adobe Devanagari" panose="02040503050201020203" pitchFamily="18" charset="0"/>
                <a:cs typeface="Adobe Devanagari" panose="02040503050201020203" pitchFamily="18" charset="0"/>
              </a:rPr>
              <a:t>) programming </a:t>
            </a:r>
            <a:r>
              <a:rPr lang="en-US" dirty="0">
                <a:latin typeface="Adobe Devanagari" panose="02040503050201020203" pitchFamily="18" charset="0"/>
                <a:cs typeface="Adobe Devanagari" panose="02040503050201020203" pitchFamily="18" charset="0"/>
              </a:rPr>
              <a:t>library. </a:t>
            </a:r>
            <a:r>
              <a:rPr lang="en-US" dirty="0" err="1">
                <a:latin typeface="Adobe Devanagari" panose="02040503050201020203" pitchFamily="18" charset="0"/>
                <a:cs typeface="Adobe Devanagari" panose="02040503050201020203" pitchFamily="18" charset="0"/>
              </a:rPr>
              <a:t>OpenCV</a:t>
            </a:r>
            <a:r>
              <a:rPr lang="en-US" dirty="0">
                <a:latin typeface="Adobe Devanagari" panose="02040503050201020203" pitchFamily="18" charset="0"/>
                <a:cs typeface="Adobe Devanagari" panose="02040503050201020203" pitchFamily="18" charset="0"/>
              </a:rPr>
              <a:t> has vast </a:t>
            </a:r>
            <a:r>
              <a:rPr lang="en-US" dirty="0" smtClean="0">
                <a:latin typeface="Adobe Devanagari" panose="02040503050201020203" pitchFamily="18" charset="0"/>
                <a:cs typeface="Adobe Devanagari" panose="02040503050201020203" pitchFamily="18" charset="0"/>
              </a:rPr>
              <a:t>application areas </a:t>
            </a:r>
            <a:r>
              <a:rPr lang="en-US" dirty="0">
                <a:latin typeface="Adobe Devanagari" panose="02040503050201020203" pitchFamily="18" charset="0"/>
                <a:cs typeface="Adobe Devanagari" panose="02040503050201020203" pitchFamily="18" charset="0"/>
              </a:rPr>
              <a:t>such as facial recognition system, </a:t>
            </a:r>
            <a:r>
              <a:rPr lang="en-US" dirty="0" smtClean="0">
                <a:latin typeface="Adobe Devanagari" panose="02040503050201020203" pitchFamily="18" charset="0"/>
                <a:cs typeface="Adobe Devanagari" panose="02040503050201020203" pitchFamily="18" charset="0"/>
              </a:rPr>
              <a:t>human-computer </a:t>
            </a:r>
            <a:r>
              <a:rPr lang="en-US" dirty="0">
                <a:latin typeface="Adobe Devanagari" panose="02040503050201020203" pitchFamily="18" charset="0"/>
                <a:cs typeface="Adobe Devanagari" panose="02040503050201020203" pitchFamily="18" charset="0"/>
              </a:rPr>
              <a:t>interaction, object identification, </a:t>
            </a:r>
            <a:r>
              <a:rPr lang="en-US" dirty="0" smtClean="0">
                <a:latin typeface="Adobe Devanagari" panose="02040503050201020203" pitchFamily="18" charset="0"/>
                <a:cs typeface="Adobe Devanagari" panose="02040503050201020203" pitchFamily="18" charset="0"/>
              </a:rPr>
              <a:t>mobile robotics</a:t>
            </a:r>
            <a:r>
              <a:rPr lang="en-US" dirty="0">
                <a:latin typeface="Adobe Devanagari" panose="02040503050201020203" pitchFamily="18" charset="0"/>
                <a:cs typeface="Adobe Devanagari" panose="02040503050201020203" pitchFamily="18" charset="0"/>
              </a:rPr>
              <a:t>, motion tracking, augmented </a:t>
            </a:r>
            <a:r>
              <a:rPr lang="en-US" dirty="0" smtClean="0">
                <a:latin typeface="Adobe Devanagari" panose="02040503050201020203" pitchFamily="18" charset="0"/>
                <a:cs typeface="Adobe Devanagari" panose="02040503050201020203" pitchFamily="18" charset="0"/>
              </a:rPr>
              <a:t>reality.</a:t>
            </a:r>
          </a:p>
          <a:p>
            <a:pPr marL="285750" indent="-285750" algn="just">
              <a:buFont typeface="Arial" panose="020B0604020202020204" pitchFamily="34" charset="0"/>
              <a:buChar char="•"/>
            </a:pPr>
            <a:endParaRPr lang="en-US" dirty="0">
              <a:latin typeface="Adobe Devanagari" panose="02040503050201020203" pitchFamily="18" charset="0"/>
              <a:cs typeface="Adobe Devanagari" panose="02040503050201020203" pitchFamily="18" charset="0"/>
            </a:endParaRPr>
          </a:p>
          <a:p>
            <a:pPr marL="285750" indent="-285750" algn="just">
              <a:buFont typeface="Arial" panose="020B0604020202020204" pitchFamily="34" charset="0"/>
              <a:buChar char="•"/>
            </a:pPr>
            <a:r>
              <a:rPr lang="en-US" dirty="0" smtClean="0">
                <a:latin typeface="Adobe Devanagari" panose="02040503050201020203" pitchFamily="18" charset="0"/>
                <a:cs typeface="Adobe Devanagari" panose="02040503050201020203" pitchFamily="18" charset="0"/>
              </a:rPr>
              <a:t>A </a:t>
            </a:r>
            <a:r>
              <a:rPr lang="en-US" dirty="0">
                <a:latin typeface="Adobe Devanagari" panose="02040503050201020203" pitchFamily="18" charset="0"/>
                <a:cs typeface="Adobe Devanagari" panose="02040503050201020203" pitchFamily="18" charset="0"/>
              </a:rPr>
              <a:t>brief overview of the DNN </a:t>
            </a:r>
            <a:r>
              <a:rPr lang="en-US" dirty="0" smtClean="0">
                <a:latin typeface="Adobe Devanagari" panose="02040503050201020203" pitchFamily="18" charset="0"/>
                <a:cs typeface="Adobe Devanagari" panose="02040503050201020203" pitchFamily="18" charset="0"/>
              </a:rPr>
              <a:t>based object </a:t>
            </a:r>
            <a:r>
              <a:rPr lang="en-US" dirty="0">
                <a:latin typeface="Adobe Devanagari" panose="02040503050201020203" pitchFamily="18" charset="0"/>
                <a:cs typeface="Adobe Devanagari" panose="02040503050201020203" pitchFamily="18" charset="0"/>
              </a:rPr>
              <a:t>detection techniques has been provided. </a:t>
            </a:r>
            <a:r>
              <a:rPr lang="en-US" dirty="0" smtClean="0">
                <a:latin typeface="Adobe Devanagari" panose="02040503050201020203" pitchFamily="18" charset="0"/>
                <a:cs typeface="Adobe Devanagari" panose="02040503050201020203" pitchFamily="18" charset="0"/>
              </a:rPr>
              <a:t>These are </a:t>
            </a:r>
            <a:r>
              <a:rPr lang="en-US" dirty="0">
                <a:latin typeface="Adobe Devanagari" panose="02040503050201020203" pitchFamily="18" charset="0"/>
                <a:cs typeface="Adobe Devanagari" panose="02040503050201020203" pitchFamily="18" charset="0"/>
              </a:rPr>
              <a:t>computationally complex and requires </a:t>
            </a:r>
            <a:r>
              <a:rPr lang="en-US" dirty="0" smtClean="0">
                <a:latin typeface="Adobe Devanagari" panose="02040503050201020203" pitchFamily="18" charset="0"/>
                <a:cs typeface="Adobe Devanagari" panose="02040503050201020203" pitchFamily="18" charset="0"/>
              </a:rPr>
              <a:t>high performance </a:t>
            </a:r>
            <a:r>
              <a:rPr lang="en-US" dirty="0">
                <a:latin typeface="Adobe Devanagari" panose="02040503050201020203" pitchFamily="18" charset="0"/>
                <a:cs typeface="Adobe Devanagari" panose="02040503050201020203" pitchFamily="18" charset="0"/>
              </a:rPr>
              <a:t>GPUs.</a:t>
            </a:r>
          </a:p>
        </p:txBody>
      </p:sp>
      <p:sp>
        <p:nvSpPr>
          <p:cNvPr id="7" name="Rectangle 6"/>
          <p:cNvSpPr/>
          <p:nvPr/>
        </p:nvSpPr>
        <p:spPr>
          <a:xfrm>
            <a:off x="5594124" y="274638"/>
            <a:ext cx="2833596" cy="338554"/>
          </a:xfrm>
          <a:prstGeom prst="rect">
            <a:avLst/>
          </a:prstGeom>
        </p:spPr>
        <p:txBody>
          <a:bodyPr wrap="none">
            <a:spAutoFit/>
          </a:bodyPr>
          <a:lstStyle/>
          <a:p>
            <a:r>
              <a:rPr lang="en-US" sz="1600" dirty="0">
                <a:solidFill>
                  <a:srgbClr val="000000"/>
                </a:solidFill>
                <a:latin typeface="Verdana" panose="020B0604030504040204" pitchFamily="34" charset="0"/>
              </a:rPr>
              <a:t>DCN 15-19-0542-01-0vat</a:t>
            </a:r>
            <a:endParaRPr lang="en-US" sz="1600" dirty="0"/>
          </a:p>
        </p:txBody>
      </p:sp>
    </p:spTree>
    <p:extLst>
      <p:ext uri="{BB962C8B-B14F-4D97-AF65-F5344CB8AC3E}">
        <p14:creationId xmlns:p14="http://schemas.microsoft.com/office/powerpoint/2010/main" val="115392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7777" y="1988579"/>
            <a:ext cx="8058543" cy="2308324"/>
          </a:xfrm>
          <a:prstGeom prst="rect">
            <a:avLst/>
          </a:prstGeom>
          <a:noFill/>
        </p:spPr>
        <p:txBody>
          <a:bodyPr wrap="square" rtlCol="0">
            <a:spAutoFit/>
          </a:bodyPr>
          <a:lstStyle/>
          <a:p>
            <a:pPr algn="just">
              <a:lnSpc>
                <a:spcPct val="150000"/>
              </a:lnSpc>
            </a:pP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Faster R-CNN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1]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is the third version of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R-CNN where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R stands for region. The previous two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versions (R-CNN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&amp; Fast R-CNN) uses selective search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which is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much slow and time-consuming process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affecting the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performance of the network. Whereas, Faster RCNN uses region proposal networks (RPN) to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predict where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an object lies. The predicted region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proposals are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then reshaped using a region-of-interest (</a:t>
            </a:r>
            <a:r>
              <a:rPr lang="en-US" sz="1600" dirty="0" err="1" smtClean="0">
                <a:latin typeface="Adobe Devanagari" panose="02040503050201020203" pitchFamily="18" charset="0"/>
                <a:ea typeface="Adobe Kaiti Std R" panose="02020400000000000000" pitchFamily="18" charset="-128"/>
                <a:cs typeface="Adobe Devanagari" panose="02040503050201020203" pitchFamily="18" charset="0"/>
              </a:rPr>
              <a:t>RoI</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 pooling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layer which is then used to classify the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image within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the proposed region and predict the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offset values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for the bounding boxes</a:t>
            </a:r>
            <a:endParaRPr lang="en-US" dirty="0">
              <a:latin typeface="Adobe Devanagari" panose="02040503050201020203" pitchFamily="18" charset="0"/>
              <a:cs typeface="Adobe Devanagari" panose="02040503050201020203" pitchFamily="18" charset="0"/>
            </a:endParaRPr>
          </a:p>
        </p:txBody>
      </p:sp>
      <p:sp>
        <p:nvSpPr>
          <p:cNvPr id="7" name="TextBox 6"/>
          <p:cNvSpPr txBox="1"/>
          <p:nvPr/>
        </p:nvSpPr>
        <p:spPr>
          <a:xfrm>
            <a:off x="597777" y="1619247"/>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dobe Kaiti Std R" panose="02020400000000000000" pitchFamily="18" charset="-128"/>
                <a:ea typeface="Adobe Kaiti Std R" panose="02020400000000000000" pitchFamily="18" charset="-128"/>
                <a:cs typeface="Arial" panose="020B0604020202020204" pitchFamily="34" charset="0"/>
              </a:rPr>
              <a:t>Faster R-CNN</a:t>
            </a:r>
            <a:endParaRPr lang="en-US" dirty="0"/>
          </a:p>
        </p:txBody>
      </p:sp>
      <p:sp>
        <p:nvSpPr>
          <p:cNvPr id="8" name="TextBox 7"/>
          <p:cNvSpPr txBox="1"/>
          <p:nvPr/>
        </p:nvSpPr>
        <p:spPr>
          <a:xfrm>
            <a:off x="1842154" y="673124"/>
            <a:ext cx="4801314" cy="523220"/>
          </a:xfrm>
          <a:prstGeom prst="rect">
            <a:avLst/>
          </a:prstGeom>
          <a:noFill/>
        </p:spPr>
        <p:txBody>
          <a:bodyPr wrap="none" rtlCol="0">
            <a:spAutoFit/>
          </a:bodyPr>
          <a:lstStyle/>
          <a:p>
            <a:r>
              <a:rPr lang="en-US" sz="2800" dirty="0">
                <a:latin typeface="Adobe Heiti Std R" panose="020B0400000000000000" pitchFamily="34" charset="-128"/>
                <a:ea typeface="Adobe Heiti Std R" panose="020B0400000000000000" pitchFamily="34" charset="-128"/>
                <a:cs typeface="Times New Roman" panose="02020603050405020304" pitchFamily="18" charset="0"/>
              </a:rPr>
              <a:t>Object detection </a:t>
            </a: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techniques</a:t>
            </a:r>
            <a:endParaRPr lang="en-US" sz="2800" dirty="0">
              <a:latin typeface="Adobe Heiti Std R" panose="020B0400000000000000" pitchFamily="34" charset="-128"/>
              <a:ea typeface="Adobe Heiti Std R" panose="020B0400000000000000" pitchFamily="34" charset="-128"/>
              <a:cs typeface="Times New Roman" panose="02020603050405020304" pitchFamily="18" charset="0"/>
            </a:endParaRPr>
          </a:p>
        </p:txBody>
      </p:sp>
      <p:sp>
        <p:nvSpPr>
          <p:cNvPr id="9" name="TextBox 8"/>
          <p:cNvSpPr txBox="1"/>
          <p:nvPr/>
        </p:nvSpPr>
        <p:spPr>
          <a:xfrm>
            <a:off x="622530" y="5111844"/>
            <a:ext cx="8033790" cy="1131079"/>
          </a:xfrm>
          <a:prstGeom prst="rect">
            <a:avLst/>
          </a:prstGeom>
          <a:noFill/>
        </p:spPr>
        <p:txBody>
          <a:bodyPr wrap="square" rtlCol="0">
            <a:spAutoFit/>
          </a:bodyPr>
          <a:lstStyle/>
          <a:p>
            <a:pPr algn="just">
              <a:lnSpc>
                <a:spcPct val="150000"/>
              </a:lnSpc>
            </a:pP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Mask R-CNN [2] is the extension of Faster RCNN method in which a segmentation mask is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added on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each </a:t>
            </a:r>
            <a:r>
              <a:rPr lang="en-US" sz="1500" dirty="0" err="1">
                <a:latin typeface="Adobe Devanagari" panose="02040503050201020203" pitchFamily="18" charset="0"/>
                <a:ea typeface="Adobe Kaiti Std R" panose="02020400000000000000" pitchFamily="18" charset="-128"/>
                <a:cs typeface="Adobe Devanagari" panose="02040503050201020203" pitchFamily="18" charset="0"/>
              </a:rPr>
              <a:t>RoI</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 along with the bounding boxes.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This additional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segments facilities the wide use cases.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The inference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time requires for Mask R-CNN is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within 350-200 </a:t>
            </a:r>
            <a:r>
              <a:rPr lang="en-US" sz="1500" dirty="0" err="1">
                <a:latin typeface="Adobe Devanagari" panose="02040503050201020203" pitchFamily="18" charset="0"/>
                <a:ea typeface="Adobe Kaiti Std R" panose="02020400000000000000" pitchFamily="18" charset="-128"/>
                <a:cs typeface="Adobe Devanagari" panose="02040503050201020203" pitchFamily="18" charset="0"/>
              </a:rPr>
              <a:t>ms.</a:t>
            </a:r>
            <a:endParaRPr lang="en-US" sz="1500" dirty="0">
              <a:latin typeface="Adobe Devanagari" panose="02040503050201020203" pitchFamily="18" charset="0"/>
              <a:cs typeface="Adobe Devanagari" panose="02040503050201020203" pitchFamily="18" charset="0"/>
            </a:endParaRPr>
          </a:p>
        </p:txBody>
      </p:sp>
      <p:sp>
        <p:nvSpPr>
          <p:cNvPr id="10" name="TextBox 9"/>
          <p:cNvSpPr txBox="1"/>
          <p:nvPr/>
        </p:nvSpPr>
        <p:spPr>
          <a:xfrm>
            <a:off x="622530" y="4666235"/>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dobe Kaiti Std R" panose="02020400000000000000" pitchFamily="18" charset="-128"/>
                <a:ea typeface="Adobe Kaiti Std R" panose="02020400000000000000" pitchFamily="18" charset="-128"/>
                <a:cs typeface="Arial" panose="020B0604020202020204" pitchFamily="34" charset="0"/>
              </a:rPr>
              <a:t>Mask R-CNN</a:t>
            </a:r>
            <a:endParaRPr lang="en-US" dirty="0"/>
          </a:p>
        </p:txBody>
      </p:sp>
      <p:sp>
        <p:nvSpPr>
          <p:cNvPr id="12" name="Rectangle 11"/>
          <p:cNvSpPr/>
          <p:nvPr/>
        </p:nvSpPr>
        <p:spPr>
          <a:xfrm>
            <a:off x="5547275" y="164803"/>
            <a:ext cx="2833596" cy="338554"/>
          </a:xfrm>
          <a:prstGeom prst="rect">
            <a:avLst/>
          </a:prstGeom>
        </p:spPr>
        <p:txBody>
          <a:bodyPr wrap="none">
            <a:spAutoFit/>
          </a:bodyPr>
          <a:lstStyle/>
          <a:p>
            <a:r>
              <a:rPr lang="en-US" sz="1600" dirty="0">
                <a:solidFill>
                  <a:srgbClr val="000000"/>
                </a:solidFill>
                <a:latin typeface="Verdana" panose="020B0604030504040204" pitchFamily="34" charset="0"/>
              </a:rPr>
              <a:t>DCN 15-19-0542-01-0vat</a:t>
            </a:r>
            <a:endParaRPr lang="en-US" sz="1600" dirty="0"/>
          </a:p>
        </p:txBody>
      </p:sp>
    </p:spTree>
    <p:extLst>
      <p:ext uri="{BB962C8B-B14F-4D97-AF65-F5344CB8AC3E}">
        <p14:creationId xmlns:p14="http://schemas.microsoft.com/office/powerpoint/2010/main" val="2659186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13249" y="2039112"/>
            <a:ext cx="8678952" cy="3392424"/>
          </a:xfrm>
          <a:prstGeom prst="rect">
            <a:avLst/>
          </a:prstGeom>
        </p:spPr>
      </p:pic>
      <p:sp>
        <p:nvSpPr>
          <p:cNvPr id="7" name="TextBox 6"/>
          <p:cNvSpPr txBox="1"/>
          <p:nvPr/>
        </p:nvSpPr>
        <p:spPr>
          <a:xfrm>
            <a:off x="1842154" y="673124"/>
            <a:ext cx="4801314" cy="523220"/>
          </a:xfrm>
          <a:prstGeom prst="rect">
            <a:avLst/>
          </a:prstGeom>
          <a:noFill/>
        </p:spPr>
        <p:txBody>
          <a:bodyPr wrap="none" rtlCol="0">
            <a:spAutoFit/>
          </a:bodyPr>
          <a:lstStyle/>
          <a:p>
            <a:r>
              <a:rPr lang="en-US" sz="2800" dirty="0">
                <a:latin typeface="Adobe Heiti Std R" panose="020B0400000000000000" pitchFamily="34" charset="-128"/>
                <a:ea typeface="Adobe Heiti Std R" panose="020B0400000000000000" pitchFamily="34" charset="-128"/>
                <a:cs typeface="Times New Roman" panose="02020603050405020304" pitchFamily="18" charset="0"/>
              </a:rPr>
              <a:t>Object detection </a:t>
            </a: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techniques</a:t>
            </a:r>
            <a:endParaRPr lang="en-US" sz="2800" dirty="0">
              <a:latin typeface="Adobe Heiti Std R" panose="020B0400000000000000" pitchFamily="34" charset="-128"/>
              <a:ea typeface="Adobe Heiti Std R" panose="020B0400000000000000" pitchFamily="34" charset="-128"/>
              <a:cs typeface="Times New Roman" panose="02020603050405020304" pitchFamily="18" charset="0"/>
            </a:endParaRPr>
          </a:p>
        </p:txBody>
      </p:sp>
      <p:sp>
        <p:nvSpPr>
          <p:cNvPr id="6" name="Rectangle 5"/>
          <p:cNvSpPr/>
          <p:nvPr/>
        </p:nvSpPr>
        <p:spPr>
          <a:xfrm>
            <a:off x="5547275" y="164803"/>
            <a:ext cx="2833596" cy="338554"/>
          </a:xfrm>
          <a:prstGeom prst="rect">
            <a:avLst/>
          </a:prstGeom>
        </p:spPr>
        <p:txBody>
          <a:bodyPr wrap="none">
            <a:spAutoFit/>
          </a:bodyPr>
          <a:lstStyle/>
          <a:p>
            <a:r>
              <a:rPr lang="en-US" sz="1600" dirty="0">
                <a:solidFill>
                  <a:srgbClr val="000000"/>
                </a:solidFill>
                <a:latin typeface="Verdana" panose="020B0604030504040204" pitchFamily="34" charset="0"/>
              </a:rPr>
              <a:t>DCN 15-19-0542-01-0vat</a:t>
            </a:r>
            <a:endParaRPr lang="en-US" sz="1600" dirty="0"/>
          </a:p>
        </p:txBody>
      </p:sp>
    </p:spTree>
    <p:extLst>
      <p:ext uri="{BB962C8B-B14F-4D97-AF65-F5344CB8AC3E}">
        <p14:creationId xmlns:p14="http://schemas.microsoft.com/office/powerpoint/2010/main" val="175348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7776" y="4619741"/>
            <a:ext cx="7701560" cy="1477328"/>
          </a:xfrm>
          <a:prstGeom prst="rect">
            <a:avLst/>
          </a:prstGeom>
        </p:spPr>
        <p:txBody>
          <a:bodyPr wrap="square">
            <a:spAutoFit/>
          </a:bodyPr>
          <a:lstStyle/>
          <a:p>
            <a:pPr algn="just">
              <a:lnSpc>
                <a:spcPct val="150000"/>
              </a:lnSpc>
            </a:pP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Spatial Pyramid Pooling network (SPP-net) [3] can generate a fixed-length representation regardless of image size/scale. In this system the feature maps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of convolution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layer are feed into a spatial pyramid pooling layer and it finally represent fixed length outputs to fully-connected layers. Average time of 100 random VOC images using GPU for SPP-net 5- scale version is about 382 </a:t>
            </a:r>
            <a:r>
              <a:rPr lang="en-US" sz="1500" dirty="0" err="1">
                <a:latin typeface="Adobe Devanagari" panose="02040503050201020203" pitchFamily="18" charset="0"/>
                <a:ea typeface="Adobe Kaiti Std R" panose="02020400000000000000" pitchFamily="18" charset="-128"/>
                <a:cs typeface="Adobe Devanagari" panose="02040503050201020203" pitchFamily="18" charset="0"/>
              </a:rPr>
              <a:t>ms.</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 </a:t>
            </a:r>
          </a:p>
        </p:txBody>
      </p:sp>
      <p:sp>
        <p:nvSpPr>
          <p:cNvPr id="7" name="TextBox 6"/>
          <p:cNvSpPr txBox="1"/>
          <p:nvPr/>
        </p:nvSpPr>
        <p:spPr>
          <a:xfrm>
            <a:off x="597776" y="4104216"/>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dobe Kaiti Std R" panose="02020400000000000000" pitchFamily="18" charset="-128"/>
                <a:ea typeface="Adobe Kaiti Std R" panose="02020400000000000000" pitchFamily="18" charset="-128"/>
                <a:cs typeface="Arial" panose="020B0604020202020204" pitchFamily="34" charset="0"/>
              </a:rPr>
              <a:t>SPP-net</a:t>
            </a:r>
            <a:endParaRPr lang="en-US" dirty="0"/>
          </a:p>
        </p:txBody>
      </p:sp>
      <p:sp>
        <p:nvSpPr>
          <p:cNvPr id="8" name="TextBox 7"/>
          <p:cNvSpPr txBox="1"/>
          <p:nvPr/>
        </p:nvSpPr>
        <p:spPr>
          <a:xfrm>
            <a:off x="1842154" y="673124"/>
            <a:ext cx="4801314" cy="523220"/>
          </a:xfrm>
          <a:prstGeom prst="rect">
            <a:avLst/>
          </a:prstGeom>
          <a:noFill/>
        </p:spPr>
        <p:txBody>
          <a:bodyPr wrap="none" rtlCol="0">
            <a:spAutoFit/>
          </a:bodyPr>
          <a:lstStyle/>
          <a:p>
            <a:r>
              <a:rPr lang="en-US" sz="2800" dirty="0">
                <a:latin typeface="Adobe Heiti Std R" panose="020B0400000000000000" pitchFamily="34" charset="-128"/>
                <a:ea typeface="Adobe Heiti Std R" panose="020B0400000000000000" pitchFamily="34" charset="-128"/>
                <a:cs typeface="Times New Roman" panose="02020603050405020304" pitchFamily="18" charset="0"/>
              </a:rPr>
              <a:t>Object detection </a:t>
            </a: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techniques</a:t>
            </a:r>
            <a:endParaRPr lang="en-US" sz="2800" dirty="0">
              <a:latin typeface="Adobe Heiti Std R" panose="020B0400000000000000" pitchFamily="34" charset="-128"/>
              <a:ea typeface="Adobe Heiti Std R" panose="020B0400000000000000" pitchFamily="34" charset="-128"/>
              <a:cs typeface="Times New Roman" panose="02020603050405020304" pitchFamily="18" charset="0"/>
            </a:endParaRPr>
          </a:p>
        </p:txBody>
      </p:sp>
      <p:sp>
        <p:nvSpPr>
          <p:cNvPr id="9" name="Rectangle 8"/>
          <p:cNvSpPr/>
          <p:nvPr/>
        </p:nvSpPr>
        <p:spPr>
          <a:xfrm>
            <a:off x="600874" y="1967747"/>
            <a:ext cx="7701560" cy="1823576"/>
          </a:xfrm>
          <a:prstGeom prst="rect">
            <a:avLst/>
          </a:prstGeom>
        </p:spPr>
        <p:txBody>
          <a:bodyPr wrap="square">
            <a:spAutoFit/>
          </a:bodyPr>
          <a:lstStyle/>
          <a:p>
            <a:pPr algn="just">
              <a:lnSpc>
                <a:spcPct val="150000"/>
              </a:lnSpc>
            </a:pP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YOLOv3 [5] is a completely different way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of object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detection where it passes the whole image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only once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same as SSD. In this process the image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is divided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into a grid of cells which depends on the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size of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the input image. Each cell is responsible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for predicting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the number of boxes in the image.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Then confidence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of prediction is made for each boxes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and boxes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of lower values are eliminated by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using non-maximum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suppression technique. </a:t>
            </a:r>
            <a:r>
              <a:rPr lang="en-US" sz="1500" dirty="0" smtClean="0">
                <a:latin typeface="Adobe Devanagari" panose="02040503050201020203" pitchFamily="18" charset="0"/>
                <a:cs typeface="Adobe Devanagari" panose="02040503050201020203" pitchFamily="18" charset="0"/>
              </a:rPr>
              <a:t> </a:t>
            </a:r>
            <a:endParaRPr lang="en-US" sz="1500" dirty="0">
              <a:latin typeface="Adobe Devanagari" panose="02040503050201020203" pitchFamily="18" charset="0"/>
              <a:ea typeface="Adobe Kaiti Std R" panose="02020400000000000000" pitchFamily="18" charset="-128"/>
              <a:cs typeface="Adobe Devanagari" panose="02040503050201020203" pitchFamily="18" charset="0"/>
            </a:endParaRPr>
          </a:p>
        </p:txBody>
      </p:sp>
      <p:sp>
        <p:nvSpPr>
          <p:cNvPr id="10" name="TextBox 9"/>
          <p:cNvSpPr txBox="1"/>
          <p:nvPr/>
        </p:nvSpPr>
        <p:spPr>
          <a:xfrm>
            <a:off x="597776" y="1598569"/>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dobe Kaiti Std R" panose="02020400000000000000" pitchFamily="18" charset="-128"/>
                <a:ea typeface="Adobe Kaiti Std R" panose="02020400000000000000" pitchFamily="18" charset="-128"/>
                <a:cs typeface="Arial" panose="020B0604020202020204" pitchFamily="34" charset="0"/>
              </a:rPr>
              <a:t>YOLOv3</a:t>
            </a:r>
            <a:endParaRPr lang="en-US" dirty="0"/>
          </a:p>
        </p:txBody>
      </p:sp>
      <p:sp>
        <p:nvSpPr>
          <p:cNvPr id="12" name="Rectangle 11"/>
          <p:cNvSpPr/>
          <p:nvPr/>
        </p:nvSpPr>
        <p:spPr>
          <a:xfrm>
            <a:off x="5547275" y="164803"/>
            <a:ext cx="2833596" cy="338554"/>
          </a:xfrm>
          <a:prstGeom prst="rect">
            <a:avLst/>
          </a:prstGeom>
        </p:spPr>
        <p:txBody>
          <a:bodyPr wrap="none">
            <a:spAutoFit/>
          </a:bodyPr>
          <a:lstStyle/>
          <a:p>
            <a:r>
              <a:rPr lang="en-US" sz="1600" dirty="0">
                <a:solidFill>
                  <a:srgbClr val="000000"/>
                </a:solidFill>
                <a:latin typeface="Verdana" panose="020B0604030504040204" pitchFamily="34" charset="0"/>
              </a:rPr>
              <a:t>DCN 15-19-0542-01-0vat</a:t>
            </a:r>
            <a:endParaRPr lang="en-US" sz="1600" dirty="0"/>
          </a:p>
        </p:txBody>
      </p:sp>
    </p:spTree>
    <p:extLst>
      <p:ext uri="{BB962C8B-B14F-4D97-AF65-F5344CB8AC3E}">
        <p14:creationId xmlns:p14="http://schemas.microsoft.com/office/powerpoint/2010/main" val="2561591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42154" y="673124"/>
            <a:ext cx="4801314" cy="523220"/>
          </a:xfrm>
          <a:prstGeom prst="rect">
            <a:avLst/>
          </a:prstGeom>
          <a:noFill/>
        </p:spPr>
        <p:txBody>
          <a:bodyPr wrap="none" rtlCol="0">
            <a:spAutoFit/>
          </a:bodyPr>
          <a:lstStyle/>
          <a:p>
            <a:r>
              <a:rPr lang="en-US" sz="2800" dirty="0">
                <a:latin typeface="Adobe Heiti Std R" panose="020B0400000000000000" pitchFamily="34" charset="-128"/>
                <a:ea typeface="Adobe Heiti Std R" panose="020B0400000000000000" pitchFamily="34" charset="-128"/>
                <a:cs typeface="Times New Roman" panose="02020603050405020304" pitchFamily="18" charset="0"/>
              </a:rPr>
              <a:t>Object detection </a:t>
            </a: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techniques</a:t>
            </a:r>
            <a:endParaRPr lang="en-US" sz="2800" dirty="0">
              <a:latin typeface="Adobe Heiti Std R" panose="020B0400000000000000" pitchFamily="34" charset="-128"/>
              <a:ea typeface="Adobe Heiti Std R" panose="020B0400000000000000" pitchFamily="34" charset="-128"/>
              <a:cs typeface="Times New Roman" panose="02020603050405020304" pitchFamily="18" charset="0"/>
            </a:endParaRPr>
          </a:p>
        </p:txBody>
      </p:sp>
      <p:sp>
        <p:nvSpPr>
          <p:cNvPr id="5" name="TextBox 4"/>
          <p:cNvSpPr txBox="1"/>
          <p:nvPr/>
        </p:nvSpPr>
        <p:spPr>
          <a:xfrm>
            <a:off x="597777" y="2056829"/>
            <a:ext cx="7621313" cy="1477328"/>
          </a:xfrm>
          <a:prstGeom prst="rect">
            <a:avLst/>
          </a:prstGeom>
          <a:noFill/>
        </p:spPr>
        <p:txBody>
          <a:bodyPr wrap="square" rtlCol="0">
            <a:spAutoFit/>
          </a:bodyPr>
          <a:lstStyle/>
          <a:p>
            <a:pPr algn="just">
              <a:lnSpc>
                <a:spcPct val="150000"/>
              </a:lnSpc>
            </a:pP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Single-shot multi-box detector (SSD) is a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simple and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faster than you only look once (YOLO)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even more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accurate. This feature eliminates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proposal generation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and resampling stages and encapsulates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in a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single detector which makes it simple for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training and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inference. In [4] shows 74.3% </a:t>
            </a:r>
            <a:r>
              <a:rPr lang="en-US" sz="1500" dirty="0" err="1">
                <a:latin typeface="Adobe Devanagari" panose="02040503050201020203" pitchFamily="18" charset="0"/>
                <a:ea typeface="Adobe Kaiti Std R" panose="02020400000000000000" pitchFamily="18" charset="-128"/>
                <a:cs typeface="Adobe Devanagari" panose="02040503050201020203" pitchFamily="18" charset="0"/>
              </a:rPr>
              <a:t>mAP</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 for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300-by- 300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input on VOC2007 test at 59 fps.</a:t>
            </a:r>
            <a:endParaRPr lang="en-US" sz="1500" dirty="0">
              <a:latin typeface="Adobe Devanagari" panose="02040503050201020203" pitchFamily="18" charset="0"/>
              <a:cs typeface="Adobe Devanagari" panose="02040503050201020203" pitchFamily="18" charset="0"/>
            </a:endParaRPr>
          </a:p>
        </p:txBody>
      </p:sp>
      <p:sp>
        <p:nvSpPr>
          <p:cNvPr id="9" name="TextBox 8"/>
          <p:cNvSpPr txBox="1"/>
          <p:nvPr/>
        </p:nvSpPr>
        <p:spPr>
          <a:xfrm>
            <a:off x="597777" y="1747850"/>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dobe Kaiti Std R" panose="02020400000000000000" pitchFamily="18" charset="-128"/>
                <a:ea typeface="Adobe Kaiti Std R" panose="02020400000000000000" pitchFamily="18" charset="-128"/>
                <a:cs typeface="Arial" panose="020B0604020202020204" pitchFamily="34" charset="0"/>
              </a:rPr>
              <a:t>SSD</a:t>
            </a:r>
            <a:endParaRPr lang="en-US" dirty="0"/>
          </a:p>
        </p:txBody>
      </p:sp>
      <p:sp>
        <p:nvSpPr>
          <p:cNvPr id="12" name="Rectangle 11"/>
          <p:cNvSpPr/>
          <p:nvPr/>
        </p:nvSpPr>
        <p:spPr>
          <a:xfrm>
            <a:off x="597777" y="4394642"/>
            <a:ext cx="7621313" cy="1908215"/>
          </a:xfrm>
          <a:prstGeom prst="rect">
            <a:avLst/>
          </a:prstGeom>
        </p:spPr>
        <p:txBody>
          <a:bodyPr wrap="square">
            <a:spAutoFit/>
          </a:bodyPr>
          <a:lstStyle/>
          <a:p>
            <a:pPr algn="just">
              <a:lnSpc>
                <a:spcPct val="150000"/>
              </a:lnSpc>
            </a:pP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In feature pyramid networks (FPN) a single-scale image of an arbitrary size is used as input and proportionally sized feature maps are taken as outputs. This method introduces small extra cost by the extra layers in the FPN, but has a lighter weight head FPN is proposed in [6] and they test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the performance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on RPN and Fast R-CNN. They achieved 0.165 s inference time per image for </a:t>
            </a:r>
            <a:r>
              <a:rPr lang="en-US" sz="1600" dirty="0" err="1">
                <a:latin typeface="Adobe Devanagari" panose="02040503050201020203" pitchFamily="18" charset="0"/>
                <a:ea typeface="Adobe Kaiti Std R" panose="02020400000000000000" pitchFamily="18" charset="-128"/>
                <a:cs typeface="Adobe Devanagari" panose="02040503050201020203" pitchFamily="18" charset="0"/>
              </a:rPr>
              <a:t>FPNbased</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 Fast R-CNN on NVIDIA M40 GPU for ResNet-50. </a:t>
            </a:r>
            <a:endParaRPr lang="en-US" sz="2000" dirty="0">
              <a:latin typeface="Adobe Devanagari" panose="02040503050201020203" pitchFamily="18" charset="0"/>
              <a:cs typeface="Adobe Devanagari" panose="02040503050201020203" pitchFamily="18" charset="0"/>
            </a:endParaRPr>
          </a:p>
        </p:txBody>
      </p:sp>
      <p:sp>
        <p:nvSpPr>
          <p:cNvPr id="13" name="TextBox 12"/>
          <p:cNvSpPr txBox="1"/>
          <p:nvPr/>
        </p:nvSpPr>
        <p:spPr>
          <a:xfrm>
            <a:off x="597777" y="3958994"/>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smtClean="0">
                <a:latin typeface="Adobe Kaiti Std R" panose="02020400000000000000" pitchFamily="18" charset="-128"/>
                <a:ea typeface="Adobe Kaiti Std R" panose="02020400000000000000" pitchFamily="18" charset="-128"/>
                <a:cs typeface="Arial" panose="020B0604020202020204" pitchFamily="34" charset="0"/>
              </a:rPr>
              <a:t>FPN</a:t>
            </a:r>
            <a:endParaRPr lang="en-US" dirty="0"/>
          </a:p>
        </p:txBody>
      </p:sp>
      <p:sp>
        <p:nvSpPr>
          <p:cNvPr id="10" name="Rectangle 9"/>
          <p:cNvSpPr/>
          <p:nvPr/>
        </p:nvSpPr>
        <p:spPr>
          <a:xfrm>
            <a:off x="5547275" y="164803"/>
            <a:ext cx="2833596" cy="338554"/>
          </a:xfrm>
          <a:prstGeom prst="rect">
            <a:avLst/>
          </a:prstGeom>
        </p:spPr>
        <p:txBody>
          <a:bodyPr wrap="none">
            <a:spAutoFit/>
          </a:bodyPr>
          <a:lstStyle/>
          <a:p>
            <a:r>
              <a:rPr lang="en-US" sz="1600" dirty="0">
                <a:solidFill>
                  <a:srgbClr val="000000"/>
                </a:solidFill>
                <a:latin typeface="Verdana" panose="020B0604030504040204" pitchFamily="34" charset="0"/>
              </a:rPr>
              <a:t>DCN 15-19-0542-01-0vat</a:t>
            </a:r>
            <a:endParaRPr lang="en-US" sz="1600" dirty="0"/>
          </a:p>
        </p:txBody>
      </p:sp>
    </p:spTree>
    <p:extLst>
      <p:ext uri="{BB962C8B-B14F-4D97-AF65-F5344CB8AC3E}">
        <p14:creationId xmlns:p14="http://schemas.microsoft.com/office/powerpoint/2010/main" val="138811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60832"/>
            <a:ext cx="8229600" cy="856806"/>
          </a:xfrm>
        </p:spPr>
        <p:txBody>
          <a:bodyPr>
            <a:normAutofit/>
          </a:bodyPr>
          <a:lstStyle/>
          <a:p>
            <a:pPr algn="ct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References</a:t>
            </a:r>
            <a:endParaRPr lang="en-US" sz="2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73111" y="1821828"/>
            <a:ext cx="8636973" cy="3293209"/>
          </a:xfrm>
          <a:prstGeom prst="rect">
            <a:avLst/>
          </a:prstGeom>
          <a:noFill/>
        </p:spPr>
        <p:txBody>
          <a:bodyPr wrap="square" rtlCol="0">
            <a:spAutoFit/>
          </a:bodyPr>
          <a:lstStyle/>
          <a:p>
            <a:pPr algn="just"/>
            <a:r>
              <a:rPr lang="en-US" sz="1600" dirty="0" smtClean="0">
                <a:latin typeface="Adobe Devanagari" panose="02040503050201020203" pitchFamily="18" charset="0"/>
                <a:cs typeface="Adobe Devanagari" panose="02040503050201020203" pitchFamily="18" charset="0"/>
              </a:rPr>
              <a:t>[1] 	</a:t>
            </a:r>
            <a:r>
              <a:rPr lang="en-US" sz="1600" dirty="0">
                <a:latin typeface="Adobe Devanagari" panose="02040503050201020203" pitchFamily="18" charset="0"/>
                <a:cs typeface="Adobe Devanagari" panose="02040503050201020203" pitchFamily="18" charset="0"/>
              </a:rPr>
              <a:t>S. Ren, K. He, R. </a:t>
            </a:r>
            <a:r>
              <a:rPr lang="en-US" sz="1600" dirty="0" err="1">
                <a:latin typeface="Adobe Devanagari" panose="02040503050201020203" pitchFamily="18" charset="0"/>
                <a:cs typeface="Adobe Devanagari" panose="02040503050201020203" pitchFamily="18" charset="0"/>
              </a:rPr>
              <a:t>Girshick</a:t>
            </a:r>
            <a:r>
              <a:rPr lang="en-US" sz="1600" dirty="0">
                <a:latin typeface="Adobe Devanagari" panose="02040503050201020203" pitchFamily="18" charset="0"/>
                <a:cs typeface="Adobe Devanagari" panose="02040503050201020203" pitchFamily="18" charset="0"/>
              </a:rPr>
              <a:t>, and J. Sun, “Faster </a:t>
            </a:r>
            <a:r>
              <a:rPr lang="en-US" sz="1600" dirty="0" smtClean="0">
                <a:latin typeface="Adobe Devanagari" panose="02040503050201020203" pitchFamily="18" charset="0"/>
                <a:cs typeface="Adobe Devanagari" panose="02040503050201020203" pitchFamily="18" charset="0"/>
              </a:rPr>
              <a:t>R-CNN</a:t>
            </a:r>
            <a:r>
              <a:rPr lang="en-US" sz="1600" dirty="0">
                <a:latin typeface="Adobe Devanagari" panose="02040503050201020203" pitchFamily="18" charset="0"/>
                <a:cs typeface="Adobe Devanagari" panose="02040503050201020203" pitchFamily="18" charset="0"/>
              </a:rPr>
              <a:t>: Towards real-time object detection with </a:t>
            </a:r>
            <a:r>
              <a:rPr lang="en-US" sz="1600" dirty="0" smtClean="0">
                <a:latin typeface="Adobe Devanagari" panose="02040503050201020203" pitchFamily="18" charset="0"/>
                <a:cs typeface="Adobe Devanagari" panose="02040503050201020203" pitchFamily="18" charset="0"/>
              </a:rPr>
              <a:t>	region</a:t>
            </a:r>
            <a:r>
              <a:rPr lang="en-US" altLang="en-US" sz="1600" dirty="0" smtClean="0">
                <a:latin typeface="Adobe Devanagari" panose="02040503050201020203" pitchFamily="18" charset="0"/>
                <a:cs typeface="Adobe Devanagari" panose="02040503050201020203" pitchFamily="18" charset="0"/>
              </a:rPr>
              <a:t> 	proposal </a:t>
            </a:r>
            <a:r>
              <a:rPr lang="en-US" altLang="en-US" sz="1600" dirty="0">
                <a:latin typeface="Adobe Devanagari" panose="02040503050201020203" pitchFamily="18" charset="0"/>
                <a:cs typeface="Adobe Devanagari" panose="02040503050201020203" pitchFamily="18" charset="0"/>
              </a:rPr>
              <a:t>networks,” in Proc. 28th Int. Conf. </a:t>
            </a:r>
            <a:r>
              <a:rPr lang="en-US" altLang="en-US" sz="1600" dirty="0" smtClean="0">
                <a:latin typeface="Adobe Devanagari" panose="02040503050201020203" pitchFamily="18" charset="0"/>
                <a:cs typeface="Adobe Devanagari" panose="02040503050201020203" pitchFamily="18" charset="0"/>
              </a:rPr>
              <a:t>Neural 	Inf</a:t>
            </a:r>
            <a:r>
              <a:rPr lang="en-US" altLang="en-US" sz="1600" dirty="0">
                <a:latin typeface="Adobe Devanagari" panose="02040503050201020203" pitchFamily="18" charset="0"/>
                <a:cs typeface="Adobe Devanagari" panose="02040503050201020203" pitchFamily="18" charset="0"/>
              </a:rPr>
              <a:t>. Process. Syst., 2015, pp. </a:t>
            </a:r>
            <a:r>
              <a:rPr lang="en-US" altLang="en-US" sz="1600" dirty="0" smtClean="0">
                <a:latin typeface="Adobe Devanagari" panose="02040503050201020203" pitchFamily="18" charset="0"/>
                <a:cs typeface="Adobe Devanagari" panose="02040503050201020203" pitchFamily="18" charset="0"/>
              </a:rPr>
              <a:t>91–99. </a:t>
            </a:r>
            <a:endParaRPr lang="en-US" sz="1600" dirty="0" smtClean="0">
              <a:latin typeface="Adobe Devanagari" panose="02040503050201020203" pitchFamily="18" charset="0"/>
              <a:cs typeface="Adobe Devanagari" panose="02040503050201020203" pitchFamily="18" charset="0"/>
            </a:endParaRPr>
          </a:p>
          <a:p>
            <a:pPr algn="just"/>
            <a:r>
              <a:rPr lang="en-US" sz="1600" dirty="0" smtClean="0">
                <a:latin typeface="Adobe Devanagari" panose="02040503050201020203" pitchFamily="18" charset="0"/>
                <a:cs typeface="Adobe Devanagari" panose="02040503050201020203" pitchFamily="18" charset="0"/>
              </a:rPr>
              <a:t>[2]	 </a:t>
            </a:r>
            <a:r>
              <a:rPr lang="en-US" sz="1600" dirty="0">
                <a:latin typeface="Adobe Devanagari" panose="02040503050201020203" pitchFamily="18" charset="0"/>
                <a:cs typeface="Adobe Devanagari" panose="02040503050201020203" pitchFamily="18" charset="0"/>
              </a:rPr>
              <a:t>K. He, G. </a:t>
            </a:r>
            <a:r>
              <a:rPr lang="en-US" sz="1600" dirty="0" err="1">
                <a:latin typeface="Adobe Devanagari" panose="02040503050201020203" pitchFamily="18" charset="0"/>
                <a:cs typeface="Adobe Devanagari" panose="02040503050201020203" pitchFamily="18" charset="0"/>
              </a:rPr>
              <a:t>Gkioxari</a:t>
            </a:r>
            <a:r>
              <a:rPr lang="en-US" sz="1600" dirty="0">
                <a:latin typeface="Adobe Devanagari" panose="02040503050201020203" pitchFamily="18" charset="0"/>
                <a:cs typeface="Adobe Devanagari" panose="02040503050201020203" pitchFamily="18" charset="0"/>
              </a:rPr>
              <a:t>, P. Dollar, and R. </a:t>
            </a:r>
            <a:r>
              <a:rPr lang="en-US" sz="1600" dirty="0" err="1">
                <a:latin typeface="Adobe Devanagari" panose="02040503050201020203" pitchFamily="18" charset="0"/>
                <a:cs typeface="Adobe Devanagari" panose="02040503050201020203" pitchFamily="18" charset="0"/>
              </a:rPr>
              <a:t>Girshick</a:t>
            </a:r>
            <a:r>
              <a:rPr lang="en-US" sz="1600"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Mask r-</a:t>
            </a:r>
            <a:r>
              <a:rPr lang="en-US" sz="1600" dirty="0" err="1" smtClean="0">
                <a:latin typeface="Adobe Devanagari" panose="02040503050201020203" pitchFamily="18" charset="0"/>
                <a:cs typeface="Adobe Devanagari" panose="02040503050201020203" pitchFamily="18" charset="0"/>
              </a:rPr>
              <a:t>cnn</a:t>
            </a:r>
            <a:r>
              <a:rPr lang="en-US" sz="1600" dirty="0">
                <a:latin typeface="Adobe Devanagari" panose="02040503050201020203" pitchFamily="18" charset="0"/>
                <a:cs typeface="Adobe Devanagari" panose="02040503050201020203" pitchFamily="18" charset="0"/>
              </a:rPr>
              <a:t>,” arXiv:1703.06870, 2017</a:t>
            </a:r>
            <a:r>
              <a:rPr lang="en-US" sz="1600" dirty="0" smtClean="0">
                <a:latin typeface="Adobe Devanagari" panose="02040503050201020203" pitchFamily="18" charset="0"/>
                <a:cs typeface="Adobe Devanagari" panose="02040503050201020203" pitchFamily="18" charset="0"/>
              </a:rPr>
              <a:t>.</a:t>
            </a:r>
          </a:p>
          <a:p>
            <a:pPr algn="just"/>
            <a:r>
              <a:rPr lang="en-US" sz="1600" dirty="0" smtClean="0">
                <a:latin typeface="Adobe Devanagari" panose="02040503050201020203" pitchFamily="18" charset="0"/>
                <a:cs typeface="Adobe Devanagari" panose="02040503050201020203" pitchFamily="18" charset="0"/>
              </a:rPr>
              <a:t>[3] </a:t>
            </a:r>
            <a:r>
              <a:rPr lang="en-US" sz="1600" dirty="0">
                <a:latin typeface="Adobe Devanagari" panose="02040503050201020203" pitchFamily="18" charset="0"/>
                <a:cs typeface="Adobe Devanagari" panose="02040503050201020203" pitchFamily="18" charset="0"/>
              </a:rPr>
              <a:t>	K. He, X. Zhang, S. Ren, and J. Sun, “Spatial </a:t>
            </a:r>
            <a:r>
              <a:rPr lang="en-US" sz="1600" dirty="0" smtClean="0">
                <a:latin typeface="Adobe Devanagari" panose="02040503050201020203" pitchFamily="18" charset="0"/>
                <a:cs typeface="Adobe Devanagari" panose="02040503050201020203" pitchFamily="18" charset="0"/>
              </a:rPr>
              <a:t>pyramid pooling </a:t>
            </a:r>
            <a:r>
              <a:rPr lang="en-US" sz="1600" dirty="0">
                <a:latin typeface="Adobe Devanagari" panose="02040503050201020203" pitchFamily="18" charset="0"/>
                <a:cs typeface="Adobe Devanagari" panose="02040503050201020203" pitchFamily="18" charset="0"/>
              </a:rPr>
              <a:t>in deep convolutional networks </a:t>
            </a:r>
            <a:r>
              <a:rPr lang="en-US" sz="1600" dirty="0" smtClean="0">
                <a:latin typeface="Adobe Devanagari" panose="02040503050201020203" pitchFamily="18" charset="0"/>
                <a:cs typeface="Adobe Devanagari" panose="02040503050201020203" pitchFamily="18" charset="0"/>
              </a:rPr>
              <a:t>	for 	visual recognition</a:t>
            </a:r>
            <a:r>
              <a:rPr lang="en-US" sz="1600" dirty="0">
                <a:latin typeface="Adobe Devanagari" panose="02040503050201020203" pitchFamily="18" charset="0"/>
                <a:cs typeface="Adobe Devanagari" panose="02040503050201020203" pitchFamily="18" charset="0"/>
              </a:rPr>
              <a:t>,” in Proc. Eur. Conf. </a:t>
            </a:r>
            <a:r>
              <a:rPr lang="en-US" sz="1600" dirty="0" err="1">
                <a:latin typeface="Adobe Devanagari" panose="02040503050201020203" pitchFamily="18" charset="0"/>
                <a:cs typeface="Adobe Devanagari" panose="02040503050201020203" pitchFamily="18" charset="0"/>
              </a:rPr>
              <a:t>Comput</a:t>
            </a:r>
            <a:r>
              <a:rPr lang="en-US" sz="1600" dirty="0">
                <a:latin typeface="Adobe Devanagari" panose="02040503050201020203" pitchFamily="18" charset="0"/>
                <a:cs typeface="Adobe Devanagari" panose="02040503050201020203" pitchFamily="18" charset="0"/>
              </a:rPr>
              <a:t>. Vis., </a:t>
            </a:r>
            <a:r>
              <a:rPr lang="en-US" sz="1600" dirty="0" smtClean="0">
                <a:latin typeface="Adobe Devanagari" panose="02040503050201020203" pitchFamily="18" charset="0"/>
                <a:cs typeface="Adobe Devanagari" panose="02040503050201020203" pitchFamily="18" charset="0"/>
              </a:rPr>
              <a:t>2014, pp. 346–361. </a:t>
            </a:r>
          </a:p>
          <a:p>
            <a:pPr algn="just"/>
            <a:r>
              <a:rPr lang="en-US" sz="1600" dirty="0" smtClean="0">
                <a:latin typeface="Adobe Devanagari" panose="02040503050201020203" pitchFamily="18" charset="0"/>
                <a:cs typeface="Adobe Devanagari" panose="02040503050201020203" pitchFamily="18" charset="0"/>
              </a:rPr>
              <a:t>[</a:t>
            </a:r>
            <a:r>
              <a:rPr lang="en-US" sz="1600" dirty="0">
                <a:latin typeface="Adobe Devanagari" panose="02040503050201020203" pitchFamily="18" charset="0"/>
                <a:cs typeface="Adobe Devanagari" panose="02040503050201020203" pitchFamily="18" charset="0"/>
              </a:rPr>
              <a:t>4] </a:t>
            </a:r>
            <a:r>
              <a:rPr lang="en-US" sz="1600" dirty="0" smtClean="0">
                <a:latin typeface="Adobe Devanagari" panose="02040503050201020203" pitchFamily="18" charset="0"/>
                <a:cs typeface="Adobe Devanagari" panose="02040503050201020203" pitchFamily="18" charset="0"/>
              </a:rPr>
              <a:t>	W. Liu, D. </a:t>
            </a:r>
            <a:r>
              <a:rPr lang="en-US" sz="1600" dirty="0" err="1" smtClean="0">
                <a:latin typeface="Adobe Devanagari" panose="02040503050201020203" pitchFamily="18" charset="0"/>
                <a:cs typeface="Adobe Devanagari" panose="02040503050201020203" pitchFamily="18" charset="0"/>
              </a:rPr>
              <a:t>Anguelov</a:t>
            </a:r>
            <a:r>
              <a:rPr lang="en-US" sz="1600" dirty="0" smtClean="0">
                <a:latin typeface="Adobe Devanagari" panose="02040503050201020203" pitchFamily="18" charset="0"/>
                <a:cs typeface="Adobe Devanagari" panose="02040503050201020203" pitchFamily="18" charset="0"/>
              </a:rPr>
              <a:t>, D. </a:t>
            </a:r>
            <a:r>
              <a:rPr lang="en-US" sz="1600" dirty="0" err="1" smtClean="0">
                <a:latin typeface="Adobe Devanagari" panose="02040503050201020203" pitchFamily="18" charset="0"/>
                <a:cs typeface="Adobe Devanagari" panose="02040503050201020203" pitchFamily="18" charset="0"/>
              </a:rPr>
              <a:t>Erhan</a:t>
            </a:r>
            <a:r>
              <a:rPr lang="en-US" sz="1600" dirty="0" smtClean="0">
                <a:latin typeface="Adobe Devanagari" panose="02040503050201020203" pitchFamily="18" charset="0"/>
                <a:cs typeface="Adobe Devanagari" panose="02040503050201020203" pitchFamily="18" charset="0"/>
              </a:rPr>
              <a:t>, C. </a:t>
            </a:r>
            <a:r>
              <a:rPr lang="en-US" sz="1600" dirty="0" err="1" smtClean="0">
                <a:latin typeface="Adobe Devanagari" panose="02040503050201020203" pitchFamily="18" charset="0"/>
                <a:cs typeface="Adobe Devanagari" panose="02040503050201020203" pitchFamily="18" charset="0"/>
              </a:rPr>
              <a:t>Szegedy</a:t>
            </a:r>
            <a:r>
              <a:rPr lang="en-US" sz="1600" dirty="0" smtClean="0">
                <a:latin typeface="Adobe Devanagari" panose="02040503050201020203" pitchFamily="18" charset="0"/>
                <a:cs typeface="Adobe Devanagari" panose="02040503050201020203" pitchFamily="18" charset="0"/>
              </a:rPr>
              <a:t>, and S. Reed, “SSD: Single shot </a:t>
            </a:r>
            <a:r>
              <a:rPr lang="en-US" sz="1600" dirty="0" err="1" smtClean="0">
                <a:latin typeface="Adobe Devanagari" panose="02040503050201020203" pitchFamily="18" charset="0"/>
                <a:cs typeface="Adobe Devanagari" panose="02040503050201020203" pitchFamily="18" charset="0"/>
              </a:rPr>
              <a:t>multibox</a:t>
            </a:r>
            <a:r>
              <a:rPr lang="en-US" sz="1600" dirty="0" smtClean="0">
                <a:latin typeface="Adobe Devanagari" panose="02040503050201020203" pitchFamily="18" charset="0"/>
                <a:cs typeface="Adobe Devanagari" panose="02040503050201020203" pitchFamily="18" charset="0"/>
              </a:rPr>
              <a:t> detector,” 	arXiv:1512.02325, 2015. </a:t>
            </a:r>
          </a:p>
          <a:p>
            <a:pPr algn="just"/>
            <a:r>
              <a:rPr lang="en-US" sz="1600" dirty="0" smtClean="0">
                <a:latin typeface="Adobe Devanagari" panose="02040503050201020203" pitchFamily="18" charset="0"/>
                <a:cs typeface="Adobe Devanagari" panose="02040503050201020203" pitchFamily="18" charset="0"/>
              </a:rPr>
              <a:t>[</a:t>
            </a:r>
            <a:r>
              <a:rPr lang="en-US" sz="1600" dirty="0">
                <a:latin typeface="Adobe Devanagari" panose="02040503050201020203" pitchFamily="18" charset="0"/>
                <a:cs typeface="Adobe Devanagari" panose="02040503050201020203" pitchFamily="18" charset="0"/>
              </a:rPr>
              <a:t>5] </a:t>
            </a:r>
            <a:r>
              <a:rPr lang="en-US" sz="1600" dirty="0" smtClean="0">
                <a:latin typeface="Adobe Devanagari" panose="02040503050201020203" pitchFamily="18" charset="0"/>
                <a:cs typeface="Adobe Devanagari" panose="02040503050201020203" pitchFamily="18" charset="0"/>
              </a:rPr>
              <a:t>	J. </a:t>
            </a:r>
            <a:r>
              <a:rPr lang="en-US" sz="1600" dirty="0" err="1" smtClean="0">
                <a:latin typeface="Adobe Devanagari" panose="02040503050201020203" pitchFamily="18" charset="0"/>
                <a:cs typeface="Adobe Devanagari" panose="02040503050201020203" pitchFamily="18" charset="0"/>
              </a:rPr>
              <a:t>Redmon</a:t>
            </a:r>
            <a:r>
              <a:rPr lang="en-US" sz="1600" dirty="0" smtClean="0">
                <a:latin typeface="Adobe Devanagari" panose="02040503050201020203" pitchFamily="18" charset="0"/>
                <a:cs typeface="Adobe Devanagari" panose="02040503050201020203" pitchFamily="18" charset="0"/>
              </a:rPr>
              <a:t> and A. </a:t>
            </a:r>
            <a:r>
              <a:rPr lang="en-US" sz="1600" dirty="0" err="1" smtClean="0">
                <a:latin typeface="Adobe Devanagari" panose="02040503050201020203" pitchFamily="18" charset="0"/>
                <a:cs typeface="Adobe Devanagari" panose="02040503050201020203" pitchFamily="18" charset="0"/>
              </a:rPr>
              <a:t>Farhadi</a:t>
            </a:r>
            <a:r>
              <a:rPr lang="en-US" sz="1600" dirty="0" smtClean="0">
                <a:latin typeface="Adobe Devanagari" panose="02040503050201020203" pitchFamily="18" charset="0"/>
                <a:cs typeface="Adobe Devanagari" panose="02040503050201020203" pitchFamily="18" charset="0"/>
              </a:rPr>
              <a:t>. “Yolov3: An incremental improvement,” </a:t>
            </a:r>
            <a:r>
              <a:rPr lang="en-US" sz="1600" dirty="0" err="1" smtClean="0">
                <a:latin typeface="Adobe Devanagari" panose="02040503050201020203" pitchFamily="18" charset="0"/>
                <a:cs typeface="Adobe Devanagari" panose="02040503050201020203" pitchFamily="18" charset="0"/>
              </a:rPr>
              <a:t>arXiv</a:t>
            </a:r>
            <a:r>
              <a:rPr lang="en-US" sz="1600" dirty="0" smtClean="0">
                <a:latin typeface="Adobe Devanagari" panose="02040503050201020203" pitchFamily="18" charset="0"/>
                <a:cs typeface="Adobe Devanagari" panose="02040503050201020203" pitchFamily="18" charset="0"/>
              </a:rPr>
              <a:t> preprint 	arXiv:1804.02767, 	2018.</a:t>
            </a:r>
          </a:p>
          <a:p>
            <a:pPr algn="just"/>
            <a:r>
              <a:rPr lang="en-US" sz="1600" dirty="0" smtClean="0">
                <a:latin typeface="Adobe Devanagari" panose="02040503050201020203" pitchFamily="18" charset="0"/>
                <a:cs typeface="Adobe Devanagari" panose="02040503050201020203" pitchFamily="18" charset="0"/>
              </a:rPr>
              <a:t>[</a:t>
            </a:r>
            <a:r>
              <a:rPr lang="en-US" sz="1600" dirty="0">
                <a:latin typeface="Adobe Devanagari" panose="02040503050201020203" pitchFamily="18" charset="0"/>
                <a:cs typeface="Adobe Devanagari" panose="02040503050201020203" pitchFamily="18" charset="0"/>
              </a:rPr>
              <a:t>6] </a:t>
            </a:r>
            <a:r>
              <a:rPr lang="en-US" sz="1600" dirty="0" smtClean="0">
                <a:latin typeface="Adobe Devanagari" panose="02040503050201020203" pitchFamily="18" charset="0"/>
                <a:cs typeface="Adobe Devanagari" panose="02040503050201020203" pitchFamily="18" charset="0"/>
              </a:rPr>
              <a:t>	T.-Y. Lin, P. Dollar, R. </a:t>
            </a:r>
            <a:r>
              <a:rPr lang="en-US" sz="1600" dirty="0" err="1" smtClean="0">
                <a:latin typeface="Adobe Devanagari" panose="02040503050201020203" pitchFamily="18" charset="0"/>
                <a:cs typeface="Adobe Devanagari" panose="02040503050201020203" pitchFamily="18" charset="0"/>
              </a:rPr>
              <a:t>Girshick</a:t>
            </a:r>
            <a:r>
              <a:rPr lang="en-US" sz="1600" dirty="0" smtClean="0">
                <a:latin typeface="Adobe Devanagari" panose="02040503050201020203" pitchFamily="18" charset="0"/>
                <a:cs typeface="Adobe Devanagari" panose="02040503050201020203" pitchFamily="18" charset="0"/>
              </a:rPr>
              <a:t>, K. He, B. </a:t>
            </a:r>
            <a:r>
              <a:rPr lang="en-US" sz="1600" dirty="0" err="1" smtClean="0">
                <a:latin typeface="Adobe Devanagari" panose="02040503050201020203" pitchFamily="18" charset="0"/>
                <a:cs typeface="Adobe Devanagari" panose="02040503050201020203" pitchFamily="18" charset="0"/>
              </a:rPr>
              <a:t>Hariharan</a:t>
            </a:r>
            <a:r>
              <a:rPr lang="en-US" sz="1600" dirty="0" smtClean="0">
                <a:latin typeface="Adobe Devanagari" panose="02040503050201020203" pitchFamily="18" charset="0"/>
                <a:cs typeface="Adobe Devanagari" panose="02040503050201020203" pitchFamily="18" charset="0"/>
              </a:rPr>
              <a:t>, and </a:t>
            </a:r>
            <a:r>
              <a:rPr lang="en-US" sz="1600" dirty="0">
                <a:latin typeface="Adobe Devanagari" panose="02040503050201020203" pitchFamily="18" charset="0"/>
                <a:cs typeface="Adobe Devanagari" panose="02040503050201020203" pitchFamily="18" charset="0"/>
              </a:rPr>
              <a:t>´S. </a:t>
            </a:r>
            <a:r>
              <a:rPr lang="en-US" sz="1600" dirty="0" err="1">
                <a:latin typeface="Adobe Devanagari" panose="02040503050201020203" pitchFamily="18" charset="0"/>
                <a:cs typeface="Adobe Devanagari" panose="02040503050201020203" pitchFamily="18" charset="0"/>
              </a:rPr>
              <a:t>Belongie</a:t>
            </a:r>
            <a:r>
              <a:rPr lang="en-US" sz="1600" dirty="0">
                <a:latin typeface="Adobe Devanagari" panose="02040503050201020203" pitchFamily="18" charset="0"/>
                <a:cs typeface="Adobe Devanagari" panose="02040503050201020203" pitchFamily="18" charset="0"/>
              </a:rPr>
              <a:t>. “Feature pyramid </a:t>
            </a:r>
            <a:r>
              <a:rPr lang="en-US" sz="1600" dirty="0" smtClean="0">
                <a:latin typeface="Adobe Devanagari" panose="02040503050201020203" pitchFamily="18" charset="0"/>
                <a:cs typeface="Adobe Devanagari" panose="02040503050201020203" pitchFamily="18" charset="0"/>
              </a:rPr>
              <a:t>	networks for 	object detection</a:t>
            </a:r>
            <a:r>
              <a:rPr lang="en-US" sz="1600" dirty="0">
                <a:latin typeface="Adobe Devanagari" panose="02040503050201020203" pitchFamily="18" charset="0"/>
                <a:cs typeface="Adobe Devanagari" panose="02040503050201020203" pitchFamily="18" charset="0"/>
              </a:rPr>
              <a:t>,” In CVPR, </a:t>
            </a:r>
            <a:r>
              <a:rPr lang="en-US" sz="1600" dirty="0" smtClean="0">
                <a:latin typeface="Adobe Devanagari" panose="02040503050201020203" pitchFamily="18" charset="0"/>
                <a:cs typeface="Adobe Devanagari" panose="02040503050201020203" pitchFamily="18" charset="0"/>
              </a:rPr>
              <a:t>2017. </a:t>
            </a:r>
          </a:p>
          <a:p>
            <a:pPr algn="just"/>
            <a:r>
              <a:rPr lang="en-US" sz="1600" dirty="0" smtClean="0">
                <a:latin typeface="Adobe Devanagari" panose="02040503050201020203" pitchFamily="18" charset="0"/>
                <a:cs typeface="Adobe Devanagari" panose="02040503050201020203" pitchFamily="18" charset="0"/>
              </a:rPr>
              <a:t>[</a:t>
            </a:r>
            <a:r>
              <a:rPr lang="en-US" sz="1600" dirty="0">
                <a:latin typeface="Adobe Devanagari" panose="02040503050201020203" pitchFamily="18" charset="0"/>
                <a:cs typeface="Adobe Devanagari" panose="02040503050201020203" pitchFamily="18" charset="0"/>
              </a:rPr>
              <a:t>7]</a:t>
            </a:r>
            <a:r>
              <a:rPr lang="en-US" sz="1600" dirty="0" smtClean="0">
                <a:latin typeface="Adobe Devanagari" panose="02040503050201020203" pitchFamily="18" charset="0"/>
                <a:cs typeface="Adobe Devanagari" panose="02040503050201020203" pitchFamily="18" charset="0"/>
              </a:rPr>
              <a:t>	J. Dai, Y. Li, K. He, and J. Sun, “R-FCN: Object detection via region-based fully convolutional 	networks,” arXiv:1605.06409, 2016.</a:t>
            </a:r>
            <a:endParaRPr lang="en-US" sz="1600" dirty="0">
              <a:latin typeface="Adobe Devanagari" panose="02040503050201020203" pitchFamily="18" charset="0"/>
              <a:cs typeface="Adobe Devanagari" panose="02040503050201020203" pitchFamily="18" charset="0"/>
            </a:endParaRPr>
          </a:p>
        </p:txBody>
      </p:sp>
      <p:sp>
        <p:nvSpPr>
          <p:cNvPr id="6" name="Rectangle 5"/>
          <p:cNvSpPr/>
          <p:nvPr/>
        </p:nvSpPr>
        <p:spPr>
          <a:xfrm>
            <a:off x="5853204" y="222278"/>
            <a:ext cx="2833596" cy="338554"/>
          </a:xfrm>
          <a:prstGeom prst="rect">
            <a:avLst/>
          </a:prstGeom>
        </p:spPr>
        <p:txBody>
          <a:bodyPr wrap="none">
            <a:spAutoFit/>
          </a:bodyPr>
          <a:lstStyle/>
          <a:p>
            <a:r>
              <a:rPr lang="en-US" sz="1600" dirty="0">
                <a:solidFill>
                  <a:srgbClr val="000000"/>
                </a:solidFill>
                <a:latin typeface="Verdana" panose="020B0604030504040204" pitchFamily="34" charset="0"/>
              </a:rPr>
              <a:t>DCN 15-19-0542-01-0vat</a:t>
            </a:r>
            <a:endParaRPr lang="en-US" sz="1600" dirty="0"/>
          </a:p>
        </p:txBody>
      </p:sp>
    </p:spTree>
    <p:extLst>
      <p:ext uri="{BB962C8B-B14F-4D97-AF65-F5344CB8AC3E}">
        <p14:creationId xmlns:p14="http://schemas.microsoft.com/office/powerpoint/2010/main" val="10884252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597</Words>
  <Application>Microsoft Office PowerPoint</Application>
  <PresentationFormat>On-screen Show (4:3)</PresentationFormat>
  <Paragraphs>50</Paragraphs>
  <Slides>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Adobe Heiti Std R</vt:lpstr>
      <vt:lpstr>Adobe Kaiti Std R</vt:lpstr>
      <vt:lpstr>맑은 고딕</vt:lpstr>
      <vt:lpstr>Adobe Devanagari</vt:lpstr>
      <vt:lpstr>Arial</vt:lpstr>
      <vt:lpstr>Calibri</vt:lpstr>
      <vt:lpstr>Calibri Light</vt:lpstr>
      <vt:lpstr>Times New Roman</vt:lpstr>
      <vt:lpstr>Verdana</vt:lpstr>
      <vt:lpstr>Wingdings</vt:lpstr>
      <vt:lpstr>Office Theme</vt:lpstr>
      <vt:lpstr>PowerPoint Presentation</vt:lpstr>
      <vt:lpstr>Introduction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rijvikmu28@gmail.com</dc:creator>
  <cp:lastModifiedBy>rijvikmu28@gmail.com</cp:lastModifiedBy>
  <cp:revision>8</cp:revision>
  <dcterms:created xsi:type="dcterms:W3CDTF">2019-11-13T06:27:52Z</dcterms:created>
  <dcterms:modified xsi:type="dcterms:W3CDTF">2019-11-13T09:24:11Z</dcterms:modified>
</cp:coreProperties>
</file>