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280" r:id="rId3"/>
    <p:sldId id="311" r:id="rId4"/>
    <p:sldId id="356" r:id="rId5"/>
    <p:sldId id="355" r:id="rId6"/>
    <p:sldId id="350" r:id="rId7"/>
    <p:sldId id="35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2" d="100"/>
          <a:sy n="112" d="100"/>
        </p:scale>
        <p:origin x="1848"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11/12/2019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doc.: IEEE 15-18</a:t>
            </a:r>
            <a:r>
              <a:rPr lang="en-US" sz="1400" b="1" baseline="0" dirty="0" smtClean="0">
                <a:solidFill>
                  <a:srgbClr val="FF0000"/>
                </a:solidFill>
                <a:latin typeface="Times New Roman" pitchFamily="18" charset="0"/>
                <a:cs typeface="Times New Roman" pitchFamily="18" charset="0"/>
              </a:rPr>
              <a:t>-</a:t>
            </a:r>
            <a:r>
              <a:rPr lang="en-US" sz="1400" b="1" baseline="0" dirty="0" err="1" smtClean="0">
                <a:solidFill>
                  <a:srgbClr val="FF0000"/>
                </a:solidFill>
                <a:latin typeface="Times New Roman" pitchFamily="18" charset="0"/>
                <a:cs typeface="Times New Roman" pitchFamily="18" charset="0"/>
              </a:rPr>
              <a:t>0xxx</a:t>
            </a:r>
            <a:r>
              <a:rPr lang="en-US" sz="1400" b="1" baseline="0" dirty="0" smtClean="0">
                <a:solidFill>
                  <a:srgbClr val="FF0000"/>
                </a:solidFill>
                <a:latin typeface="Times New Roman" pitchFamily="18" charset="0"/>
                <a:cs typeface="Times New Roman" pitchFamily="18" charset="0"/>
              </a:rPr>
              <a:t>-00-</a:t>
            </a:r>
            <a:r>
              <a:rPr lang="en-US" sz="1400" b="1" baseline="0" dirty="0" err="1" smtClean="0">
                <a:solidFill>
                  <a:srgbClr val="FF0000"/>
                </a:solidFill>
                <a:latin typeface="Times New Roman" pitchFamily="18" charset="0"/>
                <a:cs typeface="Times New Roman" pitchFamily="18" charset="0"/>
              </a:rPr>
              <a:t>0vat</a:t>
            </a:r>
            <a:endParaRPr lang="en-US" sz="1400" b="1" dirty="0">
              <a:solidFill>
                <a:srgbClr val="FF0000"/>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a:t>
            </a:r>
            <a:r>
              <a:rPr lang="en-US" sz="1400" b="1" dirty="0">
                <a:latin typeface="Times New Roman" pitchFamily="18" charset="0"/>
                <a:cs typeface="Times New Roman" pitchFamily="18" charset="0"/>
              </a:rPr>
              <a:t>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a:t>
            </a:r>
            <a:r>
              <a:rPr lang="en-US" sz="1400" b="1" dirty="0">
                <a:latin typeface="Times New Roman" pitchFamily="18" charset="0"/>
                <a:cs typeface="Times New Roman" pitchFamily="18" charset="0"/>
              </a:rPr>
              <a:t>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15-19-0528-00-0vat</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11/12/2019</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11/12/2019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11/12/2019</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11/12/2019</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11/12/2019</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11/12/2019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11/12/2019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Interest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Wireless Personal Area Networks (</a:t>
            </a:r>
            <a:r>
              <a:rPr lang="en-US" altLang="en-US" b="1" u="sng" dirty="0" err="1" smtClean="0">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dirty="0" smtClean="0">
                <a:solidFill>
                  <a:prstClr val="black"/>
                </a:solidFill>
                <a:latin typeface="Times New Roman" panose="02020603050405020304" pitchFamily="18" charset="0"/>
              </a:rPr>
              <a:t> </a:t>
            </a:r>
            <a:r>
              <a:rPr lang="en-US" altLang="en-US" sz="1600" b="1" dirty="0">
                <a:solidFill>
                  <a:prstClr val="black"/>
                </a:solidFill>
                <a:latin typeface="Times New Roman" panose="02020603050405020304" pitchFamily="18" charset="0"/>
              </a:rPr>
              <a:t>Consideration for </a:t>
            </a:r>
            <a:r>
              <a:rPr lang="en-US" altLang="en-US" sz="1600" b="1" dirty="0" smtClean="0">
                <a:solidFill>
                  <a:prstClr val="black"/>
                </a:solidFill>
                <a:latin typeface="Times New Roman" panose="02020603050405020304" pitchFamily="18" charset="0"/>
              </a:rPr>
              <a:t>interference factor to </a:t>
            </a:r>
            <a:r>
              <a:rPr lang="en-US" altLang="en-US" sz="1600" b="1" dirty="0">
                <a:solidFill>
                  <a:prstClr val="black"/>
                </a:solidFill>
                <a:latin typeface="Times New Roman" panose="02020603050405020304" pitchFamily="18" charset="0"/>
              </a:rPr>
              <a:t>OCC </a:t>
            </a:r>
            <a:r>
              <a:rPr lang="en-US" altLang="en-US" sz="1600" b="1" dirty="0" smtClean="0">
                <a:solidFill>
                  <a:prstClr val="black"/>
                </a:solidFill>
                <a:latin typeface="Times New Roman" panose="02020603050405020304" pitchFamily="18" charset="0"/>
              </a:rPr>
              <a:t>system using </a:t>
            </a:r>
            <a:r>
              <a:rPr lang="en-US" altLang="en-US" sz="1600" b="1" dirty="0" err="1" smtClean="0">
                <a:solidFill>
                  <a:prstClr val="black"/>
                </a:solidFill>
                <a:latin typeface="Times New Roman" panose="02020603050405020304" pitchFamily="18" charset="0"/>
              </a:rPr>
              <a:t>RoI</a:t>
            </a:r>
            <a:r>
              <a:rPr lang="en-US" altLang="en-US" sz="1600" b="1" dirty="0" smtClean="0">
                <a:solidFill>
                  <a:prstClr val="black"/>
                </a:solidFill>
                <a:latin typeface="Times New Roman" panose="02020603050405020304" pitchFamily="18" charset="0"/>
              </a:rPr>
              <a:t> signaling technique </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r>
              <a:rPr lang="en-US" altLang="ko-KR" sz="1600"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2019</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Huy</a:t>
            </a:r>
            <a:r>
              <a:rPr lang="en-US" altLang="en-US" sz="1600" dirty="0" smtClean="0">
                <a:solidFill>
                  <a:prstClr val="black"/>
                </a:solidFill>
                <a:latin typeface="Times New Roman" panose="02020603050405020304" pitchFamily="18" charset="0"/>
              </a:rPr>
              <a:t> Nguyen, and </a:t>
            </a:r>
            <a:r>
              <a:rPr lang="en-US" altLang="en-US" sz="1600" dirty="0">
                <a:solidFill>
                  <a:prstClr val="black"/>
                </a:solidFill>
                <a:latin typeface="Times New Roman" panose="02020603050405020304" pitchFamily="18" charset="0"/>
              </a:rPr>
              <a:t>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b="1" dirty="0" smtClean="0">
                <a:solidFill>
                  <a:prstClr val="black"/>
                </a:solidFill>
                <a:latin typeface="Times New Roman" panose="02020603050405020304" pitchFamily="18" charset="0"/>
              </a:rPr>
              <a:t>:</a:t>
            </a:r>
            <a:r>
              <a:rPr lang="en-US" altLang="en-US" sz="1600" dirty="0" smtClean="0">
                <a:solidFill>
                  <a:prstClr val="black"/>
                </a:solidFill>
                <a:latin typeface="Times New Roman" panose="02020603050405020304" pitchFamily="18" charset="0"/>
              </a:rPr>
              <a:t> This document discusses about the effects of another light in environment(sunlight, another light of vehicle…) to OCC system </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To evaluate the impacts of environment to </a:t>
            </a:r>
            <a:r>
              <a:rPr lang="en-US" altLang="en-US" sz="1600" dirty="0" err="1" smtClean="0">
                <a:solidFill>
                  <a:prstClr val="black"/>
                </a:solidFill>
                <a:latin typeface="Times New Roman" panose="02020603050405020304" pitchFamily="18" charset="0"/>
              </a:rPr>
              <a:t>RoI</a:t>
            </a:r>
            <a:r>
              <a:rPr lang="en-US" altLang="en-US" sz="1600" dirty="0" smtClean="0">
                <a:solidFill>
                  <a:prstClr val="black"/>
                </a:solidFill>
                <a:latin typeface="Times New Roman" panose="02020603050405020304" pitchFamily="18" charset="0"/>
              </a:rPr>
              <a:t> signaling technique.</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smtClean="0">
                <a:solidFill>
                  <a:prstClr val="black"/>
                </a:solidFill>
                <a:latin typeface="Times New Roman" panose="02020603050405020304" pitchFamily="18" charset="0"/>
              </a:rPr>
              <a:t>P802.15. It </a:t>
            </a:r>
            <a:r>
              <a:rPr lang="en-US" altLang="en-US" sz="1600" dirty="0">
                <a:solidFill>
                  <a:prstClr val="black"/>
                </a:solidFill>
                <a:latin typeface="Times New Roman" panose="02020603050405020304"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Consideration for effects of mobility for OCC system using hybrid waveform</a:t>
            </a:r>
            <a:endParaRPr lang="en-GB"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Communication technology based on radio </a:t>
            </a:r>
            <a:r>
              <a:rPr lang="en-US" sz="2000" dirty="0" smtClean="0">
                <a:latin typeface="Times New Roman" panose="02020603050405020304" pitchFamily="18" charset="0"/>
                <a:cs typeface="Times New Roman" panose="02020603050405020304" pitchFamily="18" charset="0"/>
              </a:rPr>
              <a:t>frequency(RF</a:t>
            </a:r>
            <a:r>
              <a:rPr lang="en-US" sz="2000" dirty="0">
                <a:latin typeface="Times New Roman" panose="02020603050405020304" pitchFamily="18" charset="0"/>
                <a:cs typeface="Times New Roman" panose="02020603050405020304" pitchFamily="18" charset="0"/>
              </a:rPr>
              <a:t>) has shown tremendous growth and advantages since decades </a:t>
            </a:r>
            <a:r>
              <a:rPr lang="en-US" sz="2000" dirty="0" smtClean="0">
                <a:latin typeface="Times New Roman" panose="02020603050405020304" pitchFamily="18" charset="0"/>
                <a:cs typeface="Times New Roman" panose="02020603050405020304" pitchFamily="18" charset="0"/>
              </a:rPr>
              <a:t>ago.</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use of visible light spectrum to transmit data is studied by many researchers in the world. Optical Camera Communication(OCC) is strong candidates using visible light for V2X communication.</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To track and differentiate interested light-sources among others (including the sun/stars and ambient lights, building lamps, etc.), </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-signaling mode is indispensable to the OCC system operating in a challenging </a:t>
            </a:r>
            <a:r>
              <a:rPr lang="en-US" sz="2000" dirty="0" smtClean="0">
                <a:latin typeface="Times New Roman" panose="02020603050405020304" pitchFamily="18" charset="0"/>
                <a:cs typeface="Times New Roman" panose="02020603050405020304" pitchFamily="18" charset="0"/>
              </a:rPr>
              <a:t>condition.</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 However, in the real environment, there are many challenges for this system need to consider carefully.</a:t>
            </a: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7"/>
            <a:ext cx="8229600" cy="1143000"/>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Technical Requirement in the using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visible light to transmit data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b="1" dirty="0" smtClean="0">
                <a:latin typeface="Times New Roman" panose="02020603050405020304" pitchFamily="18" charset="0"/>
                <a:cs typeface="Times New Roman" panose="02020603050405020304" pitchFamily="18" charset="0"/>
              </a:rPr>
              <a:t>Transmitter:</a:t>
            </a:r>
          </a:p>
          <a:p>
            <a:pPr marL="854075" algn="just">
              <a:lnSpc>
                <a:spcPct val="110000"/>
              </a:lnSpc>
              <a:spcBef>
                <a:spcPts val="600"/>
              </a:spcBef>
              <a:spcAft>
                <a:spcPts val="600"/>
              </a:spcAf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Non-flicker</a:t>
            </a:r>
          </a:p>
          <a:p>
            <a:pPr marL="854075" algn="just">
              <a:lnSpc>
                <a:spcPct val="110000"/>
              </a:lnSpc>
              <a:spcBef>
                <a:spcPts val="600"/>
              </a:spcBef>
              <a:spcAft>
                <a:spcPts val="600"/>
              </a:spcAf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Real-time</a:t>
            </a:r>
          </a:p>
          <a:p>
            <a:pPr marL="854075" algn="just">
              <a:lnSpc>
                <a:spcPct val="110000"/>
              </a:lnSpc>
              <a:spcBef>
                <a:spcPts val="600"/>
              </a:spcBef>
              <a:spcAft>
                <a:spcPts val="600"/>
              </a:spcAf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Dimming support</a:t>
            </a:r>
          </a:p>
          <a:p>
            <a:pPr algn="just">
              <a:lnSpc>
                <a:spcPct val="110000"/>
              </a:lnSpc>
              <a:spcBef>
                <a:spcPts val="600"/>
              </a:spcBef>
              <a:spcAft>
                <a:spcPts val="600"/>
              </a:spcAft>
              <a:buFont typeface="Wingdings" panose="05000000000000000000" pitchFamily="2" charset="2"/>
              <a:buChar char="q"/>
            </a:pPr>
            <a:r>
              <a:rPr lang="en-US" sz="2000" b="1" dirty="0" smtClean="0">
                <a:latin typeface="Times New Roman" panose="02020603050405020304" pitchFamily="18" charset="0"/>
                <a:cs typeface="Times New Roman" panose="02020603050405020304" pitchFamily="18" charset="0"/>
              </a:rPr>
              <a:t>Receiver:</a:t>
            </a:r>
          </a:p>
          <a:p>
            <a:pPr marL="803275" algn="just">
              <a:lnSpc>
                <a:spcPct val="110000"/>
              </a:lnSpc>
              <a:spcBef>
                <a:spcPts val="600"/>
              </a:spcBef>
              <a:spcAft>
                <a:spcPts val="600"/>
              </a:spcAf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Enable to use with all camera in the market (Rolling Shutter Camera, Global Camera)</a:t>
            </a:r>
          </a:p>
          <a:p>
            <a:pPr marL="803275" algn="just">
              <a:lnSpc>
                <a:spcPct val="110000"/>
              </a:lnSpc>
              <a:spcBef>
                <a:spcPts val="600"/>
              </a:spcBef>
              <a:spcAft>
                <a:spcPts val="600"/>
              </a:spcAf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Image </a:t>
            </a:r>
            <a:r>
              <a:rPr lang="en-US" sz="2000" dirty="0">
                <a:latin typeface="Times New Roman" panose="02020603050405020304" pitchFamily="18" charset="0"/>
                <a:cs typeface="Times New Roman" panose="02020603050405020304" pitchFamily="18" charset="0"/>
              </a:rPr>
              <a:t>sensor with high density of image pixels</a:t>
            </a:r>
            <a:endParaRPr lang="en-US" sz="2000" dirty="0" smtClean="0">
              <a:latin typeface="Times New Roman" panose="02020603050405020304" pitchFamily="18" charset="0"/>
              <a:cs typeface="Times New Roman" panose="02020603050405020304"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954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602" y="5715000"/>
            <a:ext cx="8011617" cy="338554"/>
          </a:xfrm>
          <a:prstGeom prst="rect">
            <a:avLst/>
          </a:prstGeom>
        </p:spPr>
        <p:txBody>
          <a:bodyPr wrap="none">
            <a:spAutoFit/>
          </a:bodyPr>
          <a:lstStyle/>
          <a:p>
            <a:pPr algn="ctr"/>
            <a:r>
              <a:rPr lang="en-US" sz="1600" dirty="0">
                <a:latin typeface="Times New Roman" panose="02020603050405020304" pitchFamily="18" charset="0"/>
                <a:cs typeface="Times New Roman" panose="02020603050405020304" pitchFamily="18" charset="0"/>
              </a:rPr>
              <a:t>Infrastructure-to-vehicular reference architecture using traffic lights and high-speed camera.[1</a:t>
            </a:r>
            <a:r>
              <a:rPr lang="en-US" sz="1600" dirty="0" smtClean="0">
                <a:latin typeface="Times New Roman" panose="02020603050405020304" pitchFamily="18" charset="0"/>
                <a:cs typeface="Times New Roman" panose="02020603050405020304" pitchFamily="18" charset="0"/>
              </a:rPr>
              <a:t>]</a:t>
            </a:r>
            <a:endParaRPr lang="en-US" sz="1600" dirty="0"/>
          </a:p>
        </p:txBody>
      </p:sp>
      <p:sp>
        <p:nvSpPr>
          <p:cNvPr id="9" name="Title 1"/>
          <p:cNvSpPr>
            <a:spLocks noGrp="1"/>
          </p:cNvSpPr>
          <p:nvPr>
            <p:ph type="title"/>
          </p:nvPr>
        </p:nvSpPr>
        <p:spPr>
          <a:xfrm>
            <a:off x="467603"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Infrastructure-to-vehicular reference architecture using traffic lights and high-speed camera.</a:t>
            </a:r>
          </a:p>
        </p:txBody>
      </p:sp>
      <p:pic>
        <p:nvPicPr>
          <p:cNvPr id="5" name="Picture 4"/>
          <p:cNvPicPr>
            <a:picLocks noChangeAspect="1"/>
          </p:cNvPicPr>
          <p:nvPr/>
        </p:nvPicPr>
        <p:blipFill>
          <a:blip r:embed="rId2"/>
          <a:stretch>
            <a:fillRect/>
          </a:stretch>
        </p:blipFill>
        <p:spPr>
          <a:xfrm>
            <a:off x="562853" y="2281237"/>
            <a:ext cx="8134350" cy="2752725"/>
          </a:xfrm>
          <a:prstGeom prst="rect">
            <a:avLst/>
          </a:prstGeom>
        </p:spPr>
      </p:pic>
    </p:spTree>
    <p:extLst>
      <p:ext uri="{BB962C8B-B14F-4D97-AF65-F5344CB8AC3E}">
        <p14:creationId xmlns:p14="http://schemas.microsoft.com/office/powerpoint/2010/main" val="645847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877572"/>
            <a:ext cx="3801918"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Sunlight: the sunlight is one of factor to effect the performance of system. The received signal in Rx is attenuated because of the sunlight.</a:t>
            </a: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ther sources:</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Decorative lights</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light of other vehicle make noise at Rx. </a:t>
            </a:r>
          </a:p>
          <a:p>
            <a:pPr algn="just"/>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smtClean="0">
                <a:latin typeface="Times New Roman" panose="02020603050405020304" pitchFamily="18" charset="0"/>
                <a:cs typeface="Times New Roman" panose="02020603050405020304" pitchFamily="18" charset="0"/>
                <a:sym typeface="Wingdings" panose="05000000000000000000" pitchFamily="2" charset="2"/>
              </a:rPr>
              <a:t>We need Equalization Channel at Rx to reduce the inference factor.</a:t>
            </a:r>
            <a:endParaRPr lang="en-US" sz="2000" b="1" dirty="0" smtClean="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Consideration for interference factor to OCC system using </a:t>
            </a:r>
            <a:r>
              <a:rPr lang="en-US" sz="3200" dirty="0" err="1">
                <a:latin typeface="Times New Roman" panose="02020603050405020304" pitchFamily="18" charset="0"/>
                <a:cs typeface="Times New Roman" panose="02020603050405020304" pitchFamily="18" charset="0"/>
              </a:rPr>
              <a:t>RoI</a:t>
            </a:r>
            <a:r>
              <a:rPr lang="en-US" sz="3200" dirty="0">
                <a:latin typeface="Times New Roman" panose="02020603050405020304" pitchFamily="18" charset="0"/>
                <a:cs typeface="Times New Roman" panose="02020603050405020304" pitchFamily="18" charset="0"/>
              </a:rPr>
              <a:t> signaling technique </a:t>
            </a:r>
          </a:p>
        </p:txBody>
      </p:sp>
      <p:pic>
        <p:nvPicPr>
          <p:cNvPr id="3" name="Picture 2"/>
          <p:cNvPicPr>
            <a:picLocks noChangeAspect="1"/>
          </p:cNvPicPr>
          <p:nvPr/>
        </p:nvPicPr>
        <p:blipFill>
          <a:blip r:embed="rId2"/>
          <a:stretch>
            <a:fillRect/>
          </a:stretch>
        </p:blipFill>
        <p:spPr>
          <a:xfrm>
            <a:off x="4267200" y="3702275"/>
            <a:ext cx="4495800" cy="1971961"/>
          </a:xfrm>
          <a:prstGeom prst="rect">
            <a:avLst/>
          </a:prstGeom>
        </p:spPr>
      </p:pic>
      <p:pic>
        <p:nvPicPr>
          <p:cNvPr id="6" name="Picture 5"/>
          <p:cNvPicPr>
            <a:picLocks noChangeAspect="1"/>
          </p:cNvPicPr>
          <p:nvPr/>
        </p:nvPicPr>
        <p:blipFill>
          <a:blip r:embed="rId3"/>
          <a:stretch>
            <a:fillRect/>
          </a:stretch>
        </p:blipFill>
        <p:spPr>
          <a:xfrm>
            <a:off x="4254500" y="1967370"/>
            <a:ext cx="4419600" cy="1443935"/>
          </a:xfrm>
          <a:prstGeom prst="rect">
            <a:avLst/>
          </a:prstGeom>
        </p:spPr>
      </p:pic>
    </p:spTree>
    <p:extLst>
      <p:ext uri="{BB962C8B-B14F-4D97-AF65-F5344CB8AC3E}">
        <p14:creationId xmlns:p14="http://schemas.microsoft.com/office/powerpoint/2010/main" val="2101725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 Nguyen et al., “Current Status and Performance Analysis of Optical Camera Communication Technologies for 5G Networks”, IEEE Access, vol. 5, March 2017, pp. 4574-4594. </a:t>
            </a: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References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186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20056</TotalTime>
  <Words>314</Words>
  <Application>Microsoft Office PowerPoint</Application>
  <PresentationFormat>On-screen Show (4:3)</PresentationFormat>
  <Paragraphs>40</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맑은 고딕</vt:lpstr>
      <vt:lpstr>Arial</vt:lpstr>
      <vt:lpstr>Calibri</vt:lpstr>
      <vt:lpstr>Times New Roman</vt:lpstr>
      <vt:lpstr>Wingdings</vt:lpstr>
      <vt:lpstr>Office Theme</vt:lpstr>
      <vt:lpstr>PowerPoint Presentation</vt:lpstr>
      <vt:lpstr>PowerPoint Presentation</vt:lpstr>
      <vt:lpstr>Introduction</vt:lpstr>
      <vt:lpstr>Technical Requirement in the using  visible light to transmit data </vt:lpstr>
      <vt:lpstr>Infrastructure-to-vehicular reference architecture using traffic lights and high-speed camera.</vt:lpstr>
      <vt:lpstr>Consideration for interference factor to OCC system using RoI signaling technique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524</cp:revision>
  <cp:lastPrinted>2017-05-07T15:48:38Z</cp:lastPrinted>
  <dcterms:created xsi:type="dcterms:W3CDTF">2010-05-15T17:50:32Z</dcterms:created>
  <dcterms:modified xsi:type="dcterms:W3CDTF">2019-11-12T12:59:29Z</dcterms:modified>
</cp:coreProperties>
</file>