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81" r:id="rId3"/>
    <p:sldId id="382" r:id="rId4"/>
    <p:sldId id="386" r:id="rId5"/>
    <p:sldId id="383" r:id="rId6"/>
    <p:sldId id="387" r:id="rId7"/>
    <p:sldId id="388" r:id="rId8"/>
    <p:sldId id="36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doc.: </a:t>
            </a:r>
            <a:r>
              <a:rPr lang="en-US" sz="1400" b="1">
                <a:solidFill>
                  <a:srgbClr val="FF0000"/>
                </a:solidFill>
                <a:latin typeface="Times New Roman" pitchFamily="18" charset="0"/>
                <a:cs typeface="Times New Roman" pitchFamily="18" charset="0"/>
              </a:rPr>
              <a:t>IEEE 15-19</a:t>
            </a:r>
            <a:r>
              <a:rPr lang="en-US" sz="1400" b="1" baseline="0">
                <a:solidFill>
                  <a:srgbClr val="FF0000"/>
                </a:solidFill>
                <a:latin typeface="Times New Roman" pitchFamily="18" charset="0"/>
                <a:cs typeface="Times New Roman" pitchFamily="18" charset="0"/>
              </a:rPr>
              <a:t>-0xxx-00-0vat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a:t>
            </a:r>
            <a:r>
              <a:rPr lang="en-US" sz="1400" b="1" dirty="0">
                <a:latin typeface="Times New Roman" pitchFamily="18" charset="0"/>
                <a:cs typeface="Times New Roman" pitchFamily="18" charset="0"/>
              </a:rPr>
              <a:t>2019</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15-19-0527-00-0vat</a:t>
            </a:r>
            <a:endParaRPr lang="en-US" sz="1400" b="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11/12/2019</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11/12/2019</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11/12/2019</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11/12/2019</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11/12/2019</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Interest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b="1" dirty="0" smtClean="0">
                <a:solidFill>
                  <a:prstClr val="black"/>
                </a:solidFill>
                <a:latin typeface="Times New Roman" panose="02020603050405020304" pitchFamily="18" charset="0"/>
              </a:rPr>
              <a:t>: Application of OFDM waveform for OCC/OWC system based on the rolling-shutter effect of camera.</a:t>
            </a:r>
            <a:endParaRPr lang="en-US" altLang="en-US" sz="1600" b="1" dirty="0">
              <a:latin typeface="Times New Roman" panose="02020603050405020304" pitchFamily="18" charset="0"/>
            </a:endParaRPr>
          </a:p>
          <a:p>
            <a:pPr eaLnBrk="0" fontAlgn="base" hangingPunct="0">
              <a:spcBef>
                <a:spcPct val="0"/>
              </a:spcBef>
              <a:spcAft>
                <a:spcPct val="0"/>
              </a:spcAft>
            </a:pPr>
            <a:r>
              <a:rPr lang="en-US" altLang="ko-KR" sz="1600" dirty="0">
                <a:latin typeface="Times New Roman" panose="02020603050405020304" pitchFamily="18" charset="0"/>
              </a:rPr>
              <a:t>                      	     </a:t>
            </a:r>
          </a:p>
          <a:p>
            <a:pPr algn="just" eaLnBrk="0" fontAlgn="base" hangingPunct="0">
              <a:spcBef>
                <a:spcPct val="0"/>
              </a:spcBef>
              <a:spcAft>
                <a:spcPct val="0"/>
              </a:spcAft>
            </a:pPr>
            <a:r>
              <a:rPr lang="en-US" altLang="en-US" sz="1600" b="1" dirty="0">
                <a:latin typeface="Times New Roman" panose="02020603050405020304" pitchFamily="18" charset="0"/>
              </a:rPr>
              <a:t>Date Submitted: </a:t>
            </a:r>
            <a:r>
              <a:rPr lang="en-US" altLang="en-US" sz="1600" dirty="0" smtClean="0">
                <a:latin typeface="Times New Roman" panose="02020603050405020304" pitchFamily="18" charset="0"/>
              </a:rPr>
              <a:t>Nov </a:t>
            </a:r>
            <a:r>
              <a:rPr lang="en-US" altLang="en-US" sz="1600" dirty="0">
                <a:latin typeface="Times New Roman" panose="02020603050405020304" pitchFamily="18" charset="0"/>
              </a:rPr>
              <a:t>2019	</a:t>
            </a:r>
          </a:p>
          <a:p>
            <a:pPr algn="just" eaLnBrk="0" fontAlgn="base" hangingPunct="0">
              <a:spcBef>
                <a:spcPct val="0"/>
              </a:spcBef>
              <a:spcAft>
                <a:spcPct val="0"/>
              </a:spcAft>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Huy</a:t>
            </a:r>
            <a:r>
              <a:rPr lang="en-US" altLang="en-US" sz="1600" dirty="0">
                <a:latin typeface="Times New Roman" panose="02020603050405020304" pitchFamily="18" charset="0"/>
              </a:rPr>
              <a:t> Nguyen, </a:t>
            </a:r>
            <a:r>
              <a:rPr lang="en-US" altLang="en-US" sz="1600" dirty="0" err="1" smtClean="0">
                <a:latin typeface="Times New Roman" panose="02020603050405020304" pitchFamily="18" charset="0"/>
              </a:rPr>
              <a:t>Yeong</a:t>
            </a:r>
            <a:r>
              <a:rPr lang="en-US" altLang="en-US" sz="1600" dirty="0" smtClean="0">
                <a:latin typeface="Times New Roman" panose="02020603050405020304" pitchFamily="18" charset="0"/>
              </a:rPr>
              <a:t> </a:t>
            </a:r>
            <a:r>
              <a:rPr lang="en-US" altLang="en-US" sz="1600" dirty="0">
                <a:latin typeface="Times New Roman" panose="02020603050405020304" pitchFamily="18" charset="0"/>
              </a:rPr>
              <a:t>Min Jang [</a:t>
            </a:r>
            <a:r>
              <a:rPr lang="en-US" altLang="en-US" sz="1600" dirty="0" err="1">
                <a:latin typeface="Times New Roman" panose="02020603050405020304" pitchFamily="18" charset="0"/>
              </a:rPr>
              <a:t>Kookmin</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University].</a:t>
            </a:r>
            <a:endParaRPr lang="en-US" altLang="en-US" sz="1600" dirty="0">
              <a:latin typeface="Times New Roman" panose="02020603050405020304" pitchFamily="18" charset="0"/>
            </a:endParaRP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a:solidFill>
                  <a:prstClr val="black"/>
                </a:solidFill>
                <a:latin typeface="Times New Roman" panose="02020603050405020304" pitchFamily="18" charset="0"/>
              </a:rPr>
              <a:t>:</a:t>
            </a:r>
            <a:r>
              <a:rPr lang="en-US" altLang="en-US" sz="1600">
                <a:solidFill>
                  <a:prstClr val="black"/>
                </a:solidFill>
                <a:latin typeface="Times New Roman" panose="02020603050405020304" pitchFamily="18" charset="0"/>
              </a:rPr>
              <a:t> </a:t>
            </a:r>
            <a:r>
              <a:rPr lang="en-US" altLang="en-US" sz="1600">
                <a:latin typeface="Times New Roman" panose="02020603050405020304" pitchFamily="18" charset="0"/>
              </a:rPr>
              <a:t>Summary considerations about the application of OFDM waveform for OCC/OWC system based on the rolling-shutter effect of the </a:t>
            </a:r>
            <a:r>
              <a:rPr lang="en-US" altLang="en-US" sz="1600" smtClean="0">
                <a:latin typeface="Times New Roman" panose="02020603050405020304" pitchFamily="18" charset="0"/>
              </a:rPr>
              <a:t>camera.</a:t>
            </a:r>
            <a:endParaRPr lang="en-US" altLang="en-US" sz="1600" dirty="0">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To consider the compatibility of RF in optical V2X communication system</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OFDM </a:t>
            </a:r>
            <a:r>
              <a:rPr lang="en-US" sz="2000" dirty="0">
                <a:latin typeface="Times New Roman" pitchFamily="18" charset="0"/>
                <a:cs typeface="Times New Roman" pitchFamily="18" charset="0"/>
              </a:rPr>
              <a:t>waveform an important technique in high-speed </a:t>
            </a:r>
            <a:r>
              <a:rPr lang="en-US" sz="2000" dirty="0" smtClean="0">
                <a:latin typeface="Times New Roman" pitchFamily="18" charset="0"/>
                <a:cs typeface="Times New Roman" pitchFamily="18" charset="0"/>
              </a:rPr>
              <a:t>communication in RF system or </a:t>
            </a:r>
            <a:r>
              <a:rPr lang="en-US" sz="2000" dirty="0" err="1" smtClean="0">
                <a:latin typeface="Times New Roman" pitchFamily="18" charset="0"/>
                <a:cs typeface="Times New Roman" pitchFamily="18" charset="0"/>
              </a:rPr>
              <a:t>LiFi</a:t>
            </a:r>
            <a:r>
              <a:rPr lang="en-US" sz="2000" dirty="0">
                <a:latin typeface="Times New Roman" pitchFamily="18" charset="0"/>
                <a:cs typeface="Times New Roman" pitchFamily="18" charset="0"/>
              </a:rPr>
              <a:t> system due to </a:t>
            </a:r>
            <a:r>
              <a:rPr lang="en-US" sz="2000" dirty="0" smtClean="0">
                <a:latin typeface="Times New Roman" pitchFamily="18" charset="0"/>
                <a:cs typeface="Times New Roman" pitchFamily="18" charset="0"/>
              </a:rPr>
              <a:t>its ability to eliminate Inter-Symbol </a:t>
            </a:r>
            <a:r>
              <a:rPr lang="en-US" sz="2000" dirty="0">
                <a:latin typeface="Times New Roman" pitchFamily="18" charset="0"/>
                <a:cs typeface="Times New Roman" pitchFamily="18" charset="0"/>
              </a:rPr>
              <a:t>Interference (</a:t>
            </a:r>
            <a:r>
              <a:rPr lang="en-US" sz="2000" dirty="0" smtClean="0">
                <a:latin typeface="Times New Roman" pitchFamily="18" charset="0"/>
                <a:cs typeface="Times New Roman" pitchFamily="18" charset="0"/>
              </a:rPr>
              <a:t>ISI).</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Application of OFDM waveform to OCC/OWC is required for High Rate OCC system.</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Therefore, </a:t>
            </a:r>
            <a:r>
              <a:rPr lang="en-US" sz="2000" dirty="0" smtClean="0">
                <a:latin typeface="Times New Roman" pitchFamily="18" charset="0"/>
                <a:cs typeface="Times New Roman" pitchFamily="18" charset="0"/>
              </a:rPr>
              <a:t>OFDM system based on the rolling shutter effect is proposed </a:t>
            </a:r>
            <a:r>
              <a:rPr lang="en-US" sz="2000" dirty="0">
                <a:latin typeface="Times New Roman" pitchFamily="18" charset="0"/>
                <a:cs typeface="Times New Roman" pitchFamily="18" charset="0"/>
              </a:rPr>
              <a:t>to </a:t>
            </a:r>
            <a:r>
              <a:rPr lang="en-US" sz="2000" dirty="0" smtClean="0">
                <a:latin typeface="Times New Roman" pitchFamily="18" charset="0"/>
                <a:cs typeface="Times New Roman" pitchFamily="18" charset="0"/>
              </a:rPr>
              <a:t>supplement IEEE 802.15</a:t>
            </a:r>
          </a:p>
        </p:txBody>
      </p:sp>
    </p:spTree>
    <p:extLst>
      <p:ext uri="{BB962C8B-B14F-4D97-AF65-F5344CB8AC3E}">
        <p14:creationId xmlns:p14="http://schemas.microsoft.com/office/powerpoint/2010/main" val="371467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Rolling Shutter OFDM scheme architecture</a:t>
            </a:r>
            <a:endParaRPr lang="en-US" sz="3200" dirty="0">
              <a:latin typeface="Times New Roman" panose="02020603050405020304" pitchFamily="18" charset="0"/>
              <a:cs typeface="Times New Roman" panose="02020603050405020304" pitchFamily="18" charset="0"/>
            </a:endParaRPr>
          </a:p>
        </p:txBody>
      </p:sp>
      <p:pic>
        <p:nvPicPr>
          <p:cNvPr id="1026" name="Picture 2" descr="system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52261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133600" y="36576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Block diagram of Architecture of Rolling Shutter-OFDM system</a:t>
            </a:r>
            <a:endParaRPr lang="en-US" sz="1200" dirty="0">
              <a:latin typeface="Times New Roman" panose="02020603050405020304" pitchFamily="18" charset="0"/>
              <a:cs typeface="Times New Roman" panose="02020603050405020304" pitchFamily="18" charset="0"/>
            </a:endParaRPr>
          </a:p>
        </p:txBody>
      </p:sp>
      <p:sp>
        <p:nvSpPr>
          <p:cNvPr id="6" name="Rectangle 5"/>
          <p:cNvSpPr/>
          <p:nvPr/>
        </p:nvSpPr>
        <p:spPr>
          <a:xfrm>
            <a:off x="1143000" y="4191000"/>
            <a:ext cx="6629400" cy="523220"/>
          </a:xfrm>
          <a:prstGeom prst="rect">
            <a:avLst/>
          </a:prstGeom>
        </p:spPr>
        <p:txBody>
          <a:bodyPr wrap="square">
            <a:spAutoFit/>
          </a:bodyPr>
          <a:lstStyle/>
          <a:p>
            <a:pPr algn="just"/>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Unlike the conventional OFDM in Radio Frequency, instead of feeding the data symbol directly into the IDFT block, each symbol must pass through the Hermitian block. </a:t>
            </a:r>
            <a:endParaRPr lang="en-US" sz="1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2417465" y="4939843"/>
            <a:ext cx="4080469" cy="1005116"/>
          </a:xfrm>
          <a:prstGeom prst="rect">
            <a:avLst/>
          </a:prstGeom>
        </p:spPr>
      </p:pic>
    </p:spTree>
    <p:extLst>
      <p:ext uri="{BB962C8B-B14F-4D97-AF65-F5344CB8AC3E}">
        <p14:creationId xmlns:p14="http://schemas.microsoft.com/office/powerpoint/2010/main" val="183313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44500" y="457200"/>
            <a:ext cx="8229600" cy="1143000"/>
          </a:xfrm>
        </p:spPr>
        <p:txBody>
          <a:bodyPr>
            <a:normAutofit/>
          </a:bodyPr>
          <a:lstStyle/>
          <a:p>
            <a:r>
              <a:rPr lang="en-US" sz="3000" dirty="0" smtClean="0">
                <a:latin typeface="Times New Roman" panose="02020603050405020304" pitchFamily="18" charset="0"/>
                <a:cs typeface="Times New Roman" panose="02020603050405020304" pitchFamily="18" charset="0"/>
              </a:rPr>
              <a:t>Data Structure for Rolling Shutter OFDM scheme</a:t>
            </a:r>
            <a:endParaRPr lang="en-US" sz="3000" dirty="0">
              <a:latin typeface="Times New Roman" panose="02020603050405020304" pitchFamily="18" charset="0"/>
              <a:cs typeface="Times New Roman" panose="02020603050405020304" pitchFamily="18" charset="0"/>
            </a:endParaRPr>
          </a:p>
        </p:txBody>
      </p:sp>
      <p:sp>
        <p:nvSpPr>
          <p:cNvPr id="2" name="Rectangle 1"/>
          <p:cNvSpPr/>
          <p:nvPr/>
        </p:nvSpPr>
        <p:spPr>
          <a:xfrm>
            <a:off x="2438400" y="4172796"/>
            <a:ext cx="5181600" cy="307777"/>
          </a:xfrm>
          <a:prstGeom prst="rect">
            <a:avLst/>
          </a:prstGeom>
        </p:spPr>
        <p:txBody>
          <a:bodyPr wrap="square">
            <a:spAutoFit/>
          </a:bodyPr>
          <a:lstStyle/>
          <a:p>
            <a:r>
              <a:rPr lang="en-US" sz="1400" dirty="0">
                <a:latin typeface="Times New Roman" panose="02020603050405020304" pitchFamily="18" charset="0"/>
                <a:ea typeface="Times New Roman" panose="02020603050405020304" pitchFamily="18" charset="0"/>
                <a:cs typeface="Times New Roman" panose="02020603050405020304" pitchFamily="18" charset="0"/>
              </a:rPr>
              <a:t>Proposed data frame structure for </a:t>
            </a:r>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Rolling Shutter-OFDM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system</a:t>
            </a:r>
            <a:endParaRPr lang="en-US" sz="1400" dirty="0">
              <a:latin typeface="Times New Roman" panose="02020603050405020304" pitchFamily="18" charset="0"/>
              <a:cs typeface="Times New Roman" panose="02020603050405020304" pitchFamily="18" charset="0"/>
            </a:endParaRPr>
          </a:p>
        </p:txBody>
      </p:sp>
      <p:pic>
        <p:nvPicPr>
          <p:cNvPr id="2050" name="Picture 2" descr="fram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828800"/>
            <a:ext cx="4400668" cy="226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990600" y="4724400"/>
            <a:ext cx="7391400" cy="1169551"/>
          </a:xfrm>
          <a:prstGeom prst="rect">
            <a:avLst/>
          </a:prstGeom>
        </p:spPr>
        <p:txBody>
          <a:bodyPr wrap="square">
            <a:spAutoFit/>
          </a:bodyPr>
          <a:lstStyle/>
          <a:p>
            <a:pPr marL="285750" indent="-285750" algn="just">
              <a:buFont typeface="Wingdings" panose="05000000000000000000" pitchFamily="2" charset="2"/>
              <a:buChar char="q"/>
            </a:pPr>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To </a:t>
            </a: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support the compatibility of frame rate variation, every packet can contain many sub-packets, and each sub-packet in the same packet has the same data payload with a Sequence Number (SN). </a:t>
            </a:r>
            <a:endPar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SN represents the serial number of packets.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210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012112" cy="3170099"/>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Frame rate variation support</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Data merger algorithm</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Detection of missing packets</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Reducing Inter-Symbol Interference</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Easy to reduce the trouble of complex noise(blur image, interference, irregular attenuation).</a:t>
            </a:r>
          </a:p>
        </p:txBody>
      </p:sp>
      <p:sp>
        <p:nvSpPr>
          <p:cNvPr id="6"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Advantages of Rolling Shutter-OFDM scheme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33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Proposed Algorithm</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914400" y="5745919"/>
            <a:ext cx="6858000" cy="307777"/>
          </a:xfrm>
          <a:prstGeom prst="rect">
            <a:avLst/>
          </a:prstGeom>
        </p:spPr>
        <p:txBody>
          <a:bodyPr wrap="square">
            <a:spAutoFit/>
          </a:bodyPr>
          <a:lstStyle/>
          <a:p>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Merging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packet method  and detecting missed packets of the </a:t>
            </a:r>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Rolling Shutter-OFDM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schemes</a:t>
            </a:r>
            <a:endParaRPr lang="en-US" sz="1400" dirty="0">
              <a:latin typeface="Times New Roman" panose="02020603050405020304" pitchFamily="18" charset="0"/>
              <a:cs typeface="Times New Roman" panose="02020603050405020304" pitchFamily="18" charset="0"/>
            </a:endParaRPr>
          </a:p>
        </p:txBody>
      </p:sp>
      <p:pic>
        <p:nvPicPr>
          <p:cNvPr id="3074" name="Picture 2" descr="under-samp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869" y="3200400"/>
            <a:ext cx="7391400" cy="242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21530" y="1371600"/>
            <a:ext cx="7050870" cy="1600438"/>
          </a:xfrm>
          <a:prstGeom prst="rect">
            <a:avLst/>
          </a:prstGeom>
        </p:spPr>
        <p:txBody>
          <a:bodyPr wrap="square">
            <a:spAutoFit/>
          </a:bodyPr>
          <a:lstStyle/>
          <a:p>
            <a:pPr algn="just"/>
            <a:r>
              <a:rPr lang="en-US" sz="1400" b="1" u="sng" dirty="0" smtClean="0">
                <a:latin typeface="Times New Roman" panose="02020603050405020304" pitchFamily="18" charset="0"/>
                <a:cs typeface="Times New Roman" panose="02020603050405020304" pitchFamily="18" charset="0"/>
              </a:rPr>
              <a:t>Over-sampling</a:t>
            </a:r>
            <a:r>
              <a:rPr lang="en-US" sz="1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cs typeface="Times New Roman" panose="02020603050405020304" pitchFamily="18" charset="0"/>
              </a:rPr>
              <a:t>Oversampling caused by the frame rate variation of the rolling shutter camera when the frame rate of a </a:t>
            </a:r>
            <a:r>
              <a:rPr lang="en-US" sz="1400" dirty="0" smtClean="0">
                <a:latin typeface="Times New Roman" panose="02020603050405020304" pitchFamily="18" charset="0"/>
                <a:cs typeface="Times New Roman" panose="02020603050405020304" pitchFamily="18" charset="0"/>
              </a:rPr>
              <a:t>rolling-shutter camera </a:t>
            </a:r>
            <a:r>
              <a:rPr lang="en-US" sz="1400" dirty="0">
                <a:latin typeface="Times New Roman" panose="02020603050405020304" pitchFamily="18" charset="0"/>
                <a:cs typeface="Times New Roman" panose="02020603050405020304" pitchFamily="18" charset="0"/>
              </a:rPr>
              <a:t>becomes many times greater (at least double) than the packet rate of the transmitter, every data packet is </a:t>
            </a:r>
            <a:r>
              <a:rPr lang="en-US" sz="1400" dirty="0" smtClean="0">
                <a:latin typeface="Times New Roman" panose="02020603050405020304" pitchFamily="18" charset="0"/>
                <a:cs typeface="Times New Roman" panose="02020603050405020304" pitchFamily="18" charset="0"/>
              </a:rPr>
              <a:t>sampled at </a:t>
            </a:r>
            <a:r>
              <a:rPr lang="en-US" sz="1400" dirty="0">
                <a:latin typeface="Times New Roman" panose="02020603050405020304" pitchFamily="18" charset="0"/>
                <a:cs typeface="Times New Roman" panose="02020603050405020304" pitchFamily="18" charset="0"/>
              </a:rPr>
              <a:t>least twice (i.e., two images). </a:t>
            </a:r>
            <a:r>
              <a:rPr lang="en-US" sz="1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receiver will eliminate consecutive packets with the same SN and choose packets with consecutive SN (n-1, n, n+1) to the </a:t>
            </a:r>
            <a:r>
              <a:rPr lang="en-US" sz="1400" dirty="0" smtClean="0">
                <a:latin typeface="Times New Roman" panose="02020603050405020304" pitchFamily="18" charset="0"/>
                <a:cs typeface="Times New Roman" panose="02020603050405020304" pitchFamily="18" charset="0"/>
              </a:rPr>
              <a:t>merger.</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17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Proposed Algorithm</a:t>
            </a: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914400" y="5745919"/>
            <a:ext cx="6858000" cy="307777"/>
          </a:xfrm>
          <a:prstGeom prst="rect">
            <a:avLst/>
          </a:prstGeom>
        </p:spPr>
        <p:txBody>
          <a:bodyPr wrap="square">
            <a:spAutoFit/>
          </a:bodyPr>
          <a:lstStyle/>
          <a:p>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Merging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packet method  and detecting missed packets of the </a:t>
            </a:r>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Rolling Shutter-OFDM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schemes</a:t>
            </a:r>
            <a:endParaRPr lang="en-US" sz="1400" dirty="0">
              <a:latin typeface="Times New Roman" panose="02020603050405020304" pitchFamily="18" charset="0"/>
              <a:cs typeface="Times New Roman" panose="02020603050405020304" pitchFamily="18" charset="0"/>
            </a:endParaRPr>
          </a:p>
        </p:txBody>
      </p:sp>
      <p:pic>
        <p:nvPicPr>
          <p:cNvPr id="3074" name="Picture 2" descr="under-samp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869" y="3200400"/>
            <a:ext cx="7391400" cy="242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21530" y="1371600"/>
            <a:ext cx="7050870" cy="1600438"/>
          </a:xfrm>
          <a:prstGeom prst="rect">
            <a:avLst/>
          </a:prstGeom>
        </p:spPr>
        <p:txBody>
          <a:bodyPr wrap="square">
            <a:spAutoFit/>
          </a:bodyPr>
          <a:lstStyle/>
          <a:p>
            <a:pPr algn="just"/>
            <a:r>
              <a:rPr lang="en-US" sz="1400" b="1" u="sng" dirty="0" smtClean="0">
                <a:latin typeface="Times New Roman" panose="02020603050405020304" pitchFamily="18" charset="0"/>
                <a:cs typeface="Times New Roman" panose="02020603050405020304" pitchFamily="18" charset="0"/>
              </a:rPr>
              <a:t>Under-sampling</a:t>
            </a:r>
            <a:r>
              <a:rPr lang="en-US" sz="1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It occurs if the frame rate drops to below the packet rate of the transmitter. In this case, the payload will be lost. The detection of a missed payload using the SN. </a:t>
            </a:r>
          </a:p>
          <a:p>
            <a:pPr marL="342900" indent="-34290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data frame achieved from the payload n-1 represents the SN as n-1. The next data frame indicates that the SN is n, but the actual data frame carries SN n+1. This demonstrates that the payload n is missed and the loss is detected by comparing the SN of the two adjacent data sub-packets.</a:t>
            </a:r>
          </a:p>
        </p:txBody>
      </p:sp>
    </p:spTree>
    <p:extLst>
      <p:ext uri="{BB962C8B-B14F-4D97-AF65-F5344CB8AC3E}">
        <p14:creationId xmlns:p14="http://schemas.microsoft.com/office/powerpoint/2010/main" val="3378415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Huy</a:t>
            </a:r>
            <a:r>
              <a:rPr lang="en-US" sz="1800" dirty="0" smtClean="0">
                <a:latin typeface="Times New Roman" panose="02020603050405020304" pitchFamily="18" charset="0"/>
                <a:cs typeface="Times New Roman" panose="02020603050405020304" pitchFamily="18" charset="0"/>
              </a:rPr>
              <a:t> Nguyen, Minh </a:t>
            </a:r>
            <a:r>
              <a:rPr lang="en-US" sz="1800" dirty="0" err="1" smtClean="0">
                <a:latin typeface="Times New Roman" panose="02020603050405020304" pitchFamily="18" charset="0"/>
                <a:cs typeface="Times New Roman" panose="02020603050405020304" pitchFamily="18" charset="0"/>
              </a:rPr>
              <a:t>Duc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Thieu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Trang</a:t>
            </a:r>
            <a:r>
              <a:rPr lang="en-US" sz="1800" dirty="0" smtClean="0">
                <a:latin typeface="Times New Roman" panose="02020603050405020304" pitchFamily="18" charset="0"/>
                <a:cs typeface="Times New Roman" panose="02020603050405020304" pitchFamily="18" charset="0"/>
              </a:rPr>
              <a:t> Nguyen, and </a:t>
            </a:r>
            <a:r>
              <a:rPr lang="en-US" sz="1800" dirty="0" err="1" smtClean="0">
                <a:latin typeface="Times New Roman" panose="02020603050405020304" pitchFamily="18" charset="0"/>
                <a:cs typeface="Times New Roman" panose="02020603050405020304" pitchFamily="18" charset="0"/>
              </a:rPr>
              <a:t>Yeong</a:t>
            </a:r>
            <a:r>
              <a:rPr lang="en-US" sz="1800" dirty="0" smtClean="0">
                <a:latin typeface="Times New Roman" panose="02020603050405020304" pitchFamily="18" charset="0"/>
                <a:cs typeface="Times New Roman" panose="02020603050405020304" pitchFamily="18" charset="0"/>
              </a:rPr>
              <a:t> Min Jang “</a:t>
            </a:r>
            <a:r>
              <a:rPr lang="en-US" sz="1800" i="1" dirty="0" smtClean="0">
                <a:latin typeface="Times New Roman" panose="02020603050405020304" pitchFamily="18" charset="0"/>
                <a:cs typeface="Times New Roman" panose="02020603050405020304" pitchFamily="18" charset="0"/>
              </a:rPr>
              <a:t>Rolling </a:t>
            </a:r>
            <a:r>
              <a:rPr lang="en-US" sz="1800" i="1" dirty="0">
                <a:latin typeface="Times New Roman" panose="02020603050405020304" pitchFamily="18" charset="0"/>
                <a:cs typeface="Times New Roman" panose="02020603050405020304" pitchFamily="18" charset="0"/>
              </a:rPr>
              <a:t>OFDM for Image Sensor Based Optical Wireless </a:t>
            </a:r>
            <a:r>
              <a:rPr lang="en-US" sz="1800" i="1" dirty="0" smtClean="0">
                <a:latin typeface="Times New Roman" panose="02020603050405020304" pitchFamily="18" charset="0"/>
                <a:cs typeface="Times New Roman" panose="02020603050405020304" pitchFamily="18" charset="0"/>
              </a:rPr>
              <a:t>Communication,</a:t>
            </a:r>
            <a:r>
              <a:rPr lang="en-US" sz="1800" dirty="0" smtClean="0">
                <a:latin typeface="Times New Roman" panose="02020603050405020304" pitchFamily="18" charset="0"/>
                <a:cs typeface="Times New Roman" panose="02020603050405020304" pitchFamily="18" charset="0"/>
              </a:rPr>
              <a:t>” IEEE </a:t>
            </a:r>
            <a:r>
              <a:rPr lang="en-US" sz="1800" dirty="0">
                <a:latin typeface="Times New Roman" panose="02020603050405020304" pitchFamily="18" charset="0"/>
                <a:cs typeface="Times New Roman" panose="02020603050405020304" pitchFamily="18" charset="0"/>
              </a:rPr>
              <a:t>Photonics Journal, Volume: 11 , Issue: 4 , Aug. </a:t>
            </a:r>
            <a:r>
              <a:rPr lang="en-US" sz="1800" dirty="0" smtClean="0">
                <a:latin typeface="Times New Roman" panose="02020603050405020304" pitchFamily="18" charset="0"/>
                <a:cs typeface="Times New Roman" panose="02020603050405020304" pitchFamily="18" charset="0"/>
              </a:rPr>
              <a:t>2019.</a:t>
            </a:r>
            <a:endParaRPr lang="en-US" sz="1800" i="1"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76868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15796</TotalTime>
  <Words>478</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Introduction</vt:lpstr>
      <vt:lpstr>Rolling Shutter OFDM scheme architecture</vt:lpstr>
      <vt:lpstr>Data Structure for Rolling Shutter OFDM scheme</vt:lpstr>
      <vt:lpstr>Advantages of Rolling Shutter-OFDM scheme</vt:lpstr>
      <vt:lpstr>Proposed Algorithm</vt:lpstr>
      <vt:lpstr>Proposed Algorithm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603</cp:revision>
  <cp:lastPrinted>2017-05-07T15:48:38Z</cp:lastPrinted>
  <dcterms:created xsi:type="dcterms:W3CDTF">2010-05-15T17:50:32Z</dcterms:created>
  <dcterms:modified xsi:type="dcterms:W3CDTF">2019-11-12T12:53:16Z</dcterms:modified>
</cp:coreProperties>
</file>