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0" r:id="rId4"/>
    <p:sldId id="309"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00"/>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6159" autoAdjust="0"/>
  </p:normalViewPr>
  <p:slideViewPr>
    <p:cSldViewPr>
      <p:cViewPr varScale="1">
        <p:scale>
          <a:sx n="60" d="100"/>
          <a:sy n="60" d="100"/>
        </p:scale>
        <p:origin x="51" y="67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5" d="100"/>
          <a:sy n="85" d="100"/>
        </p:scale>
        <p:origin x="3835"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11/11/2019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11/11/2019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11/11/2019</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Nov </a:t>
            </a:r>
            <a:r>
              <a:rPr lang="en-US" sz="1400" b="1" dirty="0" smtClean="0">
                <a:latin typeface="Times New Roman" pitchFamily="18" charset="0"/>
                <a:cs typeface="Times New Roman" pitchFamily="18" charset="0"/>
              </a:rPr>
              <a:t>2019</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15-19-0523-00-0vat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2019</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15-19-0xxx-00-0vat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6001643"/>
          </a:xfrm>
          <a:prstGeom prst="rect">
            <a:avLst/>
          </a:prstGeom>
          <a:noFill/>
          <a:ln w="12700">
            <a:noFill/>
            <a:miter lim="800000"/>
            <a:headEnd type="none" w="sm" len="sm"/>
            <a:tailEnd type="none" w="sm" len="sm"/>
          </a:ln>
          <a:effectLst/>
        </p:spPr>
        <p:txBody>
          <a:bodyPr wrap="square">
            <a:spAutoFit/>
          </a:bodyPr>
          <a:lstStyle/>
          <a:p>
            <a:pPr algn="ctr"/>
            <a:r>
              <a:rPr lang="en-US" sz="1800" b="1" u="sng" dirty="0" smtClean="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smtClean="0">
              <a:latin typeface="Times New Roman" pitchFamily="18" charset="0"/>
              <a:cs typeface="Times New Roman" pitchFamily="18" charset="0"/>
            </a:endParaRPr>
          </a:p>
          <a:p>
            <a:pPr marL="228600"/>
            <a:r>
              <a:rPr lang="en-US" altLang="ko-KR" sz="1600" b="1" dirty="0" smtClean="0">
                <a:latin typeface="Times New Roman" pitchFamily="18" charset="0"/>
                <a:cs typeface="Times New Roman" pitchFamily="18" charset="0"/>
              </a:rPr>
              <a:t>Submission </a:t>
            </a:r>
            <a:r>
              <a:rPr lang="en-US" altLang="ko-KR" sz="1600" b="1" dirty="0">
                <a:latin typeface="Times New Roman" pitchFamily="18" charset="0"/>
                <a:cs typeface="Times New Roman" pitchFamily="18" charset="0"/>
              </a:rPr>
              <a:t>Title: </a:t>
            </a:r>
            <a:r>
              <a:rPr lang="en-US" altLang="ko-KR" sz="1600" dirty="0">
                <a:latin typeface="Times New Roman" pitchFamily="18" charset="0"/>
                <a:cs typeface="Times New Roman" pitchFamily="18" charset="0"/>
              </a:rPr>
              <a:t>VLC based </a:t>
            </a:r>
            <a:r>
              <a:rPr lang="en-US" altLang="ko-KR" sz="1600" dirty="0" smtClean="0">
                <a:latin typeface="Times New Roman" pitchFamily="18" charset="0"/>
                <a:cs typeface="Times New Roman" pitchFamily="18" charset="0"/>
              </a:rPr>
              <a:t>automatic </a:t>
            </a:r>
            <a:r>
              <a:rPr lang="en-US" altLang="ko-KR" sz="1600" dirty="0" err="1" smtClean="0">
                <a:latin typeface="Times New Roman" pitchFamily="18" charset="0"/>
                <a:cs typeface="Times New Roman" pitchFamily="18" charset="0"/>
              </a:rPr>
              <a:t>Doorlock</a:t>
            </a:r>
            <a:r>
              <a:rPr lang="en-US" altLang="ko-KR" sz="1600" dirty="0" smtClean="0">
                <a:latin typeface="Times New Roman" pitchFamily="18" charset="0"/>
                <a:cs typeface="Times New Roman" pitchFamily="18" charset="0"/>
              </a:rPr>
              <a:t> </a:t>
            </a:r>
            <a:r>
              <a:rPr lang="en-US" altLang="ko-KR" sz="1600" dirty="0">
                <a:latin typeface="Times New Roman" pitchFamily="18" charset="0"/>
                <a:cs typeface="Times New Roman" pitchFamily="18" charset="0"/>
              </a:rPr>
              <a:t>control for </a:t>
            </a:r>
            <a:r>
              <a:rPr lang="en-US" altLang="ko-KR" sz="1600" dirty="0" smtClean="0">
                <a:latin typeface="Times New Roman" pitchFamily="18" charset="0"/>
                <a:cs typeface="Times New Roman" pitchFamily="18" charset="0"/>
              </a:rPr>
              <a:t>car </a:t>
            </a:r>
            <a:r>
              <a:rPr lang="en-US" altLang="ko-KR" sz="1600" dirty="0">
                <a:latin typeface="Times New Roman" pitchFamily="18" charset="0"/>
                <a:cs typeface="Times New Roman" pitchFamily="18" charset="0"/>
              </a:rPr>
              <a:t>parking </a:t>
            </a:r>
            <a:r>
              <a:rPr lang="en-US" altLang="ko-KR" sz="1600" dirty="0" smtClean="0">
                <a:latin typeface="Times New Roman" pitchFamily="18" charset="0"/>
                <a:cs typeface="Times New Roman" pitchFamily="18" charset="0"/>
              </a:rPr>
              <a:t>sheds</a:t>
            </a:r>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Submitted: </a:t>
            </a:r>
            <a:r>
              <a:rPr lang="en-US" sz="1600" dirty="0" smtClean="0">
                <a:latin typeface="Times New Roman" pitchFamily="18" charset="0"/>
                <a:cs typeface="Times New Roman" pitchFamily="18" charset="0"/>
              </a:rPr>
              <a:t>November 2019	</a:t>
            </a: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Jaesang</a:t>
            </a:r>
            <a:r>
              <a:rPr lang="en-US" sz="1600" dirty="0">
                <a:latin typeface="Times New Roman" pitchFamily="18" charset="0"/>
                <a:cs typeface="Times New Roman" pitchFamily="18" charset="0"/>
              </a:rPr>
              <a:t> Cha (VTASK Co., Ltd), </a:t>
            </a:r>
            <a:r>
              <a:rPr lang="en-US" sz="1600" dirty="0" err="1">
                <a:latin typeface="Times New Roman" pitchFamily="18" charset="0"/>
                <a:cs typeface="Times New Roman" pitchFamily="18" charset="0"/>
              </a:rPr>
              <a:t>Jungdo</a:t>
            </a:r>
            <a:r>
              <a:rPr lang="en-US" sz="1600" dirty="0">
                <a:latin typeface="Times New Roman" pitchFamily="18" charset="0"/>
                <a:cs typeface="Times New Roman" pitchFamily="18" charset="0"/>
              </a:rPr>
              <a:t> Han, </a:t>
            </a:r>
            <a:r>
              <a:rPr lang="en-US" sz="1600" dirty="0" err="1">
                <a:latin typeface="Times New Roman" pitchFamily="18" charset="0"/>
                <a:cs typeface="Times New Roman" pitchFamily="18" charset="0"/>
              </a:rPr>
              <a:t>Jinyoung</a:t>
            </a:r>
            <a:r>
              <a:rPr lang="en-US" sz="1600" dirty="0">
                <a:latin typeface="Times New Roman" pitchFamily="18" charset="0"/>
                <a:cs typeface="Times New Roman" pitchFamily="18" charset="0"/>
              </a:rPr>
              <a:t> Choi (SNUST), </a:t>
            </a:r>
            <a:r>
              <a:rPr lang="en-US" sz="1600" dirty="0" err="1">
                <a:latin typeface="Times New Roman" pitchFamily="18" charset="0"/>
                <a:cs typeface="Times New Roman" pitchFamily="18" charset="0"/>
              </a:rPr>
              <a:t>Nugmanov</a:t>
            </a:r>
            <a:r>
              <a:rPr lang="en-US" sz="1600" dirty="0">
                <a:latin typeface="Times New Roman" pitchFamily="18" charset="0"/>
                <a:cs typeface="Times New Roman" pitchFamily="18" charset="0"/>
              </a:rPr>
              <a:t> Said (SNUST), </a:t>
            </a:r>
            <a:r>
              <a:rPr lang="en-US" sz="1600" dirty="0" err="1">
                <a:latin typeface="Times New Roman" pitchFamily="18" charset="0"/>
                <a:cs typeface="Times New Roman" pitchFamily="18" charset="0"/>
              </a:rPr>
              <a:t>Jinyoung</a:t>
            </a:r>
            <a:r>
              <a:rPr lang="en-US" sz="1600" dirty="0">
                <a:latin typeface="Times New Roman" pitchFamily="18" charset="0"/>
                <a:cs typeface="Times New Roman" pitchFamily="18" charset="0"/>
              </a:rPr>
              <a:t> Kim (</a:t>
            </a:r>
            <a:r>
              <a:rPr lang="en-US" sz="1600" dirty="0" err="1">
                <a:latin typeface="Times New Roman" pitchFamily="18" charset="0"/>
                <a:cs typeface="Times New Roman" pitchFamily="18" charset="0"/>
              </a:rPr>
              <a:t>Kwangwoon</a:t>
            </a:r>
            <a:r>
              <a:rPr lang="en-US" sz="1600" dirty="0">
                <a:latin typeface="Times New Roman" pitchFamily="18" charset="0"/>
                <a:cs typeface="Times New Roman" pitchFamily="18" charset="0"/>
              </a:rPr>
              <a:t> Univ.), Sung </a:t>
            </a:r>
            <a:r>
              <a:rPr lang="en-US" sz="1600" dirty="0" err="1">
                <a:latin typeface="Times New Roman" pitchFamily="18" charset="0"/>
                <a:cs typeface="Times New Roman" pitchFamily="18" charset="0"/>
              </a:rPr>
              <a:t>Hoon</a:t>
            </a:r>
            <a:r>
              <a:rPr lang="en-US" sz="1600" dirty="0">
                <a:latin typeface="Times New Roman" pitchFamily="18" charset="0"/>
                <a:cs typeface="Times New Roman" pitchFamily="18" charset="0"/>
              </a:rPr>
              <a:t> Yoon, </a:t>
            </a:r>
            <a:r>
              <a:rPr lang="en-US" sz="1600" dirty="0" err="1">
                <a:latin typeface="Times New Roman" pitchFamily="18" charset="0"/>
                <a:cs typeface="Times New Roman" pitchFamily="18" charset="0"/>
              </a:rPr>
              <a:t>Kilsoo</a:t>
            </a:r>
            <a:r>
              <a:rPr lang="en-US" sz="1600" dirty="0">
                <a:latin typeface="Times New Roman" pitchFamily="18" charset="0"/>
                <a:cs typeface="Times New Roman" pitchFamily="18" charset="0"/>
              </a:rPr>
              <a:t> Lee (</a:t>
            </a:r>
            <a:r>
              <a:rPr lang="en-US" sz="1600" dirty="0" err="1">
                <a:latin typeface="Times New Roman" pitchFamily="18" charset="0"/>
                <a:cs typeface="Times New Roman" pitchFamily="18" charset="0"/>
              </a:rPr>
              <a:t>Kogen</a:t>
            </a:r>
            <a:r>
              <a:rPr lang="en-US" sz="1600" dirty="0">
                <a:latin typeface="Times New Roman" pitchFamily="18" charset="0"/>
                <a:cs typeface="Times New Roman" pitchFamily="18" charset="0"/>
              </a:rPr>
              <a:t> Corp.),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 (SYCA), </a:t>
            </a:r>
            <a:r>
              <a:rPr lang="en-US" sz="1600" dirty="0" err="1">
                <a:latin typeface="Times New Roman" pitchFamily="18" charset="0"/>
                <a:cs typeface="Times New Roman" pitchFamily="18" charset="0"/>
              </a:rPr>
              <a:t>Minwoo</a:t>
            </a:r>
            <a:r>
              <a:rPr lang="en-US" sz="1600" dirty="0">
                <a:latin typeface="Times New Roman" pitchFamily="18" charset="0"/>
                <a:cs typeface="Times New Roman" pitchFamily="18" charset="0"/>
              </a:rPr>
              <a:t> Lee (SNUST)</a:t>
            </a:r>
            <a:endParaRPr lang="en-US" sz="1600" dirty="0" smtClean="0">
              <a:latin typeface="Times New Roman" pitchFamily="18" charset="0"/>
              <a:cs typeface="Times New Roman" pitchFamily="18" charset="0"/>
            </a:endParaRPr>
          </a:p>
          <a:p>
            <a:pPr marL="228600" algn="just"/>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altLang="ko-KR"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V2I OWC Link design consideration for VAT. This proposed OWC technology </a:t>
            </a:r>
            <a:r>
              <a:rPr lang="en-US" altLang="ko-KR" sz="1600" dirty="0" smtClean="0">
                <a:latin typeface="Times New Roman" pitchFamily="18" charset="0"/>
                <a:cs typeface="Times New Roman" pitchFamily="18" charset="0"/>
              </a:rPr>
              <a:t>used to automatic </a:t>
            </a:r>
            <a:r>
              <a:rPr lang="en-US" altLang="ko-KR" sz="1600" dirty="0" err="1" smtClean="0">
                <a:latin typeface="Times New Roman" pitchFamily="18" charset="0"/>
                <a:cs typeface="Times New Roman" pitchFamily="18" charset="0"/>
              </a:rPr>
              <a:t>doorlock</a:t>
            </a:r>
            <a:r>
              <a:rPr lang="en-US" altLang="ko-KR" sz="1600" dirty="0" smtClean="0">
                <a:latin typeface="Times New Roman" pitchFamily="18" charset="0"/>
                <a:cs typeface="Times New Roman" pitchFamily="18" charset="0"/>
              </a:rPr>
              <a:t> control</a:t>
            </a:r>
            <a:r>
              <a:rPr lang="en-US" altLang="ko-KR" sz="1600" dirty="0" smtClean="0">
                <a:solidFill>
                  <a:srgbClr val="0000FF"/>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600" dirty="0" smtClean="0">
                <a:latin typeface="Times New Roman" pitchFamily="18" charset="0"/>
                <a:cs typeface="Times New Roman" pitchFamily="18" charset="0"/>
              </a:rPr>
              <a:t>solution using Car head/tail light connected on vehicles. </a:t>
            </a:r>
            <a:r>
              <a:rPr lang="en-US" altLang="ko-KR" sz="1600" dirty="0">
                <a:latin typeface="Times New Roman" pitchFamily="18" charset="0"/>
                <a:cs typeface="Times New Roman" pitchFamily="18" charset="0"/>
              </a:rPr>
              <a:t>This VAT solution </a:t>
            </a:r>
            <a:r>
              <a:rPr lang="en-US" altLang="ko-KR" sz="1600" dirty="0" smtClean="0">
                <a:latin typeface="Times New Roman" pitchFamily="18" charset="0"/>
                <a:cs typeface="Times New Roman" pitchFamily="18" charset="0"/>
              </a:rPr>
              <a:t>can be used </a:t>
            </a:r>
            <a:r>
              <a:rPr lang="en-US" altLang="ko-KR" sz="1600" dirty="0">
                <a:latin typeface="Times New Roman" pitchFamily="18" charset="0"/>
                <a:cs typeface="Times New Roman" pitchFamily="18" charset="0"/>
              </a:rPr>
              <a:t>to operate on the application services like ITS, ADAS, IoT/IoL, etc. on road condition. Also this can be used for LEDIT, Digital Signage with connected information services etc.</a:t>
            </a:r>
          </a:p>
          <a:p>
            <a:pPr marL="228600" algn="just">
              <a:spcBef>
                <a:spcPts val="600"/>
              </a:spcBef>
              <a:spcAft>
                <a:spcPts val="600"/>
              </a:spcAft>
            </a:pPr>
            <a:r>
              <a:rPr lang="en-US" altLang="ko-KR" sz="1600" b="1" dirty="0">
                <a:latin typeface="Times New Roman" pitchFamily="18" charset="0"/>
                <a:cs typeface="Times New Roman" pitchFamily="18" charset="0"/>
              </a:rPr>
              <a:t>Purpose: </a:t>
            </a:r>
            <a:r>
              <a:rPr lang="en-US" altLang="ko-KR" sz="1600" dirty="0">
                <a:latin typeface="Times New Roman" pitchFamily="18" charset="0"/>
                <a:cs typeface="Times New Roman" pitchFamily="18" charset="0"/>
              </a:rPr>
              <a:t>To provided concept models of  OWC technology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altLang="ko-KR" sz="1600" b="1" dirty="0">
                <a:latin typeface="Times New Roman" pitchFamily="18" charset="0"/>
                <a:cs typeface="Times New Roman" pitchFamily="18" charset="0"/>
              </a:rPr>
              <a:t> </a:t>
            </a:r>
            <a:r>
              <a:rPr lang="en-US" altLang="ko-KR" sz="1600" dirty="0">
                <a:latin typeface="Times New Roman" pitchFamily="18" charset="0"/>
                <a:cs typeface="Times New Roman" pitchFamily="18" charset="0"/>
              </a:rPr>
              <a:t>	</a:t>
            </a:r>
          </a:p>
          <a:p>
            <a:pPr marL="228600" algn="just">
              <a:spcBef>
                <a:spcPts val="600"/>
              </a:spcBef>
              <a:spcAft>
                <a:spcPts val="600"/>
              </a:spcAft>
            </a:pPr>
            <a:r>
              <a:rPr lang="en-US" altLang="ko-KR" sz="1600" b="1" dirty="0">
                <a:latin typeface="Times New Roman" pitchFamily="18" charset="0"/>
                <a:cs typeface="Times New Roman" pitchFamily="18" charset="0"/>
              </a:rPr>
              <a:t>Notice:</a:t>
            </a:r>
            <a:r>
              <a:rPr lang="en-US" altLang="ko-KR"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altLang="ko-KR" sz="1600" b="1" dirty="0">
                <a:latin typeface="Times New Roman" pitchFamily="18" charset="0"/>
                <a:cs typeface="Times New Roman" pitchFamily="18" charset="0"/>
              </a:rPr>
              <a:t>Release:</a:t>
            </a:r>
            <a:r>
              <a:rPr lang="en-US" altLang="ko-KR" sz="1600" dirty="0">
                <a:latin typeface="Times New Roman" pitchFamily="18" charset="0"/>
                <a:cs typeface="Times New Roman" pitchFamily="18" charset="0"/>
              </a:rPr>
              <a:t> The contributor acknowledges and accepts that this contribution becomes the property of IEEE and may be made publicly available by P802.15. </a:t>
            </a:r>
            <a:r>
              <a:rPr lang="en-US" sz="1600" dirty="0" smtClean="0">
                <a:latin typeface="Times New Roman" pitchFamily="18" charset="0"/>
                <a:cs typeface="Times New Roman" pitchFamily="18" charset="0"/>
              </a:rPr>
              <a:t>	</a:t>
            </a:r>
            <a:endParaRPr lang="en-US" sz="1600" dirty="0">
              <a:latin typeface="Times New Roman" pitchFamily="18" charset="0"/>
              <a:cs typeface="Times New Roman" pitchFamily="18" charset="0"/>
            </a:endParaRP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2800" b="1" dirty="0" smtClean="0">
                <a:latin typeface="Times New Roman" panose="02020603050405020304" pitchFamily="18" charset="0"/>
                <a:ea typeface="굴림" panose="020B0600000101010101" pitchFamily="50" charset="-127"/>
                <a:cs typeface="Times New Roman" panose="02020603050405020304" pitchFamily="18" charset="0"/>
              </a:rPr>
              <a:t>Contents</a:t>
            </a:r>
            <a:endParaRPr lang="en-US" sz="28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95300" y="2033587"/>
            <a:ext cx="86487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VLC based Automatic </a:t>
            </a:r>
            <a:r>
              <a:rPr lang="en-US" altLang="ko-KR" sz="2000" dirty="0" err="1"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Doorlock</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Control</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algn="l">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VLC based Automatic </a:t>
            </a:r>
            <a:r>
              <a:rPr lang="en-US" altLang="ko-KR" sz="20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Doorlock</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Control for Car Parking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Sheds</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9" name="Content Placeholder 2"/>
          <p:cNvSpPr txBox="1">
            <a:spLocks/>
          </p:cNvSpPr>
          <p:nvPr/>
        </p:nvSpPr>
        <p:spPr>
          <a:xfrm>
            <a:off x="4293694" y="1447800"/>
            <a:ext cx="4387790" cy="4791174"/>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buFontTx/>
              <a:buChar char="-"/>
              <a:tabLst>
                <a:tab pos="2417763" algn="l"/>
              </a:tabLst>
            </a:pP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Currently, people using private </a:t>
            </a: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or </a:t>
            </a: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public garages are using </a:t>
            </a:r>
            <a:r>
              <a:rPr lang="en-US" sz="1200" dirty="0" err="1"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doorlocks</a:t>
            </a: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allow vehicle access</a:t>
            </a: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628650" lvl="1" indent="-171450" algn="just">
              <a:buFontTx/>
              <a:buChar char="-"/>
              <a:tabLst>
                <a:tab pos="2417763" algn="l"/>
              </a:tabLst>
            </a:pP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This causes the driver to get out of the car, enter a personal password in the door lock, and then confirm that the switchgear is opened and then get back in the car</a:t>
            </a: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628650" lvl="1" indent="-171450" algn="just">
              <a:buFontTx/>
              <a:buChar char="-"/>
              <a:tabLst>
                <a:tab pos="2417763" algn="l"/>
              </a:tabLst>
            </a:pP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addition, if a security medium such as a card key is lost, a problem may occur that prevents entry into the garage</a:t>
            </a: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342900" indent="-342900" algn="just">
              <a:buFont typeface="Arial" panose="020B0604020202020204" pitchFamily="34" charset="0"/>
              <a:buChar char="•"/>
              <a:tabLst>
                <a:tab pos="2417763" algn="l"/>
              </a:tabLst>
            </a:pPr>
            <a:endParaRPr lang="en-US" sz="1200" b="1"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sz="1200" b="1" dirty="0" smtClean="0">
                <a:solidFill>
                  <a:schemeClr val="tx1"/>
                </a:solidFill>
                <a:latin typeface="Times New Roman" panose="02020603050405020304" pitchFamily="18" charset="0"/>
                <a:cs typeface="Times New Roman" panose="02020603050405020304" pitchFamily="18" charset="0"/>
              </a:rPr>
              <a:t> </a:t>
            </a:r>
            <a:r>
              <a:rPr lang="en-US" sz="1400" b="1" dirty="0" smtClean="0">
                <a:solidFill>
                  <a:schemeClr val="tx1"/>
                </a:solidFill>
                <a:latin typeface="Times New Roman" panose="02020603050405020304" pitchFamily="18" charset="0"/>
                <a:cs typeface="Times New Roman" panose="02020603050405020304" pitchFamily="18" charset="0"/>
              </a:rPr>
              <a:t>Basic Concept</a:t>
            </a:r>
            <a:r>
              <a:rPr lang="en-US" sz="1200" b="1" dirty="0" smtClean="0">
                <a:solidFill>
                  <a:schemeClr val="tx1"/>
                </a:solidFill>
                <a:latin typeface="Times New Roman" panose="02020603050405020304" pitchFamily="18" charset="0"/>
                <a:cs typeface="Times New Roman" panose="02020603050405020304" pitchFamily="18" charset="0"/>
              </a:rPr>
              <a:t> </a:t>
            </a:r>
          </a:p>
          <a:p>
            <a:pPr marL="628650" lvl="1" indent="-171450" algn="just">
              <a:buFontTx/>
              <a:buChar char="-"/>
              <a:tabLst>
                <a:tab pos="2417763" algn="l"/>
              </a:tabLst>
            </a:pPr>
            <a:r>
              <a:rPr lang="en-US" sz="1200" dirty="0">
                <a:solidFill>
                  <a:schemeClr val="tx1"/>
                </a:solidFill>
                <a:latin typeface="Times New Roman" panose="02020603050405020304" pitchFamily="18" charset="0"/>
                <a:cs typeface="Times New Roman" panose="02020603050405020304" pitchFamily="18" charset="0"/>
              </a:rPr>
              <a:t>The module for visible light communication is installed in the door lock installed for opening and closing the door in a private or public garage</a:t>
            </a:r>
            <a:r>
              <a:rPr lang="en-US" sz="1200" dirty="0" smtClean="0">
                <a:solidFill>
                  <a:schemeClr val="tx1"/>
                </a:solidFill>
                <a:latin typeface="Times New Roman" panose="02020603050405020304" pitchFamily="18" charset="0"/>
                <a:cs typeface="Times New Roman" panose="02020603050405020304" pitchFamily="18" charset="0"/>
              </a:rPr>
              <a:t>.</a:t>
            </a:r>
            <a:endParaRPr lang="en-US" sz="1200" dirty="0">
              <a:solidFill>
                <a:schemeClr val="tx1"/>
              </a:solidFill>
              <a:latin typeface="Times New Roman" panose="02020603050405020304" pitchFamily="18" charset="0"/>
              <a:cs typeface="Times New Roman" panose="02020603050405020304" pitchFamily="18" charset="0"/>
            </a:endParaRPr>
          </a:p>
          <a:p>
            <a:pPr marL="628650" lvl="1" indent="-171450" algn="just">
              <a:buFontTx/>
              <a:buChar char="-"/>
              <a:tabLst>
                <a:tab pos="2417763" algn="l"/>
              </a:tabLst>
            </a:pPr>
            <a:r>
              <a:rPr lang="en-US" sz="1200" dirty="0">
                <a:solidFill>
                  <a:schemeClr val="tx1"/>
                </a:solidFill>
                <a:latin typeface="Times New Roman" panose="02020603050405020304" pitchFamily="18" charset="0"/>
                <a:cs typeface="Times New Roman" panose="02020603050405020304" pitchFamily="18" charset="0"/>
              </a:rPr>
              <a:t>Install a transmission module for visible light communication on the front or rear headlights installed in the vehicle</a:t>
            </a:r>
            <a:r>
              <a:rPr lang="en-US" sz="1200" dirty="0" smtClean="0">
                <a:solidFill>
                  <a:schemeClr val="tx1"/>
                </a:solidFill>
                <a:latin typeface="Times New Roman" panose="02020603050405020304" pitchFamily="18" charset="0"/>
                <a:cs typeface="Times New Roman" panose="02020603050405020304" pitchFamily="18" charset="0"/>
              </a:rPr>
              <a:t>.</a:t>
            </a:r>
            <a:endParaRPr lang="en-US" sz="1200" dirty="0">
              <a:solidFill>
                <a:schemeClr val="tx1"/>
              </a:solidFill>
              <a:latin typeface="Times New Roman" panose="02020603050405020304" pitchFamily="18" charset="0"/>
              <a:cs typeface="Times New Roman" panose="02020603050405020304" pitchFamily="18" charset="0"/>
            </a:endParaRPr>
          </a:p>
          <a:p>
            <a:pPr marL="628650" lvl="1" indent="-171450" algn="just">
              <a:buFontTx/>
              <a:buChar char="-"/>
              <a:tabLst>
                <a:tab pos="2417763" algn="l"/>
              </a:tabLst>
            </a:pPr>
            <a:r>
              <a:rPr lang="en-US" sz="1200" dirty="0">
                <a:solidFill>
                  <a:schemeClr val="tx1"/>
                </a:solidFill>
                <a:latin typeface="Times New Roman" panose="02020603050405020304" pitchFamily="18" charset="0"/>
                <a:cs typeface="Times New Roman" panose="02020603050405020304" pitchFamily="18" charset="0"/>
              </a:rPr>
              <a:t>The front / rear headlights transmit visible light data through the light source, which can be received in the garage to identify the </a:t>
            </a:r>
            <a:r>
              <a:rPr lang="en-US" sz="1200" dirty="0" smtClean="0">
                <a:solidFill>
                  <a:schemeClr val="tx1"/>
                </a:solidFill>
                <a:latin typeface="Times New Roman" panose="02020603050405020304" pitchFamily="18" charset="0"/>
                <a:cs typeface="Times New Roman" panose="02020603050405020304" pitchFamily="18" charset="0"/>
              </a:rPr>
              <a:t>user.</a:t>
            </a:r>
          </a:p>
        </p:txBody>
      </p:sp>
      <p:sp>
        <p:nvSpPr>
          <p:cNvPr id="6" name="Title 1"/>
          <p:cNvSpPr txBox="1">
            <a:spLocks/>
          </p:cNvSpPr>
          <p:nvPr/>
        </p:nvSpPr>
        <p:spPr>
          <a:xfrm>
            <a:off x="0" y="609600"/>
            <a:ext cx="9144000" cy="609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altLang="ko-KR" sz="2800" b="1" dirty="0">
                <a:latin typeface="Times New Roman" panose="02020603050405020304" pitchFamily="18" charset="0"/>
                <a:ea typeface="굴림" panose="020B0600000101010101" pitchFamily="50" charset="-127"/>
                <a:cs typeface="Times New Roman" panose="02020603050405020304" pitchFamily="18" charset="0"/>
              </a:rPr>
              <a:t>Needs for </a:t>
            </a:r>
            <a:r>
              <a:rPr lang="en-IN" altLang="ko-KR" sz="2800" b="1" dirty="0" smtClean="0">
                <a:latin typeface="Times New Roman" panose="02020603050405020304" pitchFamily="18" charset="0"/>
                <a:ea typeface="굴림" panose="020B0600000101010101" pitchFamily="50" charset="-127"/>
                <a:cs typeface="Times New Roman" panose="02020603050405020304" pitchFamily="18" charset="0"/>
              </a:rPr>
              <a:t>VLC based Automatic </a:t>
            </a:r>
            <a:r>
              <a:rPr lang="en-IN" altLang="ko-KR" sz="2800" b="1" dirty="0" err="1" smtClean="0">
                <a:latin typeface="Times New Roman" panose="02020603050405020304" pitchFamily="18" charset="0"/>
                <a:ea typeface="굴림" panose="020B0600000101010101" pitchFamily="50" charset="-127"/>
                <a:cs typeface="Times New Roman" panose="02020603050405020304" pitchFamily="18" charset="0"/>
              </a:rPr>
              <a:t>Doorlock</a:t>
            </a:r>
            <a:r>
              <a:rPr lang="en-IN" altLang="ko-KR" sz="2800" b="1" dirty="0" smtClean="0">
                <a:latin typeface="Times New Roman" panose="02020603050405020304" pitchFamily="18" charset="0"/>
                <a:ea typeface="굴림" panose="020B0600000101010101" pitchFamily="50" charset="-127"/>
                <a:cs typeface="Times New Roman" panose="02020603050405020304" pitchFamily="18" charset="0"/>
              </a:rPr>
              <a:t> Control </a:t>
            </a:r>
            <a:endParaRPr lang="en-US" sz="2800" b="1" dirty="0">
              <a:latin typeface="Times New Roman" panose="02020603050405020304" pitchFamily="18" charset="0"/>
              <a:cs typeface="Times New Roman" panose="02020603050405020304" pitchFamily="18" charset="0"/>
            </a:endParaRPr>
          </a:p>
        </p:txBody>
      </p:sp>
      <p:sp>
        <p:nvSpPr>
          <p:cNvPr id="11" name="TextBox 53"/>
          <p:cNvSpPr txBox="1">
            <a:spLocks noChangeArrowheads="1"/>
          </p:cNvSpPr>
          <p:nvPr/>
        </p:nvSpPr>
        <p:spPr bwMode="auto">
          <a:xfrm>
            <a:off x="781102" y="5477003"/>
            <a:ext cx="341665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indent="0" algn="ctr" latinLnBrk="1">
              <a:buNone/>
            </a:pPr>
            <a:r>
              <a:rPr kumimoji="0" lang="en-US" altLang="ko-KR" sz="1000" b="1" dirty="0" smtClean="0">
                <a:latin typeface="Times New Roman" panose="02020603050405020304" pitchFamily="18" charset="0"/>
                <a:cs typeface="Times New Roman" panose="02020603050405020304" pitchFamily="18" charset="0"/>
              </a:rPr>
              <a:t>&lt; </a:t>
            </a:r>
            <a:r>
              <a:rPr lang="en-US" altLang="ko-KR" sz="1000" b="1" dirty="0" smtClean="0">
                <a:latin typeface="Times New Roman" panose="02020603050405020304" pitchFamily="18" charset="0"/>
                <a:cs typeface="Times New Roman" panose="02020603050405020304" pitchFamily="18" charset="0"/>
              </a:rPr>
              <a:t>Various Car Sheds</a:t>
            </a:r>
            <a:r>
              <a:rPr kumimoji="0" lang="en-US" altLang="ko-KR" sz="1000" b="1" dirty="0" smtClean="0">
                <a:latin typeface="Times New Roman" panose="02020603050405020304" pitchFamily="18" charset="0"/>
                <a:cs typeface="Times New Roman" panose="02020603050405020304" pitchFamily="18" charset="0"/>
              </a:rPr>
              <a:t> &gt;</a:t>
            </a:r>
          </a:p>
        </p:txBody>
      </p:sp>
      <p:sp>
        <p:nvSpPr>
          <p:cNvPr id="10" name="TextBox 9"/>
          <p:cNvSpPr txBox="1"/>
          <p:nvPr/>
        </p:nvSpPr>
        <p:spPr>
          <a:xfrm>
            <a:off x="3872586" y="5446683"/>
            <a:ext cx="484428" cy="215444"/>
          </a:xfrm>
          <a:prstGeom prst="rect">
            <a:avLst/>
          </a:prstGeom>
          <a:noFill/>
        </p:spPr>
        <p:txBody>
          <a:bodyPr wrap="none" rtlCol="0">
            <a:spAutoFit/>
          </a:bodyPr>
          <a:lstStyle/>
          <a:p>
            <a:r>
              <a:rPr lang="en-US" sz="800" dirty="0" smtClean="0"/>
              <a:t>Google</a:t>
            </a:r>
            <a:endParaRPr lang="en-US" sz="800" dirty="0"/>
          </a:p>
        </p:txBody>
      </p:sp>
      <p:pic>
        <p:nvPicPr>
          <p:cNvPr id="1026" name="Picture 2" descr="Image result for car storag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6586"/>
          <a:stretch/>
        </p:blipFill>
        <p:spPr bwMode="auto">
          <a:xfrm>
            <a:off x="686940" y="1839648"/>
            <a:ext cx="3580260" cy="170688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individual car sh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6940" y="3604899"/>
            <a:ext cx="3580260" cy="1875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4767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3"/>
          <a:stretch>
            <a:fillRect/>
          </a:stretch>
        </p:blipFill>
        <p:spPr>
          <a:xfrm>
            <a:off x="216328" y="2033645"/>
            <a:ext cx="4944584" cy="3240486"/>
          </a:xfrm>
          <a:prstGeom prst="rect">
            <a:avLst/>
          </a:prstGeom>
        </p:spPr>
      </p:pic>
      <p:sp>
        <p:nvSpPr>
          <p:cNvPr id="9" name="Title 1"/>
          <p:cNvSpPr txBox="1">
            <a:spLocks/>
          </p:cNvSpPr>
          <p:nvPr/>
        </p:nvSpPr>
        <p:spPr>
          <a:xfrm>
            <a:off x="0" y="657525"/>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2400" b="1" dirty="0" smtClean="0">
                <a:latin typeface="Times New Roman" panose="02020603050405020304" pitchFamily="18" charset="0"/>
                <a:ea typeface="굴림" panose="020B0600000101010101" pitchFamily="50" charset="-127"/>
                <a:cs typeface="Times New Roman" panose="02020603050405020304" pitchFamily="18" charset="0"/>
              </a:rPr>
              <a:t>VLC </a:t>
            </a:r>
            <a:r>
              <a:rPr lang="en-US" altLang="ko-KR" sz="2400" b="1" dirty="0">
                <a:latin typeface="Times New Roman" panose="02020603050405020304" pitchFamily="18" charset="0"/>
                <a:ea typeface="굴림" panose="020B0600000101010101" pitchFamily="50" charset="-127"/>
                <a:cs typeface="Times New Roman" panose="02020603050405020304" pitchFamily="18" charset="0"/>
              </a:rPr>
              <a:t>based Automatic </a:t>
            </a:r>
            <a:r>
              <a:rPr lang="en-US" altLang="ko-KR" sz="2400" b="1" dirty="0" err="1">
                <a:latin typeface="Times New Roman" panose="02020603050405020304" pitchFamily="18" charset="0"/>
                <a:ea typeface="굴림" panose="020B0600000101010101" pitchFamily="50" charset="-127"/>
                <a:cs typeface="Times New Roman" panose="02020603050405020304" pitchFamily="18" charset="0"/>
              </a:rPr>
              <a:t>Doorlock</a:t>
            </a:r>
            <a:r>
              <a:rPr lang="en-US" altLang="ko-KR" sz="2400" b="1" dirty="0">
                <a:latin typeface="Times New Roman" panose="02020603050405020304" pitchFamily="18" charset="0"/>
                <a:ea typeface="굴림" panose="020B0600000101010101" pitchFamily="50" charset="-127"/>
                <a:cs typeface="Times New Roman" panose="02020603050405020304" pitchFamily="18" charset="0"/>
              </a:rPr>
              <a:t> Control for Car Parking Sheds</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24" name="Content Placeholder 2"/>
          <p:cNvSpPr txBox="1">
            <a:spLocks/>
          </p:cNvSpPr>
          <p:nvPr/>
        </p:nvSpPr>
        <p:spPr>
          <a:xfrm>
            <a:off x="5160912" y="2071048"/>
            <a:ext cx="3678288" cy="3514474"/>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VLC based Automatic </a:t>
            </a:r>
            <a:r>
              <a:rPr lang="en-US" altLang="ko-KR" sz="2400" b="1"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Doorlock</a:t>
            </a:r>
            <a:r>
              <a:rPr lang="en-US" altLang="ko-KR" sz="2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Control for Car Parking Sheds</a:t>
            </a:r>
          </a:p>
          <a:p>
            <a:pPr marL="628650" lvl="1" indent="-171450" algn="just">
              <a:lnSpc>
                <a:spcPct val="150000"/>
              </a:lnSpc>
              <a:buFont typeface="Times New Roman" panose="02020603050405020304" pitchFamily="18" charset="0"/>
              <a:buChar char="˗"/>
            </a:pPr>
            <a:r>
              <a:rPr lang="en-US" altLang="ko-KR" sz="2200" dirty="0" err="1"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 Car Head/Tail Light</a:t>
            </a: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 or PD built in </a:t>
            </a:r>
            <a:r>
              <a:rPr lang="en-US" altLang="ko-KR" sz="2200" dirty="0" err="1"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Doorlock</a:t>
            </a:r>
            <a:endPar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2m ~ 20m</a:t>
            </a:r>
            <a:endPar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55" name="TextBox 53"/>
          <p:cNvSpPr txBox="1">
            <a:spLocks noChangeArrowheads="1"/>
          </p:cNvSpPr>
          <p:nvPr/>
        </p:nvSpPr>
        <p:spPr bwMode="auto">
          <a:xfrm>
            <a:off x="950067" y="5316241"/>
            <a:ext cx="36604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latinLnBrk="1"/>
            <a:r>
              <a:rPr kumimoji="0" lang="en-US" altLang="ko-KR" sz="1000" b="1" dirty="0" smtClean="0">
                <a:latin typeface="Times New Roman" panose="02020603050405020304" pitchFamily="18" charset="0"/>
                <a:cs typeface="Times New Roman" panose="02020603050405020304" pitchFamily="18" charset="0"/>
              </a:rPr>
              <a:t>&lt; </a:t>
            </a:r>
            <a:r>
              <a:rPr lang="en-US" altLang="ko-KR" sz="1000" b="1" dirty="0">
                <a:latin typeface="Times New Roman" panose="02020603050405020304" pitchFamily="18" charset="0"/>
                <a:ea typeface="굴림" panose="020B0600000101010101" pitchFamily="50" charset="-127"/>
                <a:cs typeface="Times New Roman" panose="02020603050405020304" pitchFamily="18" charset="0"/>
              </a:rPr>
              <a:t>VLC Link for </a:t>
            </a:r>
            <a:r>
              <a:rPr lang="en-US" altLang="ko-KR" sz="1000" b="1" dirty="0" smtClean="0">
                <a:latin typeface="Times New Roman" panose="02020603050405020304" pitchFamily="18" charset="0"/>
                <a:ea typeface="굴림" panose="020B0600000101010101" pitchFamily="50" charset="-127"/>
                <a:cs typeface="Times New Roman" panose="02020603050405020304" pitchFamily="18" charset="0"/>
              </a:rPr>
              <a:t>Automatic </a:t>
            </a:r>
            <a:r>
              <a:rPr lang="en-US" altLang="ko-KR" sz="1000" b="1" dirty="0" err="1" smtClean="0">
                <a:latin typeface="Times New Roman" panose="02020603050405020304" pitchFamily="18" charset="0"/>
                <a:ea typeface="굴림" panose="020B0600000101010101" pitchFamily="50" charset="-127"/>
                <a:cs typeface="Times New Roman" panose="02020603050405020304" pitchFamily="18" charset="0"/>
              </a:rPr>
              <a:t>Doorlock</a:t>
            </a:r>
            <a:r>
              <a:rPr lang="en-US" altLang="ko-KR" sz="1000" b="1" dirty="0" smtClean="0">
                <a:latin typeface="Times New Roman" panose="02020603050405020304" pitchFamily="18" charset="0"/>
                <a:ea typeface="굴림" panose="020B0600000101010101" pitchFamily="50" charset="-127"/>
                <a:cs typeface="Times New Roman" panose="02020603050405020304" pitchFamily="18" charset="0"/>
              </a:rPr>
              <a:t> Control </a:t>
            </a:r>
            <a:r>
              <a:rPr kumimoji="0" lang="en-US" altLang="ko-KR" sz="1000" b="1" dirty="0" smtClean="0">
                <a:latin typeface="Times New Roman" panose="02020603050405020304" pitchFamily="18" charset="0"/>
                <a:cs typeface="Times New Roman" panose="02020603050405020304" pitchFamily="18" charset="0"/>
              </a:rPr>
              <a:t>&gt;</a:t>
            </a:r>
          </a:p>
        </p:txBody>
      </p:sp>
      <p:grpSp>
        <p:nvGrpSpPr>
          <p:cNvPr id="4" name="그룹 3"/>
          <p:cNvGrpSpPr/>
          <p:nvPr/>
        </p:nvGrpSpPr>
        <p:grpSpPr>
          <a:xfrm>
            <a:off x="1904894" y="3378381"/>
            <a:ext cx="1619356" cy="667169"/>
            <a:chOff x="1555644" y="2823144"/>
            <a:chExt cx="1619356" cy="667169"/>
          </a:xfrm>
        </p:grpSpPr>
        <p:sp>
          <p:nvSpPr>
            <p:cNvPr id="13" name="자유형 12"/>
            <p:cNvSpPr/>
            <p:nvPr/>
          </p:nvSpPr>
          <p:spPr>
            <a:xfrm>
              <a:off x="1631950" y="2823144"/>
              <a:ext cx="1543050" cy="667169"/>
            </a:xfrm>
            <a:custGeom>
              <a:avLst/>
              <a:gdLst>
                <a:gd name="connsiteX0" fmla="*/ 2228850 w 2228850"/>
                <a:gd name="connsiteY0" fmla="*/ 812800 h 927100"/>
                <a:gd name="connsiteX1" fmla="*/ 2133600 w 2228850"/>
                <a:gd name="connsiteY1" fmla="*/ 927100 h 927100"/>
                <a:gd name="connsiteX2" fmla="*/ 0 w 2228850"/>
                <a:gd name="connsiteY2" fmla="*/ 527050 h 927100"/>
                <a:gd name="connsiteX3" fmla="*/ 44450 w 2228850"/>
                <a:gd name="connsiteY3" fmla="*/ 0 h 927100"/>
                <a:gd name="connsiteX4" fmla="*/ 2228850 w 2228850"/>
                <a:gd name="connsiteY4" fmla="*/ 812800 h 927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8850" h="927100">
                  <a:moveTo>
                    <a:pt x="2228850" y="812800"/>
                  </a:moveTo>
                  <a:lnTo>
                    <a:pt x="2133600" y="927100"/>
                  </a:lnTo>
                  <a:lnTo>
                    <a:pt x="0" y="527050"/>
                  </a:lnTo>
                  <a:lnTo>
                    <a:pt x="44450" y="0"/>
                  </a:lnTo>
                  <a:lnTo>
                    <a:pt x="2228850" y="812800"/>
                  </a:lnTo>
                  <a:close/>
                </a:path>
              </a:pathLst>
            </a:custGeom>
            <a:gradFill flip="none" rotWithShape="1">
              <a:gsLst>
                <a:gs pos="0">
                  <a:srgbClr val="FFFF00">
                    <a:alpha val="38000"/>
                  </a:srgbClr>
                </a:gs>
                <a:gs pos="62000">
                  <a:schemeClr val="bg1"/>
                </a:gs>
                <a:gs pos="100000">
                  <a:schemeClr val="bg1">
                    <a:alpha val="6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TextBox 13"/>
            <p:cNvSpPr txBox="1"/>
            <p:nvPr/>
          </p:nvSpPr>
          <p:spPr>
            <a:xfrm rot="832577">
              <a:off x="1555644" y="3002841"/>
              <a:ext cx="1107997" cy="307777"/>
            </a:xfrm>
            <a:prstGeom prst="rect">
              <a:avLst/>
            </a:prstGeom>
            <a:noFill/>
          </p:spPr>
          <p:txBody>
            <a:bodyPr wrap="none" rtlCol="0">
              <a:spAutoFit/>
            </a:bodyPr>
            <a:lstStyle/>
            <a:p>
              <a:pPr algn="r"/>
              <a:r>
                <a:rPr lang="en-US" altLang="ko-KR" sz="700" dirty="0" smtClean="0">
                  <a:latin typeface="Times New Roman" panose="02020603050405020304" pitchFamily="18" charset="0"/>
                  <a:cs typeface="Times New Roman" panose="02020603050405020304" pitchFamily="18" charset="0"/>
                </a:rPr>
                <a:t>Sending Micro User Data</a:t>
              </a:r>
            </a:p>
            <a:p>
              <a:pPr algn="r"/>
              <a:r>
                <a:rPr lang="en-US" altLang="ko-KR" sz="700" dirty="0" smtClean="0">
                  <a:latin typeface="Times New Roman" panose="02020603050405020304" pitchFamily="18" charset="0"/>
                  <a:cs typeface="Times New Roman" panose="02020603050405020304" pitchFamily="18" charset="0"/>
                </a:rPr>
                <a:t>via </a:t>
              </a:r>
              <a:r>
                <a:rPr lang="en-US" altLang="ko-KR" sz="700" dirty="0">
                  <a:latin typeface="Times New Roman" panose="02020603050405020304" pitchFamily="18" charset="0"/>
                  <a:cs typeface="Times New Roman" panose="02020603050405020304" pitchFamily="18" charset="0"/>
                </a:rPr>
                <a:t>V</a:t>
              </a:r>
              <a:r>
                <a:rPr lang="en-US" altLang="ko-KR" sz="700" dirty="0" smtClean="0">
                  <a:latin typeface="Times New Roman" panose="02020603050405020304" pitchFamily="18" charset="0"/>
                  <a:cs typeface="Times New Roman" panose="02020603050405020304" pitchFamily="18" charset="0"/>
                </a:rPr>
                <a:t>LC</a:t>
              </a:r>
              <a:endParaRPr lang="ko-KR" altLang="en-US" sz="700" dirty="0">
                <a:latin typeface="Times New Roman" panose="02020603050405020304" pitchFamily="18" charset="0"/>
                <a:cs typeface="Times New Roman" panose="02020603050405020304" pitchFamily="18" charset="0"/>
              </a:endParaRPr>
            </a:p>
          </p:txBody>
        </p:sp>
      </p:grpSp>
      <p:sp>
        <p:nvSpPr>
          <p:cNvPr id="5" name="TextBox 4"/>
          <p:cNvSpPr txBox="1"/>
          <p:nvPr/>
        </p:nvSpPr>
        <p:spPr>
          <a:xfrm>
            <a:off x="1600200" y="2873936"/>
            <a:ext cx="914400" cy="523220"/>
          </a:xfrm>
          <a:prstGeom prst="rect">
            <a:avLst/>
          </a:prstGeom>
          <a:noFill/>
        </p:spPr>
        <p:txBody>
          <a:bodyPr wrap="square" rtlCol="0">
            <a:spAutoFit/>
          </a:bodyPr>
          <a:lstStyle/>
          <a:p>
            <a:r>
              <a:rPr lang="en-US" altLang="ko-KR" sz="1400" dirty="0" smtClean="0">
                <a:solidFill>
                  <a:srgbClr val="0000FF"/>
                </a:solidFill>
                <a:latin typeface="Times New Roman" panose="02020603050405020304" pitchFamily="18" charset="0"/>
                <a:cs typeface="Times New Roman" panose="02020603050405020304" pitchFamily="18" charset="0"/>
              </a:rPr>
              <a:t>Rx</a:t>
            </a:r>
          </a:p>
          <a:p>
            <a:r>
              <a:rPr lang="en-US" altLang="ko-KR" sz="1400" dirty="0" err="1" smtClean="0">
                <a:solidFill>
                  <a:srgbClr val="0000FF"/>
                </a:solidFill>
                <a:latin typeface="Times New Roman" panose="02020603050405020304" pitchFamily="18" charset="0"/>
                <a:cs typeface="Times New Roman" panose="02020603050405020304" pitchFamily="18" charset="0"/>
              </a:rPr>
              <a:t>Doorlock</a:t>
            </a:r>
            <a:endParaRPr lang="ko-KR" altLang="en-US" sz="14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976876"/>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2800" b="1" dirty="0">
                <a:latin typeface="Times New Roman" panose="02020603050405020304" pitchFamily="18" charset="0"/>
                <a:cs typeface="Times New Roman" panose="02020603050405020304" pitchFamily="18" charset="0"/>
              </a:rPr>
              <a:t>Conclusion</a:t>
            </a:r>
            <a:endParaRPr lang="en-US" sz="28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57200" y="2057400"/>
            <a:ext cx="8001000" cy="3581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VLC based Automatic </a:t>
            </a:r>
            <a:r>
              <a:rPr lang="en-US" altLang="ko-KR" sz="20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Doorlock</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Control for Car Parking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Sheds</a:t>
            </a:r>
            <a:endPar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Utilize 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VLC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links between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Car Head/Tail Light and PD/Camera built in a </a:t>
            </a:r>
            <a:r>
              <a:rPr lang="en-US" altLang="ko-KR" sz="2000" dirty="0" err="1"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doorlock</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technology uses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sending data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about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user recognition data based on VLC.</a:t>
            </a:r>
            <a:endParaRPr lang="en-US" altLang="ko-KR" sz="2000" dirty="0">
              <a:solidFill>
                <a:srgbClr val="FF0000"/>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This research may contribute to the study of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automatic </a:t>
            </a:r>
            <a:r>
              <a:rPr lang="en-US" altLang="ko-KR" sz="2000" dirty="0" err="1"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doorlock</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smtClean="0">
                <a:latin typeface="Times New Roman" pitchFamily="18" charset="0"/>
                <a:cs typeface="Times New Roman" pitchFamily="18" charset="0"/>
              </a:rPr>
              <a:t>Slide 5</a:t>
            </a:r>
            <a:endParaRPr lang="en-US" sz="1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12566</TotalTime>
  <Words>385</Words>
  <Application>Microsoft Office PowerPoint</Application>
  <PresentationFormat>화면 슬라이드 쇼(4:3)</PresentationFormat>
  <Paragraphs>69</Paragraphs>
  <Slides>5</Slides>
  <Notes>5</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MinWoo Lee</cp:lastModifiedBy>
  <cp:revision>619</cp:revision>
  <cp:lastPrinted>2017-05-07T15:48:38Z</cp:lastPrinted>
  <dcterms:created xsi:type="dcterms:W3CDTF">2010-05-15T17:50:32Z</dcterms:created>
  <dcterms:modified xsi:type="dcterms:W3CDTF">2019-11-12T01:41:20Z</dcterms:modified>
</cp:coreProperties>
</file>