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A1"/>
    <a:srgbClr val="B1C8CE"/>
    <a:srgbClr val="F8F456"/>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6159" autoAdjust="0"/>
  </p:normalViewPr>
  <p:slideViewPr>
    <p:cSldViewPr>
      <p:cViewPr varScale="1">
        <p:scale>
          <a:sx n="62" d="100"/>
          <a:sy n="62" d="100"/>
        </p:scale>
        <p:origin x="39" y="5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2018</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7761A-F4E6-294D-9AFB-521E0AC40CDA}" type="datetime1">
              <a:rPr lang="en-US" smtClean="0"/>
              <a:t>11/11/2019</a:t>
            </a:fld>
            <a:endParaRPr lang="en-US"/>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Jaesang Cha, SNUST</a:t>
            </a: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2057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a:t>
            </a:r>
            <a:r>
              <a:rPr lang="en-US" sz="1400" b="1" dirty="0">
                <a:latin typeface="Times New Roman" pitchFamily="18" charset="0"/>
                <a:cs typeface="Times New Roman" pitchFamily="18" charset="0"/>
              </a:rPr>
              <a:t>2019</a:t>
            </a: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15-19-0522-00-0vat</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68935-F7C2-2943-A84E-BC9132FE84FE}"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EE152-3E99-7342-B6D8-9F040714AC7D}"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2018</a:t>
            </a: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a:latin typeface="Times New Roman" pitchFamily="18" charset="0"/>
                <a:cs typeface="Times New Roman" pitchFamily="18" charset="0"/>
              </a:rPr>
              <a:t>doc.: IEEE 15-19-0321-00-0vat</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Jaesang Cha, SNUST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879A4-D9B4-F64D-A058-EF37CC0DC8FD}"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2B5D2A-4D6C-8143-8602-4163F4B50C71}" type="datetime1">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D3F40-E048-474A-9262-361127BB8570}" type="datetime1">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940088"/>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dirty="0">
                <a:latin typeface="Times New Roman" pitchFamily="18" charset="0"/>
                <a:cs typeface="Times New Roman" pitchFamily="18" charset="0"/>
              </a:rPr>
              <a:t> OWC Link to Improve Warehouse Crane </a:t>
            </a:r>
            <a:r>
              <a:rPr lang="en-US" sz="1600" dirty="0" smtClean="0">
                <a:latin typeface="Times New Roman" pitchFamily="18" charset="0"/>
                <a:cs typeface="Times New Roman" pitchFamily="18" charset="0"/>
              </a:rPr>
              <a:t>Productivity and Accuracy for Logistics System</a:t>
            </a:r>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a:t>
            </a:r>
            <a:r>
              <a:rPr lang="en-US" sz="1600" dirty="0" smtClean="0">
                <a:latin typeface="Times New Roman" pitchFamily="18" charset="0"/>
                <a:cs typeface="Times New Roman" pitchFamily="18" charset="0"/>
              </a:rPr>
              <a:t>November </a:t>
            </a:r>
            <a:r>
              <a:rPr lang="en-US" sz="1600" dirty="0">
                <a:latin typeface="Times New Roman" pitchFamily="18" charset="0"/>
                <a:cs typeface="Times New Roman" pitchFamily="18" charset="0"/>
              </a:rPr>
              <a:t>2019	</a:t>
            </a:r>
          </a:p>
          <a:p>
            <a:pPr marL="228600" algn="just"/>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Jaesang</a:t>
            </a:r>
            <a:r>
              <a:rPr lang="en-US" sz="1600" dirty="0">
                <a:latin typeface="Times New Roman" pitchFamily="18" charset="0"/>
                <a:cs typeface="Times New Roman" pitchFamily="18" charset="0"/>
              </a:rPr>
              <a:t> Cha (VTASK Co., Ltd), </a:t>
            </a:r>
            <a:r>
              <a:rPr lang="en-US" sz="1600" dirty="0" err="1">
                <a:latin typeface="Times New Roman" pitchFamily="18" charset="0"/>
                <a:cs typeface="Times New Roman" pitchFamily="18" charset="0"/>
              </a:rPr>
              <a:t>Juphil</a:t>
            </a:r>
            <a:r>
              <a:rPr lang="en-US" sz="1600" dirty="0">
                <a:latin typeface="Times New Roman" pitchFamily="18" charset="0"/>
                <a:cs typeface="Times New Roman" pitchFamily="18" charset="0"/>
              </a:rPr>
              <a:t> Cho (</a:t>
            </a:r>
            <a:r>
              <a:rPr lang="en-US" sz="1600" dirty="0" err="1">
                <a:latin typeface="Times New Roman" pitchFamily="18" charset="0"/>
                <a:cs typeface="Times New Roman" pitchFamily="18" charset="0"/>
              </a:rPr>
              <a:t>Kunsan</a:t>
            </a:r>
            <a:r>
              <a:rPr lang="en-US" sz="1600" dirty="0">
                <a:latin typeface="Times New Roman" pitchFamily="18" charset="0"/>
                <a:cs typeface="Times New Roman" pitchFamily="18" charset="0"/>
              </a:rPr>
              <a:t> National Univ.), </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Lee (</a:t>
            </a:r>
            <a:r>
              <a:rPr lang="en-US" sz="1600" dirty="0" err="1">
                <a:latin typeface="Times New Roman" pitchFamily="18" charset="0"/>
                <a:cs typeface="Times New Roman" pitchFamily="18" charset="0"/>
              </a:rPr>
              <a:t>Namseoul</a:t>
            </a:r>
            <a:r>
              <a:rPr lang="en-US" sz="1600" dirty="0">
                <a:latin typeface="Times New Roman" pitchFamily="18" charset="0"/>
                <a:cs typeface="Times New Roman" pitchFamily="18" charset="0"/>
              </a:rPr>
              <a:t> Univ.), </a:t>
            </a:r>
            <a:r>
              <a:rPr lang="en-US" sz="1600" dirty="0" err="1">
                <a:latin typeface="Times New Roman" pitchFamily="18" charset="0"/>
                <a:cs typeface="Times New Roman" pitchFamily="18" charset="0"/>
              </a:rPr>
              <a:t>Nugmanov</a:t>
            </a:r>
            <a:r>
              <a:rPr lang="en-US" sz="1600" dirty="0">
                <a:latin typeface="Times New Roman" pitchFamily="18" charset="0"/>
                <a:cs typeface="Times New Roman" pitchFamily="18" charset="0"/>
              </a:rPr>
              <a:t> Said, Li Vadim, </a:t>
            </a:r>
            <a:r>
              <a:rPr lang="en-US" sz="1600" dirty="0" err="1">
                <a:latin typeface="Times New Roman" pitchFamily="18" charset="0"/>
                <a:cs typeface="Times New Roman" pitchFamily="18" charset="0"/>
              </a:rPr>
              <a:t>Jungdo</a:t>
            </a:r>
            <a:r>
              <a:rPr lang="en-US" sz="1600" dirty="0">
                <a:latin typeface="Times New Roman" pitchFamily="18" charset="0"/>
                <a:cs typeface="Times New Roman" pitchFamily="18" charset="0"/>
              </a:rPr>
              <a:t> Han (SNUST), </a:t>
            </a:r>
            <a:r>
              <a:rPr lang="en-US" sz="1600" dirty="0" err="1">
                <a:latin typeface="Times New Roman" pitchFamily="18" charset="0"/>
                <a:cs typeface="Times New Roman" pitchFamily="18" charset="0"/>
              </a:rPr>
              <a:t>Daeyoon</a:t>
            </a:r>
            <a:r>
              <a:rPr lang="en-US" sz="1600" dirty="0">
                <a:latin typeface="Times New Roman" pitchFamily="18" charset="0"/>
                <a:cs typeface="Times New Roman" pitchFamily="18" charset="0"/>
              </a:rPr>
              <a:t> Cha (VTASK Co., Ltd), Hwang </a:t>
            </a:r>
            <a:r>
              <a:rPr lang="en-US" sz="1600" dirty="0" err="1">
                <a:latin typeface="Times New Roman" pitchFamily="18" charset="0"/>
                <a:cs typeface="Times New Roman" pitchFamily="18" charset="0"/>
              </a:rPr>
              <a:t>Hyeonseok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Seoil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Un.v</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Jinyoung</a:t>
            </a:r>
            <a:r>
              <a:rPr lang="en-US" sz="1600" dirty="0">
                <a:latin typeface="Times New Roman" pitchFamily="18" charset="0"/>
                <a:cs typeface="Times New Roman" pitchFamily="18" charset="0"/>
              </a:rPr>
              <a:t> Kim (</a:t>
            </a:r>
            <a:r>
              <a:rPr lang="en-US" sz="1600" dirty="0" err="1">
                <a:latin typeface="Times New Roman" pitchFamily="18" charset="0"/>
                <a:cs typeface="Times New Roman" pitchFamily="18" charset="0"/>
              </a:rPr>
              <a:t>Kwangwoon</a:t>
            </a:r>
            <a:r>
              <a:rPr lang="en-US" sz="1600" dirty="0">
                <a:latin typeface="Times New Roman" pitchFamily="18" charset="0"/>
                <a:cs typeface="Times New Roman" pitchFamily="18" charset="0"/>
              </a:rPr>
              <a:t> Univ.), </a:t>
            </a:r>
            <a:r>
              <a:rPr lang="en-US" sz="1600" dirty="0" err="1">
                <a:latin typeface="Times New Roman" pitchFamily="18" charset="0"/>
                <a:cs typeface="Times New Roman" pitchFamily="18" charset="0"/>
              </a:rPr>
              <a:t>YoungMin</a:t>
            </a:r>
            <a:r>
              <a:rPr lang="en-US" sz="1600" dirty="0">
                <a:latin typeface="Times New Roman" pitchFamily="18" charset="0"/>
                <a:cs typeface="Times New Roman" pitchFamily="18" charset="0"/>
              </a:rPr>
              <a:t> Kim (</a:t>
            </a:r>
            <a:r>
              <a:rPr lang="en-US" sz="1600" dirty="0" err="1">
                <a:latin typeface="Times New Roman" pitchFamily="18" charset="0"/>
                <a:cs typeface="Times New Roman" pitchFamily="18" charset="0"/>
              </a:rPr>
              <a:t>Welfrun</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Hyejeong</a:t>
            </a:r>
            <a:r>
              <a:rPr lang="en-US" sz="1600" dirty="0">
                <a:latin typeface="Times New Roman" pitchFamily="18" charset="0"/>
                <a:cs typeface="Times New Roman" pitchFamily="18" charset="0"/>
              </a:rPr>
              <a:t> Cho (RIZM), </a:t>
            </a:r>
            <a:r>
              <a:rPr lang="en-US" sz="1600" dirty="0" err="1">
                <a:latin typeface="Times New Roman" pitchFamily="18" charset="0"/>
                <a:cs typeface="Times New Roman" pitchFamily="18" charset="0"/>
              </a:rPr>
              <a:t>Timur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Khudaybergenov</a:t>
            </a:r>
            <a:r>
              <a:rPr lang="en-US" sz="1600" dirty="0">
                <a:latin typeface="Times New Roman" pitchFamily="18" charset="0"/>
                <a:cs typeface="Times New Roman" pitchFamily="18" charset="0"/>
              </a:rPr>
              <a:t> (SNUST), </a:t>
            </a:r>
            <a:r>
              <a:rPr lang="en-US" sz="1600" dirty="0" err="1">
                <a:latin typeface="Times New Roman" pitchFamily="18" charset="0"/>
                <a:cs typeface="Times New Roman" pitchFamily="18" charset="0"/>
              </a:rPr>
              <a:t>Deokgun</a:t>
            </a:r>
            <a:r>
              <a:rPr lang="en-US" sz="1600" dirty="0">
                <a:latin typeface="Times New Roman" pitchFamily="18" charset="0"/>
                <a:cs typeface="Times New Roman" pitchFamily="18" charset="0"/>
              </a:rPr>
              <a:t> Woo (SNUST), </a:t>
            </a:r>
            <a:r>
              <a:rPr lang="en-US" sz="1600" dirty="0" err="1">
                <a:latin typeface="Times New Roman" pitchFamily="18" charset="0"/>
                <a:cs typeface="Times New Roman" pitchFamily="18" charset="0"/>
              </a:rPr>
              <a:t>Minwoo</a:t>
            </a:r>
            <a:r>
              <a:rPr lang="en-US" sz="1600" dirty="0">
                <a:latin typeface="Times New Roman" pitchFamily="18" charset="0"/>
                <a:cs typeface="Times New Roman" pitchFamily="18" charset="0"/>
              </a:rPr>
              <a:t> Lee(SNUST)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r>
              <a:rPr lang="en-US" sz="1600" b="1" dirty="0" smtClean="0">
                <a:latin typeface="Times New Roman" pitchFamily="18" charset="0"/>
                <a:cs typeface="Times New Roman" pitchFamily="18" charset="0"/>
              </a:rPr>
              <a:t>Abstract</a:t>
            </a:r>
            <a:r>
              <a:rPr lang="en-US" sz="1600" b="1"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This documents introduce the V2I  VLC link design consideration for VAT. This proposed VLC data link model V2I optical wireless communication between living vehicle and parking area lighting infrastructures to part the movable smart house in respective positions. This solution is introduced as a part of the smart city development to manage living vehicles in a public area. </a:t>
            </a:r>
          </a:p>
          <a:p>
            <a:pPr marL="228600" algn="just">
              <a:spcBef>
                <a:spcPts val="600"/>
              </a:spcBef>
              <a:spcAft>
                <a:spcPts val="600"/>
              </a:spcAft>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provided concept models of  VLC Link solution for </a:t>
            </a:r>
            <a:r>
              <a:rPr lang="en-US" altLang="en-US" sz="1600" dirty="0">
                <a:latin typeface="Times New Roman" panose="02020603050405020304" pitchFamily="18" charset="0"/>
                <a:cs typeface="Times New Roman" panose="02020603050405020304" pitchFamily="18" charset="0"/>
              </a:rPr>
              <a:t>Vehicular Assistant Technology (VAT) Interest </a:t>
            </a:r>
            <a:r>
              <a:rPr lang="en-US" altLang="en-US" sz="1600" dirty="0" smtClean="0">
                <a:latin typeface="Times New Roman" panose="02020603050405020304" pitchFamily="18" charset="0"/>
                <a:cs typeface="Times New Roman" panose="02020603050405020304" pitchFamily="18" charset="0"/>
              </a:rPr>
              <a:t>Group</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Notice:</a:t>
            </a:r>
            <a:r>
              <a:rPr lang="en-US" sz="1600" dirty="0" smtClean="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	</a:t>
            </a:r>
          </a:p>
        </p:txBody>
      </p:sp>
      <p:sp>
        <p:nvSpPr>
          <p:cNvPr id="5" name="TextBox 4"/>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Contents</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5300" y="2033587"/>
            <a:ext cx="8153400" cy="20812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Increasing the accuracy and productivity of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Warehouse Crane</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OWC Link to Improve Warehouse Crane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Productivity</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2</a:t>
            </a:r>
          </a:p>
        </p:txBody>
      </p:sp>
    </p:spTree>
    <p:extLst>
      <p:ext uri="{BB962C8B-B14F-4D97-AF65-F5344CB8AC3E}">
        <p14:creationId xmlns:p14="http://schemas.microsoft.com/office/powerpoint/2010/main" val="203528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45336"/>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2800" dirty="0" smtClean="0">
                <a:latin typeface="Times New Roman" panose="02020603050405020304" pitchFamily="18" charset="0"/>
                <a:ea typeface="굴림" panose="020B0600000101010101" pitchFamily="50" charset="-127"/>
                <a:cs typeface="Times New Roman" panose="02020603050405020304" pitchFamily="18" charset="0"/>
              </a:rPr>
              <a:t>Increase </a:t>
            </a:r>
            <a:r>
              <a:rPr lang="en-US" altLang="ko-KR" sz="2800" dirty="0">
                <a:latin typeface="Times New Roman" panose="02020603050405020304" pitchFamily="18" charset="0"/>
                <a:ea typeface="굴림" panose="020B0600000101010101" pitchFamily="50" charset="-127"/>
                <a:cs typeface="Times New Roman" panose="02020603050405020304" pitchFamily="18" charset="0"/>
              </a:rPr>
              <a:t>the accuracy and </a:t>
            </a:r>
            <a:r>
              <a:rPr lang="en-US" altLang="ko-KR" sz="2800" dirty="0" smtClean="0">
                <a:latin typeface="Times New Roman" panose="02020603050405020304" pitchFamily="18" charset="0"/>
                <a:ea typeface="굴림" panose="020B0600000101010101" pitchFamily="50" charset="-127"/>
                <a:cs typeface="Times New Roman" panose="02020603050405020304" pitchFamily="18" charset="0"/>
              </a:rPr>
              <a:t>productivity of Warehouse Crane</a:t>
            </a:r>
            <a:endParaRPr lang="en-US" sz="2800"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Content Placeholder 2"/>
          <p:cNvSpPr txBox="1">
            <a:spLocks/>
          </p:cNvSpPr>
          <p:nvPr/>
        </p:nvSpPr>
        <p:spPr>
          <a:xfrm>
            <a:off x="4191000" y="1181394"/>
            <a:ext cx="4724400" cy="513407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Automated port warehouses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are safer than conventional ones. The number of human-related disruptions falls, and performance becomes more predictable</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endParaRPr lang="ru-RU"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Cargo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ships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maybe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unloaded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by several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cranes, for increasing productivity AGV should determine which crane unloads which container</a:t>
            </a:r>
          </a:p>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loading or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unloading freighter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ship the crane is used. For big ships for increasing the speed of loading/unloading several cranes are used.</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AGVs which are transporting the container share with crane the information about container</a:t>
            </a:r>
            <a:r>
              <a:rPr lang="ru-RU"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so AGV/Crane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knows where to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load</a:t>
            </a:r>
            <a:r>
              <a:rPr lang="ru-RU"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or deliver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container.</a:t>
            </a:r>
            <a:endPar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lighting Infrastructure and Camera Installed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the crane, AGV or warehouse infrastructures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enable </a:t>
            </a:r>
            <a:r>
              <a:rPr lang="en-US" altLang="ko-KR" sz="11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11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IoL</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Connectivity  link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between AGVs</a:t>
            </a:r>
            <a:endPar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7" name="TextBox 26"/>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3</a:t>
            </a:r>
          </a:p>
        </p:txBody>
      </p:sp>
      <p:sp>
        <p:nvSpPr>
          <p:cNvPr id="15" name="TextBox 53"/>
          <p:cNvSpPr txBox="1">
            <a:spLocks noChangeArrowheads="1"/>
          </p:cNvSpPr>
          <p:nvPr/>
        </p:nvSpPr>
        <p:spPr bwMode="auto">
          <a:xfrm>
            <a:off x="381000" y="6049059"/>
            <a:ext cx="381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a:cs typeface="Times New Roman" panose="02020603050405020304" pitchFamily="18" charset="0"/>
              </a:rPr>
              <a:t>&lt;  </a:t>
            </a:r>
            <a:r>
              <a:rPr kumimoji="0" lang="en-US" altLang="ko-KR" sz="1000" b="1" dirty="0" smtClean="0">
                <a:cs typeface="Times New Roman" panose="02020603050405020304" pitchFamily="18" charset="0"/>
              </a:rPr>
              <a:t>Crane and AGV carrier &gt;</a:t>
            </a:r>
            <a:endParaRPr kumimoji="0" lang="en-US" altLang="ko-KR" sz="1000" b="1" dirty="0">
              <a:cs typeface="Times New Roman" panose="02020603050405020304" pitchFamily="18" charset="0"/>
            </a:endParaRPr>
          </a:p>
        </p:txBody>
      </p:sp>
      <p:sp>
        <p:nvSpPr>
          <p:cNvPr id="11" name="TextBox 10">
            <a:extLst>
              <a:ext uri="{FF2B5EF4-FFF2-40B4-BE49-F238E27FC236}">
                <a16:creationId xmlns:a16="http://schemas.microsoft.com/office/drawing/2014/main" id="{8DD5C618-6F59-4BDE-AD9A-93EF920ABC65}"/>
              </a:ext>
            </a:extLst>
          </p:cNvPr>
          <p:cNvSpPr txBox="1"/>
          <p:nvPr/>
        </p:nvSpPr>
        <p:spPr>
          <a:xfrm>
            <a:off x="3562046" y="5941337"/>
            <a:ext cx="400354" cy="215444"/>
          </a:xfrm>
          <a:prstGeom prst="rect">
            <a:avLst/>
          </a:prstGeom>
          <a:noFill/>
        </p:spPr>
        <p:txBody>
          <a:bodyPr wrap="none" rtlCol="0">
            <a:spAutoFit/>
          </a:bodyPr>
          <a:lstStyle/>
          <a:p>
            <a:r>
              <a:rPr lang="en-US" sz="800" dirty="0"/>
              <a:t>Google</a:t>
            </a:r>
          </a:p>
        </p:txBody>
      </p:sp>
      <p:pic>
        <p:nvPicPr>
          <p:cNvPr id="1026" name="Picture 2" descr="Картинки по запросу &quot;automation warehouse por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49" y="1454283"/>
            <a:ext cx="3215451" cy="21436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quot;automation warehouse por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62" y="3820564"/>
            <a:ext cx="3211138" cy="21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3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457200"/>
            <a:ext cx="9143999" cy="9419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2800" dirty="0">
                <a:latin typeface="Times New Roman" panose="02020603050405020304" pitchFamily="18" charset="0"/>
                <a:cs typeface="Times New Roman" panose="02020603050405020304" pitchFamily="18" charset="0"/>
              </a:rPr>
              <a:t>OWC Link to Improve Warehouse Crane </a:t>
            </a:r>
            <a:r>
              <a:rPr lang="en-US" altLang="ko-KR" sz="2800" dirty="0" smtClean="0">
                <a:latin typeface="Times New Roman" panose="02020603050405020304" pitchFamily="18" charset="0"/>
                <a:cs typeface="Times New Roman" panose="02020603050405020304" pitchFamily="18" charset="0"/>
              </a:rPr>
              <a:t>Productivity and Accuracy</a:t>
            </a:r>
            <a:endParaRPr lang="en-US" sz="2800" dirty="0">
              <a:latin typeface="Times New Roman" panose="02020603050405020304" pitchFamily="18" charset="0"/>
              <a:cs typeface="Times New Roman" panose="02020603050405020304" pitchFamily="18" charset="0"/>
            </a:endParaRPr>
          </a:p>
        </p:txBody>
      </p:sp>
      <p:sp>
        <p:nvSpPr>
          <p:cNvPr id="41" name="Content Placeholder 2"/>
          <p:cNvSpPr txBox="1">
            <a:spLocks/>
          </p:cNvSpPr>
          <p:nvPr/>
        </p:nvSpPr>
        <p:spPr>
          <a:xfrm>
            <a:off x="4724400" y="1399135"/>
            <a:ext cx="4289160" cy="3389071"/>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6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VLC/OWC communication link for Warehouse </a:t>
            </a:r>
            <a:r>
              <a:rPr lang="en-US" altLang="ko-KR" sz="6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AGV solution</a:t>
            </a:r>
            <a:endParaRPr lang="en-US" altLang="ko-KR" sz="6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48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Lighting of AGV or 2D Color Coded Package Distribution LED Labels</a:t>
            </a:r>
          </a:p>
          <a:p>
            <a:pPr marL="628650" lvl="1" indent="-171450" algn="just">
              <a:lnSpc>
                <a:spcPct val="170000"/>
              </a:lnSpc>
              <a:buFont typeface="Times New Roman" panose="02020603050405020304" pitchFamily="18" charset="0"/>
              <a:buChar char="˗"/>
            </a:pP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CMOS Camera or PD Installed in the AGV </a:t>
            </a:r>
          </a:p>
          <a:p>
            <a:pPr marL="628650" lvl="1" indent="-171450" algn="just">
              <a:lnSpc>
                <a:spcPct val="170000"/>
              </a:lnSpc>
              <a:buFont typeface="Times New Roman" panose="02020603050405020304" pitchFamily="18" charset="0"/>
              <a:buChar char="˗"/>
            </a:pP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Mode </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a:t>
            </a:r>
          </a:p>
          <a:p>
            <a:pPr marL="1200150" lvl="2" indent="-285750" algn="just">
              <a:lnSpc>
                <a:spcPct val="170000"/>
              </a:lnSpc>
              <a:buFont typeface="Arial" panose="020B0604020202020204" pitchFamily="34" charset="0"/>
              <a:buChar char="▫"/>
            </a:pPr>
            <a:r>
              <a:rPr lang="fr-FR" altLang="ko-KR" sz="4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Color</a:t>
            </a:r>
            <a:r>
              <a:rPr lang="fr-FR" altLang="ko-KR" sz="4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Code, QR-Code, VTASC, </a:t>
            </a:r>
            <a:r>
              <a:rPr lang="en-US" altLang="ko-KR" sz="4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Offset-VPWM, Multilevel PPM, Inverted PPM, Subcarrier PPM, DSSS SIK etc.</a:t>
            </a:r>
            <a:r>
              <a:rPr lang="en-US" altLang="ko-KR" sz="3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5Mb/s</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a:t>
            </a:r>
            <a:r>
              <a:rPr lang="en-US" altLang="ko-KR" sz="48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LoS</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(Line of Sight)</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5m ~ 200m</a:t>
            </a:r>
            <a:endPar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43" name="TextBox 53"/>
          <p:cNvSpPr txBox="1">
            <a:spLocks noChangeArrowheads="1"/>
          </p:cNvSpPr>
          <p:nvPr/>
        </p:nvSpPr>
        <p:spPr bwMode="auto">
          <a:xfrm>
            <a:off x="36318" y="4092737"/>
            <a:ext cx="4712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a:cs typeface="Times New Roman" panose="02020603050405020304" pitchFamily="18" charset="0"/>
              </a:rPr>
              <a:t>&lt; </a:t>
            </a:r>
            <a:r>
              <a:rPr lang="en-US" altLang="ko-KR" sz="1000" b="1" dirty="0" smtClean="0">
                <a:cs typeface="Times New Roman" panose="02020603050405020304" pitchFamily="18" charset="0"/>
              </a:rPr>
              <a:t>OWC Link between Warehouse Crane to </a:t>
            </a:r>
            <a:r>
              <a:rPr lang="en-US" altLang="ko-KR" sz="1000" b="1" dirty="0">
                <a:ea typeface="굴림" panose="020B0600000101010101" pitchFamily="50" charset="-127"/>
                <a:cs typeface="Times New Roman" panose="02020603050405020304" pitchFamily="18" charset="0"/>
              </a:rPr>
              <a:t>increase the accuracy and productivity</a:t>
            </a:r>
            <a:r>
              <a:rPr lang="en-US" altLang="ko-KR" sz="1000" dirty="0">
                <a:ea typeface="굴림" panose="020B0600000101010101" pitchFamily="50" charset="-127"/>
                <a:cs typeface="Times New Roman" panose="02020603050405020304" pitchFamily="18" charset="0"/>
              </a:rPr>
              <a:t> </a:t>
            </a:r>
            <a:r>
              <a:rPr lang="en-US" altLang="ko-KR" sz="1000" b="1" dirty="0" smtClean="0">
                <a:cs typeface="Times New Roman" panose="02020603050405020304" pitchFamily="18" charset="0"/>
              </a:rPr>
              <a:t>&gt;</a:t>
            </a:r>
            <a:endParaRPr kumimoji="0" lang="en-US" altLang="ko-KR" sz="1000" b="1" dirty="0">
              <a:cs typeface="Times New Roman" panose="02020603050405020304" pitchFamily="18" charset="0"/>
            </a:endParaRPr>
          </a:p>
        </p:txBody>
      </p:sp>
      <p:sp>
        <p:nvSpPr>
          <p:cNvPr id="55" name="TextBox 54"/>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4</a:t>
            </a:r>
          </a:p>
        </p:txBody>
      </p:sp>
      <p:sp>
        <p:nvSpPr>
          <p:cNvPr id="8" name="직사각형 31">
            <a:extLst>
              <a:ext uri="{FF2B5EF4-FFF2-40B4-BE49-F238E27FC236}">
                <a16:creationId xmlns:a16="http://schemas.microsoft.com/office/drawing/2014/main" id="{705DECBD-92C1-4ABF-BE46-86E03262F73A}"/>
              </a:ext>
            </a:extLst>
          </p:cNvPr>
          <p:cNvSpPr/>
          <p:nvPr/>
        </p:nvSpPr>
        <p:spPr>
          <a:xfrm>
            <a:off x="228600" y="4596448"/>
            <a:ext cx="4817264" cy="1708160"/>
          </a:xfrm>
          <a:prstGeom prst="rect">
            <a:avLst/>
          </a:prstGeom>
        </p:spPr>
        <p:txBody>
          <a:bodyPr wrap="square">
            <a:spAutoFit/>
          </a:bodyPr>
          <a:lstStyle/>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AGV for transportation goods in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warehouse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uses decoded information with connected cloud server via </a:t>
            </a:r>
            <a:r>
              <a:rPr lang="en-US" altLang="ko-KR" sz="1400" b="1" dirty="0" err="1">
                <a:latin typeface="Times New Roman" panose="02020603050405020304" pitchFamily="18" charset="0"/>
                <a:ea typeface="굴림" panose="020B0600000101010101" pitchFamily="50" charset="-127"/>
                <a:cs typeface="Times New Roman" panose="02020603050405020304" pitchFamily="18" charset="0"/>
              </a:rPr>
              <a:t>IoT</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a:t>
            </a:r>
            <a:r>
              <a:rPr lang="en-US" altLang="ko-KR" sz="1400" b="1" dirty="0" err="1">
                <a:latin typeface="Times New Roman" panose="02020603050405020304" pitchFamily="18" charset="0"/>
                <a:ea typeface="굴림" panose="020B0600000101010101" pitchFamily="50" charset="-127"/>
                <a:cs typeface="Times New Roman" panose="02020603050405020304" pitchFamily="18" charset="0"/>
              </a:rPr>
              <a:t>IoL</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Technology.</a:t>
            </a:r>
          </a:p>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 Use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the Lighting or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LED Labels to transmit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information about type of goods, weight and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etc.</a:t>
            </a:r>
          </a:p>
        </p:txBody>
      </p:sp>
      <p:pic>
        <p:nvPicPr>
          <p:cNvPr id="3" name="Picture 2"/>
          <p:cNvPicPr>
            <a:picLocks noChangeAspect="1"/>
          </p:cNvPicPr>
          <p:nvPr/>
        </p:nvPicPr>
        <p:blipFill rotWithShape="1">
          <a:blip r:embed="rId3"/>
          <a:srcRect l="20048" t="12772" r="5932" b="12651"/>
          <a:stretch/>
        </p:blipFill>
        <p:spPr>
          <a:xfrm>
            <a:off x="107905" y="1399135"/>
            <a:ext cx="4621108" cy="2618939"/>
          </a:xfrm>
          <a:prstGeom prst="rect">
            <a:avLst/>
          </a:prstGeom>
        </p:spPr>
      </p:pic>
      <p:sp>
        <p:nvSpPr>
          <p:cNvPr id="12" name="Isosceles Triangle 11"/>
          <p:cNvSpPr/>
          <p:nvPr/>
        </p:nvSpPr>
        <p:spPr>
          <a:xfrm rot="921873">
            <a:off x="2022346" y="2020829"/>
            <a:ext cx="481239" cy="1350051"/>
          </a:xfrm>
          <a:prstGeom prst="triangle">
            <a:avLst>
              <a:gd name="adj" fmla="val 18927"/>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685369">
            <a:off x="1880084" y="2674792"/>
            <a:ext cx="597947" cy="215444"/>
          </a:xfrm>
          <a:prstGeom prst="rect">
            <a:avLst/>
          </a:prstGeom>
          <a:noFill/>
        </p:spPr>
        <p:txBody>
          <a:bodyPr wrap="square" rtlCol="0">
            <a:spAutoFit/>
          </a:bodyPr>
          <a:lstStyle/>
          <a:p>
            <a:pPr algn="ctr"/>
            <a:r>
              <a:rPr lang="en-US" sz="800" b="1" dirty="0" smtClean="0">
                <a:solidFill>
                  <a:srgbClr val="FF0000"/>
                </a:solidFill>
              </a:rPr>
              <a:t>VLC Link</a:t>
            </a:r>
            <a:endParaRPr lang="en-US" sz="800" b="1" dirty="0">
              <a:solidFill>
                <a:srgbClr val="FF0000"/>
              </a:solidFill>
            </a:endParaRPr>
          </a:p>
        </p:txBody>
      </p:sp>
    </p:spTree>
    <p:extLst>
      <p:ext uri="{BB962C8B-B14F-4D97-AF65-F5344CB8AC3E}">
        <p14:creationId xmlns:p14="http://schemas.microsoft.com/office/powerpoint/2010/main" val="115524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cs typeface="Times New Roman" panose="02020603050405020304" pitchFamily="18" charset="0"/>
              </a:rPr>
              <a:t>Conclusion</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57200" y="1981200"/>
            <a:ext cx="8229600" cy="3962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OWC Link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Warehouse Crane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increase the accuracy and productivity Solution for Smart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Warehouse.</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Lighting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Camera System installed in the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Warehouse crane</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this proposed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goods transportation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automation,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LED lightning, CMOS Camera/PD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installed in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warehouse crane and crane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as a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transceiver to share the transported container information.</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5</a:t>
            </a:r>
          </a:p>
        </p:txBody>
      </p:sp>
    </p:spTree>
    <p:extLst>
      <p:ext uri="{BB962C8B-B14F-4D97-AF65-F5344CB8AC3E}">
        <p14:creationId xmlns:p14="http://schemas.microsoft.com/office/powerpoint/2010/main" val="2774627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20140</TotalTime>
  <Words>413</Words>
  <Application>Microsoft Office PowerPoint</Application>
  <PresentationFormat>화면 슬라이드 쇼(4:3)</PresentationFormat>
  <Paragraphs>66</Paragraphs>
  <Slides>5</Slides>
  <Notes>5</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MinWoo Lee</cp:lastModifiedBy>
  <cp:revision>489</cp:revision>
  <cp:lastPrinted>2017-05-07T15:48:38Z</cp:lastPrinted>
  <dcterms:created xsi:type="dcterms:W3CDTF">2010-05-15T17:50:32Z</dcterms:created>
  <dcterms:modified xsi:type="dcterms:W3CDTF">2019-11-12T01:39:32Z</dcterms:modified>
</cp:coreProperties>
</file>