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62" d="100"/>
          <a:sy n="62" d="100"/>
        </p:scale>
        <p:origin x="39" y="53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11/11/2019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a:t>
            </a:r>
            <a:r>
              <a:rPr lang="en-US" sz="1400" b="1" dirty="0">
                <a:latin typeface="Times New Roman" pitchFamily="18" charset="0"/>
                <a:cs typeface="Times New Roman" pitchFamily="18" charset="0"/>
              </a:rPr>
              <a:t>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15-19-0521-00-0vat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15-19-0438-00-0vat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533400"/>
            <a:ext cx="9144000" cy="5109091"/>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OWC </a:t>
            </a:r>
            <a:r>
              <a:rPr lang="en-US" sz="1600" dirty="0">
                <a:latin typeface="Times New Roman" pitchFamily="18" charset="0"/>
                <a:cs typeface="Times New Roman" pitchFamily="18" charset="0"/>
              </a:rPr>
              <a:t>Enabled </a:t>
            </a:r>
            <a:r>
              <a:rPr lang="en-US" sz="1600" dirty="0" smtClean="0">
                <a:latin typeface="Times New Roman" pitchFamily="18" charset="0"/>
                <a:cs typeface="Times New Roman" pitchFamily="18" charset="0"/>
              </a:rPr>
              <a:t>crane for getting information of container </a:t>
            </a:r>
            <a:r>
              <a:rPr lang="en-US" sz="1600" dirty="0">
                <a:latin typeface="Times New Roman" pitchFamily="18" charset="0"/>
                <a:cs typeface="Times New Roman" pitchFamily="18" charset="0"/>
              </a:rPr>
              <a:t>through Optical Wireless Link</a:t>
            </a:r>
          </a:p>
          <a:p>
            <a:pPr marL="228600"/>
            <a:r>
              <a:rPr lang="en-US" sz="1600" b="1" dirty="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November </a:t>
            </a:r>
            <a:r>
              <a:rPr lang="en-US" sz="1600" dirty="0">
                <a:latin typeface="Times New Roman" pitchFamily="18" charset="0"/>
                <a:cs typeface="Times New Roman" pitchFamily="18" charset="0"/>
              </a:rPr>
              <a:t>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Li Vadim,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a:t>
            </a:r>
            <a:r>
              <a:rPr lang="en-US" sz="1600" dirty="0" err="1">
                <a:latin typeface="Times New Roman" pitchFamily="18" charset="0"/>
                <a:cs typeface="Times New Roman" pitchFamily="18" charset="0"/>
              </a:rPr>
              <a:t>Jungdo</a:t>
            </a:r>
            <a:r>
              <a:rPr lang="en-US" sz="1600" dirty="0">
                <a:latin typeface="Times New Roman" pitchFamily="18" charset="0"/>
                <a:cs typeface="Times New Roman" pitchFamily="18" charset="0"/>
              </a:rPr>
              <a:t> Han (SNUST), </a:t>
            </a:r>
            <a:r>
              <a:rPr lang="en-US" sz="1600" dirty="0" err="1">
                <a:latin typeface="Times New Roman" pitchFamily="18" charset="0"/>
                <a:cs typeface="Times New Roman" pitchFamily="18" charset="0"/>
              </a:rPr>
              <a:t>Kaewon</a:t>
            </a:r>
            <a:r>
              <a:rPr lang="en-US" sz="1600" dirty="0">
                <a:latin typeface="Times New Roman" pitchFamily="18" charset="0"/>
                <a:cs typeface="Times New Roman" pitchFamily="18" charset="0"/>
              </a:rPr>
              <a:t> Choi (SKKU),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a:t>
            </a:r>
            <a:r>
              <a:rPr lang="en-US" sz="1600" dirty="0" err="1">
                <a:latin typeface="Times New Roman" pitchFamily="18" charset="0"/>
                <a:cs typeface="Times New Roman" pitchFamily="18" charset="0"/>
              </a:rPr>
              <a:t>Minwoo</a:t>
            </a:r>
            <a:r>
              <a:rPr lang="en-US" sz="1600" dirty="0">
                <a:latin typeface="Times New Roman" pitchFamily="18" charset="0"/>
                <a:cs typeface="Times New Roman" pitchFamily="18" charset="0"/>
              </a:rPr>
              <a:t> Lee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a:t>
            </a:r>
            <a:r>
              <a:rPr lang="en-US" altLang="ko-KR" sz="1600" dirty="0">
                <a:latin typeface="Times New Roman" pitchFamily="18" charset="0"/>
                <a:cs typeface="Times New Roman" pitchFamily="18" charset="0"/>
              </a:rPr>
              <a:t>Optical Wireless link design consideration </a:t>
            </a:r>
            <a:r>
              <a:rPr lang="en-US" altLang="ko-KR" sz="1600" dirty="0" smtClean="0">
                <a:latin typeface="Times New Roman" pitchFamily="18" charset="0"/>
                <a:cs typeface="Times New Roman" pitchFamily="18" charset="0"/>
              </a:rPr>
              <a:t>for automatic crane of logistic. </a:t>
            </a:r>
            <a:r>
              <a:rPr lang="en-US" altLang="ko-KR" sz="1600" dirty="0">
                <a:latin typeface="Times New Roman" pitchFamily="18" charset="0"/>
                <a:cs typeface="Times New Roman" pitchFamily="18" charset="0"/>
              </a:rPr>
              <a:t>This proposed optical wireless link used to </a:t>
            </a:r>
            <a:r>
              <a:rPr lang="en-US" altLang="ko-KR" sz="1600" dirty="0" smtClean="0">
                <a:latin typeface="Times New Roman" pitchFamily="18" charset="0"/>
                <a:cs typeface="Times New Roman" pitchFamily="18" charset="0"/>
              </a:rPr>
              <a:t>assist crane to decide what kind of container is it and where to put this container.</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This </a:t>
            </a:r>
            <a:r>
              <a:rPr lang="en-US" altLang="ko-KR" sz="1600" dirty="0">
                <a:latin typeface="Times New Roman" pitchFamily="18" charset="0"/>
                <a:cs typeface="Times New Roman" pitchFamily="18" charset="0"/>
              </a:rPr>
              <a:t>solution is introduced </a:t>
            </a:r>
            <a:r>
              <a:rPr lang="en-US" altLang="ko-KR" sz="1600" dirty="0" smtClean="0">
                <a:latin typeface="Times New Roman" pitchFamily="18" charset="0"/>
                <a:cs typeface="Times New Roman" pitchFamily="18" charset="0"/>
              </a:rPr>
              <a:t>for crane of logistics </a:t>
            </a:r>
            <a:r>
              <a:rPr lang="en-US" altLang="ko-KR" sz="1600" dirty="0">
                <a:latin typeface="Times New Roman" pitchFamily="18" charset="0"/>
                <a:cs typeface="Times New Roman" pitchFamily="18" charset="0"/>
              </a:rPr>
              <a:t>in the </a:t>
            </a:r>
            <a:r>
              <a:rPr lang="en-US" altLang="ko-KR" sz="1600" dirty="0" smtClean="0">
                <a:latin typeface="Times New Roman" pitchFamily="18" charset="0"/>
                <a:cs typeface="Times New Roman" pitchFamily="18" charset="0"/>
              </a:rPr>
              <a:t>automation of logistics.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Optical Wireless Link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crane of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 with AI management  </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Optical Wireless Link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crane of Logistics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4079684" y="1181394"/>
            <a:ext cx="4911916" cy="513407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Efficient automated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crane solution is the key for future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crane with AI based management.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Automated Guided Vehicles (AGV) have been proved to be an one of the most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important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technologies used in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logistics service.</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decision is a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key feature in autonomous vehicle development.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automatically decide which kind of container is it and where to put it by OWC and color code.</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concept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color code contained with data of container and OWC to define the type of container and where to put it for automatic management.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Camera installed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crane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receive information of container with color code to decide automatically where to put.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grpSp>
        <p:nvGrpSpPr>
          <p:cNvPr id="6" name="Group 5">
            <a:extLst>
              <a:ext uri="{FF2B5EF4-FFF2-40B4-BE49-F238E27FC236}">
                <a16:creationId xmlns:a16="http://schemas.microsoft.com/office/drawing/2014/main" id="{84468B51-A904-4193-91DA-9BE47C697393}"/>
              </a:ext>
            </a:extLst>
          </p:cNvPr>
          <p:cNvGrpSpPr/>
          <p:nvPr/>
        </p:nvGrpSpPr>
        <p:grpSpPr>
          <a:xfrm>
            <a:off x="466725" y="5763208"/>
            <a:ext cx="3571875" cy="300495"/>
            <a:chOff x="466725" y="5763208"/>
            <a:chExt cx="3571875" cy="300495"/>
          </a:xfrm>
        </p:grpSpPr>
        <p:sp>
          <p:nvSpPr>
            <p:cNvPr id="11" name="TextBox 10">
              <a:extLst>
                <a:ext uri="{FF2B5EF4-FFF2-40B4-BE49-F238E27FC236}">
                  <a16:creationId xmlns:a16="http://schemas.microsoft.com/office/drawing/2014/main" id="{8DD5C618-6F59-4BDE-AD9A-93EF920ABC65}"/>
                </a:ext>
              </a:extLst>
            </p:cNvPr>
            <p:cNvSpPr txBox="1"/>
            <p:nvPr/>
          </p:nvSpPr>
          <p:spPr>
            <a:xfrm>
              <a:off x="3466324" y="5763208"/>
              <a:ext cx="400354" cy="215444"/>
            </a:xfrm>
            <a:prstGeom prst="rect">
              <a:avLst/>
            </a:prstGeom>
            <a:noFill/>
          </p:spPr>
          <p:txBody>
            <a:bodyPr wrap="none" rtlCol="0">
              <a:spAutoFit/>
            </a:bodyPr>
            <a:lstStyle/>
            <a:p>
              <a:r>
                <a:rPr lang="en-US" sz="800" dirty="0" smtClean="0"/>
                <a:t>Google</a:t>
              </a:r>
              <a:endParaRPr lang="en-US" sz="800" dirty="0"/>
            </a:p>
          </p:txBody>
        </p:sp>
        <p:sp>
          <p:nvSpPr>
            <p:cNvPr id="15" name="TextBox 53"/>
            <p:cNvSpPr txBox="1">
              <a:spLocks noChangeArrowheads="1"/>
            </p:cNvSpPr>
            <p:nvPr/>
          </p:nvSpPr>
          <p:spPr bwMode="auto">
            <a:xfrm>
              <a:off x="466725" y="5817482"/>
              <a:ext cx="35718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smtClean="0">
                  <a:cs typeface="Times New Roman" panose="02020603050405020304" pitchFamily="18" charset="0"/>
                </a:rPr>
                <a:t>Crane</a:t>
              </a:r>
              <a:r>
                <a:rPr kumimoji="0" lang="en-US" altLang="ko-KR" sz="1000" b="1" dirty="0" smtClean="0">
                  <a:cs typeface="Times New Roman" panose="02020603050405020304" pitchFamily="18" charset="0"/>
                </a:rPr>
                <a:t> Usage </a:t>
              </a:r>
              <a:r>
                <a:rPr kumimoji="0" lang="en-US" altLang="ko-KR" sz="1000" b="1" dirty="0">
                  <a:cs typeface="Times New Roman" panose="02020603050405020304" pitchFamily="18" charset="0"/>
                </a:rPr>
                <a:t>in </a:t>
              </a:r>
              <a:r>
                <a:rPr kumimoji="0" lang="en-US" altLang="ko-KR" sz="1000" b="1" dirty="0" smtClean="0">
                  <a:cs typeface="Times New Roman" panose="02020603050405020304" pitchFamily="18" charset="0"/>
                </a:rPr>
                <a:t>Logistics </a:t>
              </a:r>
              <a:r>
                <a:rPr kumimoji="0" lang="en-US" altLang="ko-KR" sz="1000" b="1" dirty="0">
                  <a:cs typeface="Times New Roman" panose="02020603050405020304" pitchFamily="18" charset="0"/>
                </a:rPr>
                <a:t>&gt;</a:t>
              </a:r>
            </a:p>
          </p:txBody>
        </p:sp>
      </p:grpSp>
      <p:sp>
        <p:nvSpPr>
          <p:cNvPr id="12" name="Title 1">
            <a:extLst>
              <a:ext uri="{FF2B5EF4-FFF2-40B4-BE49-F238E27FC236}">
                <a16:creationId xmlns:a16="http://schemas.microsoft.com/office/drawing/2014/main" id="{2DCED658-5FDD-4D1B-9F39-269667A08D3C}"/>
              </a:ext>
            </a:extLst>
          </p:cNvPr>
          <p:cNvSpPr txBox="1">
            <a:spLocks/>
          </p:cNvSpPr>
          <p:nvPr/>
        </p:nvSpPr>
        <p:spPr>
          <a:xfrm>
            <a:off x="609600" y="457200"/>
            <a:ext cx="85344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800" b="1" dirty="0">
                <a:latin typeface="Times New Roman" panose="02020603050405020304" pitchFamily="18" charset="0"/>
                <a:cs typeface="Times New Roman" panose="02020603050405020304" pitchFamily="18" charset="0"/>
              </a:rPr>
              <a:t>Needs </a:t>
            </a:r>
            <a:r>
              <a:rPr lang="en-US" altLang="ko-KR" sz="2800" b="1" dirty="0" smtClean="0">
                <a:latin typeface="Times New Roman" panose="02020603050405020304" pitchFamily="18" charset="0"/>
                <a:cs typeface="Times New Roman" panose="02020603050405020304" pitchFamily="18" charset="0"/>
              </a:rPr>
              <a:t>for future automatic crane of Logistics Service with AI management</a:t>
            </a:r>
            <a:endParaRPr lang="en-US" altLang="ko-KR" sz="2800" b="1" dirty="0">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3"/>
          <a:stretch>
            <a:fillRect/>
          </a:stretch>
        </p:blipFill>
        <p:spPr>
          <a:xfrm>
            <a:off x="1033463" y="1620462"/>
            <a:ext cx="2893822" cy="2046634"/>
          </a:xfrm>
          <a:prstGeom prst="rect">
            <a:avLst/>
          </a:prstGeom>
        </p:spPr>
      </p:pic>
      <p:pic>
        <p:nvPicPr>
          <p:cNvPr id="13" name="Рисунок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3462" y="3902860"/>
            <a:ext cx="2893821" cy="1914621"/>
          </a:xfrm>
          <a:prstGeom prst="rect">
            <a:avLst/>
          </a:prstGeom>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994" y="1474140"/>
            <a:ext cx="4028430" cy="3238500"/>
          </a:xfrm>
          <a:prstGeom prst="rect">
            <a:avLst/>
          </a:prstGeom>
        </p:spPr>
      </p:pic>
      <p:sp>
        <p:nvSpPr>
          <p:cNvPr id="41" name="Content Placeholder 2"/>
          <p:cNvSpPr txBox="1">
            <a:spLocks/>
          </p:cNvSpPr>
          <p:nvPr/>
        </p:nvSpPr>
        <p:spPr>
          <a:xfrm>
            <a:off x="4683424" y="1441963"/>
            <a:ext cx="4216940" cy="3675672"/>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6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communication link for </a:t>
            </a:r>
            <a:r>
              <a:rPr lang="en-US" altLang="ko-KR" sz="6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crane solution</a:t>
            </a:r>
            <a:endParaRPr lang="en-US" altLang="ko-KR" sz="6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Lighting of </a:t>
            </a:r>
            <a:r>
              <a:rPr lang="en-US" altLang="ko-KR" sz="4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crane </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 2D Color Coded Package Distribution LED Tag</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Camera Installed in the AGV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p>
          <a:p>
            <a:pPr marL="1200150" lvl="2" indent="-285750" algn="just">
              <a:lnSpc>
                <a:spcPct val="170000"/>
              </a:lnSpc>
              <a:buFont typeface="Arial" panose="020B0604020202020204" pitchFamily="34"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 SS2DC, Quick-QR Code, 2D Color Code</a:t>
            </a:r>
          </a:p>
          <a:p>
            <a:pPr marL="1200150" lvl="2" indent="-285750" algn="just">
              <a:lnSpc>
                <a:spcPct val="170000"/>
              </a:lnSpc>
              <a:buFont typeface="Arial" panose="020B0604020202020204" pitchFamily="34"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Offset-VPWM, Multilevel PPM, Inverted PPM, Subcarrier PPM, DSSS SIK etc.</a:t>
            </a: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5Mb/s</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48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50m</a:t>
            </a: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395910" y="4733808"/>
            <a:ext cx="45593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Optical Wireless Communication Link </a:t>
            </a:r>
            <a:r>
              <a:rPr kumimoji="0" lang="en-US" altLang="ko-KR" sz="1000" b="1" dirty="0" smtClean="0">
                <a:cs typeface="Times New Roman" panose="02020603050405020304" pitchFamily="18" charset="0"/>
              </a:rPr>
              <a:t>for </a:t>
            </a:r>
            <a:r>
              <a:rPr lang="en-US" altLang="ko-KR" sz="1000" b="1" dirty="0" smtClean="0">
                <a:ea typeface="굴림" panose="020B0600000101010101" pitchFamily="50" charset="-127"/>
                <a:cs typeface="Times New Roman" panose="02020603050405020304" pitchFamily="18" charset="0"/>
              </a:rPr>
              <a:t>automatic </a:t>
            </a:r>
            <a:r>
              <a:rPr lang="en-US" altLang="ko-KR" sz="1000" b="1" dirty="0">
                <a:ea typeface="굴림" panose="020B0600000101010101" pitchFamily="50" charset="-127"/>
                <a:cs typeface="Times New Roman" panose="02020603050405020304" pitchFamily="18" charset="0"/>
              </a:rPr>
              <a:t>crane </a:t>
            </a:r>
            <a:r>
              <a:rPr lang="en-US" altLang="ko-KR" sz="1000" b="1" dirty="0" smtClean="0">
                <a:ea typeface="굴림" panose="020B0600000101010101" pitchFamily="50" charset="-127"/>
                <a:cs typeface="Times New Roman" panose="02020603050405020304" pitchFamily="18" charset="0"/>
              </a:rPr>
              <a:t>solution </a:t>
            </a:r>
            <a:r>
              <a:rPr lang="en-US" altLang="ko-KR" sz="1000" b="1" dirty="0" smtClean="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8" name="직사각형 31">
            <a:extLst>
              <a:ext uri="{FF2B5EF4-FFF2-40B4-BE49-F238E27FC236}">
                <a16:creationId xmlns:a16="http://schemas.microsoft.com/office/drawing/2014/main" id="{705DECBD-92C1-4ABF-BE46-86E03262F73A}"/>
              </a:ext>
            </a:extLst>
          </p:cNvPr>
          <p:cNvSpPr/>
          <p:nvPr/>
        </p:nvSpPr>
        <p:spPr>
          <a:xfrm>
            <a:off x="439330" y="5116030"/>
            <a:ext cx="8229600" cy="1061829"/>
          </a:xfrm>
          <a:prstGeom prst="rect">
            <a:avLst/>
          </a:prstGeom>
        </p:spPr>
        <p:txBody>
          <a:bodyPr wrap="square">
            <a:spAutoFit/>
          </a:bodyPr>
          <a:lstStyle/>
          <a:p>
            <a:pPr marL="177800" indent="-177800"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Automatic crane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used for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moving containers to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appropriate place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uses the optical wireless decoded information to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decide what kind of container is it and where to put it.  </a:t>
            </a:r>
            <a:endParaRPr lang="en-US" altLang="ko-KR" sz="1400" b="1" dirty="0">
              <a:latin typeface="Times New Roman" panose="02020603050405020304" pitchFamily="18" charset="0"/>
              <a:ea typeface="굴림" panose="020B0600000101010101" pitchFamily="50" charset="-127"/>
              <a:cs typeface="Times New Roman" panose="02020603050405020304" pitchFamily="18" charset="0"/>
            </a:endParaRPr>
          </a:p>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 Use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color code Tags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to transmit information about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container content,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type of goods, weight and etc.</a:t>
            </a:r>
          </a:p>
        </p:txBody>
      </p:sp>
      <p:sp>
        <p:nvSpPr>
          <p:cNvPr id="10" name="Title 1">
            <a:extLst>
              <a:ext uri="{FF2B5EF4-FFF2-40B4-BE49-F238E27FC236}">
                <a16:creationId xmlns:a16="http://schemas.microsoft.com/office/drawing/2014/main" id="{35DD9297-9C9F-405E-9FFD-C71E1A3C6028}"/>
              </a:ext>
            </a:extLst>
          </p:cNvPr>
          <p:cNvSpPr txBox="1">
            <a:spLocks/>
          </p:cNvSpPr>
          <p:nvPr/>
        </p:nvSpPr>
        <p:spPr>
          <a:xfrm>
            <a:off x="0" y="497257"/>
            <a:ext cx="9144000" cy="101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cs typeface="Times New Roman" panose="02020603050405020304" pitchFamily="18" charset="0"/>
              </a:rPr>
              <a:t>Optical Wireless Link </a:t>
            </a:r>
            <a:r>
              <a:rPr lang="en-US" altLang="ko-KR" sz="3200" b="1" dirty="0" smtClean="0">
                <a:latin typeface="Times New Roman" panose="02020603050405020304" pitchFamily="18" charset="0"/>
                <a:cs typeface="Times New Roman" panose="02020603050405020304" pitchFamily="18" charset="0"/>
              </a:rPr>
              <a:t>for </a:t>
            </a:r>
            <a:r>
              <a:rPr lang="en-US" altLang="ko-KR" sz="3200" b="1" dirty="0">
                <a:latin typeface="Times New Roman" panose="02020603050405020304" pitchFamily="18" charset="0"/>
                <a:cs typeface="Times New Roman" panose="02020603050405020304" pitchFamily="18" charset="0"/>
              </a:rPr>
              <a:t>Logistics </a:t>
            </a:r>
            <a:r>
              <a:rPr lang="en-US" altLang="ko-KR" sz="3200" b="1" dirty="0" smtClean="0">
                <a:latin typeface="Times New Roman" panose="02020603050405020304" pitchFamily="18" charset="0"/>
                <a:cs typeface="Times New Roman" panose="02020603050405020304" pitchFamily="18" charset="0"/>
              </a:rPr>
              <a:t>Service</a:t>
            </a:r>
            <a:endParaRPr lang="en-US" altLang="ko-KR" sz="3200" b="1" dirty="0">
              <a:latin typeface="Times New Roman" panose="02020603050405020304" pitchFamily="18" charset="0"/>
              <a:cs typeface="Times New Roman" panose="02020603050405020304" pitchFamily="18" charset="0"/>
            </a:endParaRPr>
          </a:p>
        </p:txBody>
      </p:sp>
      <p:grpSp>
        <p:nvGrpSpPr>
          <p:cNvPr id="4" name="Group 3">
            <a:extLst>
              <a:ext uri="{FF2B5EF4-FFF2-40B4-BE49-F238E27FC236}">
                <a16:creationId xmlns:a16="http://schemas.microsoft.com/office/drawing/2014/main" id="{A4D71F41-D64D-40BA-9644-1C1F15F7D3ED}"/>
              </a:ext>
            </a:extLst>
          </p:cNvPr>
          <p:cNvGrpSpPr/>
          <p:nvPr/>
        </p:nvGrpSpPr>
        <p:grpSpPr>
          <a:xfrm>
            <a:off x="1225963" y="2812922"/>
            <a:ext cx="455708" cy="1037895"/>
            <a:chOff x="1341525" y="2941789"/>
            <a:chExt cx="290436" cy="863116"/>
          </a:xfrm>
        </p:grpSpPr>
        <p:pic>
          <p:nvPicPr>
            <p:cNvPr id="2052" name="Picture 4" descr="ÐÐ°ÑÑÐ¸Ð½ÐºÐ¸ Ð¿Ð¾ Ð·Ð°Ð¿ÑÐ¾ÑÑ color square"/>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410645" y="3667759"/>
              <a:ext cx="81364" cy="81364"/>
            </a:xfrm>
            <a:prstGeom prst="rect">
              <a:avLst/>
            </a:prstGeom>
            <a:noFill/>
            <a:extLst>
              <a:ext uri="{909E8E84-426E-40DD-AFC4-6F175D3DCCD1}">
                <a14:hiddenFill xmlns:a14="http://schemas.microsoft.com/office/drawing/2010/main">
                  <a:solidFill>
                    <a:srgbClr val="FFFFFF"/>
                  </a:solidFill>
                </a14:hiddenFill>
              </a:ext>
            </a:extLst>
          </p:spPr>
        </p:pic>
        <p:sp>
          <p:nvSpPr>
            <p:cNvPr id="11" name="Isosceles Triangle 10">
              <a:extLst>
                <a:ext uri="{FF2B5EF4-FFF2-40B4-BE49-F238E27FC236}">
                  <a16:creationId xmlns:a16="http://schemas.microsoft.com/office/drawing/2014/main" id="{C0A5B972-DBF9-446D-97D9-144B24C5A51A}"/>
                </a:ext>
              </a:extLst>
            </p:cNvPr>
            <p:cNvSpPr/>
            <p:nvPr/>
          </p:nvSpPr>
          <p:spPr>
            <a:xfrm rot="548681" flipH="1">
              <a:off x="1341525" y="2941789"/>
              <a:ext cx="290436" cy="863116"/>
            </a:xfrm>
            <a:prstGeom prst="triangle">
              <a:avLst>
                <a:gd name="adj" fmla="val 0"/>
              </a:avLst>
            </a:prstGeom>
            <a:solidFill>
              <a:srgbClr val="FFFF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2221190-FF1D-41F1-8B8E-126229AFC402}"/>
                </a:ext>
              </a:extLst>
            </p:cNvPr>
            <p:cNvSpPr txBox="1"/>
            <p:nvPr/>
          </p:nvSpPr>
          <p:spPr>
            <a:xfrm rot="17875908">
              <a:off x="1154876" y="3336114"/>
              <a:ext cx="774077" cy="147116"/>
            </a:xfrm>
            <a:prstGeom prst="rect">
              <a:avLst/>
            </a:prstGeom>
            <a:noFill/>
          </p:spPr>
          <p:txBody>
            <a:bodyPr wrap="square" rtlCol="0">
              <a:spAutoFit/>
            </a:bodyPr>
            <a:lstStyle/>
            <a:p>
              <a:pPr algn="ctr"/>
              <a:r>
                <a:rPr lang="en-US" sz="900" dirty="0">
                  <a:latin typeface="Times New Roman" panose="02020603050405020304" pitchFamily="18" charset="0"/>
                  <a:cs typeface="Times New Roman" panose="02020603050405020304" pitchFamily="18" charset="0"/>
                </a:rPr>
                <a:t>OWC Link</a:t>
              </a:r>
            </a:p>
          </p:txBody>
        </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200" y="1981200"/>
            <a:ext cx="8229600" cy="3886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IoT/IoL Enabled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crane through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Optical Wireless Link to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make crane automation more automatic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crane of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 management.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color code attached on the container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Camera System installed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crane to get information from container.</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this proposed optical wireless link,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Color coded LED Tag attached on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container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as a Transmitter and CMOS Camera installed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crane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as a receiver to share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of container</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19826</TotalTime>
  <Words>454</Words>
  <Application>Microsoft Office PowerPoint</Application>
  <PresentationFormat>화면 슬라이드 쇼(4:3)</PresentationFormat>
  <Paragraphs>68</Paragraphs>
  <Slides>5</Slides>
  <Notes>5</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MinWoo Lee</cp:lastModifiedBy>
  <cp:revision>514</cp:revision>
  <cp:lastPrinted>2017-05-07T15:48:38Z</cp:lastPrinted>
  <dcterms:created xsi:type="dcterms:W3CDTF">2010-05-15T17:50:32Z</dcterms:created>
  <dcterms:modified xsi:type="dcterms:W3CDTF">2019-11-12T01:38:10Z</dcterms:modified>
</cp:coreProperties>
</file>