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BF9A1"/>
    <a:srgbClr val="B1C8CE"/>
    <a:srgbClr val="F8F456"/>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5" d="100"/>
          <a:sy n="85" d="100"/>
        </p:scale>
        <p:origin x="1269"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15-19-0520-01-0vat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15-19-0046-00-0vat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011" y="533400"/>
            <a:ext cx="9144000" cy="5786199"/>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OWC beacon-based </a:t>
            </a:r>
            <a:r>
              <a:rPr lang="en-US" sz="1600" dirty="0" smtClean="0">
                <a:latin typeface="Times New Roman" pitchFamily="18" charset="0"/>
                <a:cs typeface="Times New Roman" pitchFamily="18" charset="0"/>
              </a:rPr>
              <a:t>Mobile Mini House Fixing </a:t>
            </a:r>
            <a:r>
              <a:rPr lang="en-US" sz="1600" dirty="0">
                <a:latin typeface="Times New Roman" pitchFamily="18" charset="0"/>
                <a:cs typeface="Times New Roman" pitchFamily="18" charset="0"/>
              </a:rPr>
              <a:t>and </a:t>
            </a:r>
            <a:r>
              <a:rPr lang="en-US" sz="1600" dirty="0" smtClean="0">
                <a:latin typeface="Times New Roman" pitchFamily="18" charset="0"/>
                <a:cs typeface="Times New Roman" pitchFamily="18" charset="0"/>
              </a:rPr>
              <a:t>Loading Management </a:t>
            </a:r>
            <a:r>
              <a:rPr lang="en-US" sz="1600" dirty="0">
                <a:latin typeface="Times New Roman" pitchFamily="18" charset="0"/>
                <a:cs typeface="Times New Roman" pitchFamily="18" charset="0"/>
              </a:rPr>
              <a:t>on the </a:t>
            </a:r>
            <a:r>
              <a:rPr lang="en-US" sz="1600" dirty="0" smtClean="0">
                <a:latin typeface="Times New Roman" pitchFamily="18" charset="0"/>
                <a:cs typeface="Times New Roman" pitchFamily="18" charset="0"/>
              </a:rPr>
              <a:t>Seaside Warehouse</a:t>
            </a:r>
            <a:endParaRPr lang="en-US" altLang="ko-KR"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2019</a:t>
            </a:r>
          </a:p>
          <a:p>
            <a:pPr marL="228600"/>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National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Komolov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Shokhrukh</a:t>
            </a:r>
            <a:r>
              <a:rPr lang="en-US" sz="1600" dirty="0">
                <a:latin typeface="Times New Roman" pitchFamily="18" charset="0"/>
                <a:cs typeface="Times New Roman" pitchFamily="18" charset="0"/>
              </a:rPr>
              <a:t>, Li Vadim, </a:t>
            </a:r>
            <a:r>
              <a:rPr lang="en-US" sz="1600" dirty="0" err="1">
                <a:latin typeface="Times New Roman" pitchFamily="18" charset="0"/>
                <a:cs typeface="Times New Roman" pitchFamily="18" charset="0"/>
              </a:rPr>
              <a:t>Jungdo</a:t>
            </a:r>
            <a:r>
              <a:rPr lang="en-US" sz="1600" dirty="0">
                <a:latin typeface="Times New Roman" pitchFamily="18" charset="0"/>
                <a:cs typeface="Times New Roman" pitchFamily="18" charset="0"/>
              </a:rPr>
              <a:t> Han (SNUST),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Hwang </a:t>
            </a:r>
            <a:r>
              <a:rPr lang="en-US" sz="1600" dirty="0" err="1">
                <a:latin typeface="Times New Roman" pitchFamily="18" charset="0"/>
                <a:cs typeface="Times New Roman" pitchFamily="18" charset="0"/>
              </a:rPr>
              <a:t>Hyeonseok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Seoil</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Univ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Welfrun</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Hyejeong</a:t>
            </a:r>
            <a:r>
              <a:rPr lang="en-US" sz="1600" dirty="0">
                <a:latin typeface="Times New Roman" pitchFamily="18" charset="0"/>
                <a:cs typeface="Times New Roman" pitchFamily="18" charset="0"/>
              </a:rPr>
              <a:t> Cho (RIZM), </a:t>
            </a:r>
            <a:r>
              <a:rPr lang="en-US" sz="1600" dirty="0" err="1">
                <a:latin typeface="Times New Roman" pitchFamily="18" charset="0"/>
                <a:cs typeface="Times New Roman" pitchFamily="18" charset="0"/>
              </a:rPr>
              <a:t>Timur</a:t>
            </a:r>
            <a:r>
              <a:rPr lang="en-US" sz="1600" dirty="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Khudaybergenov</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a:t>
            </a:r>
            <a:r>
              <a:rPr lang="en-US" sz="1600" dirty="0" err="1">
                <a:latin typeface="Times New Roman" pitchFamily="18" charset="0"/>
                <a:cs typeface="Times New Roman" pitchFamily="18" charset="0"/>
              </a:rPr>
              <a:t>Minwoo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Lee(SNUST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r>
              <a:rPr lang="en-US" sz="1600" b="1" dirty="0" smtClean="0">
                <a:latin typeface="Times New Roman" pitchFamily="18" charset="0"/>
                <a:cs typeface="Times New Roman" pitchFamily="18" charset="0"/>
              </a:rPr>
              <a:t>Abstract</a:t>
            </a:r>
            <a:r>
              <a:rPr lang="en-US"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high speed optical </a:t>
            </a:r>
            <a:r>
              <a:rPr lang="en-US" sz="1600" dirty="0" smtClean="0">
                <a:latin typeface="Times New Roman" pitchFamily="18" charset="0"/>
                <a:cs typeface="Times New Roman" pitchFamily="18" charset="0"/>
              </a:rPr>
              <a:t>wireless </a:t>
            </a:r>
            <a:r>
              <a:rPr lang="en-US" sz="1600" dirty="0">
                <a:latin typeface="Times New Roman" pitchFamily="18" charset="0"/>
                <a:cs typeface="Times New Roman" pitchFamily="18" charset="0"/>
              </a:rPr>
              <a:t>communications</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link model proposed to introduce the possibility of using light communication for </a:t>
            </a:r>
            <a:r>
              <a:rPr lang="en-US" sz="1600" dirty="0">
                <a:latin typeface="Times New Roman" pitchFamily="18" charset="0"/>
                <a:cs typeface="Times New Roman" pitchFamily="18" charset="0"/>
              </a:rPr>
              <a:t>beacon-based carrier ship docking and loading management on the seaside warehouse</a:t>
            </a:r>
            <a:r>
              <a:rPr lang="en-US" altLang="ko-KR" sz="1600" dirty="0" smtClean="0">
                <a:latin typeface="Times New Roman" pitchFamily="18" charset="0"/>
                <a:cs typeface="Times New Roman" pitchFamily="18" charset="0"/>
              </a:rPr>
              <a:t> solution. </a:t>
            </a:r>
            <a:r>
              <a:rPr lang="en-US" altLang="ko-KR" sz="1600" dirty="0">
                <a:latin typeface="Times New Roman" pitchFamily="18" charset="0"/>
                <a:cs typeface="Times New Roman" pitchFamily="18" charset="0"/>
              </a:rPr>
              <a:t>This proposed solution can be utilized as a part of a complex of monitoring, logistics and   scheduling. </a:t>
            </a:r>
            <a:endParaRPr lang="en-US" altLang="ko-KR"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Li-Fi based OCC solution for </a:t>
            </a:r>
            <a:r>
              <a:rPr lang="en-US" altLang="en-US" sz="1600" dirty="0">
                <a:latin typeface="Times New Roman" panose="02020603050405020304" pitchFamily="18" charset="0"/>
                <a:cs typeface="Times New Roman" panose="02020603050405020304" pitchFamily="18" charset="0"/>
              </a:rPr>
              <a:t>Vehicular Assistant Technology (VAT) Interest Group </a:t>
            </a:r>
            <a:r>
              <a:rPr lang="en-US" sz="1600"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Mobile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Mini House Fixing and Loading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beacon-based Mobile Mini House Fixing and Loading Management on the Seaside Warehouse</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15404" y="645336"/>
            <a:ext cx="8991600" cy="685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100" b="1" dirty="0">
                <a:latin typeface="Times New Roman" panose="02020603050405020304" pitchFamily="18" charset="0"/>
                <a:ea typeface="굴림" panose="020B0600000101010101" pitchFamily="50" charset="-127"/>
                <a:cs typeface="Times New Roman" panose="02020603050405020304" pitchFamily="18" charset="0"/>
              </a:rPr>
              <a:t>Needs for Mobile Mini House Fixing and Loading </a:t>
            </a:r>
            <a:r>
              <a:rPr lang="en-US" altLang="ko-KR" sz="3100" b="1" dirty="0" smtClean="0">
                <a:latin typeface="Times New Roman" panose="02020603050405020304" pitchFamily="18" charset="0"/>
                <a:ea typeface="굴림" panose="020B0600000101010101" pitchFamily="50" charset="-127"/>
                <a:cs typeface="Times New Roman" panose="02020603050405020304" pitchFamily="18" charset="0"/>
              </a:rPr>
              <a:t>Management</a:t>
            </a:r>
            <a:endParaRPr lang="en-US" altLang="ko-KR" sz="31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0" name="Content Placeholder 2"/>
          <p:cNvSpPr txBox="1">
            <a:spLocks/>
          </p:cNvSpPr>
          <p:nvPr/>
        </p:nvSpPr>
        <p:spPr>
          <a:xfrm>
            <a:off x="5257800" y="1202273"/>
            <a:ext cx="3594744" cy="4038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pay high-price of time management of </a:t>
            </a: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carrier ship docking and loading</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and unloading activities 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seaside warehouse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sites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Requires easy solution to provide optimal scheduling and docking gates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recognizing,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staying  time, working scope and prevent fail loading and unloading</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469900" lvl="1" indent="-285750" algn="just">
              <a:lnSpc>
                <a:spcPct val="150000"/>
              </a:lnSpc>
              <a:buFont typeface="Arial"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Operative information broadcasting to load carrying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ships</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about correct position of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seaside warehouse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gate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time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timetabling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working scope (For example, use case – Type of cargo which should be  uploaded or downloaded in particular gate)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1" name="TextBox 53"/>
          <p:cNvSpPr txBox="1">
            <a:spLocks noChangeArrowheads="1"/>
          </p:cNvSpPr>
          <p:nvPr/>
        </p:nvSpPr>
        <p:spPr bwMode="auto">
          <a:xfrm>
            <a:off x="748860" y="4713389"/>
            <a:ext cx="45032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&lt; High Speed OWC Link Based Container Management System &gt;</a:t>
            </a:r>
            <a:endParaRPr kumimoji="0" lang="en-US" altLang="ko-KR" sz="1000" b="1" dirty="0" smtClean="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4" y="1524000"/>
            <a:ext cx="5652002" cy="2908126"/>
          </a:xfrm>
          <a:prstGeom prst="rect">
            <a:avLst/>
          </a:prstGeom>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713335"/>
            <a:ext cx="8937968"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sz="2800" b="1" dirty="0">
                <a:latin typeface="Times New Roman" panose="02020603050405020304" pitchFamily="18" charset="0"/>
                <a:ea typeface="굴림" panose="020B0600000101010101" pitchFamily="50" charset="-127"/>
                <a:cs typeface="Times New Roman" panose="02020603050405020304" pitchFamily="18" charset="0"/>
              </a:rPr>
              <a:t>OWC beacon-based Mobile Mini House Fixing and Loading Management on the Seaside </a:t>
            </a:r>
            <a:r>
              <a:rPr lang="en-US" sz="2800" b="1" dirty="0" smtClean="0">
                <a:latin typeface="Times New Roman" panose="02020603050405020304" pitchFamily="18" charset="0"/>
                <a:ea typeface="굴림" panose="020B0600000101010101" pitchFamily="50" charset="-127"/>
                <a:cs typeface="Times New Roman" panose="02020603050405020304" pitchFamily="18" charset="0"/>
              </a:rPr>
              <a:t>Warehouse</a:t>
            </a:r>
            <a:endParaRPr lang="en-US" sz="28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11" name="TextBox 53"/>
          <p:cNvSpPr txBox="1">
            <a:spLocks noChangeArrowheads="1"/>
          </p:cNvSpPr>
          <p:nvPr/>
        </p:nvSpPr>
        <p:spPr bwMode="auto">
          <a:xfrm>
            <a:off x="609600" y="4861832"/>
            <a:ext cx="38798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a:cs typeface="Times New Roman" panose="02020603050405020304" pitchFamily="18" charset="0"/>
              </a:rPr>
              <a:t>&lt;  </a:t>
            </a:r>
            <a:r>
              <a:rPr lang="en-US" altLang="ko-KR" sz="1000" b="1" dirty="0" smtClean="0">
                <a:cs typeface="Times New Roman" panose="02020603050405020304" pitchFamily="18" charset="0"/>
              </a:rPr>
              <a:t>Mobile Mini House Fixing and Loading Management&gt;</a:t>
            </a:r>
            <a:endParaRPr lang="en-US" altLang="ko-KR" sz="1000" b="1" dirty="0">
              <a:cs typeface="Times New Roman" panose="02020603050405020304" pitchFamily="18" charset="0"/>
            </a:endParaRPr>
          </a:p>
        </p:txBody>
      </p:sp>
      <p:sp>
        <p:nvSpPr>
          <p:cNvPr id="12" name="Content Placeholder 2"/>
          <p:cNvSpPr txBox="1">
            <a:spLocks/>
          </p:cNvSpPr>
          <p:nvPr/>
        </p:nvSpPr>
        <p:spPr>
          <a:xfrm>
            <a:off x="4512529" y="1832709"/>
            <a:ext cx="4488362" cy="2050893"/>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beacon-based Mobile Mini house Fixing and Loading Management </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Lamp</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on Truck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1200150" lvl="2" indent="-285750" algn="just">
              <a:lnSpc>
                <a:spcPct val="15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Content Placeholder 2"/>
          <p:cNvSpPr txBox="1">
            <a:spLocks/>
          </p:cNvSpPr>
          <p:nvPr/>
        </p:nvSpPr>
        <p:spPr>
          <a:xfrm>
            <a:off x="4512529" y="3955922"/>
            <a:ext cx="3794804" cy="145229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60m around</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118" y="1896542"/>
            <a:ext cx="4919910" cy="2614841"/>
          </a:xfrm>
          <a:prstGeom prst="rect">
            <a:avLst/>
          </a:prstGeom>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31711" y="1905000"/>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beacon-based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Mobile Mini House Fixing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loading management on the seaside warehouse</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LED Lamp Light sources, used in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Seaside Warehouse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gates outside lighting site and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carrier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ships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built-in cameras</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be utilized as a part of a complex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monitoring</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timetabling,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13965</TotalTime>
  <Words>513</Words>
  <Application>Microsoft Office PowerPoint</Application>
  <PresentationFormat>화면 슬라이드 쇼(4:3)</PresentationFormat>
  <Paragraphs>62</Paragraphs>
  <Slides>5</Slides>
  <Notes>5</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MinWoo Lee</cp:lastModifiedBy>
  <cp:revision>463</cp:revision>
  <cp:lastPrinted>2017-05-07T15:48:38Z</cp:lastPrinted>
  <dcterms:created xsi:type="dcterms:W3CDTF">2010-05-15T17:50:32Z</dcterms:created>
  <dcterms:modified xsi:type="dcterms:W3CDTF">2019-11-14T00:12:28Z</dcterms:modified>
</cp:coreProperties>
</file>