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10" r:id="rId4"/>
    <p:sldId id="309"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00"/>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6159" autoAdjust="0"/>
  </p:normalViewPr>
  <p:slideViewPr>
    <p:cSldViewPr>
      <p:cViewPr varScale="1">
        <p:scale>
          <a:sx n="60" d="100"/>
          <a:sy n="60" d="100"/>
        </p:scale>
        <p:origin x="51" y="67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5" d="100"/>
          <a:sy n="85" d="100"/>
        </p:scale>
        <p:origin x="3835"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11/11/2019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11/11/2019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11/11/2019</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524000" cy="307777"/>
          </a:xfrm>
          <a:prstGeom prst="rect">
            <a:avLst/>
          </a:prstGeom>
          <a:noFill/>
        </p:spPr>
        <p:txBody>
          <a:bodyPr wrap="square" rtlCol="0">
            <a:spAutoFit/>
          </a:bodyPr>
          <a:lstStyle/>
          <a:p>
            <a:r>
              <a:rPr lang="en-US" sz="1400" b="1" baseline="0" dirty="0" smtClean="0">
                <a:latin typeface="Times New Roman" pitchFamily="18" charset="0"/>
                <a:cs typeface="Times New Roman" pitchFamily="18" charset="0"/>
              </a:rPr>
              <a:t>Nov </a:t>
            </a:r>
            <a:r>
              <a:rPr lang="en-US" sz="1400" b="1" dirty="0" smtClean="0">
                <a:latin typeface="Times New Roman" pitchFamily="18" charset="0"/>
                <a:cs typeface="Times New Roman" pitchFamily="18" charset="0"/>
              </a:rPr>
              <a:t>2019</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15-19-0517-00-0vat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2019</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15-19-0xxx-00-0vat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11/11/2019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11/11/2019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
        <p:nvSpPr>
          <p:cNvPr id="6" name="Rectangle 3"/>
          <p:cNvSpPr>
            <a:spLocks noChangeArrowheads="1"/>
          </p:cNvSpPr>
          <p:nvPr/>
        </p:nvSpPr>
        <p:spPr bwMode="auto">
          <a:xfrm>
            <a:off x="0" y="467710"/>
            <a:ext cx="9144000" cy="5755422"/>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sz="1600" dirty="0" err="1">
                <a:latin typeface="Times New Roman" pitchFamily="18" charset="0"/>
                <a:cs typeface="Times New Roman" pitchFamily="18" charset="0"/>
              </a:rPr>
              <a:t>LiFi</a:t>
            </a:r>
            <a:r>
              <a:rPr lang="en-US" sz="1600" dirty="0">
                <a:latin typeface="Times New Roman" pitchFamily="18" charset="0"/>
                <a:cs typeface="Times New Roman" pitchFamily="18" charset="0"/>
              </a:rPr>
              <a:t> / </a:t>
            </a:r>
            <a:r>
              <a:rPr lang="en-US" sz="1600" dirty="0" err="1">
                <a:latin typeface="Times New Roman" pitchFamily="18" charset="0"/>
                <a:cs typeface="Times New Roman" pitchFamily="18" charset="0"/>
              </a:rPr>
              <a:t>CamCom</a:t>
            </a:r>
            <a:r>
              <a:rPr lang="en-US" sz="1600" dirty="0">
                <a:latin typeface="Times New Roman" pitchFamily="18" charset="0"/>
                <a:cs typeface="Times New Roman" pitchFamily="18" charset="0"/>
              </a:rPr>
              <a:t> technology solutions to </a:t>
            </a:r>
            <a:r>
              <a:rPr lang="en-US" sz="1600" dirty="0" smtClean="0">
                <a:latin typeface="Times New Roman" pitchFamily="18" charset="0"/>
                <a:cs typeface="Times New Roman" pitchFamily="18" charset="0"/>
              </a:rPr>
              <a:t>operate </a:t>
            </a:r>
            <a:r>
              <a:rPr lang="en-US" sz="1600" dirty="0">
                <a:latin typeface="Times New Roman" pitchFamily="18" charset="0"/>
                <a:cs typeface="Times New Roman" pitchFamily="18" charset="0"/>
              </a:rPr>
              <a:t>smart car parking indoor </a:t>
            </a:r>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Submitted: </a:t>
            </a:r>
            <a:r>
              <a:rPr lang="en-US" sz="1600" dirty="0" smtClean="0">
                <a:latin typeface="Times New Roman" pitchFamily="18" charset="0"/>
                <a:cs typeface="Times New Roman" pitchFamily="18" charset="0"/>
              </a:rPr>
              <a:t>September 2019	</a:t>
            </a: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Seongkwon</a:t>
            </a:r>
            <a:r>
              <a:rPr lang="en-US" sz="1600" dirty="0">
                <a:latin typeface="Times New Roman" pitchFamily="18" charset="0"/>
                <a:cs typeface="Times New Roman" pitchFamily="18" charset="0"/>
              </a:rPr>
              <a:t> Kim, </a:t>
            </a:r>
            <a:r>
              <a:rPr lang="en-US" sz="1600" dirty="0" err="1">
                <a:latin typeface="Times New Roman" pitchFamily="18" charset="0"/>
                <a:cs typeface="Times New Roman" pitchFamily="18" charset="0"/>
              </a:rPr>
              <a:t>Jaesang</a:t>
            </a:r>
            <a:r>
              <a:rPr lang="en-US" sz="1600" dirty="0">
                <a:latin typeface="Times New Roman" pitchFamily="18" charset="0"/>
                <a:cs typeface="Times New Roman" pitchFamily="18" charset="0"/>
              </a:rPr>
              <a:t> Cha, Pham Minh </a:t>
            </a:r>
            <a:r>
              <a:rPr lang="en-US" sz="1600" dirty="0" err="1" smtClean="0">
                <a:latin typeface="Times New Roman" pitchFamily="18" charset="0"/>
                <a:cs typeface="Times New Roman" pitchFamily="18" charset="0"/>
              </a:rPr>
              <a:t>Trung</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Jungdo</a:t>
            </a:r>
            <a:r>
              <a:rPr lang="en-US" sz="1600" dirty="0" smtClean="0">
                <a:latin typeface="Times New Roman" pitchFamily="18" charset="0"/>
                <a:cs typeface="Times New Roman" pitchFamily="18" charset="0"/>
              </a:rPr>
              <a:t> Han </a:t>
            </a:r>
            <a:r>
              <a:rPr lang="en-US" sz="1600" dirty="0">
                <a:latin typeface="Times New Roman" pitchFamily="18" charset="0"/>
                <a:cs typeface="Times New Roman" pitchFamily="18" charset="0"/>
              </a:rPr>
              <a:t>(SNUST), </a:t>
            </a:r>
            <a:r>
              <a:rPr lang="en-US" sz="1600" dirty="0" err="1">
                <a:latin typeface="Times New Roman" pitchFamily="18" charset="0"/>
                <a:cs typeface="Times New Roman" pitchFamily="18" charset="0"/>
              </a:rPr>
              <a:t>Sangwoon</a:t>
            </a:r>
            <a:r>
              <a:rPr lang="en-US" sz="1600" dirty="0">
                <a:latin typeface="Times New Roman" pitchFamily="18" charset="0"/>
                <a:cs typeface="Times New Roman" pitchFamily="18" charset="0"/>
              </a:rPr>
              <a:t> Lee (</a:t>
            </a:r>
            <a:r>
              <a:rPr lang="en-US" sz="1600" dirty="0" err="1">
                <a:latin typeface="Times New Roman" pitchFamily="18" charset="0"/>
                <a:cs typeface="Times New Roman" pitchFamily="18" charset="0"/>
              </a:rPr>
              <a:t>Namseoul</a:t>
            </a:r>
            <a:r>
              <a:rPr lang="en-US" sz="1600" dirty="0">
                <a:latin typeface="Times New Roman" pitchFamily="18" charset="0"/>
                <a:cs typeface="Times New Roman" pitchFamily="18" charset="0"/>
              </a:rPr>
              <a:t> Univ.), </a:t>
            </a:r>
            <a:r>
              <a:rPr lang="en-US" sz="1600" dirty="0" err="1">
                <a:latin typeface="Times New Roman" pitchFamily="18" charset="0"/>
                <a:cs typeface="Times New Roman" pitchFamily="18" charset="0"/>
              </a:rPr>
              <a:t>Hyeongho</a:t>
            </a:r>
            <a:r>
              <a:rPr lang="en-US" sz="1600" dirty="0">
                <a:latin typeface="Times New Roman" pitchFamily="18" charset="0"/>
                <a:cs typeface="Times New Roman" pitchFamily="18" charset="0"/>
              </a:rPr>
              <a:t> Lee (</a:t>
            </a:r>
            <a:r>
              <a:rPr lang="en-US" sz="1600" dirty="0" err="1">
                <a:latin typeface="Times New Roman" pitchFamily="18" charset="0"/>
                <a:cs typeface="Times New Roman" pitchFamily="18" charset="0"/>
              </a:rPr>
              <a:t>Netvision</a:t>
            </a:r>
            <a:r>
              <a:rPr lang="en-US" sz="1600" dirty="0">
                <a:latin typeface="Times New Roman" pitchFamily="18" charset="0"/>
                <a:cs typeface="Times New Roman" pitchFamily="18" charset="0"/>
              </a:rPr>
              <a:t> Telecom Inc., Korea Univ.), </a:t>
            </a:r>
            <a:r>
              <a:rPr lang="en-US" sz="1600" dirty="0" err="1">
                <a:latin typeface="Times New Roman" pitchFamily="18" charset="0"/>
                <a:cs typeface="Times New Roman" pitchFamily="18" charset="0"/>
              </a:rPr>
              <a:t>Jinyoung</a:t>
            </a:r>
            <a:r>
              <a:rPr lang="en-US" sz="1600" dirty="0">
                <a:latin typeface="Times New Roman" pitchFamily="18" charset="0"/>
                <a:cs typeface="Times New Roman" pitchFamily="18" charset="0"/>
              </a:rPr>
              <a:t> Kim (</a:t>
            </a:r>
            <a:r>
              <a:rPr lang="en-US" sz="1600" dirty="0" err="1">
                <a:latin typeface="Times New Roman" pitchFamily="18" charset="0"/>
                <a:cs typeface="Times New Roman" pitchFamily="18" charset="0"/>
              </a:rPr>
              <a:t>Kwangwoon</a:t>
            </a:r>
            <a:r>
              <a:rPr lang="en-US" sz="1600" dirty="0">
                <a:latin typeface="Times New Roman" pitchFamily="18" charset="0"/>
                <a:cs typeface="Times New Roman" pitchFamily="18" charset="0"/>
              </a:rPr>
              <a:t> Univ.), </a:t>
            </a:r>
            <a:r>
              <a:rPr lang="en-US" sz="1600" dirty="0" err="1">
                <a:latin typeface="Times New Roman" pitchFamily="18" charset="0"/>
                <a:cs typeface="Times New Roman" pitchFamily="18" charset="0"/>
              </a:rPr>
              <a:t>Jeonggon</a:t>
            </a:r>
            <a:r>
              <a:rPr lang="en-US" sz="1600" dirty="0">
                <a:latin typeface="Times New Roman" pitchFamily="18" charset="0"/>
                <a:cs typeface="Times New Roman" pitchFamily="18" charset="0"/>
              </a:rPr>
              <a:t> Kim (Korea Polytechnic Univ.), </a:t>
            </a:r>
            <a:r>
              <a:rPr lang="en-US" sz="1600" dirty="0" err="1">
                <a:latin typeface="Times New Roman" pitchFamily="18" charset="0"/>
                <a:cs typeface="Times New Roman" pitchFamily="18" charset="0"/>
              </a:rPr>
              <a:t>Sooyoung</a:t>
            </a:r>
            <a:r>
              <a:rPr lang="en-US" sz="1600" dirty="0">
                <a:latin typeface="Times New Roman" pitchFamily="18" charset="0"/>
                <a:cs typeface="Times New Roman" pitchFamily="18" charset="0"/>
              </a:rPr>
              <a:t> Chang (SYCA), </a:t>
            </a:r>
            <a:r>
              <a:rPr lang="en-US" sz="1600" dirty="0" err="1">
                <a:latin typeface="Times New Roman" pitchFamily="18" charset="0"/>
                <a:cs typeface="Times New Roman" pitchFamily="18" charset="0"/>
              </a:rPr>
              <a:t>Minwoo</a:t>
            </a:r>
            <a:r>
              <a:rPr lang="en-US" sz="1600" dirty="0">
                <a:latin typeface="Times New Roman" pitchFamily="18" charset="0"/>
                <a:cs typeface="Times New Roman" pitchFamily="18" charset="0"/>
              </a:rPr>
              <a:t> Lee (SNUST)</a:t>
            </a:r>
            <a:endParaRPr lang="en-US" sz="1600" dirty="0" smtClean="0">
              <a:latin typeface="Times New Roman" pitchFamily="18" charset="0"/>
              <a:cs typeface="Times New Roman" pitchFamily="18" charset="0"/>
            </a:endParaRPr>
          </a:p>
          <a:p>
            <a:pPr marL="228600" algn="just"/>
            <a:endParaRPr lang="en-US" sz="1600"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 introduces the use of street light to operate the city bus system automatically. The bus will automatically stop at the bus stop, the location and real time of the bus will be sent to users accurately and quickly. </a:t>
            </a:r>
            <a:endParaRPr lang="en-US" altLang="ko-KR"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provided concept models of  Light Communication based IoT/</a:t>
            </a:r>
            <a:r>
              <a:rPr lang="en-US" sz="1600" dirty="0" err="1">
                <a:latin typeface="Times New Roman" pitchFamily="18" charset="0"/>
                <a:cs typeface="Times New Roman" pitchFamily="18" charset="0"/>
              </a:rPr>
              <a:t>IoL</a:t>
            </a:r>
            <a:r>
              <a:rPr lang="en-US" sz="1600" dirty="0">
                <a:latin typeface="Times New Roman" pitchFamily="18" charset="0"/>
                <a:cs typeface="Times New Roman" pitchFamily="18" charset="0"/>
              </a:rPr>
              <a:t> Relay Link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a:latin typeface="Times New Roman" pitchFamily="18" charset="0"/>
                <a:cs typeface="Times New Roman" pitchFamily="18" charset="0"/>
              </a:rPr>
              <a:t> </a:t>
            </a:r>
            <a:endParaRPr lang="en-US" sz="1600" dirty="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a:t>
            </a:r>
            <a:r>
              <a:rPr lang="en-US" sz="1600" dirty="0" smtClean="0">
                <a:latin typeface="Times New Roman" pitchFamily="18" charset="0"/>
                <a:cs typeface="Times New Roman" pitchFamily="18" charset="0"/>
              </a:rPr>
              <a:t>It </a:t>
            </a:r>
            <a:r>
              <a:rPr lang="en-US" sz="1600" dirty="0">
                <a:latin typeface="Times New Roman" pitchFamily="18" charset="0"/>
                <a:cs typeface="Times New Roman" pitchFamily="18" charset="0"/>
              </a:rPr>
              <a:t>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2800" b="1" dirty="0" smtClean="0">
                <a:latin typeface="Times New Roman" panose="02020603050405020304" pitchFamily="18" charset="0"/>
                <a:ea typeface="굴림" panose="020B0600000101010101" pitchFamily="50" charset="-127"/>
                <a:cs typeface="Times New Roman" panose="02020603050405020304" pitchFamily="18" charset="0"/>
              </a:rPr>
              <a:t>Contents</a:t>
            </a:r>
            <a:endParaRPr lang="en-US" sz="2800" b="1"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495300" y="2033587"/>
            <a:ext cx="86487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Help smart buses move smart, accurate automatically and quickly</a:t>
            </a: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Operation principle of smart bus is based on </a:t>
            </a:r>
            <a:r>
              <a:rPr lang="en-US" altLang="ko-KR" sz="20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 </a:t>
            </a:r>
            <a:r>
              <a:rPr lang="en-US" altLang="ko-KR" sz="20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Camcom</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Заголовок 1"/>
          <p:cNvSpPr txBox="1">
            <a:spLocks/>
          </p:cNvSpPr>
          <p:nvPr/>
        </p:nvSpPr>
        <p:spPr>
          <a:xfrm>
            <a:off x="-9525" y="476672"/>
            <a:ext cx="9144000" cy="6480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Help smart buses move smart, accurate automatically and quickly</a:t>
            </a:r>
            <a:endParaRPr lang="en-US" altLang="ko-KR" sz="2400"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29" name="Объект 2"/>
          <p:cNvSpPr txBox="1">
            <a:spLocks/>
          </p:cNvSpPr>
          <p:nvPr/>
        </p:nvSpPr>
        <p:spPr>
          <a:xfrm>
            <a:off x="3779911" y="1041121"/>
            <a:ext cx="4932661" cy="504056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50000"/>
              </a:lnSpc>
            </a:pP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A smart city is a city where traffic systems are automatically operated. Especially, public transports are operated automatically such as buses, trams, etc. The cars will move, stop and pick up passengers completely automatically without needing to human support.</a:t>
            </a:r>
          </a:p>
          <a:p>
            <a:pPr marL="628650" lvl="1" indent="-171450" algn="just">
              <a:lnSpc>
                <a:spcPct val="150000"/>
              </a:lnSpc>
              <a:buFont typeface="Times New Roman" panose="02020603050405020304" pitchFamily="18" charset="0"/>
              <a:buChar char="˗"/>
            </a:pPr>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The real-time and location of the bus should be updated continuously to send information to the electronic boards at bus stops or information applications on the internet for users to update the time as well. like the location where the bus is moving.</a:t>
            </a:r>
          </a:p>
          <a:p>
            <a:pPr marL="341313" lvl="1" indent="-341313" algn="just">
              <a:lnSpc>
                <a:spcPct val="150000"/>
              </a:lnSpc>
              <a:buFont typeface="Arial" pitchFamily="34" charset="0"/>
              <a:buChar char="•"/>
            </a:pP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200" dirty="0" err="1" smtClean="0">
                <a:latin typeface="Times New Roman" panose="02020603050405020304" pitchFamily="18" charset="0"/>
                <a:ea typeface="굴림" panose="020B0600000101010101" pitchFamily="50" charset="-127"/>
                <a:cs typeface="Times New Roman" panose="02020603050405020304" pitchFamily="18" charset="0"/>
              </a:rPr>
              <a:t>LiFi</a:t>
            </a:r>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 software / </a:t>
            </a:r>
            <a:r>
              <a:rPr lang="en-US" altLang="ko-KR" sz="1200" dirty="0" err="1" smtClean="0">
                <a:latin typeface="Times New Roman" panose="02020603050405020304" pitchFamily="18" charset="0"/>
                <a:ea typeface="굴림" panose="020B0600000101010101" pitchFamily="50" charset="-127"/>
                <a:cs typeface="Times New Roman" panose="02020603050405020304" pitchFamily="18" charset="0"/>
              </a:rPr>
              <a:t>CamCom</a:t>
            </a:r>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 technology solution to operate smart bus efficiently. Use street lights installed on both sides of the road. The light emitted from the street light will contain the coordinates, time and corresponding information. The cameras installed on the bus when receiving the street light will analyze the beam and send location, time information to the information control stations and request the car to stop as required.</a:t>
            </a:r>
            <a:endParaRPr lang="en-US" altLang="ko-KR" sz="1200" dirty="0">
              <a:solidFill>
                <a:srgbClr val="FF0000"/>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30" name="TextBox 53"/>
          <p:cNvSpPr txBox="1">
            <a:spLocks noChangeArrowheads="1"/>
          </p:cNvSpPr>
          <p:nvPr/>
        </p:nvSpPr>
        <p:spPr bwMode="auto">
          <a:xfrm>
            <a:off x="219314" y="3561635"/>
            <a:ext cx="378154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FontTx/>
              <a:buNone/>
            </a:pPr>
            <a:r>
              <a:rPr lang="en-US" altLang="ko-KR" sz="1000" b="1" dirty="0" smtClean="0">
                <a:solidFill>
                  <a:prstClr val="black"/>
                </a:solidFill>
                <a:cs typeface="Times New Roman" panose="02020603050405020304" pitchFamily="18" charset="0"/>
              </a:rPr>
              <a:t>&lt; </a:t>
            </a:r>
            <a:r>
              <a:rPr lang="en-US" altLang="ko-KR" sz="1000" b="1" dirty="0">
                <a:solidFill>
                  <a:prstClr val="black"/>
                </a:solidFill>
                <a:cs typeface="Times New Roman" panose="02020603050405020304" pitchFamily="18" charset="0"/>
              </a:rPr>
              <a:t>The bus picks up guests at the bus stop</a:t>
            </a:r>
            <a:r>
              <a:rPr lang="en-US" altLang="ko-KR" sz="1000" b="1" dirty="0" smtClean="0">
                <a:solidFill>
                  <a:prstClr val="black"/>
                </a:solidFill>
                <a:cs typeface="Times New Roman" panose="02020603050405020304" pitchFamily="18" charset="0"/>
              </a:rPr>
              <a:t>&gt;</a:t>
            </a:r>
          </a:p>
        </p:txBody>
      </p:sp>
      <p:sp>
        <p:nvSpPr>
          <p:cNvPr id="31" name="TextBox 30"/>
          <p:cNvSpPr txBox="1"/>
          <p:nvPr/>
        </p:nvSpPr>
        <p:spPr>
          <a:xfrm>
            <a:off x="3743517" y="6545570"/>
            <a:ext cx="688009" cy="307777"/>
          </a:xfrm>
          <a:prstGeom prst="rect">
            <a:avLst/>
          </a:prstGeom>
          <a:noFill/>
        </p:spPr>
        <p:txBody>
          <a:bodyPr wrap="none" rtlCol="0">
            <a:spAutoFit/>
          </a:bodyPr>
          <a:lstStyle/>
          <a:p>
            <a:r>
              <a:rPr lang="en-US" sz="1400" dirty="0" smtClean="0">
                <a:solidFill>
                  <a:prstClr val="black"/>
                </a:solidFill>
                <a:latin typeface="Times New Roman" pitchFamily="18" charset="0"/>
                <a:cs typeface="Times New Roman" pitchFamily="18" charset="0"/>
              </a:rPr>
              <a:t>Slide 3</a:t>
            </a:r>
            <a:endParaRPr lang="en-US" sz="1400" dirty="0">
              <a:solidFill>
                <a:prstClr val="black"/>
              </a:solidFill>
              <a:latin typeface="Times New Roman" pitchFamily="18" charset="0"/>
              <a:cs typeface="Times New Roman" pitchFamily="18" charset="0"/>
            </a:endParaRPr>
          </a:p>
        </p:txBody>
      </p:sp>
      <p:pic>
        <p:nvPicPr>
          <p:cNvPr id="32" name="Picture 6"/>
          <p:cNvPicPr>
            <a:picLocks noChangeAspect="1"/>
          </p:cNvPicPr>
          <p:nvPr/>
        </p:nvPicPr>
        <p:blipFill>
          <a:blip r:embed="rId3"/>
          <a:stretch>
            <a:fillRect/>
          </a:stretch>
        </p:blipFill>
        <p:spPr>
          <a:xfrm>
            <a:off x="4562475" y="3419475"/>
            <a:ext cx="19050" cy="19050"/>
          </a:xfrm>
          <a:prstGeom prst="rect">
            <a:avLst/>
          </a:prstGeom>
        </p:spPr>
      </p:pic>
      <p:sp>
        <p:nvSpPr>
          <p:cNvPr id="33" name="TextBox 53"/>
          <p:cNvSpPr txBox="1">
            <a:spLocks noChangeArrowheads="1"/>
          </p:cNvSpPr>
          <p:nvPr/>
        </p:nvSpPr>
        <p:spPr bwMode="auto">
          <a:xfrm>
            <a:off x="235538" y="5835461"/>
            <a:ext cx="378154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FontTx/>
              <a:buNone/>
            </a:pPr>
            <a:r>
              <a:rPr lang="en-US" altLang="ko-KR" sz="1000" b="1" dirty="0" smtClean="0">
                <a:solidFill>
                  <a:prstClr val="black"/>
                </a:solidFill>
                <a:cs typeface="Times New Roman" panose="02020603050405020304" pitchFamily="18" charset="0"/>
              </a:rPr>
              <a:t>&lt; The bus is moving in the city &gt;</a:t>
            </a:r>
          </a:p>
        </p:txBody>
      </p:sp>
      <p:pic>
        <p:nvPicPr>
          <p:cNvPr id="3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5614" y="1724025"/>
            <a:ext cx="3141389" cy="1837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5565" y="4005064"/>
            <a:ext cx="3133725" cy="1830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4767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Заголовок 1"/>
          <p:cNvSpPr txBox="1">
            <a:spLocks/>
          </p:cNvSpPr>
          <p:nvPr/>
        </p:nvSpPr>
        <p:spPr>
          <a:xfrm>
            <a:off x="39204" y="215915"/>
            <a:ext cx="9144000" cy="11521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28600"/>
            <a:r>
              <a:rPr lang="en-US" sz="2400" dirty="0" smtClean="0">
                <a:latin typeface="Times New Roman" pitchFamily="18" charset="0"/>
                <a:cs typeface="Times New Roman" pitchFamily="18" charset="0"/>
              </a:rPr>
              <a:t>Operation principle of smart airport is based on </a:t>
            </a:r>
            <a:r>
              <a:rPr lang="en-US" sz="2400" dirty="0" err="1" smtClean="0">
                <a:latin typeface="Times New Roman" pitchFamily="18" charset="0"/>
                <a:cs typeface="Times New Roman" pitchFamily="18" charset="0"/>
              </a:rPr>
              <a:t>Lifi</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Camcom</a:t>
            </a:r>
            <a:endParaRPr lang="en-US" sz="2400" dirty="0">
              <a:latin typeface="Times New Roman" pitchFamily="18" charset="0"/>
              <a:cs typeface="Times New Roman" pitchFamily="18" charset="0"/>
            </a:endParaRPr>
          </a:p>
        </p:txBody>
      </p:sp>
      <p:sp>
        <p:nvSpPr>
          <p:cNvPr id="16" name="TextBox 15"/>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17" name="Content Placeholder 2"/>
          <p:cNvSpPr txBox="1">
            <a:spLocks/>
          </p:cNvSpPr>
          <p:nvPr/>
        </p:nvSpPr>
        <p:spPr>
          <a:xfrm>
            <a:off x="5037257" y="1368043"/>
            <a:ext cx="4104456" cy="361588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1400" b="1"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r>
              <a:rPr lang="en-US" altLang="ko-KR" sz="1400" b="1"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CamCom</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Link </a:t>
            </a:r>
          </a:p>
          <a:p>
            <a:pPr marL="628650" lvl="1" indent="-171450" algn="just">
              <a:lnSpc>
                <a:spcPct val="150000"/>
              </a:lnSpc>
              <a:buFont typeface="Times New Roman" panose="02020603050405020304" pitchFamily="18" charset="0"/>
              <a:buChar char="˗"/>
            </a:pPr>
            <a:r>
              <a:rPr lang="en-US" altLang="ko-KR" sz="1200" dirty="0" err="1"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LED Lighting Systems</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PD /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Camera</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085850" lvl="2" indent="-171450" algn="just">
              <a:lnSpc>
                <a:spcPct val="150000"/>
              </a:lnSpc>
              <a:buFont typeface="Verdana" panose="020B0604030504040204" pitchFamily="34" charset="0"/>
              <a:buChar char="□"/>
            </a:pP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a:t>
            </a: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Offset-VPWM, Multilevel PPM, Inverted PPM, Subcarrier PPM, DSSS SIK etc.</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a:t>
            </a:r>
            <a:r>
              <a:rPr lang="en-US" altLang="ko-KR" sz="12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LoS</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(Line of Sight)</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2m ~ 200m</a:t>
            </a:r>
            <a:endPar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8" name="TextBox 53"/>
          <p:cNvSpPr txBox="1">
            <a:spLocks noChangeArrowheads="1"/>
          </p:cNvSpPr>
          <p:nvPr/>
        </p:nvSpPr>
        <p:spPr bwMode="auto">
          <a:xfrm>
            <a:off x="33210" y="4851104"/>
            <a:ext cx="500404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a:ea typeface="굴림" panose="020B0600000101010101" pitchFamily="50" charset="-127"/>
                <a:cs typeface="Times New Roman" panose="02020603050405020304" pitchFamily="18" charset="0"/>
              </a:rPr>
              <a:t>VLC Link through </a:t>
            </a:r>
            <a:r>
              <a:rPr lang="en-US" altLang="ko-KR" sz="1000" b="1" dirty="0" smtClean="0">
                <a:ea typeface="굴림" panose="020B0600000101010101" pitchFamily="50" charset="-127"/>
                <a:cs typeface="Times New Roman" panose="02020603050405020304" pitchFamily="18" charset="0"/>
              </a:rPr>
              <a:t>Street </a:t>
            </a:r>
            <a:r>
              <a:rPr lang="en-US" altLang="ko-KR" sz="1000" b="1" dirty="0">
                <a:ea typeface="굴림" panose="020B0600000101010101" pitchFamily="50" charset="-127"/>
                <a:cs typeface="Times New Roman" panose="02020603050405020304" pitchFamily="18" charset="0"/>
              </a:rPr>
              <a:t>Lighting System for </a:t>
            </a:r>
            <a:r>
              <a:rPr lang="en-US" altLang="ko-KR" sz="1000" b="1" dirty="0" smtClean="0">
                <a:ea typeface="굴림" panose="020B0600000101010101" pitchFamily="50" charset="-127"/>
                <a:cs typeface="Times New Roman" panose="02020603050405020304" pitchFamily="18" charset="0"/>
              </a:rPr>
              <a:t>Operating city bus</a:t>
            </a:r>
            <a:r>
              <a:rPr kumimoji="0" lang="en-US" altLang="ko-KR" sz="1000" b="1" dirty="0" smtClean="0">
                <a:cs typeface="Times New Roman" panose="02020603050405020304" pitchFamily="18" charset="0"/>
              </a:rPr>
              <a:t>&gt;</a:t>
            </a:r>
          </a:p>
        </p:txBody>
      </p:sp>
      <p:sp>
        <p:nvSpPr>
          <p:cNvPr id="19" name="직사각형 31"/>
          <p:cNvSpPr/>
          <p:nvPr/>
        </p:nvSpPr>
        <p:spPr>
          <a:xfrm>
            <a:off x="442599" y="5020816"/>
            <a:ext cx="8211185" cy="1346331"/>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Using street lights to transmit and receive information from the bus to the control center, the control center will update and send back the coordinates of the vehicles, stops, the number of passengers on the vehicle, Real-time vehicle up data storage center. This information will be sent to electronic boards at bus stops or information applications that users can access.</a:t>
            </a:r>
          </a:p>
        </p:txBody>
      </p:sp>
      <p:pic>
        <p:nvPicPr>
          <p:cNvPr id="2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220" y="1284502"/>
            <a:ext cx="1021890" cy="1016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Rectangle 72"/>
          <p:cNvSpPr/>
          <p:nvPr/>
        </p:nvSpPr>
        <p:spPr>
          <a:xfrm>
            <a:off x="324571" y="1107390"/>
            <a:ext cx="2396810" cy="246221"/>
          </a:xfrm>
          <a:prstGeom prst="rect">
            <a:avLst/>
          </a:prstGeom>
        </p:spPr>
        <p:txBody>
          <a:bodyPr wrap="none">
            <a:spAutoFit/>
          </a:bodyPr>
          <a:lstStyle/>
          <a:p>
            <a:r>
              <a:rPr lang="en-US" sz="1000" b="1" dirty="0"/>
              <a:t>C</a:t>
            </a:r>
            <a:r>
              <a:rPr lang="en-US" sz="1000" b="1" dirty="0" smtClean="0"/>
              <a:t>ontrol room (Send information to cloud)</a:t>
            </a:r>
            <a:endParaRPr lang="en-US" sz="1000" b="1" dirty="0"/>
          </a:p>
        </p:txBody>
      </p:sp>
      <p:sp>
        <p:nvSpPr>
          <p:cNvPr id="23" name="Rectangle 79"/>
          <p:cNvSpPr/>
          <p:nvPr/>
        </p:nvSpPr>
        <p:spPr>
          <a:xfrm>
            <a:off x="2207941" y="1392888"/>
            <a:ext cx="1891865" cy="246221"/>
          </a:xfrm>
          <a:prstGeom prst="rect">
            <a:avLst/>
          </a:prstGeom>
        </p:spPr>
        <p:txBody>
          <a:bodyPr wrap="none">
            <a:spAutoFit/>
          </a:bodyPr>
          <a:lstStyle/>
          <a:p>
            <a:r>
              <a:rPr lang="en-US" sz="1000" b="1" dirty="0" smtClean="0"/>
              <a:t>Send signal to other bus by light</a:t>
            </a:r>
            <a:endParaRPr lang="en-US" sz="1000" b="1" dirty="0"/>
          </a:p>
        </p:txBody>
      </p:sp>
      <p:cxnSp>
        <p:nvCxnSpPr>
          <p:cNvPr id="25" name="Straight Arrow Connector 80"/>
          <p:cNvCxnSpPr/>
          <p:nvPr/>
        </p:nvCxnSpPr>
        <p:spPr>
          <a:xfrm flipV="1">
            <a:off x="1597427" y="2114928"/>
            <a:ext cx="428693" cy="372114"/>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pic>
        <p:nvPicPr>
          <p:cNvPr id="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0674" y="1674578"/>
            <a:ext cx="2983036" cy="2572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1747" y="1965875"/>
            <a:ext cx="319584" cy="1042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Isosceles Triangle 45"/>
          <p:cNvSpPr/>
          <p:nvPr/>
        </p:nvSpPr>
        <p:spPr>
          <a:xfrm rot="19518398">
            <a:off x="346060" y="3333471"/>
            <a:ext cx="804307" cy="1129953"/>
          </a:xfrm>
          <a:prstGeom prst="triangle">
            <a:avLst>
              <a:gd name="adj" fmla="val 53585"/>
            </a:avLst>
          </a:prstGeom>
          <a:solidFill>
            <a:srgbClr val="FFFF0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36449" y="3568769"/>
            <a:ext cx="98783" cy="125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TextBox 29"/>
          <p:cNvSpPr txBox="1"/>
          <p:nvPr/>
        </p:nvSpPr>
        <p:spPr>
          <a:xfrm rot="2289638">
            <a:off x="1474942" y="3218865"/>
            <a:ext cx="1232372" cy="246221"/>
          </a:xfrm>
          <a:prstGeom prst="rect">
            <a:avLst/>
          </a:prstGeom>
          <a:noFill/>
        </p:spPr>
        <p:txBody>
          <a:bodyPr wrap="square" rtlCol="0">
            <a:spAutoFit/>
          </a:bodyPr>
          <a:lstStyle/>
          <a:p>
            <a:r>
              <a:rPr lang="en-US" sz="1000" b="1" dirty="0" smtClean="0">
                <a:solidFill>
                  <a:srgbClr val="F37021"/>
                </a:solidFill>
              </a:rPr>
              <a:t>1001001010101010</a:t>
            </a:r>
            <a:endParaRPr lang="en-US" sz="1000" b="1" dirty="0">
              <a:solidFill>
                <a:srgbClr val="F37021"/>
              </a:solidFill>
            </a:endParaRPr>
          </a:p>
        </p:txBody>
      </p:sp>
      <p:pic>
        <p:nvPicPr>
          <p:cNvPr id="31"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71971" y="2834901"/>
            <a:ext cx="111246" cy="141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Isosceles Triangle 62"/>
          <p:cNvSpPr/>
          <p:nvPr/>
        </p:nvSpPr>
        <p:spPr>
          <a:xfrm rot="19974929">
            <a:off x="2936952" y="1966591"/>
            <a:ext cx="770893" cy="1348676"/>
          </a:xfrm>
          <a:prstGeom prst="triangle">
            <a:avLst>
              <a:gd name="adj" fmla="val 53585"/>
            </a:avLst>
          </a:prstGeom>
          <a:solidFill>
            <a:srgbClr val="FFFF0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rot="3453829">
            <a:off x="2726296" y="2489697"/>
            <a:ext cx="1265741" cy="246221"/>
          </a:xfrm>
          <a:prstGeom prst="rect">
            <a:avLst/>
          </a:prstGeom>
          <a:noFill/>
        </p:spPr>
        <p:txBody>
          <a:bodyPr wrap="square" rtlCol="0">
            <a:spAutoFit/>
          </a:bodyPr>
          <a:lstStyle/>
          <a:p>
            <a:r>
              <a:rPr lang="en-US" sz="1000" b="1" dirty="0" smtClean="0">
                <a:solidFill>
                  <a:srgbClr val="F37021"/>
                </a:solidFill>
              </a:rPr>
              <a:t>100100101010</a:t>
            </a:r>
            <a:endParaRPr lang="en-US" sz="1000" b="1" dirty="0">
              <a:solidFill>
                <a:srgbClr val="F37021"/>
              </a:solidFill>
            </a:endParaRPr>
          </a:p>
        </p:txBody>
      </p:sp>
      <p:sp>
        <p:nvSpPr>
          <p:cNvPr id="34" name="TextBox 33"/>
          <p:cNvSpPr txBox="1"/>
          <p:nvPr/>
        </p:nvSpPr>
        <p:spPr>
          <a:xfrm>
            <a:off x="3932108" y="2725954"/>
            <a:ext cx="670183" cy="276999"/>
          </a:xfrm>
          <a:prstGeom prst="rect">
            <a:avLst/>
          </a:prstGeom>
          <a:noFill/>
        </p:spPr>
        <p:txBody>
          <a:bodyPr wrap="none" rtlCol="0">
            <a:spAutoFit/>
          </a:bodyPr>
          <a:lstStyle/>
          <a:p>
            <a:r>
              <a:rPr lang="en-US" sz="1200" b="1" dirty="0" smtClean="0"/>
              <a:t>Camera</a:t>
            </a:r>
            <a:endParaRPr lang="en-US" sz="1200" b="1" dirty="0"/>
          </a:p>
        </p:txBody>
      </p:sp>
      <p:cxnSp>
        <p:nvCxnSpPr>
          <p:cNvPr id="35" name="Straight Arrow Connector 65"/>
          <p:cNvCxnSpPr>
            <a:stCxn id="34" idx="1"/>
          </p:cNvCxnSpPr>
          <p:nvPr/>
        </p:nvCxnSpPr>
        <p:spPr>
          <a:xfrm flipH="1">
            <a:off x="3583217" y="2864454"/>
            <a:ext cx="348891" cy="41289"/>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476681" y="3885986"/>
            <a:ext cx="670183" cy="276999"/>
          </a:xfrm>
          <a:prstGeom prst="rect">
            <a:avLst/>
          </a:prstGeom>
          <a:noFill/>
        </p:spPr>
        <p:txBody>
          <a:bodyPr wrap="none" rtlCol="0">
            <a:spAutoFit/>
          </a:bodyPr>
          <a:lstStyle/>
          <a:p>
            <a:r>
              <a:rPr lang="en-US" sz="1200" b="1" dirty="0" smtClean="0"/>
              <a:t>Camera</a:t>
            </a:r>
            <a:endParaRPr lang="en-US" sz="1200" b="1" dirty="0"/>
          </a:p>
        </p:txBody>
      </p:sp>
      <p:cxnSp>
        <p:nvCxnSpPr>
          <p:cNvPr id="37" name="Straight Arrow Connector 67"/>
          <p:cNvCxnSpPr/>
          <p:nvPr/>
        </p:nvCxnSpPr>
        <p:spPr>
          <a:xfrm flipV="1">
            <a:off x="1876832" y="3694583"/>
            <a:ext cx="559617" cy="238473"/>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399226" y="1853376"/>
            <a:ext cx="1297566" cy="861774"/>
          </a:xfrm>
          <a:prstGeom prst="rect">
            <a:avLst/>
          </a:prstGeom>
          <a:noFill/>
        </p:spPr>
        <p:txBody>
          <a:bodyPr wrap="square" rtlCol="0">
            <a:spAutoFit/>
          </a:bodyPr>
          <a:lstStyle/>
          <a:p>
            <a:pPr algn="ctr"/>
            <a:r>
              <a:rPr lang="en-US" sz="1000" b="1" dirty="0" smtClean="0"/>
              <a:t>Signal contain bus </a:t>
            </a:r>
            <a:r>
              <a:rPr lang="en-US" sz="1000" b="1" dirty="0"/>
              <a:t>location information, </a:t>
            </a:r>
            <a:r>
              <a:rPr lang="en-US" sz="1000" b="1" dirty="0" smtClean="0"/>
              <a:t>bus stop location, real time…. </a:t>
            </a:r>
            <a:endParaRPr lang="en-US" sz="1000" b="1" dirty="0"/>
          </a:p>
        </p:txBody>
      </p:sp>
      <p:cxnSp>
        <p:nvCxnSpPr>
          <p:cNvPr id="39" name="Straight Arrow Connector 69"/>
          <p:cNvCxnSpPr/>
          <p:nvPr/>
        </p:nvCxnSpPr>
        <p:spPr>
          <a:xfrm flipH="1">
            <a:off x="2983151" y="3568769"/>
            <a:ext cx="842373" cy="480337"/>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40" name="Rectangle 70"/>
          <p:cNvSpPr/>
          <p:nvPr/>
        </p:nvSpPr>
        <p:spPr>
          <a:xfrm rot="19775772">
            <a:off x="2147250" y="3880909"/>
            <a:ext cx="2760692" cy="246221"/>
          </a:xfrm>
          <a:prstGeom prst="rect">
            <a:avLst/>
          </a:prstGeom>
        </p:spPr>
        <p:txBody>
          <a:bodyPr wrap="none">
            <a:spAutoFit/>
          </a:bodyPr>
          <a:lstStyle/>
          <a:p>
            <a:r>
              <a:rPr lang="en-US" sz="1000" b="1" dirty="0"/>
              <a:t>Receive stop signal request from </a:t>
            </a:r>
            <a:r>
              <a:rPr lang="en-US" sz="1000" b="1" dirty="0" smtClean="0"/>
              <a:t>LED at bus stop</a:t>
            </a:r>
            <a:endParaRPr lang="en-US" sz="1000" b="1" dirty="0"/>
          </a:p>
        </p:txBody>
      </p:sp>
      <p:sp>
        <p:nvSpPr>
          <p:cNvPr id="41" name="TextBox 40"/>
          <p:cNvSpPr txBox="1"/>
          <p:nvPr/>
        </p:nvSpPr>
        <p:spPr>
          <a:xfrm>
            <a:off x="590181" y="2911088"/>
            <a:ext cx="1297566" cy="861774"/>
          </a:xfrm>
          <a:prstGeom prst="rect">
            <a:avLst/>
          </a:prstGeom>
          <a:noFill/>
        </p:spPr>
        <p:txBody>
          <a:bodyPr wrap="square" rtlCol="0">
            <a:spAutoFit/>
          </a:bodyPr>
          <a:lstStyle/>
          <a:p>
            <a:pPr algn="ctr"/>
            <a:r>
              <a:rPr lang="en-US" sz="1000" b="1" dirty="0" smtClean="0"/>
              <a:t>Signal contain bus location </a:t>
            </a:r>
            <a:r>
              <a:rPr lang="en-US" sz="1000" b="1" dirty="0"/>
              <a:t>information, </a:t>
            </a:r>
            <a:r>
              <a:rPr lang="en-US" sz="1000" b="1" dirty="0" smtClean="0"/>
              <a:t>bus stop location, real time …. </a:t>
            </a:r>
            <a:endParaRPr lang="en-US" sz="1000" b="1" dirty="0"/>
          </a:p>
        </p:txBody>
      </p:sp>
      <p:sp>
        <p:nvSpPr>
          <p:cNvPr id="42" name="Rectangle 73"/>
          <p:cNvSpPr/>
          <p:nvPr/>
        </p:nvSpPr>
        <p:spPr>
          <a:xfrm rot="1616748">
            <a:off x="1276739" y="1936229"/>
            <a:ext cx="1996059" cy="246221"/>
          </a:xfrm>
          <a:prstGeom prst="rect">
            <a:avLst/>
          </a:prstGeom>
        </p:spPr>
        <p:txBody>
          <a:bodyPr wrap="none">
            <a:spAutoFit/>
          </a:bodyPr>
          <a:lstStyle/>
          <a:p>
            <a:r>
              <a:rPr lang="en-US" sz="1000" b="1" dirty="0" smtClean="0"/>
              <a:t>Send information to Control room</a:t>
            </a:r>
            <a:endParaRPr lang="en-US" sz="1000" b="1" dirty="0"/>
          </a:p>
        </p:txBody>
      </p:sp>
      <p:cxnSp>
        <p:nvCxnSpPr>
          <p:cNvPr id="43" name="Straight Arrow Connector 74"/>
          <p:cNvCxnSpPr/>
          <p:nvPr/>
        </p:nvCxnSpPr>
        <p:spPr>
          <a:xfrm flipH="1" flipV="1">
            <a:off x="1400444" y="1427241"/>
            <a:ext cx="1742499" cy="873744"/>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85"/>
          <p:cNvCxnSpPr/>
          <p:nvPr/>
        </p:nvCxnSpPr>
        <p:spPr>
          <a:xfrm>
            <a:off x="618837" y="2207319"/>
            <a:ext cx="857844" cy="60808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45" name="Rectangle 90"/>
          <p:cNvSpPr/>
          <p:nvPr/>
        </p:nvSpPr>
        <p:spPr>
          <a:xfrm rot="2132892">
            <a:off x="296146" y="2466204"/>
            <a:ext cx="1244251" cy="246221"/>
          </a:xfrm>
          <a:prstGeom prst="rect">
            <a:avLst/>
          </a:prstGeom>
        </p:spPr>
        <p:txBody>
          <a:bodyPr wrap="none">
            <a:spAutoFit/>
          </a:bodyPr>
          <a:lstStyle/>
          <a:p>
            <a:r>
              <a:rPr lang="en-US" sz="1000" b="1" dirty="0" smtClean="0"/>
              <a:t>Send request to bus</a:t>
            </a:r>
            <a:endParaRPr lang="en-US" sz="1000" b="1" dirty="0"/>
          </a:p>
        </p:txBody>
      </p:sp>
      <p:pic>
        <p:nvPicPr>
          <p:cNvPr id="46" name="Picture 9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337" y="3431800"/>
            <a:ext cx="319584" cy="1042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Isosceles Triangle 94"/>
          <p:cNvSpPr/>
          <p:nvPr/>
        </p:nvSpPr>
        <p:spPr>
          <a:xfrm rot="18715812">
            <a:off x="1817004" y="2959812"/>
            <a:ext cx="804307" cy="1129953"/>
          </a:xfrm>
          <a:prstGeom prst="triangle">
            <a:avLst>
              <a:gd name="adj" fmla="val 53585"/>
            </a:avLst>
          </a:prstGeom>
          <a:solidFill>
            <a:srgbClr val="FFFF0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Isosceles Triangle 95"/>
          <p:cNvSpPr/>
          <p:nvPr/>
        </p:nvSpPr>
        <p:spPr>
          <a:xfrm rot="18715812">
            <a:off x="1690544" y="2835378"/>
            <a:ext cx="804307" cy="1129953"/>
          </a:xfrm>
          <a:prstGeom prst="triangle">
            <a:avLst>
              <a:gd name="adj" fmla="val 53585"/>
            </a:avLst>
          </a:prstGeom>
          <a:solidFill>
            <a:srgbClr val="FFFF0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rot="3453829">
            <a:off x="253081" y="3925995"/>
            <a:ext cx="1265741" cy="246221"/>
          </a:xfrm>
          <a:prstGeom prst="rect">
            <a:avLst/>
          </a:prstGeom>
          <a:noFill/>
        </p:spPr>
        <p:txBody>
          <a:bodyPr wrap="square" rtlCol="0">
            <a:spAutoFit/>
          </a:bodyPr>
          <a:lstStyle/>
          <a:p>
            <a:r>
              <a:rPr lang="en-US" sz="1000" b="1" dirty="0" smtClean="0">
                <a:solidFill>
                  <a:srgbClr val="F37021"/>
                </a:solidFill>
              </a:rPr>
              <a:t>100100101010</a:t>
            </a:r>
            <a:endParaRPr lang="en-US" sz="1000" b="1" dirty="0">
              <a:solidFill>
                <a:srgbClr val="F37021"/>
              </a:solidFill>
            </a:endParaRPr>
          </a:p>
        </p:txBody>
      </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976876"/>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2800" b="1" dirty="0">
                <a:latin typeface="Times New Roman" panose="02020603050405020304" pitchFamily="18" charset="0"/>
                <a:cs typeface="Times New Roman" panose="02020603050405020304" pitchFamily="18" charset="0"/>
              </a:rPr>
              <a:t>Conclusion</a:t>
            </a:r>
            <a:endParaRPr lang="en-US" sz="2800" b="1"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457200" y="2057400"/>
            <a:ext cx="8001000" cy="3581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Proposing smart bus operation solution with </a:t>
            </a:r>
            <a:r>
              <a:rPr lang="en-US" altLang="ko-KR" sz="20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 </a:t>
            </a:r>
            <a:r>
              <a:rPr lang="en-US" altLang="ko-KR" sz="20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CamCom</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technology.</a:t>
            </a:r>
          </a:p>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the lighting system from both sides of the road through </a:t>
            </a:r>
            <a:r>
              <a:rPr lang="en-US" altLang="ko-KR" sz="20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 </a:t>
            </a:r>
            <a:r>
              <a:rPr lang="en-US" altLang="ko-KR" sz="20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CamCom</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technology to connect buses and connect buses to the central control room and bus stops.</a:t>
            </a:r>
          </a:p>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Reduce labor costs, automate systems and operate systems accurately and optimally</a:t>
            </a: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smtClean="0">
                <a:latin typeface="Times New Roman" pitchFamily="18" charset="0"/>
                <a:cs typeface="Times New Roman" pitchFamily="18" charset="0"/>
              </a:rPr>
              <a:t>Slide 5</a:t>
            </a:r>
            <a:endParaRPr lang="en-US" sz="1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11904</TotalTime>
  <Words>546</Words>
  <Application>Microsoft Office PowerPoint</Application>
  <PresentationFormat>화면 슬라이드 쇼(4:3)</PresentationFormat>
  <Paragraphs>74</Paragraphs>
  <Slides>5</Slides>
  <Notes>5</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5</vt:i4>
      </vt:variant>
    </vt:vector>
  </HeadingPairs>
  <TitlesOfParts>
    <vt:vector size="12" baseType="lpstr">
      <vt:lpstr>굴림</vt:lpstr>
      <vt:lpstr>맑은 고딕</vt:lpstr>
      <vt:lpstr>Arial</vt:lpstr>
      <vt:lpstr>Calibri</vt:lpstr>
      <vt:lpstr>Times New Roman</vt:lpstr>
      <vt:lpstr>Verdana</vt:lpstr>
      <vt:lpstr>Office Theme</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MinWoo Lee</cp:lastModifiedBy>
  <cp:revision>612</cp:revision>
  <cp:lastPrinted>2017-05-07T15:48:38Z</cp:lastPrinted>
  <dcterms:created xsi:type="dcterms:W3CDTF">2010-05-15T17:50:32Z</dcterms:created>
  <dcterms:modified xsi:type="dcterms:W3CDTF">2019-11-12T01:31:59Z</dcterms:modified>
</cp:coreProperties>
</file>