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62" d="100"/>
          <a:sy n="62" d="100"/>
        </p:scale>
        <p:origin x="39" y="53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11/11/2019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9812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a:t>
            </a:r>
            <a:r>
              <a:rPr lang="en-US" sz="1400" b="1" dirty="0">
                <a:latin typeface="Times New Roman" pitchFamily="18" charset="0"/>
                <a:cs typeface="Times New Roman" pitchFamily="18" charset="0"/>
              </a:rPr>
              <a:t>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15-19-0515-00-0vat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2018</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15-18-0368-00-0vat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11/11/2019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11/11/2019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11" Type="http://schemas.microsoft.com/office/2007/relationships/hdphoto" Target="../media/hdphoto2.wdp"/><Relationship Id="rId5" Type="http://schemas.openxmlformats.org/officeDocument/2006/relationships/image" Target="../media/image4.jpeg"/><Relationship Id="rId10" Type="http://schemas.openxmlformats.org/officeDocument/2006/relationships/image" Target="../media/image8.png"/><Relationship Id="rId4" Type="http://schemas.openxmlformats.org/officeDocument/2006/relationships/image" Target="../media/image3.jpe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35531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US" altLang="ko-KR" sz="1600" dirty="0" smtClean="0">
                <a:latin typeface="Times New Roman" panose="02020603050405020304" pitchFamily="18" charset="0"/>
                <a:cs typeface="Times New Roman" panose="02020603050405020304" pitchFamily="18" charset="0"/>
              </a:rPr>
              <a:t>Electric </a:t>
            </a:r>
            <a:r>
              <a:rPr lang="en-US" altLang="ko-KR" sz="1600" dirty="0" err="1">
                <a:latin typeface="Times New Roman" panose="02020603050405020304" pitchFamily="18" charset="0"/>
                <a:cs typeface="Times New Roman" panose="02020603050405020304" pitchFamily="18" charset="0"/>
              </a:rPr>
              <a:t>K</a:t>
            </a:r>
            <a:r>
              <a:rPr lang="en-US" altLang="ko-KR" sz="1600" dirty="0" err="1" smtClean="0">
                <a:latin typeface="Times New Roman" panose="02020603050405020304" pitchFamily="18" charset="0"/>
                <a:cs typeface="Times New Roman" panose="02020603050405020304" pitchFamily="18" charset="0"/>
              </a:rPr>
              <a:t>ickscooter</a:t>
            </a:r>
            <a:r>
              <a:rPr lang="en-US" altLang="ko-KR" sz="1600" dirty="0" smtClean="0">
                <a:latin typeface="Times New Roman" panose="02020603050405020304" pitchFamily="18" charset="0"/>
                <a:cs typeface="Times New Roman" panose="02020603050405020304" pitchFamily="18" charset="0"/>
              </a:rPr>
              <a:t> </a:t>
            </a:r>
            <a:r>
              <a:rPr lang="en-US" altLang="ko-KR" sz="1600" dirty="0">
                <a:latin typeface="Times New Roman" panose="02020603050405020304" pitchFamily="18" charset="0"/>
                <a:cs typeface="Times New Roman" panose="02020603050405020304" pitchFamily="18" charset="0"/>
              </a:rPr>
              <a:t>Using Transparent Display based </a:t>
            </a:r>
            <a:r>
              <a:rPr lang="en-US" altLang="ko-KR" sz="1600" dirty="0" smtClean="0">
                <a:latin typeface="Times New Roman" panose="02020603050405020304" pitchFamily="18" charset="0"/>
                <a:cs typeface="Times New Roman" panose="02020603050405020304" pitchFamily="18" charset="0"/>
              </a:rPr>
              <a:t>Signage </a:t>
            </a:r>
            <a:r>
              <a:rPr lang="en-US" altLang="ko-KR" sz="1600" dirty="0">
                <a:latin typeface="Times New Roman" panose="02020603050405020304" pitchFamily="18" charset="0"/>
                <a:cs typeface="Times New Roman" panose="02020603050405020304" pitchFamily="18" charset="0"/>
              </a:rPr>
              <a:t>for accident preventing </a:t>
            </a: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November 2019</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Jaesang</a:t>
            </a:r>
            <a:r>
              <a:rPr lang="en-US" altLang="ko-KR" sz="1600" dirty="0">
                <a:latin typeface="Times New Roman" pitchFamily="18" charset="0"/>
                <a:cs typeface="Times New Roman" pitchFamily="18" charset="0"/>
              </a:rPr>
              <a:t> Cha, </a:t>
            </a:r>
            <a:r>
              <a:rPr lang="en-US" altLang="ko-KR" sz="1600" dirty="0" err="1">
                <a:latin typeface="Times New Roman" pitchFamily="18" charset="0"/>
                <a:cs typeface="Times New Roman" pitchFamily="18" charset="0"/>
              </a:rPr>
              <a:t>Gooman</a:t>
            </a:r>
            <a:r>
              <a:rPr lang="en-US" altLang="ko-KR" sz="1600" dirty="0">
                <a:latin typeface="Times New Roman" pitchFamily="18" charset="0"/>
                <a:cs typeface="Times New Roman" pitchFamily="18" charset="0"/>
              </a:rPr>
              <a:t> Park, </a:t>
            </a:r>
            <a:r>
              <a:rPr lang="en-US" altLang="ko-KR" sz="1600" dirty="0" err="1">
                <a:latin typeface="Times New Roman" pitchFamily="18" charset="0"/>
                <a:cs typeface="Times New Roman" pitchFamily="18" charset="0"/>
              </a:rPr>
              <a:t>Taeho</a:t>
            </a:r>
            <a:r>
              <a:rPr lang="en-US" altLang="ko-KR" sz="1600" dirty="0">
                <a:latin typeface="Times New Roman" pitchFamily="18" charset="0"/>
                <a:cs typeface="Times New Roman" pitchFamily="18" charset="0"/>
              </a:rPr>
              <a:t> Kim, </a:t>
            </a:r>
            <a:r>
              <a:rPr lang="en-US" altLang="ko-KR" sz="1600" dirty="0" err="1">
                <a:latin typeface="Times New Roman" pitchFamily="18" charset="0"/>
                <a:cs typeface="Times New Roman" pitchFamily="18" charset="0"/>
              </a:rPr>
              <a:t>Jungdo</a:t>
            </a:r>
            <a:r>
              <a:rPr lang="en-US" altLang="ko-KR" sz="1600" dirty="0">
                <a:latin typeface="Times New Roman" pitchFamily="18" charset="0"/>
                <a:cs typeface="Times New Roman" pitchFamily="18" charset="0"/>
              </a:rPr>
              <a:t> Han, </a:t>
            </a:r>
            <a:r>
              <a:rPr lang="en-US" altLang="ko-KR" sz="1600" dirty="0" err="1">
                <a:latin typeface="Times New Roman" pitchFamily="18" charset="0"/>
                <a:cs typeface="Times New Roman" pitchFamily="18" charset="0"/>
              </a:rPr>
              <a:t>Seungkyun</a:t>
            </a:r>
            <a:r>
              <a:rPr lang="en-US" altLang="ko-KR" sz="1600" dirty="0">
                <a:latin typeface="Times New Roman" pitchFamily="18" charset="0"/>
                <a:cs typeface="Times New Roman" pitchFamily="18" charset="0"/>
              </a:rPr>
              <a:t> Kim (SNUST), </a:t>
            </a:r>
            <a:r>
              <a:rPr lang="en-US" altLang="ko-KR" sz="1600" dirty="0" err="1">
                <a:latin typeface="Times New Roman" pitchFamily="18" charset="0"/>
                <a:cs typeface="Times New Roman" pitchFamily="18" charset="0"/>
              </a:rPr>
              <a:t>Hyoungkyu</a:t>
            </a:r>
            <a:r>
              <a:rPr lang="en-US" altLang="ko-KR" sz="1600" dirty="0">
                <a:latin typeface="Times New Roman" pitchFamily="18" charset="0"/>
                <a:cs typeface="Times New Roman" pitchFamily="18" charset="0"/>
              </a:rPr>
              <a:t> Song, </a:t>
            </a:r>
            <a:r>
              <a:rPr lang="en-US" altLang="ko-KR" sz="1600" dirty="0" err="1">
                <a:latin typeface="Times New Roman" pitchFamily="18" charset="0"/>
                <a:cs typeface="Times New Roman" pitchFamily="18" charset="0"/>
              </a:rPr>
              <a:t>Jaehyun</a:t>
            </a:r>
            <a:r>
              <a:rPr lang="en-US" altLang="ko-KR" sz="1600" dirty="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Roh</a:t>
            </a:r>
            <a:r>
              <a:rPr lang="en-US" altLang="ko-KR" sz="1600" dirty="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Sejong</a:t>
            </a:r>
            <a:r>
              <a:rPr lang="en-US" altLang="ko-KR" sz="1600" dirty="0">
                <a:latin typeface="Times New Roman" pitchFamily="18" charset="0"/>
                <a:cs typeface="Times New Roman" pitchFamily="18" charset="0"/>
              </a:rPr>
              <a:t> Univ.), </a:t>
            </a:r>
            <a:r>
              <a:rPr lang="en-US" altLang="ko-KR" sz="1600" dirty="0" err="1">
                <a:latin typeface="Times New Roman" pitchFamily="18" charset="0"/>
                <a:cs typeface="Times New Roman" pitchFamily="18" charset="0"/>
              </a:rPr>
              <a:t>Jihye</a:t>
            </a:r>
            <a:r>
              <a:rPr lang="en-US" altLang="ko-KR" sz="1600" dirty="0">
                <a:latin typeface="Times New Roman" pitchFamily="18" charset="0"/>
                <a:cs typeface="Times New Roman" pitchFamily="18" charset="0"/>
              </a:rPr>
              <a:t> Jeon (</a:t>
            </a:r>
            <a:r>
              <a:rPr lang="en-US" altLang="ko-KR" sz="1600" dirty="0" err="1">
                <a:latin typeface="Times New Roman" pitchFamily="18" charset="0"/>
                <a:cs typeface="Times New Roman" pitchFamily="18" charset="0"/>
              </a:rPr>
              <a:t>STans</a:t>
            </a:r>
            <a:r>
              <a:rPr lang="en-US" altLang="ko-KR" sz="1600" dirty="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lnc</a:t>
            </a:r>
            <a:r>
              <a:rPr lang="en-US" altLang="ko-KR" sz="1600" dirty="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Timur</a:t>
            </a:r>
            <a:r>
              <a:rPr lang="en-US" altLang="ko-KR" sz="1600" dirty="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Khudaybergenov</a:t>
            </a:r>
            <a:r>
              <a:rPr lang="en-US" altLang="ko-KR" sz="1600" dirty="0">
                <a:latin typeface="Times New Roman" pitchFamily="18" charset="0"/>
                <a:cs typeface="Times New Roman" pitchFamily="18" charset="0"/>
              </a:rPr>
              <a:t> (SNUST), </a:t>
            </a:r>
            <a:r>
              <a:rPr lang="en-US" altLang="ko-KR" sz="1600" dirty="0" err="1">
                <a:latin typeface="Times New Roman" pitchFamily="18" charset="0"/>
                <a:cs typeface="Times New Roman" pitchFamily="18" charset="0"/>
              </a:rPr>
              <a:t>Sooyoung</a:t>
            </a:r>
            <a:r>
              <a:rPr lang="en-US" altLang="ko-KR" sz="1600" dirty="0">
                <a:latin typeface="Times New Roman" pitchFamily="18" charset="0"/>
                <a:cs typeface="Times New Roman" pitchFamily="18" charset="0"/>
              </a:rPr>
              <a:t> Chang (SYCA), </a:t>
            </a:r>
            <a:r>
              <a:rPr lang="en-US" altLang="ko-KR" sz="1600" dirty="0" err="1">
                <a:latin typeface="Times New Roman" pitchFamily="18" charset="0"/>
                <a:cs typeface="Times New Roman" pitchFamily="18" charset="0"/>
              </a:rPr>
              <a:t>Minwoo</a:t>
            </a:r>
            <a:r>
              <a:rPr lang="en-US" altLang="ko-KR" sz="1600" dirty="0">
                <a:latin typeface="Times New Roman" pitchFamily="18" charset="0"/>
                <a:cs typeface="Times New Roman" pitchFamily="18" charset="0"/>
              </a:rPr>
              <a:t> Lee (SNUST)</a:t>
            </a:r>
            <a:endParaRPr lang="en-US" sz="1600"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V2X CamCom Link design consideration for VAT. This proposed Electric </a:t>
            </a:r>
            <a:r>
              <a:rPr lang="en-US" altLang="ko-KR" sz="1600" dirty="0" err="1" smtClean="0">
                <a:latin typeface="Times New Roman" pitchFamily="18" charset="0"/>
                <a:cs typeface="Times New Roman" pitchFamily="18" charset="0"/>
              </a:rPr>
              <a:t>kickscooter</a:t>
            </a:r>
            <a:r>
              <a:rPr lang="en-US" altLang="ko-KR"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Using Transparent Display based 3D Signage. The proposed VAT solution can be used in the application services like ITS, ADAS, etc. on road condition, </a:t>
            </a:r>
            <a:r>
              <a:rPr lang="en-US" altLang="ko-KR" sz="1600" dirty="0" smtClean="0">
                <a:latin typeface="Times New Roman" pitchFamily="18" charset="0"/>
                <a:cs typeface="Times New Roman" pitchFamily="18" charset="0"/>
              </a:rPr>
              <a:t>LED </a:t>
            </a:r>
            <a:r>
              <a:rPr lang="en-US" altLang="ko-KR" sz="1600" dirty="0">
                <a:latin typeface="Times New Roman" pitchFamily="18" charset="0"/>
                <a:cs typeface="Times New Roman" pitchFamily="18" charset="0"/>
              </a:rPr>
              <a:t>IT, Digital Signage with connected information services etc.</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light communication based on transparent display CamCom link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ea typeface="굴림" panose="020B0600000101010101" pitchFamily="50" charset="-127"/>
              </a:rPr>
              <a:t>Contents</a:t>
            </a:r>
            <a:endParaRPr lang="en-US" sz="3200" b="1" dirty="0"/>
          </a:p>
        </p:txBody>
      </p:sp>
      <p:sp>
        <p:nvSpPr>
          <p:cNvPr id="7" name="Content Placeholder 2"/>
          <p:cNvSpPr txBox="1">
            <a:spLocks/>
          </p:cNvSpPr>
          <p:nvPr/>
        </p:nvSpPr>
        <p:spPr>
          <a:xfrm>
            <a:off x="495300" y="2209800"/>
            <a:ext cx="84963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Electric </a:t>
            </a:r>
            <a:r>
              <a:rPr lang="en-US" altLang="ko-KR" sz="20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K</a:t>
            </a:r>
            <a:r>
              <a:rPr lang="en-US" altLang="ko-KR" sz="20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ickscooter</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prevent Accidents in Apartment </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Electric </a:t>
            </a:r>
            <a:r>
              <a:rPr lang="en-US" altLang="ko-KR" sz="20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Kickscooter</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Using Transparent Display based Signage for accident preventing </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45336"/>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2800" b="1" dirty="0">
                <a:latin typeface="Times New Roman" panose="02020603050405020304" pitchFamily="18" charset="0"/>
                <a:cs typeface="Times New Roman" panose="02020603050405020304" pitchFamily="18" charset="0"/>
              </a:rPr>
              <a:t>Needs for Electric </a:t>
            </a:r>
            <a:r>
              <a:rPr lang="en-US" altLang="ko-KR" sz="2800" b="1" dirty="0" err="1">
                <a:latin typeface="Times New Roman" panose="02020603050405020304" pitchFamily="18" charset="0"/>
                <a:cs typeface="Times New Roman" panose="02020603050405020304" pitchFamily="18" charset="0"/>
              </a:rPr>
              <a:t>K</a:t>
            </a:r>
            <a:r>
              <a:rPr lang="en-US" altLang="ko-KR" sz="2800" b="1" dirty="0" err="1" smtClean="0">
                <a:latin typeface="Times New Roman" panose="02020603050405020304" pitchFamily="18" charset="0"/>
                <a:cs typeface="Times New Roman" panose="02020603050405020304" pitchFamily="18" charset="0"/>
              </a:rPr>
              <a:t>ickscooter</a:t>
            </a:r>
            <a:r>
              <a:rPr lang="en-US" altLang="ko-KR" sz="2800" b="1" dirty="0" smtClean="0">
                <a:latin typeface="Times New Roman" panose="02020603050405020304" pitchFamily="18" charset="0"/>
                <a:cs typeface="Times New Roman" panose="02020603050405020304" pitchFamily="18" charset="0"/>
              </a:rPr>
              <a:t> </a:t>
            </a:r>
            <a:r>
              <a:rPr lang="en-US" altLang="ko-KR" sz="2800" b="1" dirty="0">
                <a:latin typeface="Times New Roman" panose="02020603050405020304" pitchFamily="18" charset="0"/>
                <a:cs typeface="Times New Roman" panose="02020603050405020304" pitchFamily="18" charset="0"/>
              </a:rPr>
              <a:t>to Prevent Accidents in Apartment</a:t>
            </a:r>
          </a:p>
        </p:txBody>
      </p:sp>
      <p:sp>
        <p:nvSpPr>
          <p:cNvPr id="10" name="Content Placeholder 2"/>
          <p:cNvSpPr txBox="1">
            <a:spLocks/>
          </p:cNvSpPr>
          <p:nvPr/>
        </p:nvSpPr>
        <p:spPr>
          <a:xfrm>
            <a:off x="4191000" y="1547305"/>
            <a:ext cx="4532796" cy="4371208"/>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5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2400" dirty="0">
                <a:solidFill>
                  <a:schemeClr val="tx1">
                    <a:lumMod val="95000"/>
                    <a:lumOff val="5000"/>
                  </a:schemeClr>
                </a:solidFill>
                <a:latin typeface="Times New Roman" panose="02020603050405020304" pitchFamily="18" charset="0"/>
                <a:cs typeface="Times New Roman" panose="02020603050405020304" pitchFamily="18" charset="0"/>
              </a:rPr>
              <a:t>There are many car in underground parking lot in an apartment complex, but driver cannot see the outside of parking lot.</a:t>
            </a:r>
          </a:p>
          <a:p>
            <a:pPr marL="628650" lvl="1" indent="-171450" algn="just">
              <a:lnSpc>
                <a:spcPct val="150000"/>
              </a:lnSpc>
              <a:buFont typeface="Times New Roman" panose="02020603050405020304" pitchFamily="18" charset="0"/>
              <a:buChar char="˗"/>
            </a:pPr>
            <a:r>
              <a:rPr lang="en-US" altLang="ko-KR" sz="2200" dirty="0">
                <a:solidFill>
                  <a:schemeClr val="tx1">
                    <a:lumMod val="95000"/>
                    <a:lumOff val="5000"/>
                  </a:schemeClr>
                </a:solidFill>
                <a:latin typeface="Times New Roman" panose="02020603050405020304" pitchFamily="18" charset="0"/>
                <a:ea typeface="굴림" panose="020B0600000101010101" pitchFamily="50" charset="-127"/>
                <a:cs typeface="Times New Roman" panose="02020603050405020304" pitchFamily="18" charset="0"/>
              </a:rPr>
              <a:t>In front of underground parking lot, many residents use electric </a:t>
            </a:r>
            <a:r>
              <a:rPr lang="en-US" altLang="ko-KR" sz="2200" dirty="0" err="1" smtClean="0">
                <a:solidFill>
                  <a:schemeClr val="tx1">
                    <a:lumMod val="95000"/>
                    <a:lumOff val="5000"/>
                  </a:schemeClr>
                </a:solidFill>
                <a:latin typeface="Times New Roman" panose="02020603050405020304" pitchFamily="18" charset="0"/>
                <a:ea typeface="굴림" panose="020B0600000101010101" pitchFamily="50" charset="-127"/>
                <a:cs typeface="Times New Roman" panose="02020603050405020304" pitchFamily="18" charset="0"/>
              </a:rPr>
              <a:t>kickscooter</a:t>
            </a:r>
            <a:r>
              <a:rPr lang="en-US" altLang="ko-KR" sz="2200" dirty="0" smtClean="0">
                <a:solidFill>
                  <a:schemeClr val="tx1">
                    <a:lumMod val="95000"/>
                    <a:lumOff val="5000"/>
                  </a:schemeClr>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2200" dirty="0">
                <a:solidFill>
                  <a:schemeClr val="tx1">
                    <a:lumMod val="95000"/>
                    <a:lumOff val="5000"/>
                  </a:schemeClr>
                </a:solidFill>
                <a:latin typeface="Times New Roman" panose="02020603050405020304" pitchFamily="18" charset="0"/>
                <a:ea typeface="굴림" panose="020B0600000101010101" pitchFamily="50" charset="-127"/>
                <a:cs typeface="Times New Roman" panose="02020603050405020304" pitchFamily="18" charset="0"/>
              </a:rPr>
              <a:t>to go out from apartment.</a:t>
            </a:r>
          </a:p>
          <a:p>
            <a:pPr marL="628650" lvl="1" indent="-171450" algn="just">
              <a:lnSpc>
                <a:spcPct val="150000"/>
              </a:lnSpc>
              <a:buFont typeface="Times New Roman" panose="02020603050405020304" pitchFamily="18" charset="0"/>
              <a:buChar char="˗"/>
            </a:pPr>
            <a:r>
              <a:rPr lang="en-US" altLang="ko-KR" sz="2200" dirty="0">
                <a:solidFill>
                  <a:schemeClr val="tx1">
                    <a:lumMod val="95000"/>
                    <a:lumOff val="5000"/>
                  </a:schemeClr>
                </a:solidFill>
                <a:latin typeface="Times New Roman" panose="02020603050405020304" pitchFamily="18" charset="0"/>
                <a:ea typeface="굴림" panose="020B0600000101010101" pitchFamily="50" charset="-127"/>
                <a:cs typeface="Times New Roman" panose="02020603050405020304" pitchFamily="18" charset="0"/>
              </a:rPr>
              <a:t>Driver can have a car accident with resident who suddenly run electric </a:t>
            </a:r>
            <a:r>
              <a:rPr lang="en-US" altLang="ko-KR" sz="2200" dirty="0" err="1" smtClean="0">
                <a:solidFill>
                  <a:schemeClr val="tx1">
                    <a:lumMod val="95000"/>
                    <a:lumOff val="5000"/>
                  </a:schemeClr>
                </a:solidFill>
                <a:latin typeface="Times New Roman" panose="02020603050405020304" pitchFamily="18" charset="0"/>
                <a:ea typeface="굴림" panose="020B0600000101010101" pitchFamily="50" charset="-127"/>
                <a:cs typeface="Times New Roman" panose="02020603050405020304" pitchFamily="18" charset="0"/>
              </a:rPr>
              <a:t>kickscooter</a:t>
            </a:r>
            <a:r>
              <a:rPr lang="en-US" altLang="ko-KR" sz="2200" dirty="0" smtClean="0">
                <a:solidFill>
                  <a:schemeClr val="tx1">
                    <a:lumMod val="95000"/>
                    <a:lumOff val="5000"/>
                  </a:schemeClr>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2200" dirty="0">
                <a:solidFill>
                  <a:schemeClr val="tx1">
                    <a:lumMod val="95000"/>
                    <a:lumOff val="5000"/>
                  </a:schemeClr>
                </a:solidFill>
                <a:latin typeface="Times New Roman" panose="02020603050405020304" pitchFamily="18" charset="0"/>
                <a:ea typeface="굴림" panose="020B0600000101010101" pitchFamily="50" charset="-127"/>
                <a:cs typeface="Times New Roman" panose="02020603050405020304" pitchFamily="18" charset="0"/>
              </a:rPr>
              <a:t>with high speed, so warning notice is required. </a:t>
            </a:r>
          </a:p>
          <a:p>
            <a:pPr marL="285750" indent="-285750" algn="just">
              <a:lnSpc>
                <a:spcPct val="150000"/>
              </a:lnSpc>
              <a:buFont typeface="Arial" panose="020B0604020202020204" pitchFamily="34" charset="0"/>
              <a:buChar char="•"/>
            </a:pPr>
            <a:r>
              <a:rPr lang="en-US" altLang="ko-KR" sz="25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electric </a:t>
            </a:r>
            <a:r>
              <a:rPr lang="en-US" altLang="ko-KR" sz="22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kickscooter</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transparent display and camera to provide image specific information of parking lot’s outside to car driver</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35" name="TextBox 53"/>
          <p:cNvSpPr txBox="1">
            <a:spLocks noChangeArrowheads="1"/>
          </p:cNvSpPr>
          <p:nvPr/>
        </p:nvSpPr>
        <p:spPr bwMode="auto">
          <a:xfrm>
            <a:off x="1141627" y="5988560"/>
            <a:ext cx="27025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a:t>
            </a:r>
            <a:r>
              <a:rPr kumimoji="0" lang="en-US" altLang="ko-KR" sz="1000" b="1" dirty="0" err="1">
                <a:cs typeface="Times New Roman" panose="02020603050405020304" pitchFamily="18" charset="0"/>
              </a:rPr>
              <a:t>Onroad</a:t>
            </a:r>
            <a:r>
              <a:rPr kumimoji="0" lang="en-US" altLang="ko-KR" sz="1000" b="1" dirty="0">
                <a:cs typeface="Times New Roman" panose="02020603050405020304" pitchFamily="18" charset="0"/>
              </a:rPr>
              <a:t> electric </a:t>
            </a:r>
            <a:r>
              <a:rPr kumimoji="0" lang="en-US" altLang="ko-KR" sz="1000" b="1" dirty="0" err="1" smtClean="0">
                <a:cs typeface="Times New Roman" panose="02020603050405020304" pitchFamily="18" charset="0"/>
              </a:rPr>
              <a:t>kickscooter</a:t>
            </a:r>
            <a:r>
              <a:rPr kumimoji="0" lang="en-US" altLang="ko-KR" sz="1000" b="1" dirty="0" smtClean="0">
                <a:cs typeface="Times New Roman" panose="02020603050405020304" pitchFamily="18" charset="0"/>
              </a:rPr>
              <a:t>&gt;</a:t>
            </a:r>
            <a:endParaRPr kumimoji="0" lang="en-US" altLang="ko-KR" sz="1000" b="1" dirty="0">
              <a:cs typeface="Times New Roman" panose="02020603050405020304" pitchFamily="18" charset="0"/>
            </a:endParaRPr>
          </a:p>
        </p:txBody>
      </p:sp>
      <p:pic>
        <p:nvPicPr>
          <p:cNvPr id="1026" name="Picture 2" descr="전동 킥보드에 대한 이미지 검색결과">
            <a:extLst>
              <a:ext uri="{FF2B5EF4-FFF2-40B4-BE49-F238E27FC236}">
                <a16:creationId xmlns:a16="http://schemas.microsoft.com/office/drawing/2014/main" id="{D8513716-AE22-4AC6-BAEE-4E87094D6E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783" y="4004064"/>
            <a:ext cx="3128262" cy="196165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53">
            <a:extLst>
              <a:ext uri="{FF2B5EF4-FFF2-40B4-BE49-F238E27FC236}">
                <a16:creationId xmlns:a16="http://schemas.microsoft.com/office/drawing/2014/main" id="{49C9A6F2-794B-4B96-AF75-285F4B43C5DE}"/>
              </a:ext>
            </a:extLst>
          </p:cNvPr>
          <p:cNvSpPr txBox="1">
            <a:spLocks noChangeArrowheads="1"/>
          </p:cNvSpPr>
          <p:nvPr/>
        </p:nvSpPr>
        <p:spPr bwMode="auto">
          <a:xfrm>
            <a:off x="1141627" y="3679019"/>
            <a:ext cx="27025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P</a:t>
            </a:r>
            <a:r>
              <a:rPr lang="en-US" altLang="ko-KR" sz="1000" b="1" dirty="0">
                <a:cs typeface="Times New Roman" panose="02020603050405020304" pitchFamily="18" charset="0"/>
              </a:rPr>
              <a:t>arking lot of apartment</a:t>
            </a:r>
            <a:r>
              <a:rPr kumimoji="0" lang="en-US" altLang="ko-KR" sz="1000" b="1" dirty="0">
                <a:cs typeface="Times New Roman" panose="02020603050405020304" pitchFamily="18" charset="0"/>
              </a:rPr>
              <a:t>&gt;</a:t>
            </a:r>
          </a:p>
        </p:txBody>
      </p:sp>
      <p:pic>
        <p:nvPicPr>
          <p:cNvPr id="1028" name="Picture 4" descr="지하주차장 입구에 대한 이미지 검색결과">
            <a:extLst>
              <a:ext uri="{FF2B5EF4-FFF2-40B4-BE49-F238E27FC236}">
                <a16:creationId xmlns:a16="http://schemas.microsoft.com/office/drawing/2014/main" id="{2802D2B0-7704-4D10-A434-07A8F935BE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783" y="1571480"/>
            <a:ext cx="3128262" cy="2081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63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지하주차장 입구에 대한 이미지 검색결과">
            <a:extLst>
              <a:ext uri="{FF2B5EF4-FFF2-40B4-BE49-F238E27FC236}">
                <a16:creationId xmlns:a16="http://schemas.microsoft.com/office/drawing/2014/main" id="{02EC6C6B-728C-4E18-8B8E-7881E15985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765" y="2340432"/>
            <a:ext cx="4025834" cy="267900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kick scooter people silhouette"/>
          <p:cNvPicPr>
            <a:picLocks noChangeAspect="1" noChangeArrowheads="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b="6309"/>
          <a:stretch/>
        </p:blipFill>
        <p:spPr bwMode="auto">
          <a:xfrm>
            <a:off x="3240051" y="3634655"/>
            <a:ext cx="1179779" cy="1190367"/>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0" y="553549"/>
            <a:ext cx="9296399" cy="8646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2800" b="1" dirty="0">
                <a:latin typeface="Times New Roman" panose="02020603050405020304" pitchFamily="18" charset="0"/>
                <a:cs typeface="Times New Roman" panose="02020603050405020304" pitchFamily="18" charset="0"/>
              </a:rPr>
              <a:t>Electric </a:t>
            </a:r>
            <a:r>
              <a:rPr lang="en-US" altLang="ko-KR" sz="2800" b="1" dirty="0" err="1">
                <a:latin typeface="Times New Roman" panose="02020603050405020304" pitchFamily="18" charset="0"/>
                <a:cs typeface="Times New Roman" panose="02020603050405020304" pitchFamily="18" charset="0"/>
              </a:rPr>
              <a:t>Kickscooter</a:t>
            </a:r>
            <a:r>
              <a:rPr lang="en-US" altLang="ko-KR" sz="2800" b="1" dirty="0">
                <a:latin typeface="Times New Roman" panose="02020603050405020304" pitchFamily="18" charset="0"/>
                <a:cs typeface="Times New Roman" panose="02020603050405020304" pitchFamily="18" charset="0"/>
              </a:rPr>
              <a:t> Using Transparent Display based Signage for accident </a:t>
            </a:r>
            <a:r>
              <a:rPr lang="en-US" altLang="ko-KR" sz="2800" b="1" dirty="0" smtClean="0">
                <a:latin typeface="Times New Roman" panose="02020603050405020304" pitchFamily="18" charset="0"/>
                <a:cs typeface="Times New Roman" panose="02020603050405020304" pitchFamily="18" charset="0"/>
              </a:rPr>
              <a:t>preventing</a:t>
            </a:r>
            <a:endParaRPr lang="en-US" altLang="ko-KR" sz="2800" b="1" dirty="0">
              <a:latin typeface="Times New Roman" panose="02020603050405020304" pitchFamily="18" charset="0"/>
              <a:cs typeface="Times New Roman" panose="02020603050405020304" pitchFamily="18" charset="0"/>
            </a:endParaRPr>
          </a:p>
        </p:txBody>
      </p:sp>
      <p:sp>
        <p:nvSpPr>
          <p:cNvPr id="41" name="Content Placeholder 2"/>
          <p:cNvSpPr txBox="1">
            <a:spLocks/>
          </p:cNvSpPr>
          <p:nvPr/>
        </p:nvSpPr>
        <p:spPr>
          <a:xfrm>
            <a:off x="4267200" y="1568415"/>
            <a:ext cx="4730163" cy="4373261"/>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Electric </a:t>
            </a:r>
            <a:r>
              <a:rPr lang="en-US" altLang="ko-KR" sz="1800" b="1"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Kickscooter</a:t>
            </a:r>
            <a:r>
              <a:rPr lang="en-US" altLang="ko-KR" sz="1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Using Transparent Display based Signage for accident preventing </a:t>
            </a:r>
          </a:p>
          <a:p>
            <a:pPr marL="628650" lvl="1" indent="-171450" algn="just">
              <a:lnSpc>
                <a:spcPct val="150000"/>
              </a:lnSpc>
              <a:buFont typeface="Times New Roman" panose="02020603050405020304" pitchFamily="18" charset="0"/>
              <a:buChar char="˗"/>
            </a:pPr>
            <a:r>
              <a:rPr lang="en-US" altLang="ko-KR" sz="16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Transparent Windshield Signage</a:t>
            </a: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CCTV Camera</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Transparent Display : Color Code</a:t>
            </a: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CCTV Camera : </a:t>
            </a:r>
            <a:r>
              <a:rPr lang="en-US" altLang="ko-KR" sz="1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VPPM</a:t>
            </a: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Offset-VPWM, Multilevel PPM, DSSS SIK </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LoS(Line of Sight)</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2m ~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50m</a:t>
            </a:r>
            <a:endPar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When Camera recognize the location of electric kick board then send warning massage to car nearby parking lot’s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entrance</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endPar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1003646" y="5091092"/>
            <a:ext cx="2806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a:t>
            </a:r>
            <a:r>
              <a:rPr lang="en-US" altLang="ko-KR" sz="1000" b="1" dirty="0">
                <a:cs typeface="Times New Roman" panose="02020603050405020304" pitchFamily="18" charset="0"/>
              </a:rPr>
              <a:t>Electric</a:t>
            </a:r>
            <a:r>
              <a:rPr lang="ko-KR" altLang="en-US" sz="1000" b="1" dirty="0">
                <a:cs typeface="Times New Roman" panose="02020603050405020304" pitchFamily="18" charset="0"/>
              </a:rPr>
              <a:t> </a:t>
            </a:r>
            <a:r>
              <a:rPr lang="en-US" altLang="ko-KR" sz="1000" b="1" dirty="0" err="1">
                <a:cs typeface="Times New Roman" panose="02020603050405020304" pitchFamily="18" charset="0"/>
              </a:rPr>
              <a:t>K</a:t>
            </a:r>
            <a:r>
              <a:rPr lang="en-US" altLang="ko-KR" sz="1000" b="1" dirty="0" err="1" smtClean="0">
                <a:cs typeface="Times New Roman" panose="02020603050405020304" pitchFamily="18" charset="0"/>
              </a:rPr>
              <a:t>ickscooter</a:t>
            </a:r>
            <a:r>
              <a:rPr lang="en-US" altLang="ko-KR" sz="1000" b="1" dirty="0" smtClean="0">
                <a:cs typeface="Times New Roman" panose="02020603050405020304" pitchFamily="18" charset="0"/>
              </a:rPr>
              <a:t>  </a:t>
            </a:r>
            <a:r>
              <a:rPr lang="en-US" altLang="ko-KR" sz="1000" b="1" dirty="0">
                <a:cs typeface="Times New Roman" panose="02020603050405020304" pitchFamily="18" charset="0"/>
              </a:rPr>
              <a:t>with signage&gt;</a:t>
            </a:r>
            <a:endParaRPr kumimoji="0" lang="en-US" altLang="ko-KR" sz="1000" b="1" dirty="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pic>
        <p:nvPicPr>
          <p:cNvPr id="11" name="Picture 6" descr="관련 이미지">
            <a:extLst>
              <a:ext uri="{FF2B5EF4-FFF2-40B4-BE49-F238E27FC236}">
                <a16:creationId xmlns:a16="http://schemas.microsoft.com/office/drawing/2014/main" id="{B9D0C2AC-0D4F-4ED6-8259-F3B2006EAD9D}"/>
              </a:ext>
            </a:extLst>
          </p:cNvPr>
          <p:cNvPicPr>
            <a:picLocks noChangeAspect="1" noChangeArrowheads="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l="6832" t="10018" r="20504" b="14782"/>
          <a:stretch/>
        </p:blipFill>
        <p:spPr bwMode="auto">
          <a:xfrm flipH="1">
            <a:off x="2178082" y="3035702"/>
            <a:ext cx="457200" cy="461110"/>
          </a:xfrm>
          <a:prstGeom prst="rect">
            <a:avLst/>
          </a:prstGeom>
          <a:noFill/>
          <a:extLst>
            <a:ext uri="{909E8E84-426E-40DD-AFC4-6F175D3DCCD1}">
              <a14:hiddenFill xmlns:a14="http://schemas.microsoft.com/office/drawing/2010/main">
                <a:solidFill>
                  <a:srgbClr val="FFFFFF"/>
                </a:solidFill>
              </a14:hiddenFill>
            </a:ext>
          </a:extLst>
        </p:spPr>
      </p:pic>
      <p:sp>
        <p:nvSpPr>
          <p:cNvPr id="13" name="이등변 삼각형 12">
            <a:extLst>
              <a:ext uri="{FF2B5EF4-FFF2-40B4-BE49-F238E27FC236}">
                <a16:creationId xmlns:a16="http://schemas.microsoft.com/office/drawing/2014/main" id="{7ED9A3CD-A6A8-4F80-9055-B2E5D7B06D8D}"/>
              </a:ext>
            </a:extLst>
          </p:cNvPr>
          <p:cNvSpPr/>
          <p:nvPr/>
        </p:nvSpPr>
        <p:spPr>
          <a:xfrm rot="18095891">
            <a:off x="2662001" y="3010089"/>
            <a:ext cx="748918" cy="1311183"/>
          </a:xfrm>
          <a:prstGeom prst="triangle">
            <a:avLst/>
          </a:prstGeom>
          <a:gradFill>
            <a:gsLst>
              <a:gs pos="100000">
                <a:schemeClr val="accent1">
                  <a:lumMod val="5000"/>
                  <a:lumOff val="95000"/>
                  <a:alpha val="0"/>
                </a:schemeClr>
              </a:gs>
              <a:gs pos="0">
                <a:srgbClr val="FFFF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 name="직사각형 2">
            <a:extLst>
              <a:ext uri="{FF2B5EF4-FFF2-40B4-BE49-F238E27FC236}">
                <a16:creationId xmlns:a16="http://schemas.microsoft.com/office/drawing/2014/main" id="{DF4DDB65-4207-46DD-9278-E245BCE05AED}"/>
              </a:ext>
            </a:extLst>
          </p:cNvPr>
          <p:cNvSpPr/>
          <p:nvPr/>
        </p:nvSpPr>
        <p:spPr>
          <a:xfrm>
            <a:off x="3279192" y="3827373"/>
            <a:ext cx="536764" cy="210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rgbClr val="FF0000"/>
                </a:solidFill>
              </a:rPr>
              <a:t>Tx</a:t>
            </a:r>
            <a:endParaRPr lang="ko-KR" altLang="en-US" dirty="0">
              <a:solidFill>
                <a:srgbClr val="FF0000"/>
              </a:solidFill>
            </a:endParaRPr>
          </a:p>
        </p:txBody>
      </p:sp>
      <p:sp>
        <p:nvSpPr>
          <p:cNvPr id="5" name="자유형 4"/>
          <p:cNvSpPr/>
          <p:nvPr/>
        </p:nvSpPr>
        <p:spPr>
          <a:xfrm>
            <a:off x="3707872" y="4052887"/>
            <a:ext cx="107000" cy="75210"/>
          </a:xfrm>
          <a:custGeom>
            <a:avLst/>
            <a:gdLst>
              <a:gd name="connsiteX0" fmla="*/ 0 w 803275"/>
              <a:gd name="connsiteY0" fmla="*/ 473075 h 542925"/>
              <a:gd name="connsiteX1" fmla="*/ 803275 w 803275"/>
              <a:gd name="connsiteY1" fmla="*/ 542925 h 542925"/>
              <a:gd name="connsiteX2" fmla="*/ 787400 w 803275"/>
              <a:gd name="connsiteY2" fmla="*/ 47625 h 542925"/>
              <a:gd name="connsiteX3" fmla="*/ 107950 w 803275"/>
              <a:gd name="connsiteY3" fmla="*/ 0 h 542925"/>
              <a:gd name="connsiteX4" fmla="*/ 0 w 803275"/>
              <a:gd name="connsiteY4" fmla="*/ 473075 h 542925"/>
              <a:gd name="connsiteX0" fmla="*/ 0 w 803275"/>
              <a:gd name="connsiteY0" fmla="*/ 473075 h 542925"/>
              <a:gd name="connsiteX1" fmla="*/ 803275 w 803275"/>
              <a:gd name="connsiteY1" fmla="*/ 542925 h 542925"/>
              <a:gd name="connsiteX2" fmla="*/ 787400 w 803275"/>
              <a:gd name="connsiteY2" fmla="*/ 47625 h 542925"/>
              <a:gd name="connsiteX3" fmla="*/ 107950 w 803275"/>
              <a:gd name="connsiteY3" fmla="*/ 0 h 542925"/>
              <a:gd name="connsiteX4" fmla="*/ 0 w 803275"/>
              <a:gd name="connsiteY4" fmla="*/ 473075 h 542925"/>
              <a:gd name="connsiteX0" fmla="*/ 0 w 803275"/>
              <a:gd name="connsiteY0" fmla="*/ 486820 h 556670"/>
              <a:gd name="connsiteX1" fmla="*/ 803275 w 803275"/>
              <a:gd name="connsiteY1" fmla="*/ 556670 h 556670"/>
              <a:gd name="connsiteX2" fmla="*/ 787400 w 803275"/>
              <a:gd name="connsiteY2" fmla="*/ 61370 h 556670"/>
              <a:gd name="connsiteX3" fmla="*/ 107950 w 803275"/>
              <a:gd name="connsiteY3" fmla="*/ 13745 h 556670"/>
              <a:gd name="connsiteX4" fmla="*/ 0 w 803275"/>
              <a:gd name="connsiteY4" fmla="*/ 486820 h 556670"/>
              <a:gd name="connsiteX0" fmla="*/ 0 w 806214"/>
              <a:gd name="connsiteY0" fmla="*/ 486820 h 556670"/>
              <a:gd name="connsiteX1" fmla="*/ 803275 w 806214"/>
              <a:gd name="connsiteY1" fmla="*/ 556670 h 556670"/>
              <a:gd name="connsiteX2" fmla="*/ 787400 w 806214"/>
              <a:gd name="connsiteY2" fmla="*/ 61370 h 556670"/>
              <a:gd name="connsiteX3" fmla="*/ 107950 w 806214"/>
              <a:gd name="connsiteY3" fmla="*/ 13745 h 556670"/>
              <a:gd name="connsiteX4" fmla="*/ 0 w 806214"/>
              <a:gd name="connsiteY4" fmla="*/ 486820 h 556670"/>
              <a:gd name="connsiteX0" fmla="*/ 0 w 806214"/>
              <a:gd name="connsiteY0" fmla="*/ 493902 h 563752"/>
              <a:gd name="connsiteX1" fmla="*/ 803275 w 806214"/>
              <a:gd name="connsiteY1" fmla="*/ 563752 h 563752"/>
              <a:gd name="connsiteX2" fmla="*/ 787400 w 806214"/>
              <a:gd name="connsiteY2" fmla="*/ 68452 h 563752"/>
              <a:gd name="connsiteX3" fmla="*/ 107950 w 806214"/>
              <a:gd name="connsiteY3" fmla="*/ 20827 h 563752"/>
              <a:gd name="connsiteX4" fmla="*/ 0 w 806214"/>
              <a:gd name="connsiteY4" fmla="*/ 493902 h 563752"/>
              <a:gd name="connsiteX0" fmla="*/ 0 w 806214"/>
              <a:gd name="connsiteY0" fmla="*/ 496836 h 566686"/>
              <a:gd name="connsiteX1" fmla="*/ 803275 w 806214"/>
              <a:gd name="connsiteY1" fmla="*/ 566686 h 566686"/>
              <a:gd name="connsiteX2" fmla="*/ 787400 w 806214"/>
              <a:gd name="connsiteY2" fmla="*/ 71386 h 566686"/>
              <a:gd name="connsiteX3" fmla="*/ 107950 w 806214"/>
              <a:gd name="connsiteY3" fmla="*/ 23761 h 566686"/>
              <a:gd name="connsiteX4" fmla="*/ 0 w 806214"/>
              <a:gd name="connsiteY4" fmla="*/ 496836 h 566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214" h="566686">
                <a:moveTo>
                  <a:pt x="0" y="496836"/>
                </a:moveTo>
                <a:lnTo>
                  <a:pt x="803275" y="566686"/>
                </a:lnTo>
                <a:cubicBezTo>
                  <a:pt x="797983" y="401586"/>
                  <a:pt x="821267" y="265061"/>
                  <a:pt x="787400" y="71386"/>
                </a:cubicBezTo>
                <a:cubicBezTo>
                  <a:pt x="608542" y="-1639"/>
                  <a:pt x="194733" y="-20689"/>
                  <a:pt x="107950" y="23761"/>
                </a:cubicBezTo>
                <a:cubicBezTo>
                  <a:pt x="8467" y="219553"/>
                  <a:pt x="35983" y="339144"/>
                  <a:pt x="0" y="496836"/>
                </a:cubicBezTo>
                <a:close/>
              </a:path>
            </a:pathLst>
          </a:custGeom>
          <a:gradFill flip="none" rotWithShape="1">
            <a:gsLst>
              <a:gs pos="44050">
                <a:srgbClr val="BDCEEC">
                  <a:alpha val="63000"/>
                </a:srgbClr>
              </a:gs>
              <a:gs pos="0">
                <a:schemeClr val="accent1">
                  <a:tint val="66000"/>
                  <a:satMod val="160000"/>
                  <a:alpha val="36000"/>
                </a:schemeClr>
              </a:gs>
              <a:gs pos="100000">
                <a:schemeClr val="accent1">
                  <a:tint val="23500"/>
                  <a:satMod val="160000"/>
                  <a:alpha val="37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5" name="직선 연결선 14"/>
          <p:cNvCxnSpPr>
            <a:stCxn id="6" idx="6"/>
            <a:endCxn id="5" idx="3"/>
          </p:cNvCxnSpPr>
          <p:nvPr/>
        </p:nvCxnSpPr>
        <p:spPr>
          <a:xfrm flipV="1">
            <a:off x="2849460" y="4056041"/>
            <a:ext cx="872739" cy="503156"/>
          </a:xfrm>
          <a:prstGeom prst="lin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cxnSp>
      <p:pic>
        <p:nvPicPr>
          <p:cNvPr id="21" name="그림 20"/>
          <p:cNvPicPr>
            <a:picLocks noChangeAspect="1"/>
          </p:cNvPicPr>
          <p:nvPr/>
        </p:nvPicPr>
        <p:blipFill>
          <a:blip r:embed="rId6">
            <a:clrChange>
              <a:clrFrom>
                <a:srgbClr val="CCCCC9"/>
              </a:clrFrom>
              <a:clrTo>
                <a:srgbClr val="CCCCC9">
                  <a:alpha val="0"/>
                </a:srgbClr>
              </a:clrTo>
            </a:clrChange>
          </a:blip>
          <a:stretch>
            <a:fillRect/>
          </a:stretch>
        </p:blipFill>
        <p:spPr>
          <a:xfrm>
            <a:off x="517125" y="3844489"/>
            <a:ext cx="1098871" cy="708398"/>
          </a:xfrm>
          <a:prstGeom prst="rect">
            <a:avLst/>
          </a:prstGeom>
        </p:spPr>
      </p:pic>
      <p:grpSp>
        <p:nvGrpSpPr>
          <p:cNvPr id="31" name="그룹 30"/>
          <p:cNvGrpSpPr/>
          <p:nvPr/>
        </p:nvGrpSpPr>
        <p:grpSpPr>
          <a:xfrm>
            <a:off x="1990650" y="3726579"/>
            <a:ext cx="366203" cy="701418"/>
            <a:chOff x="3800319" y="2376879"/>
            <a:chExt cx="2467636" cy="4726467"/>
          </a:xfrm>
        </p:grpSpPr>
        <p:pic>
          <p:nvPicPr>
            <p:cNvPr id="1028" name="Picture 4" descr="Image result for Alert stand light"/>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backgroundRemoval t="5750" b="94750" l="5417" r="53167">
                          <a14:foregroundMark x1="35167" y1="8750" x2="27667" y2="9917"/>
                          <a14:foregroundMark x1="22167" y1="10417" x2="24000" y2="71750"/>
                          <a14:foregroundMark x1="36500" y1="39750" x2="37167" y2="72750"/>
                          <a14:foregroundMark x1="37500" y1="11417" x2="38500" y2="35917"/>
                        </a14:backgroundRemoval>
                      </a14:imgEffect>
                    </a14:imgLayer>
                  </a14:imgProps>
                </a:ext>
                <a:ext uri="{28A0092B-C50C-407E-A947-70E740481C1C}">
                  <a14:useLocalDpi xmlns:a14="http://schemas.microsoft.com/office/drawing/2010/main" val="0"/>
                </a:ext>
              </a:extLst>
            </a:blip>
            <a:srcRect t="4054" r="45333"/>
            <a:stretch/>
          </p:blipFill>
          <p:spPr bwMode="auto">
            <a:xfrm>
              <a:off x="3800319" y="2772368"/>
              <a:ext cx="2467636" cy="4330978"/>
            </a:xfrm>
            <a:prstGeom prst="rect">
              <a:avLst/>
            </a:prstGeom>
            <a:noFill/>
            <a:extLst>
              <a:ext uri="{909E8E84-426E-40DD-AFC4-6F175D3DCCD1}">
                <a14:hiddenFill xmlns:a14="http://schemas.microsoft.com/office/drawing/2010/main">
                  <a:solidFill>
                    <a:srgbClr val="FFFFFF"/>
                  </a:solidFill>
                </a14:hiddenFill>
              </a:ext>
            </a:extLst>
          </p:spPr>
        </p:pic>
        <p:sp>
          <p:nvSpPr>
            <p:cNvPr id="30" name="육각형 29"/>
            <p:cNvSpPr/>
            <p:nvPr/>
          </p:nvSpPr>
          <p:spPr>
            <a:xfrm>
              <a:off x="4037926" y="2376879"/>
              <a:ext cx="2149433" cy="1852959"/>
            </a:xfrm>
            <a:prstGeom prst="hexagon">
              <a:avLst/>
            </a:prstGeom>
            <a:gradFill flip="none" rotWithShape="1">
              <a:gsLst>
                <a:gs pos="44050">
                  <a:srgbClr val="FFC000">
                    <a:alpha val="26000"/>
                  </a:srgbClr>
                </a:gs>
                <a:gs pos="100000">
                  <a:srgbClr val="FF2200">
                    <a:alpha val="77000"/>
                  </a:srgbClr>
                </a:gs>
                <a:gs pos="0">
                  <a:srgbClr val="FF0000">
                    <a:alpha val="33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10" name="그룹 9"/>
          <p:cNvGrpSpPr/>
          <p:nvPr/>
        </p:nvGrpSpPr>
        <p:grpSpPr>
          <a:xfrm>
            <a:off x="2092139" y="4180536"/>
            <a:ext cx="757321" cy="757321"/>
            <a:chOff x="1472291" y="5353530"/>
            <a:chExt cx="1039469" cy="1039469"/>
          </a:xfrm>
        </p:grpSpPr>
        <p:sp>
          <p:nvSpPr>
            <p:cNvPr id="6" name="타원 5"/>
            <p:cNvSpPr/>
            <p:nvPr/>
          </p:nvSpPr>
          <p:spPr>
            <a:xfrm>
              <a:off x="1472291" y="5353530"/>
              <a:ext cx="1039469" cy="10394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8" name="그룹 7"/>
            <p:cNvGrpSpPr/>
            <p:nvPr/>
          </p:nvGrpSpPr>
          <p:grpSpPr>
            <a:xfrm>
              <a:off x="1553600" y="5555989"/>
              <a:ext cx="846942" cy="595313"/>
              <a:chOff x="6740" y="5335009"/>
              <a:chExt cx="846942" cy="595313"/>
            </a:xfrm>
          </p:grpSpPr>
          <p:sp>
            <p:nvSpPr>
              <p:cNvPr id="27" name="자유형 26"/>
              <p:cNvSpPr/>
              <p:nvPr/>
            </p:nvSpPr>
            <p:spPr>
              <a:xfrm>
                <a:off x="6740" y="5335009"/>
                <a:ext cx="846942" cy="595313"/>
              </a:xfrm>
              <a:custGeom>
                <a:avLst/>
                <a:gdLst>
                  <a:gd name="connsiteX0" fmla="*/ 0 w 803275"/>
                  <a:gd name="connsiteY0" fmla="*/ 473075 h 542925"/>
                  <a:gd name="connsiteX1" fmla="*/ 803275 w 803275"/>
                  <a:gd name="connsiteY1" fmla="*/ 542925 h 542925"/>
                  <a:gd name="connsiteX2" fmla="*/ 787400 w 803275"/>
                  <a:gd name="connsiteY2" fmla="*/ 47625 h 542925"/>
                  <a:gd name="connsiteX3" fmla="*/ 107950 w 803275"/>
                  <a:gd name="connsiteY3" fmla="*/ 0 h 542925"/>
                  <a:gd name="connsiteX4" fmla="*/ 0 w 803275"/>
                  <a:gd name="connsiteY4" fmla="*/ 473075 h 542925"/>
                  <a:gd name="connsiteX0" fmla="*/ 0 w 803275"/>
                  <a:gd name="connsiteY0" fmla="*/ 473075 h 542925"/>
                  <a:gd name="connsiteX1" fmla="*/ 803275 w 803275"/>
                  <a:gd name="connsiteY1" fmla="*/ 542925 h 542925"/>
                  <a:gd name="connsiteX2" fmla="*/ 787400 w 803275"/>
                  <a:gd name="connsiteY2" fmla="*/ 47625 h 542925"/>
                  <a:gd name="connsiteX3" fmla="*/ 107950 w 803275"/>
                  <a:gd name="connsiteY3" fmla="*/ 0 h 542925"/>
                  <a:gd name="connsiteX4" fmla="*/ 0 w 803275"/>
                  <a:gd name="connsiteY4" fmla="*/ 473075 h 542925"/>
                  <a:gd name="connsiteX0" fmla="*/ 0 w 803275"/>
                  <a:gd name="connsiteY0" fmla="*/ 486820 h 556670"/>
                  <a:gd name="connsiteX1" fmla="*/ 803275 w 803275"/>
                  <a:gd name="connsiteY1" fmla="*/ 556670 h 556670"/>
                  <a:gd name="connsiteX2" fmla="*/ 787400 w 803275"/>
                  <a:gd name="connsiteY2" fmla="*/ 61370 h 556670"/>
                  <a:gd name="connsiteX3" fmla="*/ 107950 w 803275"/>
                  <a:gd name="connsiteY3" fmla="*/ 13745 h 556670"/>
                  <a:gd name="connsiteX4" fmla="*/ 0 w 803275"/>
                  <a:gd name="connsiteY4" fmla="*/ 486820 h 556670"/>
                  <a:gd name="connsiteX0" fmla="*/ 0 w 806214"/>
                  <a:gd name="connsiteY0" fmla="*/ 486820 h 556670"/>
                  <a:gd name="connsiteX1" fmla="*/ 803275 w 806214"/>
                  <a:gd name="connsiteY1" fmla="*/ 556670 h 556670"/>
                  <a:gd name="connsiteX2" fmla="*/ 787400 w 806214"/>
                  <a:gd name="connsiteY2" fmla="*/ 61370 h 556670"/>
                  <a:gd name="connsiteX3" fmla="*/ 107950 w 806214"/>
                  <a:gd name="connsiteY3" fmla="*/ 13745 h 556670"/>
                  <a:gd name="connsiteX4" fmla="*/ 0 w 806214"/>
                  <a:gd name="connsiteY4" fmla="*/ 486820 h 556670"/>
                  <a:gd name="connsiteX0" fmla="*/ 0 w 806214"/>
                  <a:gd name="connsiteY0" fmla="*/ 493902 h 563752"/>
                  <a:gd name="connsiteX1" fmla="*/ 803275 w 806214"/>
                  <a:gd name="connsiteY1" fmla="*/ 563752 h 563752"/>
                  <a:gd name="connsiteX2" fmla="*/ 787400 w 806214"/>
                  <a:gd name="connsiteY2" fmla="*/ 68452 h 563752"/>
                  <a:gd name="connsiteX3" fmla="*/ 107950 w 806214"/>
                  <a:gd name="connsiteY3" fmla="*/ 20827 h 563752"/>
                  <a:gd name="connsiteX4" fmla="*/ 0 w 806214"/>
                  <a:gd name="connsiteY4" fmla="*/ 493902 h 563752"/>
                  <a:gd name="connsiteX0" fmla="*/ 0 w 806214"/>
                  <a:gd name="connsiteY0" fmla="*/ 496836 h 566686"/>
                  <a:gd name="connsiteX1" fmla="*/ 803275 w 806214"/>
                  <a:gd name="connsiteY1" fmla="*/ 566686 h 566686"/>
                  <a:gd name="connsiteX2" fmla="*/ 787400 w 806214"/>
                  <a:gd name="connsiteY2" fmla="*/ 71386 h 566686"/>
                  <a:gd name="connsiteX3" fmla="*/ 107950 w 806214"/>
                  <a:gd name="connsiteY3" fmla="*/ 23761 h 566686"/>
                  <a:gd name="connsiteX4" fmla="*/ 0 w 806214"/>
                  <a:gd name="connsiteY4" fmla="*/ 496836 h 566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214" h="566686">
                    <a:moveTo>
                      <a:pt x="0" y="496836"/>
                    </a:moveTo>
                    <a:lnTo>
                      <a:pt x="803275" y="566686"/>
                    </a:lnTo>
                    <a:cubicBezTo>
                      <a:pt x="797983" y="401586"/>
                      <a:pt x="821267" y="265061"/>
                      <a:pt x="787400" y="71386"/>
                    </a:cubicBezTo>
                    <a:cubicBezTo>
                      <a:pt x="608542" y="-1639"/>
                      <a:pt x="194733" y="-20689"/>
                      <a:pt x="107950" y="23761"/>
                    </a:cubicBezTo>
                    <a:cubicBezTo>
                      <a:pt x="8467" y="219553"/>
                      <a:pt x="35983" y="339144"/>
                      <a:pt x="0" y="496836"/>
                    </a:cubicBezTo>
                    <a:close/>
                  </a:path>
                </a:pathLst>
              </a:custGeom>
              <a:gradFill flip="none" rotWithShape="1">
                <a:gsLst>
                  <a:gs pos="44050">
                    <a:srgbClr val="BDCEEC">
                      <a:alpha val="63000"/>
                    </a:srgbClr>
                  </a:gs>
                  <a:gs pos="0">
                    <a:schemeClr val="accent1">
                      <a:tint val="66000"/>
                      <a:satMod val="160000"/>
                      <a:alpha val="36000"/>
                    </a:schemeClr>
                  </a:gs>
                  <a:gs pos="100000">
                    <a:schemeClr val="accent1">
                      <a:tint val="23500"/>
                      <a:satMod val="160000"/>
                      <a:alpha val="37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7" name="그림 6"/>
              <p:cNvPicPr>
                <a:picLocks noChangeAspect="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91344">
                <a:off x="215057" y="5484518"/>
                <a:ext cx="475738" cy="296293"/>
              </a:xfrm>
              <a:prstGeom prst="rect">
                <a:avLst/>
              </a:prstGeom>
            </p:spPr>
          </p:pic>
        </p:grpSp>
      </p:grpSp>
      <p:grpSp>
        <p:nvGrpSpPr>
          <p:cNvPr id="32" name="그룹 31"/>
          <p:cNvGrpSpPr/>
          <p:nvPr/>
        </p:nvGrpSpPr>
        <p:grpSpPr>
          <a:xfrm rot="1245216">
            <a:off x="940988" y="3572467"/>
            <a:ext cx="1208798" cy="820263"/>
            <a:chOff x="1066204" y="3253935"/>
            <a:chExt cx="1335422" cy="748918"/>
          </a:xfrm>
        </p:grpSpPr>
        <p:grpSp>
          <p:nvGrpSpPr>
            <p:cNvPr id="18" name="그룹 17">
              <a:extLst>
                <a:ext uri="{FF2B5EF4-FFF2-40B4-BE49-F238E27FC236}">
                  <a16:creationId xmlns:a16="http://schemas.microsoft.com/office/drawing/2014/main" id="{93D7E4DE-80F9-4D66-B71E-37E57FAE9ADA}"/>
                </a:ext>
              </a:extLst>
            </p:cNvPr>
            <p:cNvGrpSpPr/>
            <p:nvPr/>
          </p:nvGrpSpPr>
          <p:grpSpPr>
            <a:xfrm rot="3667614">
              <a:off x="1359456" y="2960683"/>
              <a:ext cx="748918" cy="1335422"/>
              <a:chOff x="3411203" y="5130454"/>
              <a:chExt cx="748918" cy="1335422"/>
            </a:xfrm>
          </p:grpSpPr>
          <p:sp>
            <p:nvSpPr>
              <p:cNvPr id="25" name="이등변 삼각형 24">
                <a:extLst>
                  <a:ext uri="{FF2B5EF4-FFF2-40B4-BE49-F238E27FC236}">
                    <a16:creationId xmlns:a16="http://schemas.microsoft.com/office/drawing/2014/main" id="{1C618E4D-826D-48D8-B0D9-B3074145033A}"/>
                  </a:ext>
                </a:extLst>
              </p:cNvPr>
              <p:cNvSpPr/>
              <p:nvPr/>
            </p:nvSpPr>
            <p:spPr>
              <a:xfrm>
                <a:off x="3411203" y="5130454"/>
                <a:ext cx="748918" cy="1311183"/>
              </a:xfrm>
              <a:prstGeom prst="triangle">
                <a:avLst/>
              </a:prstGeom>
              <a:gradFill>
                <a:gsLst>
                  <a:gs pos="100000">
                    <a:schemeClr val="accent1">
                      <a:lumMod val="5000"/>
                      <a:lumOff val="95000"/>
                      <a:alpha val="0"/>
                    </a:schemeClr>
                  </a:gs>
                  <a:gs pos="0">
                    <a:srgbClr val="FFFF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000" dirty="0">
                  <a:solidFill>
                    <a:schemeClr val="tx1"/>
                  </a:solidFill>
                </a:endParaRPr>
              </a:p>
            </p:txBody>
          </p:sp>
          <p:sp>
            <p:nvSpPr>
              <p:cNvPr id="12" name="직사각형 11">
                <a:extLst>
                  <a:ext uri="{FF2B5EF4-FFF2-40B4-BE49-F238E27FC236}">
                    <a16:creationId xmlns:a16="http://schemas.microsoft.com/office/drawing/2014/main" id="{BD1BFDDB-2A78-4857-839D-B3E02B30A2A0}"/>
                  </a:ext>
                </a:extLst>
              </p:cNvPr>
              <p:cNvSpPr/>
              <p:nvPr/>
            </p:nvSpPr>
            <p:spPr>
              <a:xfrm rot="16352370">
                <a:off x="3147719" y="5792275"/>
                <a:ext cx="1234580" cy="1126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000" dirty="0">
                  <a:solidFill>
                    <a:schemeClr val="tx1"/>
                  </a:solidFill>
                </a:endParaRPr>
              </a:p>
            </p:txBody>
          </p:sp>
        </p:grpSp>
        <p:pic>
          <p:nvPicPr>
            <p:cNvPr id="24" name="Picture 8" descr="Warning Clipart transparent background 10 - 800 X 640">
              <a:extLst>
                <a:ext uri="{FF2B5EF4-FFF2-40B4-BE49-F238E27FC236}">
                  <a16:creationId xmlns:a16="http://schemas.microsoft.com/office/drawing/2014/main" id="{153730E5-50F1-45B4-AAFE-B63107E069BE}"/>
                </a:ext>
              </a:extLst>
            </p:cNvPr>
            <p:cNvPicPr>
              <a:picLocks noChangeAspect="1" noChangeArrowheads="1"/>
            </p:cNvPicPr>
            <p:nvPr/>
          </p:nvPicPr>
          <p:blipFill>
            <a:blip r:embed="rId10" cstate="print">
              <a:extLst>
                <a:ext uri="{BEBA8EAE-BF5A-486C-A8C5-ECC9F3942E4B}">
                  <a14:imgProps xmlns:a14="http://schemas.microsoft.com/office/drawing/2010/main">
                    <a14:imgLayer r:embed="rId11">
                      <a14:imgEffect>
                        <a14:backgroundRemoval t="4688" b="90000" l="3500" r="97000"/>
                      </a14:imgEffect>
                    </a14:imgLayer>
                  </a14:imgProps>
                </a:ext>
                <a:ext uri="{28A0092B-C50C-407E-A947-70E740481C1C}">
                  <a14:useLocalDpi xmlns:a14="http://schemas.microsoft.com/office/drawing/2010/main" val="0"/>
                </a:ext>
              </a:extLst>
            </a:blip>
            <a:srcRect/>
            <a:stretch>
              <a:fillRect/>
            </a:stretch>
          </p:blipFill>
          <p:spPr bwMode="auto">
            <a:xfrm rot="18968677">
              <a:off x="1304745" y="3360032"/>
              <a:ext cx="738442" cy="59075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5524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304800" y="2133600"/>
            <a:ext cx="8676905" cy="2819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Electric </a:t>
            </a:r>
            <a:r>
              <a:rPr lang="en-US" altLang="ko-KR" sz="20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Kickscooter</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Using Transparent Display based Signage for accident preventing </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Signage and Transparent Display for Electric </a:t>
            </a:r>
            <a:r>
              <a:rPr lang="en-US" altLang="ko-KR" sz="20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Kickscooter</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Prevent Car Accident in Apartment</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Warn Driver to Slow Down in Apartment</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5</a:t>
            </a:r>
          </a:p>
        </p:txBody>
      </p:sp>
    </p:spTree>
    <p:extLst>
      <p:ext uri="{BB962C8B-B14F-4D97-AF65-F5344CB8AC3E}">
        <p14:creationId xmlns:p14="http://schemas.microsoft.com/office/powerpoint/2010/main" val="277462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111</TotalTime>
  <Words>317</Words>
  <Application>Microsoft Office PowerPoint</Application>
  <PresentationFormat>화면 슬라이드 쇼(4:3)</PresentationFormat>
  <Paragraphs>64</Paragraphs>
  <Slides>5</Slides>
  <Notes>5</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MinWoo Lee</cp:lastModifiedBy>
  <cp:revision>474</cp:revision>
  <cp:lastPrinted>2017-05-07T15:48:38Z</cp:lastPrinted>
  <dcterms:created xsi:type="dcterms:W3CDTF">2010-05-15T17:50:32Z</dcterms:created>
  <dcterms:modified xsi:type="dcterms:W3CDTF">2019-11-12T01:27:44Z</dcterms:modified>
</cp:coreProperties>
</file>