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9A1"/>
    <a:srgbClr val="B1C8CE"/>
    <a:srgbClr val="F8F456"/>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6159" autoAdjust="0"/>
  </p:normalViewPr>
  <p:slideViewPr>
    <p:cSldViewPr>
      <p:cViewPr varScale="1">
        <p:scale>
          <a:sx n="74" d="100"/>
          <a:sy n="74" d="100"/>
        </p:scale>
        <p:origin x="3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9/19/2019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2018</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9/19/2019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7761A-F4E6-294D-9AFB-521E0AC40CDA}" type="datetime1">
              <a:rPr lang="en-US" smtClean="0"/>
              <a:t>9/19/2019</a:t>
            </a:fld>
            <a:endParaRPr lang="en-US"/>
          </a:p>
        </p:txBody>
      </p:sp>
      <p:sp>
        <p:nvSpPr>
          <p:cNvPr id="5" name="Footer Placeholder 4"/>
          <p:cNvSpPr>
            <a:spLocks noGrp="1"/>
          </p:cNvSpPr>
          <p:nvPr>
            <p:ph type="ftr" sz="quarter" idx="11"/>
          </p:nvPr>
        </p:nvSpPr>
        <p:spPr/>
        <p:txBody>
          <a:bodyPr/>
          <a:lstStyle/>
          <a:p>
            <a:endParaRPr lang="en-US" dirty="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2019</a:t>
            </a: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15-19-0440-00-0vat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68935-F7C2-2943-A84E-BC9132FE84FE}"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8EE152-3E99-7342-B6D8-9F040714AC7D}"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2019</a:t>
            </a: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a:latin typeface="Times New Roman" pitchFamily="18" charset="0"/>
                <a:cs typeface="Times New Roman" pitchFamily="18" charset="0"/>
              </a:rPr>
              <a:t>doc.: IEEE 15-19-0440-00-0vat</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Submission</a:t>
            </a: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Jaesang Cha, SNUST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879A4-D9B4-F64D-A058-EF37CC0DC8FD}"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2B5D2A-4D6C-8143-8602-4163F4B50C71}"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D3F40-E048-474A-9262-361127BB8570}"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9/19/2019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a:t>
            </a:r>
            <a:r>
              <a:rPr lang="en-US" sz="1600" dirty="0">
                <a:latin typeface="Times New Roman" pitchFamily="18" charset="0"/>
                <a:cs typeface="Times New Roman" pitchFamily="18" charset="0"/>
              </a:rPr>
              <a:t>Optical Wireless Networked Edge Computing Build-In Logistics Autonomous vehicles For Indoor Hospital Logistic Services</a:t>
            </a:r>
          </a:p>
          <a:p>
            <a:pPr marL="228600"/>
            <a:r>
              <a:rPr lang="en-US" sz="1600" b="1" dirty="0">
                <a:latin typeface="Times New Roman" pitchFamily="18" charset="0"/>
                <a:cs typeface="Times New Roman" pitchFamily="18" charset="0"/>
              </a:rPr>
              <a:t>Date Submitted: </a:t>
            </a:r>
            <a:r>
              <a:rPr lang="en-US" sz="1600" dirty="0">
                <a:latin typeface="Times New Roman" pitchFamily="18" charset="0"/>
                <a:cs typeface="Times New Roman" pitchFamily="18" charset="0"/>
              </a:rPr>
              <a:t>September 2019	</a:t>
            </a:r>
          </a:p>
          <a:p>
            <a:pPr marL="228600" algn="just"/>
            <a:r>
              <a:rPr lang="en-US" sz="1600" b="1" dirty="0">
                <a:latin typeface="Times New Roman" pitchFamily="18" charset="0"/>
                <a:cs typeface="Times New Roman" pitchFamily="18" charset="0"/>
              </a:rPr>
              <a:t>Source: </a:t>
            </a:r>
            <a:r>
              <a:rPr lang="en-US" sz="1600" dirty="0">
                <a:latin typeface="Times New Roman" pitchFamily="18" charset="0"/>
                <a:cs typeface="Times New Roman" pitchFamily="18" charset="0"/>
              </a:rPr>
              <a:t>Jaesang Cha (SNUST), </a:t>
            </a:r>
            <a:r>
              <a:rPr lang="en-US" sz="1600" dirty="0" err="1">
                <a:latin typeface="Times New Roman" pitchFamily="18" charset="0"/>
                <a:cs typeface="Times New Roman" pitchFamily="18" charset="0"/>
              </a:rPr>
              <a:t>Sangwoon</a:t>
            </a:r>
            <a:r>
              <a:rPr lang="en-US" sz="1600" dirty="0">
                <a:latin typeface="Times New Roman" pitchFamily="18" charset="0"/>
                <a:cs typeface="Times New Roman" pitchFamily="18" charset="0"/>
              </a:rPr>
              <a:t> Lee (</a:t>
            </a:r>
            <a:r>
              <a:rPr lang="en-US" sz="1600" dirty="0" err="1">
                <a:latin typeface="Times New Roman" pitchFamily="18" charset="0"/>
                <a:cs typeface="Times New Roman" pitchFamily="18" charset="0"/>
              </a:rPr>
              <a:t>Namseoul</a:t>
            </a:r>
            <a:r>
              <a:rPr lang="en-US" sz="1600" dirty="0">
                <a:latin typeface="Times New Roman" pitchFamily="18" charset="0"/>
                <a:cs typeface="Times New Roman" pitchFamily="18" charset="0"/>
              </a:rPr>
              <a:t> Univ.), </a:t>
            </a:r>
            <a:r>
              <a:rPr lang="en-US" sz="1600" dirty="0" err="1">
                <a:latin typeface="Times New Roman" pitchFamily="18" charset="0"/>
                <a:cs typeface="Times New Roman" pitchFamily="18" charset="0"/>
              </a:rPr>
              <a:t>Jintae</a:t>
            </a:r>
            <a:r>
              <a:rPr lang="en-US" sz="1600" dirty="0">
                <a:latin typeface="Times New Roman" pitchFamily="18" charset="0"/>
                <a:cs typeface="Times New Roman" pitchFamily="18" charset="0"/>
              </a:rPr>
              <a:t> Kim (</a:t>
            </a:r>
            <a:r>
              <a:rPr lang="en-US" sz="1600" dirty="0" err="1">
                <a:latin typeface="Times New Roman" pitchFamily="18" charset="0"/>
                <a:cs typeface="Times New Roman" pitchFamily="18" charset="0"/>
              </a:rPr>
              <a:t>Fivetek</a:t>
            </a:r>
            <a:r>
              <a:rPr lang="en-US" sz="1600" dirty="0">
                <a:latin typeface="Times New Roman" pitchFamily="18" charset="0"/>
                <a:cs typeface="Times New Roman" pitchFamily="18" charset="0"/>
              </a:rPr>
              <a:t> Co., Ltd.), </a:t>
            </a:r>
            <a:r>
              <a:rPr lang="en-US" sz="1600" dirty="0" err="1">
                <a:latin typeface="Times New Roman" pitchFamily="18" charset="0"/>
                <a:cs typeface="Times New Roman" pitchFamily="18" charset="0"/>
              </a:rPr>
              <a:t>Sooyoung</a:t>
            </a:r>
            <a:r>
              <a:rPr lang="en-US" sz="1600" dirty="0">
                <a:latin typeface="Times New Roman" pitchFamily="18" charset="0"/>
                <a:cs typeface="Times New Roman" pitchFamily="18" charset="0"/>
              </a:rPr>
              <a:t> Chang (SYCA), Vinayagam Mariappan (SNUST)</a:t>
            </a:r>
          </a:p>
          <a:p>
            <a:pPr marL="228600" algn="just"/>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Address: </a:t>
            </a:r>
            <a:r>
              <a:rPr lang="en-US" sz="1600" dirty="0">
                <a:latin typeface="Times New Roman" pitchFamily="18" charset="0"/>
                <a:cs typeface="Times New Roman" pitchFamily="18" charset="0"/>
              </a:rPr>
              <a:t>Contact Information: +82-2-970-6431, FAX: +82-2-970-6123, E-Mail: chajs@seoultech.ac.kr </a:t>
            </a:r>
          </a:p>
          <a:p>
            <a:pPr marL="228600" algn="just"/>
            <a:r>
              <a:rPr lang="en-US" sz="1600" b="1" dirty="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V2X optical wireless network link design consideration for VAT. This proposed optical wireless network connectivity link model for </a:t>
            </a:r>
            <a:r>
              <a:rPr lang="en-US" sz="1600" dirty="0">
                <a:latin typeface="Times New Roman" pitchFamily="18" charset="0"/>
                <a:cs typeface="Times New Roman" pitchFamily="18" charset="0"/>
              </a:rPr>
              <a:t>Autonomous vehicles</a:t>
            </a:r>
            <a:r>
              <a:rPr lang="en-US" altLang="ko-KR" sz="1600" dirty="0">
                <a:latin typeface="Times New Roman" pitchFamily="18" charset="0"/>
                <a:cs typeface="Times New Roman" pitchFamily="18" charset="0"/>
              </a:rPr>
              <a:t> to be used in indoor hospital logistical services.  This solution is introduced as a part of the healthcare facility infrastructure automation to logistics services inside the hospital environment. </a:t>
            </a:r>
          </a:p>
          <a:p>
            <a:pPr marL="228600" algn="just">
              <a:spcBef>
                <a:spcPts val="600"/>
              </a:spcBef>
              <a:spcAft>
                <a:spcPts val="600"/>
              </a:spcAft>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provided concept models of  optical wireless network link solution for </a:t>
            </a:r>
            <a:r>
              <a:rPr lang="en-US" altLang="en-US" sz="1600" dirty="0">
                <a:latin typeface="Times New Roman" panose="02020603050405020304" pitchFamily="18" charset="0"/>
                <a:cs typeface="Times New Roman" panose="02020603050405020304" pitchFamily="18" charset="0"/>
              </a:rPr>
              <a:t>Vehicular Assistant Technology (VAT) Interest Group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Contents</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95300" y="2033587"/>
            <a:ext cx="8115300" cy="20812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 for </a:t>
            </a:r>
            <a:r>
              <a:rPr lang="en-US" sz="2000" dirty="0">
                <a:solidFill>
                  <a:schemeClr val="tx1"/>
                </a:solidFill>
                <a:latin typeface="Times New Roman" pitchFamily="18" charset="0"/>
                <a:cs typeface="Times New Roman" pitchFamily="18" charset="0"/>
              </a:rPr>
              <a:t>Logistics Autonomous vehicles</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In Healthcare Infrastructures </a:t>
            </a: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Optical Wireless Networked Edge Computing Build-In </a:t>
            </a:r>
            <a:r>
              <a:rPr lang="en-US" sz="2000" dirty="0">
                <a:solidFill>
                  <a:schemeClr val="tx1"/>
                </a:solidFill>
                <a:latin typeface="Times New Roman" pitchFamily="18" charset="0"/>
                <a:cs typeface="Times New Roman" pitchFamily="18" charset="0"/>
              </a:rPr>
              <a:t>Autonomous vehicles</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For Hospitals</a:t>
            </a:r>
          </a:p>
          <a:p>
            <a:pPr marL="342900" indent="-342900" algn="l">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2</a:t>
            </a:r>
          </a:p>
        </p:txBody>
      </p:sp>
    </p:spTree>
    <p:extLst>
      <p:ext uri="{BB962C8B-B14F-4D97-AF65-F5344CB8AC3E}">
        <p14:creationId xmlns:p14="http://schemas.microsoft.com/office/powerpoint/2010/main" val="20352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863867" y="1023274"/>
            <a:ext cx="5127734" cy="53251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Demand for mobile robots and their use in hospitals has increased due to changes in demographic trends and medical cost control.</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Targeted to healthcare segment, the autonomous vehicles can be used in a healthcare setting to move materials throughout a hospital like bulk material, pharmacy medicines, laboratories samples, food, dirty dishes, bed laundry, medical wastes, biomedical instruments.</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autonomous vehicles based automation in hospitals helps free hospital employees to spend the time directly on patient care.</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Medical equipment maybe very sensitive to RF signal and required alternative connectivity method  for autonomous vehicles with infrastructures. </a:t>
            </a:r>
          </a:p>
          <a:p>
            <a:pPr marL="285750" indent="-285750" algn="just">
              <a:lnSpc>
                <a:spcPct val="150000"/>
              </a:lnSpc>
              <a:buFont typeface="Arial" panose="020B0604020202020204" pitchFamily="34" charset="0"/>
              <a:buChar char="•"/>
            </a:pPr>
            <a:r>
              <a:rPr lang="en-US" altLang="ko-KR"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lighting infrastructure to enable optical wireless connectivity  link for autonomous vehicles in healthcare automation.</a:t>
            </a:r>
          </a:p>
          <a:p>
            <a:pPr marL="628650" lvl="1" indent="-171450" algn="just">
              <a:lnSpc>
                <a:spcPct val="150000"/>
              </a:lnSpc>
              <a:buFont typeface="Times New Roman" panose="02020603050405020304" pitchFamily="18" charset="0"/>
              <a:buChar char="˗"/>
            </a:pPr>
            <a:r>
              <a:rPr lang="en-US" altLang="ko-KR" sz="11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Hospitals lighting infrastructure uses the to transmit position and package related information and camera installed on autonomous vehicles work as a receiver to decode the location and  hospital package information to move packages to respective location.</a:t>
            </a:r>
          </a:p>
        </p:txBody>
      </p:sp>
      <p:sp>
        <p:nvSpPr>
          <p:cNvPr id="27" name="TextBox 26"/>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3</a:t>
            </a:r>
          </a:p>
        </p:txBody>
      </p:sp>
      <p:sp>
        <p:nvSpPr>
          <p:cNvPr id="15" name="TextBox 53"/>
          <p:cNvSpPr txBox="1">
            <a:spLocks noChangeArrowheads="1"/>
          </p:cNvSpPr>
          <p:nvPr/>
        </p:nvSpPr>
        <p:spPr bwMode="auto">
          <a:xfrm>
            <a:off x="609600" y="5982662"/>
            <a:ext cx="32516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a:cs typeface="Times New Roman" panose="02020603050405020304" pitchFamily="18" charset="0"/>
              </a:rPr>
              <a:t>&lt;  Autonomous Vehicles </a:t>
            </a:r>
            <a:r>
              <a:rPr lang="en-US" altLang="ko-KR" sz="1000" b="1" dirty="0">
                <a:cs typeface="Times New Roman" panose="02020603050405020304" pitchFamily="18" charset="0"/>
              </a:rPr>
              <a:t>Usage Scenario in Hospital &gt;</a:t>
            </a:r>
            <a:endParaRPr kumimoji="0" lang="en-US" altLang="ko-KR" sz="1000" b="1" dirty="0">
              <a:cs typeface="Times New Roman" panose="02020603050405020304" pitchFamily="18" charset="0"/>
            </a:endParaRPr>
          </a:p>
        </p:txBody>
      </p:sp>
      <p:grpSp>
        <p:nvGrpSpPr>
          <p:cNvPr id="3" name="Group 2">
            <a:extLst>
              <a:ext uri="{FF2B5EF4-FFF2-40B4-BE49-F238E27FC236}">
                <a16:creationId xmlns:a16="http://schemas.microsoft.com/office/drawing/2014/main" id="{FAF75F42-704A-48D9-933F-2D4D4EC6E090}"/>
              </a:ext>
            </a:extLst>
          </p:cNvPr>
          <p:cNvGrpSpPr/>
          <p:nvPr/>
        </p:nvGrpSpPr>
        <p:grpSpPr>
          <a:xfrm>
            <a:off x="387917" y="1402295"/>
            <a:ext cx="3469711" cy="4580367"/>
            <a:chOff x="234832" y="1398653"/>
            <a:chExt cx="3469711" cy="4580367"/>
          </a:xfrm>
        </p:grpSpPr>
        <p:sp>
          <p:nvSpPr>
            <p:cNvPr id="11" name="TextBox 10">
              <a:extLst>
                <a:ext uri="{FF2B5EF4-FFF2-40B4-BE49-F238E27FC236}">
                  <a16:creationId xmlns:a16="http://schemas.microsoft.com/office/drawing/2014/main" id="{8DD5C618-6F59-4BDE-AD9A-93EF920ABC65}"/>
                </a:ext>
              </a:extLst>
            </p:cNvPr>
            <p:cNvSpPr txBox="1"/>
            <p:nvPr/>
          </p:nvSpPr>
          <p:spPr>
            <a:xfrm rot="16200000">
              <a:off x="142377" y="1499907"/>
              <a:ext cx="400354" cy="215444"/>
            </a:xfrm>
            <a:prstGeom prst="rect">
              <a:avLst/>
            </a:prstGeom>
            <a:noFill/>
          </p:spPr>
          <p:txBody>
            <a:bodyPr wrap="none" rtlCol="0">
              <a:spAutoFit/>
            </a:bodyPr>
            <a:lstStyle/>
            <a:p>
              <a:r>
                <a:rPr lang="en-US" sz="800" dirty="0"/>
                <a:t>Google</a:t>
              </a:r>
            </a:p>
          </p:txBody>
        </p:sp>
        <p:grpSp>
          <p:nvGrpSpPr>
            <p:cNvPr id="2" name="Group 1">
              <a:extLst>
                <a:ext uri="{FF2B5EF4-FFF2-40B4-BE49-F238E27FC236}">
                  <a16:creationId xmlns:a16="http://schemas.microsoft.com/office/drawing/2014/main" id="{6FA884DC-C5D7-4A44-9465-5695BF9B8F7D}"/>
                </a:ext>
              </a:extLst>
            </p:cNvPr>
            <p:cNvGrpSpPr/>
            <p:nvPr/>
          </p:nvGrpSpPr>
          <p:grpSpPr>
            <a:xfrm>
              <a:off x="450276" y="1398653"/>
              <a:ext cx="3254267" cy="4580367"/>
              <a:chOff x="739339" y="1498626"/>
              <a:chExt cx="2710108" cy="4527106"/>
            </a:xfrm>
          </p:grpSpPr>
          <p:pic>
            <p:nvPicPr>
              <p:cNvPr id="1026" name="Picture 2" descr="ÐÐ°ÑÑÐ¸Ð½ÐºÐ¸ Ð¿Ð¾ Ð·Ð°Ð¿ÑÐ¾ÑÑ automated guided vehicles for hospi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39" y="1498626"/>
                <a:ext cx="2707891" cy="2368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automated guided vehicles for hospit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39" y="3881047"/>
                <a:ext cx="2710108" cy="21446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Title 1">
            <a:extLst>
              <a:ext uri="{FF2B5EF4-FFF2-40B4-BE49-F238E27FC236}">
                <a16:creationId xmlns:a16="http://schemas.microsoft.com/office/drawing/2014/main" id="{7F846FAC-E18B-445F-89E7-D036B12D510D}"/>
              </a:ext>
            </a:extLst>
          </p:cNvPr>
          <p:cNvSpPr txBox="1">
            <a:spLocks/>
          </p:cNvSpPr>
          <p:nvPr/>
        </p:nvSpPr>
        <p:spPr>
          <a:xfrm>
            <a:off x="0" y="509594"/>
            <a:ext cx="9144000" cy="6858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200" b="1" dirty="0">
                <a:latin typeface="Times New Roman" panose="02020603050405020304" pitchFamily="18" charset="0"/>
                <a:ea typeface="굴림" panose="020B0600000101010101" pitchFamily="50" charset="-127"/>
                <a:cs typeface="Times New Roman" panose="02020603050405020304" pitchFamily="18" charset="0"/>
              </a:rPr>
              <a:t>Needs for Logistics Autonomous vehicles In Healthcare Infrastructures </a:t>
            </a:r>
          </a:p>
        </p:txBody>
      </p:sp>
    </p:spTree>
    <p:extLst>
      <p:ext uri="{BB962C8B-B14F-4D97-AF65-F5344CB8AC3E}">
        <p14:creationId xmlns:p14="http://schemas.microsoft.com/office/powerpoint/2010/main" val="250663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4501706" y="1316078"/>
            <a:ext cx="4289160" cy="383192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70000"/>
              </a:lnSpc>
              <a:buFont typeface="Arial" panose="020B0604020202020204" pitchFamily="34" charset="0"/>
              <a:buChar char="•"/>
            </a:pPr>
            <a:r>
              <a:rPr lang="en-US" altLang="ko-KR" sz="56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Optical Wireless Networked for Indoor Hospital Logistics Automation</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Hospital and Autonomous vehicles Lighting Infrastructure</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CMOS Camera Installed in the Hospital and Autonomous vehicles</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p>
          <a:p>
            <a:pPr marL="1200150" lvl="2" indent="-285750" algn="just">
              <a:lnSpc>
                <a:spcPct val="170000"/>
              </a:lnSpc>
              <a:buFont typeface="Arial" panose="020B0604020202020204" pitchFamily="34" charset="0"/>
              <a:buChar char="▫"/>
            </a:pPr>
            <a:r>
              <a:rPr lang="fr-FR"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VTASC, SS2DC Color Code, QR-Code, VTASC,</a:t>
            </a:r>
          </a:p>
          <a:p>
            <a:pPr marL="1200150" lvl="2" indent="-285750" algn="just">
              <a:lnSpc>
                <a:spcPct val="170000"/>
              </a:lnSpc>
              <a:buFont typeface="Arial" panose="020B0604020202020204" pitchFamily="34" charset="0"/>
              <a:buChar char="▫"/>
            </a:pPr>
            <a:r>
              <a:rPr lang="fr-FR"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r>
              <a:rPr lang="en-US"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 Offset-VPWM, PPM, DSSS SIK etc.</a:t>
            </a:r>
            <a:r>
              <a:rPr lang="en-US" altLang="ko-KR" sz="37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5Mb/s</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a:t>
            </a:r>
            <a:r>
              <a:rPr lang="en-US" altLang="ko-KR" sz="4800" dirty="0" err="1">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LoS</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(Line of Sight)</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5m ~ 200m</a:t>
            </a:r>
            <a:endPar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3" name="TextBox 53"/>
          <p:cNvSpPr txBox="1">
            <a:spLocks noChangeArrowheads="1"/>
          </p:cNvSpPr>
          <p:nvPr/>
        </p:nvSpPr>
        <p:spPr bwMode="auto">
          <a:xfrm>
            <a:off x="-31103" y="4847628"/>
            <a:ext cx="4658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a:cs typeface="Times New Roman" panose="02020603050405020304" pitchFamily="18" charset="0"/>
              </a:rPr>
              <a:t>&lt; Optical Wireless</a:t>
            </a:r>
            <a:r>
              <a:rPr lang="en-US" altLang="ko-KR" sz="1000" b="1" dirty="0">
                <a:cs typeface="Times New Roman" panose="02020603050405020304" pitchFamily="18" charset="0"/>
              </a:rPr>
              <a:t> Networked Edge Computing Build-In Autonomous Vehicles &gt;</a:t>
            </a:r>
            <a:endParaRPr kumimoji="0" lang="en-US" altLang="ko-KR" sz="1000" b="1" dirty="0">
              <a:cs typeface="Times New Roman" panose="02020603050405020304" pitchFamily="18" charset="0"/>
            </a:endParaRPr>
          </a:p>
        </p:txBody>
      </p:sp>
      <p:sp>
        <p:nvSpPr>
          <p:cNvPr id="55" name="TextBox 54"/>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4</a:t>
            </a:r>
          </a:p>
        </p:txBody>
      </p:sp>
      <p:sp>
        <p:nvSpPr>
          <p:cNvPr id="8" name="직사각형 31">
            <a:extLst>
              <a:ext uri="{FF2B5EF4-FFF2-40B4-BE49-F238E27FC236}">
                <a16:creationId xmlns:a16="http://schemas.microsoft.com/office/drawing/2014/main" id="{705DECBD-92C1-4ABF-BE46-86E03262F73A}"/>
              </a:ext>
            </a:extLst>
          </p:cNvPr>
          <p:cNvSpPr/>
          <p:nvPr/>
        </p:nvSpPr>
        <p:spPr>
          <a:xfrm>
            <a:off x="352184" y="4999506"/>
            <a:ext cx="8377425" cy="1346331"/>
          </a:xfrm>
          <a:prstGeom prst="rect">
            <a:avLst/>
          </a:prstGeom>
        </p:spPr>
        <p:txBody>
          <a:bodyPr wrap="square">
            <a:spAutoFit/>
          </a:bodyPr>
          <a:lstStyle/>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Autonomous vehicles used logistics in the hospital uses camera to decode the information and analyze the data using edge computing technology and connected cloud server through optical wireless network link.</a:t>
            </a:r>
          </a:p>
          <a:p>
            <a:pPr algn="just">
              <a:lnSpc>
                <a:spcPct val="150000"/>
              </a:lnSpc>
            </a:pPr>
            <a:r>
              <a:rPr lang="en-US" altLang="ko-KR" sz="1400" b="1" dirty="0">
                <a:latin typeface="Times New Roman" panose="02020603050405020304" pitchFamily="18" charset="0"/>
                <a:ea typeface="굴림" panose="020B0600000101010101" pitchFamily="50" charset="-127"/>
                <a:cs typeface="Times New Roman" panose="02020603050405020304" pitchFamily="18" charset="0"/>
              </a:rPr>
              <a:t> ※ Use the hospitals LED lighting infrastructure to transmit location information about type of logistics Things with ID, destination, Delivery times, and etc.</a:t>
            </a:r>
          </a:p>
        </p:txBody>
      </p:sp>
      <p:pic>
        <p:nvPicPr>
          <p:cNvPr id="3" name="Picture 2"/>
          <p:cNvPicPr>
            <a:picLocks noChangeAspect="1"/>
          </p:cNvPicPr>
          <p:nvPr/>
        </p:nvPicPr>
        <p:blipFill rotWithShape="1">
          <a:blip r:embed="rId3"/>
          <a:srcRect l="10854"/>
          <a:stretch/>
        </p:blipFill>
        <p:spPr>
          <a:xfrm>
            <a:off x="258268" y="1653176"/>
            <a:ext cx="4243856" cy="3194452"/>
          </a:xfrm>
          <a:prstGeom prst="rect">
            <a:avLst/>
          </a:prstGeom>
        </p:spPr>
      </p:pic>
      <p:sp>
        <p:nvSpPr>
          <p:cNvPr id="10" name="Title 1">
            <a:extLst>
              <a:ext uri="{FF2B5EF4-FFF2-40B4-BE49-F238E27FC236}">
                <a16:creationId xmlns:a16="http://schemas.microsoft.com/office/drawing/2014/main" id="{55D97117-ACD5-4E6F-959D-11B2D3C1CA4D}"/>
              </a:ext>
            </a:extLst>
          </p:cNvPr>
          <p:cNvSpPr txBox="1">
            <a:spLocks/>
          </p:cNvSpPr>
          <p:nvPr/>
        </p:nvSpPr>
        <p:spPr>
          <a:xfrm>
            <a:off x="-31103" y="426740"/>
            <a:ext cx="9144000" cy="992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altLang="ko-KR" sz="3000" b="1" dirty="0">
                <a:latin typeface="Times New Roman" panose="02020603050405020304" pitchFamily="18" charset="0"/>
                <a:ea typeface="굴림" panose="020B0600000101010101" pitchFamily="50" charset="-127"/>
                <a:cs typeface="Times New Roman" panose="02020603050405020304" pitchFamily="18" charset="0"/>
              </a:rPr>
              <a:t>Optical Wireless Networked Edge Computing Build-In Autonomous vehicles For Hospitals</a:t>
            </a:r>
          </a:p>
        </p:txBody>
      </p:sp>
    </p:spTree>
    <p:extLst>
      <p:ext uri="{BB962C8B-B14F-4D97-AF65-F5344CB8AC3E}">
        <p14:creationId xmlns:p14="http://schemas.microsoft.com/office/powerpoint/2010/main" val="115524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2000"/>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latin typeface="Times New Roman" panose="02020603050405020304" pitchFamily="18" charset="0"/>
                <a:cs typeface="Times New Roman" panose="02020603050405020304" pitchFamily="18" charset="0"/>
              </a:rPr>
              <a:t>Conclusion</a:t>
            </a:r>
            <a:endParaRPr lang="en-US" sz="3200" b="1"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862332"/>
            <a:ext cx="8229600" cy="3962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tabLst>
                <a:tab pos="2417763" algn="l"/>
              </a:tabLst>
            </a:pP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the Optical Wireless Networked Edge Computing Build-In Autonomous vehicles For Indoor Hospital Logistic Services to automate the healthcare application.</a:t>
            </a:r>
          </a:p>
          <a:p>
            <a:pPr marL="342900" indent="-342900" algn="just">
              <a:buFont typeface="Arial" panose="020B0604020202020204" pitchFamily="34" charset="0"/>
              <a:buChar char="•"/>
              <a:tabLst>
                <a:tab pos="2417763" algn="l"/>
              </a:tabLst>
            </a:pPr>
            <a:endPar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lighting installed and camera system installed in the hospital and Autonomous vehicles</a:t>
            </a:r>
          </a:p>
          <a:p>
            <a:pPr marL="342900" indent="-342900" algn="just">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buFont typeface="Arial" panose="020B0604020202020204" pitchFamily="34" charset="0"/>
              <a:buChar char="•"/>
              <a:tabLst>
                <a:tab pos="2417763" algn="l"/>
              </a:tabLst>
            </a:pP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this proposed hospital logistic automation, the lighting infrastructure and the 2D Color coded LED Labels attached on logistics items act as a optical transmitter and CMOS camera installed in </a:t>
            </a:r>
            <a:r>
              <a:rPr lang="en-US" altLang="ko-KR"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Autonomous vehicles as a receiver  with edge computing technology to process and take action according to data received from luminaries.</a:t>
            </a:r>
          </a:p>
        </p:txBody>
      </p:sp>
      <p:sp>
        <p:nvSpPr>
          <p:cNvPr id="8" name="TextBox 7"/>
          <p:cNvSpPr txBox="1"/>
          <p:nvPr/>
        </p:nvSpPr>
        <p:spPr>
          <a:xfrm>
            <a:off x="4267200" y="6315465"/>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5</a:t>
            </a:r>
          </a:p>
        </p:txBody>
      </p:sp>
    </p:spTree>
    <p:extLst>
      <p:ext uri="{BB962C8B-B14F-4D97-AF65-F5344CB8AC3E}">
        <p14:creationId xmlns:p14="http://schemas.microsoft.com/office/powerpoint/2010/main" val="277462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12241</TotalTime>
  <Words>507</Words>
  <Application>Microsoft Office PowerPoint</Application>
  <PresentationFormat>On-screen Show (4:3)</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Vinayagam Mariappan</cp:lastModifiedBy>
  <cp:revision>484</cp:revision>
  <cp:lastPrinted>2017-05-07T15:48:38Z</cp:lastPrinted>
  <dcterms:created xsi:type="dcterms:W3CDTF">2010-05-15T17:50:32Z</dcterms:created>
  <dcterms:modified xsi:type="dcterms:W3CDTF">2019-09-19T02:43:25Z</dcterms:modified>
</cp:coreProperties>
</file>