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57" r:id="rId3"/>
    <p:sldId id="256" r:id="rId4"/>
    <p:sldId id="258" r:id="rId5"/>
  </p:sldIdLst>
  <p:sldSz cx="9144000" cy="6858000" type="screen4x3"/>
  <p:notesSz cx="6799263" cy="9929813"/>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96" autoAdjust="0"/>
    <p:restoredTop sz="94660"/>
  </p:normalViewPr>
  <p:slideViewPr>
    <p:cSldViewPr>
      <p:cViewPr varScale="1">
        <p:scale>
          <a:sx n="69" d="100"/>
          <a:sy n="69" d="100"/>
        </p:scale>
        <p:origin x="979"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906" y="-13039"/>
            <a:ext cx="264156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3075" name="Rectangle 3"/>
          <p:cNvSpPr>
            <a:spLocks noGrp="1" noChangeArrowheads="1"/>
          </p:cNvSpPr>
          <p:nvPr>
            <p:ph type="dt" sz="quarter" idx="1"/>
          </p:nvPr>
        </p:nvSpPr>
        <p:spPr bwMode="auto">
          <a:xfrm>
            <a:off x="681795" y="202404"/>
            <a:ext cx="22648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9869" y="9610483"/>
            <a:ext cx="21154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4678" y="9610483"/>
            <a:ext cx="135891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80238" y="414450"/>
            <a:ext cx="54387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80238" y="9610483"/>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80238" y="9598593"/>
            <a:ext cx="55897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9632" y="117475"/>
            <a:ext cx="275986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2051" name="Rectangle 3"/>
          <p:cNvSpPr>
            <a:spLocks noGrp="1" noChangeArrowheads="1"/>
          </p:cNvSpPr>
          <p:nvPr>
            <p:ph type="dt" idx="1"/>
          </p:nvPr>
        </p:nvSpPr>
        <p:spPr bwMode="auto">
          <a:xfrm>
            <a:off x="641322" y="117475"/>
            <a:ext cx="268359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8237" cy="37115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946" y="4716916"/>
            <a:ext cx="4987371" cy="446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698500" y="9613880"/>
            <a:ext cx="24609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6611" y="9613880"/>
            <a:ext cx="7860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09813" y="9613880"/>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813" y="9612182"/>
            <a:ext cx="53796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5096" y="317632"/>
            <a:ext cx="552907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803275"/>
            <a:ext cx="5291137" cy="3970338"/>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a:t>doc.: IEEE 802.15-15-0850-00-004s</a:t>
            </a:r>
          </a:p>
        </p:txBody>
      </p:sp>
      <p:sp>
        <p:nvSpPr>
          <p:cNvPr id="5" name="Date Placeholder 4"/>
          <p:cNvSpPr>
            <a:spLocks noGrp="1"/>
          </p:cNvSpPr>
          <p:nvPr>
            <p:ph type="dt" idx="11"/>
          </p:nvPr>
        </p:nvSpPr>
        <p:spPr/>
        <p:txBody>
          <a:bodyPr/>
          <a:lstStyle/>
          <a:p>
            <a:r>
              <a:rPr lang="en-US" altLang="ja-JP"/>
              <a:t>&lt;month year&gt;</a:t>
            </a:r>
          </a:p>
        </p:txBody>
      </p:sp>
      <p:sp>
        <p:nvSpPr>
          <p:cNvPr id="6" name="Footer Placeholder 5"/>
          <p:cNvSpPr>
            <a:spLocks noGrp="1"/>
          </p:cNvSpPr>
          <p:nvPr>
            <p:ph type="ftr" sz="quarter" idx="12"/>
          </p:nvPr>
        </p:nvSpPr>
        <p:spPr/>
        <p:txBody>
          <a:bodyPr/>
          <a:lstStyle/>
          <a:p>
            <a:pPr lvl="4"/>
            <a:r>
              <a:rPr lang="en-US" altLang="ja-JP"/>
              <a:t>&lt;H.Yokota&gt;, &lt;Landis&amp;Gyr&gt;</a:t>
            </a:r>
          </a:p>
        </p:txBody>
      </p:sp>
      <p:sp>
        <p:nvSpPr>
          <p:cNvPr id="7" name="Slide Number Placeholder 6"/>
          <p:cNvSpPr>
            <a:spLocks noGrp="1"/>
          </p:cNvSpPr>
          <p:nvPr>
            <p:ph type="sldNum" sz="quarter" idx="13"/>
          </p:nvPr>
        </p:nvSpPr>
        <p:spPr/>
        <p:txBody>
          <a:bodyPr/>
          <a:lstStyle/>
          <a:p>
            <a:r>
              <a:rPr lang="en-US" altLang="ja-JP"/>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ja-JP"/>
              <a:t>September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S. Kitazawa, R. Salazar, C. Hett and H. Yokota </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September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S. Kitazawa, R. Salazar, C. Hett and H. Yokota </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September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S. Kitazawa, R. Salazar, C. Hett and H. Yokota </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September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S. Kitazawa, R. Salazar, C. Hett and H. Yokota </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a:t>September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S. Kitazawa, R. Salazar, C. Hett and H. Yokota </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ja-JP"/>
              <a:t>September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S. Kitazawa, R. Salazar, C. Hett and H. Yokota </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ja-JP"/>
              <a:t>September 2019</a:t>
            </a:r>
            <a:endParaRPr lang="en-US" altLang="ja-JP" dirty="0"/>
          </a:p>
        </p:txBody>
      </p:sp>
      <p:sp>
        <p:nvSpPr>
          <p:cNvPr id="8" name="Footer Placeholder 7"/>
          <p:cNvSpPr>
            <a:spLocks noGrp="1"/>
          </p:cNvSpPr>
          <p:nvPr>
            <p:ph type="ftr" sz="quarter" idx="11"/>
          </p:nvPr>
        </p:nvSpPr>
        <p:spPr/>
        <p:txBody>
          <a:bodyPr/>
          <a:lstStyle>
            <a:lvl1pPr>
              <a:defRPr/>
            </a:lvl1pPr>
          </a:lstStyle>
          <a:p>
            <a:r>
              <a:rPr lang="en-US" altLang="ja-JP"/>
              <a:t>S. Kitazawa, R. Salazar, C. Hett and H. Yokota </a:t>
            </a:r>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ja-JP"/>
              <a:t>September 2019</a:t>
            </a:r>
            <a:endParaRPr lang="en-US" altLang="ja-JP" dirty="0"/>
          </a:p>
        </p:txBody>
      </p:sp>
      <p:sp>
        <p:nvSpPr>
          <p:cNvPr id="4" name="Footer Placeholder 3"/>
          <p:cNvSpPr>
            <a:spLocks noGrp="1"/>
          </p:cNvSpPr>
          <p:nvPr>
            <p:ph type="ftr" sz="quarter" idx="11"/>
          </p:nvPr>
        </p:nvSpPr>
        <p:spPr/>
        <p:txBody>
          <a:bodyPr/>
          <a:lstStyle>
            <a:lvl1pPr>
              <a:defRPr/>
            </a:lvl1pPr>
          </a:lstStyle>
          <a:p>
            <a:r>
              <a:rPr lang="en-US" altLang="ja-JP"/>
              <a:t>S. Kitazawa, R. Salazar, C. Hett and H. Yokota </a:t>
            </a:r>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a:t>September 2019</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ja-JP"/>
              <a:t>S. Kitazawa, R. Salazar, C. Hett and H. Yokota </a:t>
            </a:r>
            <a:endParaRPr lang="en-US" altLang="ja-JP" dirty="0"/>
          </a:p>
        </p:txBody>
      </p:sp>
      <p:sp>
        <p:nvSpPr>
          <p:cNvPr id="4" name="Slide Number Placeholder 3"/>
          <p:cNvSpPr>
            <a:spLocks noGrp="1"/>
          </p:cNvSpPr>
          <p:nvPr>
            <p:ph type="sldNum" sz="quarter" idx="12"/>
          </p:nvPr>
        </p:nvSpPr>
        <p:spPr/>
        <p:txBody>
          <a:bodyPr/>
          <a:lstStyle>
            <a:lvl1pPr>
              <a:defRPr/>
            </a:lvl1pPr>
          </a:lstStyle>
          <a:p>
            <a:r>
              <a:rPr lang="en-US" altLang="ja-JP"/>
              <a:t>Slide </a:t>
            </a:r>
            <a:fld id="{E911133F-B508-4E30-9F6C-14EB93D2B7C3}" type="slidenum">
              <a:rPr lang="en-US" altLang="ja-JP"/>
              <a:pPr/>
              <a:t>‹#›</a:t>
            </a:fld>
            <a:endParaRPr lang="en-US" altLang="ja-JP"/>
          </a:p>
        </p:txBody>
      </p:sp>
    </p:spTree>
    <p:extLst>
      <p:ext uri="{BB962C8B-B14F-4D97-AF65-F5344CB8AC3E}">
        <p14:creationId xmlns:p14="http://schemas.microsoft.com/office/powerpoint/2010/main" val="299903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a:t>September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S. Kitazawa, R. Salazar, C. Hett and H. Yokota </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a:t>September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S. Kitazawa, R. Salazar, C. Hett and H. Yokota </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a:t>September 2019</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a:t>S. Kitazawa, R. Salazar, C. Hett and H. Yokota </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83270"/>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altLang="ja-JP" sz="1400" b="1" dirty="0">
                <a:ea typeface="ＭＳ Ｐゴシック" panose="020B0600070205080204" pitchFamily="34" charset="-128"/>
              </a:rPr>
              <a:t>doc.: IEEE 802.</a:t>
            </a:r>
            <a:r>
              <a:rPr lang="en-US" altLang="ja-JP" sz="1400" b="1" dirty="0">
                <a:effectLst/>
              </a:rPr>
              <a:t>5-19-0404-00-04md </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a:t>September 2019</a:t>
            </a:r>
            <a:endParaRPr lang="en-US" altLang="ja-JP" dirty="0"/>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[Supplementary document for CID#135]	</a:t>
            </a:r>
          </a:p>
          <a:p>
            <a:r>
              <a:rPr lang="en-US" altLang="ja-JP" sz="1600" b="1" dirty="0">
                <a:ea typeface="ＭＳ Ｐゴシック" panose="020B0600070205080204" pitchFamily="34" charset="-128"/>
              </a:rPr>
              <a:t>Date Submitted: </a:t>
            </a:r>
            <a:r>
              <a:rPr lang="en-US" altLang="ja-JP" sz="1600" dirty="0">
                <a:ea typeface="ＭＳ Ｐゴシック" panose="020B0600070205080204" pitchFamily="34" charset="-128"/>
              </a:rPr>
              <a:t>[15 September, 2019]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a:solidFill>
                  <a:schemeClr val="tx2"/>
                </a:solidFill>
                <a:ea typeface="ＭＳ Ｐゴシック" charset="-128"/>
              </a:rPr>
              <a:t>Shoichi Kitazawa, Ruben Salazar, Chris Hett and Hidetoshi Yokota</a:t>
            </a:r>
            <a:r>
              <a:rPr lang="en-US" altLang="ja-JP" sz="1600" dirty="0">
                <a:ea typeface="ＭＳ Ｐゴシック" panose="020B0600070205080204" pitchFamily="34" charset="-128"/>
              </a:rPr>
              <a:t>] Company [</a:t>
            </a:r>
            <a:r>
              <a:rPr lang="en-US" altLang="ja-JP" sz="1600" dirty="0" err="1">
                <a:ea typeface="ＭＳ Ｐゴシック" panose="020B0600070205080204" pitchFamily="34" charset="-128"/>
              </a:rPr>
              <a:t>Muroran</a:t>
            </a:r>
            <a:r>
              <a:rPr lang="en-US" altLang="ja-JP" sz="1600" dirty="0">
                <a:ea typeface="ＭＳ Ｐゴシック" panose="020B0600070205080204" pitchFamily="34" charset="-128"/>
              </a:rPr>
              <a:t> IT, Landis+Gyr]</a:t>
            </a:r>
          </a:p>
          <a:p>
            <a:r>
              <a:rPr lang="en-US" altLang="ja-JP" sz="1600" dirty="0">
                <a:ea typeface="ＭＳ Ｐゴシック" panose="020B0600070205080204" pitchFamily="34" charset="-128"/>
              </a:rPr>
              <a:t>Address: [</a:t>
            </a:r>
            <a:r>
              <a:rPr lang="en-US" altLang="ja-JP" sz="1600" dirty="0">
                <a:solidFill>
                  <a:schemeClr val="tx2"/>
                </a:solidFill>
                <a:ea typeface="ＭＳ Ｐゴシック" charset="-128"/>
              </a:rPr>
              <a:t>Hokkaido Japan, Alpharetta GA, USA</a:t>
            </a:r>
            <a:r>
              <a:rPr lang="en-US" altLang="ja-JP" sz="1600" dirty="0">
                <a:ea typeface="ＭＳ Ｐゴシック" panose="020B0600070205080204" pitchFamily="34" charset="-128"/>
              </a:rPr>
              <a:t>]</a:t>
            </a:r>
          </a:p>
          <a:p>
            <a:r>
              <a:rPr lang="en-US" altLang="ja-JP" sz="1600" dirty="0">
                <a:ea typeface="ＭＳ Ｐゴシック" panose="020B0600070205080204" pitchFamily="34" charset="-128"/>
              </a:rPr>
              <a:t>Voice: [], </a:t>
            </a:r>
            <a:br>
              <a:rPr lang="en-US" altLang="ja-JP" sz="1600" dirty="0">
                <a:ea typeface="ＭＳ Ｐゴシック" panose="020B0600070205080204" pitchFamily="34" charset="-128"/>
              </a:rPr>
            </a:br>
            <a:r>
              <a:rPr lang="en-US" altLang="ja-JP" sz="1600" dirty="0">
                <a:ea typeface="ＭＳ Ｐゴシック" panose="020B0600070205080204" pitchFamily="34" charset="-128"/>
              </a:rPr>
              <a:t>E-Mail: [kitazawa@ieee.org, {</a:t>
            </a:r>
            <a:r>
              <a:rPr lang="en-US" altLang="ja-JP" sz="1600" dirty="0" err="1">
                <a:ea typeface="ＭＳ Ｐゴシック" panose="020B0600070205080204" pitchFamily="34" charset="-128"/>
              </a:rPr>
              <a:t>ruben.salazar</a:t>
            </a:r>
            <a:r>
              <a:rPr lang="en-US" altLang="ja-JP" sz="1600" dirty="0">
                <a:ea typeface="ＭＳ Ｐゴシック" panose="020B0600070205080204" pitchFamily="34" charset="-128"/>
              </a:rPr>
              <a:t>, </a:t>
            </a:r>
            <a:r>
              <a:rPr lang="en-US" altLang="ja-JP" sz="1600" dirty="0" err="1">
                <a:ea typeface="ＭＳ Ｐゴシック" panose="020B0600070205080204" pitchFamily="34" charset="-128"/>
              </a:rPr>
              <a:t>chris.hett</a:t>
            </a:r>
            <a:r>
              <a:rPr lang="en-US" altLang="ja-JP" sz="1600" dirty="0">
                <a:ea typeface="ＭＳ Ｐゴシック" panose="020B0600070205080204" pitchFamily="34" charset="-128"/>
              </a:rPr>
              <a:t>, </a:t>
            </a:r>
            <a:r>
              <a:rPr lang="en-US" altLang="ja-JP" sz="1600" dirty="0" err="1">
                <a:ea typeface="ＭＳ Ｐゴシック" panose="020B0600070205080204" pitchFamily="34" charset="-128"/>
              </a:rPr>
              <a:t>hidetoshi.yokota</a:t>
            </a:r>
            <a:r>
              <a:rPr lang="en-US" altLang="ja-JP" sz="1600" dirty="0">
                <a:ea typeface="ＭＳ Ｐゴシック" panose="020B0600070205080204" pitchFamily="34" charset="-128"/>
              </a:rPr>
              <a:t>}@landisgyr.com]</a:t>
            </a: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[This contribution is a supplementary document to support the proposed resolution for CID#135]</a:t>
            </a: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[Discussion]</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Slide Number Placeholder 1"/>
          <p:cNvSpPr>
            <a:spLocks noGrp="1"/>
          </p:cNvSpPr>
          <p:nvPr>
            <p:ph type="sldNum" sz="quarter" idx="12"/>
          </p:nvPr>
        </p:nvSpPr>
        <p:spPr/>
        <p:txBody>
          <a:bodyPr/>
          <a:lstStyle/>
          <a:p>
            <a:r>
              <a:rPr lang="en-US" altLang="ja-JP"/>
              <a:t>Slide </a:t>
            </a:r>
            <a:fld id="{E911133F-B508-4E30-9F6C-14EB93D2B7C3}" type="slidenum">
              <a:rPr lang="en-US" altLang="ja-JP" smtClean="0"/>
              <a:pPr/>
              <a:t>1</a:t>
            </a:fld>
            <a:endParaRPr lang="en-US" altLang="ja-JP" dirty="0"/>
          </a:p>
        </p:txBody>
      </p:sp>
      <p:sp>
        <p:nvSpPr>
          <p:cNvPr id="3" name="Footer Placeholder 2">
            <a:extLst>
              <a:ext uri="{FF2B5EF4-FFF2-40B4-BE49-F238E27FC236}">
                <a16:creationId xmlns:a16="http://schemas.microsoft.com/office/drawing/2014/main" id="{122175B7-09D6-42F5-B7E1-CB2F081DD62A}"/>
              </a:ext>
            </a:extLst>
          </p:cNvPr>
          <p:cNvSpPr>
            <a:spLocks noGrp="1"/>
          </p:cNvSpPr>
          <p:nvPr>
            <p:ph type="ftr" sz="quarter" idx="11"/>
          </p:nvPr>
        </p:nvSpPr>
        <p:spPr/>
        <p:txBody>
          <a:bodyPr/>
          <a:lstStyle/>
          <a:p>
            <a:r>
              <a:rPr lang="en-US" altLang="ja-JP"/>
              <a:t>S. Kitazawa, R. Salazar, C. Hett and H. Yokota </a:t>
            </a:r>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90FD1D-04BA-49FB-84A6-20B0DE885E91}"/>
              </a:ext>
            </a:extLst>
          </p:cNvPr>
          <p:cNvSpPr>
            <a:spLocks noGrp="1"/>
          </p:cNvSpPr>
          <p:nvPr>
            <p:ph type="title"/>
          </p:nvPr>
        </p:nvSpPr>
        <p:spPr/>
        <p:txBody>
          <a:bodyPr/>
          <a:lstStyle/>
          <a:p>
            <a:r>
              <a:rPr lang="en-US" dirty="0"/>
              <a:t>Definition of Energy Detection</a:t>
            </a:r>
          </a:p>
        </p:txBody>
      </p:sp>
      <p:sp>
        <p:nvSpPr>
          <p:cNvPr id="5" name="Content Placeholder 4">
            <a:extLst>
              <a:ext uri="{FF2B5EF4-FFF2-40B4-BE49-F238E27FC236}">
                <a16:creationId xmlns:a16="http://schemas.microsoft.com/office/drawing/2014/main" id="{73F3A5DE-F3E0-4C9C-9C60-283822F6A9D2}"/>
              </a:ext>
            </a:extLst>
          </p:cNvPr>
          <p:cNvSpPr>
            <a:spLocks noGrp="1"/>
          </p:cNvSpPr>
          <p:nvPr>
            <p:ph idx="1"/>
          </p:nvPr>
        </p:nvSpPr>
        <p:spPr/>
        <p:txBody>
          <a:bodyPr>
            <a:noAutofit/>
          </a:bodyPr>
          <a:lstStyle/>
          <a:p>
            <a:pPr marL="0" indent="0">
              <a:buNone/>
            </a:pPr>
            <a:r>
              <a:rPr lang="en-US" sz="1350" b="1" dirty="0"/>
              <a:t>10.2.5 Receiver ED (p.482, l.15)</a:t>
            </a:r>
          </a:p>
          <a:p>
            <a:pPr marL="0" indent="0">
              <a:buNone/>
            </a:pPr>
            <a:r>
              <a:rPr lang="en-US" sz="1350" dirty="0"/>
              <a:t>The receiver ED measurement is intended for use by a network layer as part of a channel selection</a:t>
            </a:r>
          </a:p>
          <a:p>
            <a:pPr marL="0" indent="0">
              <a:buNone/>
            </a:pPr>
            <a:r>
              <a:rPr lang="en-US" sz="1350" dirty="0"/>
              <a:t>algorithm. It is an estimate of the received signal power within the bandwidth of the channel. No attempt is</a:t>
            </a:r>
          </a:p>
          <a:p>
            <a:pPr marL="0" indent="0">
              <a:buNone/>
            </a:pPr>
            <a:r>
              <a:rPr lang="en-US" sz="1350" dirty="0"/>
              <a:t>made to identify or decode signals on the channel. The ED measurement time, to average over, shall be</a:t>
            </a:r>
          </a:p>
          <a:p>
            <a:pPr marL="0" indent="0">
              <a:buNone/>
            </a:pPr>
            <a:r>
              <a:rPr lang="en-US" sz="1350" dirty="0"/>
              <a:t>equal to 8 symbol periods.</a:t>
            </a:r>
          </a:p>
          <a:p>
            <a:pPr marL="0" indent="0">
              <a:buNone/>
            </a:pPr>
            <a:r>
              <a:rPr lang="en-US" sz="1350" dirty="0"/>
              <a:t>The ED result shall be reported to the next higher layer using MLME-</a:t>
            </a:r>
            <a:r>
              <a:rPr lang="en-US" sz="1350" dirty="0" err="1"/>
              <a:t>SCAN.confirm</a:t>
            </a:r>
            <a:r>
              <a:rPr lang="en-US" sz="1350" dirty="0"/>
              <a:t>. </a:t>
            </a:r>
            <a:r>
              <a:rPr lang="en-US" sz="1350" dirty="0">
                <a:solidFill>
                  <a:srgbClr val="FF0000"/>
                </a:solidFill>
              </a:rPr>
              <a:t>The minimum ED</a:t>
            </a:r>
          </a:p>
          <a:p>
            <a:pPr marL="0" indent="0">
              <a:buNone/>
            </a:pPr>
            <a:r>
              <a:rPr lang="en-US" sz="1350" dirty="0">
                <a:solidFill>
                  <a:srgbClr val="FF0000"/>
                </a:solidFill>
              </a:rPr>
              <a:t>value (zero) shall indicate received power less than 10 dB above the lowest specified receiver sensitivity</a:t>
            </a:r>
            <a:r>
              <a:rPr lang="en-US" sz="1350" dirty="0"/>
              <a:t>, in</a:t>
            </a:r>
          </a:p>
          <a:p>
            <a:pPr marL="0" indent="0">
              <a:buNone/>
            </a:pPr>
            <a:r>
              <a:rPr lang="en-US" sz="1350" dirty="0"/>
              <a:t>dBm, for the PHY. The range of received power spanned by the ED values shall be </a:t>
            </a:r>
            <a:r>
              <a:rPr lang="en-US" sz="1350" dirty="0">
                <a:solidFill>
                  <a:srgbClr val="FF0000"/>
                </a:solidFill>
              </a:rPr>
              <a:t>at least 40 </a:t>
            </a:r>
            <a:r>
              <a:rPr lang="en-US" sz="1350" dirty="0" err="1">
                <a:solidFill>
                  <a:srgbClr val="FF0000"/>
                </a:solidFill>
              </a:rPr>
              <a:t>dB</a:t>
            </a:r>
            <a:r>
              <a:rPr lang="en-US" sz="1350" dirty="0" err="1"/>
              <a:t>.</a:t>
            </a:r>
            <a:r>
              <a:rPr lang="en-US" sz="1350" dirty="0"/>
              <a:t> Within</a:t>
            </a:r>
          </a:p>
          <a:p>
            <a:pPr marL="0" indent="0">
              <a:buNone/>
            </a:pPr>
            <a:r>
              <a:rPr lang="en-US" sz="1350" dirty="0"/>
              <a:t>this range, the mapping from the received power in decibels to ED value shall be linear </a:t>
            </a:r>
            <a:r>
              <a:rPr lang="en-US" sz="1350" dirty="0">
                <a:solidFill>
                  <a:srgbClr val="FF0000"/>
                </a:solidFill>
              </a:rPr>
              <a:t>with an accuracy of</a:t>
            </a:r>
          </a:p>
          <a:p>
            <a:pPr marL="0" indent="0">
              <a:buNone/>
            </a:pPr>
            <a:r>
              <a:rPr lang="en-US" sz="1350" dirty="0">
                <a:solidFill>
                  <a:srgbClr val="FF0000"/>
                </a:solidFill>
              </a:rPr>
              <a:t>± 6 </a:t>
            </a:r>
            <a:r>
              <a:rPr lang="en-US" sz="1350" dirty="0" err="1">
                <a:solidFill>
                  <a:srgbClr val="FF0000"/>
                </a:solidFill>
              </a:rPr>
              <a:t>dB</a:t>
            </a:r>
            <a:r>
              <a:rPr lang="en-US" sz="1350" dirty="0" err="1"/>
              <a:t>.</a:t>
            </a:r>
            <a:endParaRPr lang="en-US" sz="1350" dirty="0"/>
          </a:p>
        </p:txBody>
      </p:sp>
    </p:spTree>
    <p:extLst>
      <p:ext uri="{BB962C8B-B14F-4D97-AF65-F5344CB8AC3E}">
        <p14:creationId xmlns:p14="http://schemas.microsoft.com/office/powerpoint/2010/main" val="84883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3" name="Straight Connector 52">
            <a:extLst>
              <a:ext uri="{FF2B5EF4-FFF2-40B4-BE49-F238E27FC236}">
                <a16:creationId xmlns:a16="http://schemas.microsoft.com/office/drawing/2014/main" id="{19412269-0C79-4379-95DE-E2BEF328B532}"/>
              </a:ext>
            </a:extLst>
          </p:cNvPr>
          <p:cNvCxnSpPr>
            <a:cxnSpLocks/>
          </p:cNvCxnSpPr>
          <p:nvPr/>
        </p:nvCxnSpPr>
        <p:spPr>
          <a:xfrm>
            <a:off x="864845" y="3578256"/>
            <a:ext cx="0" cy="1783406"/>
          </a:xfrm>
          <a:prstGeom prst="line">
            <a:avLst/>
          </a:prstGeom>
          <a:ln w="28575">
            <a:solidFill>
              <a:schemeClr val="tx1"/>
            </a:solidFill>
            <a:prstDash val="sysDash"/>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DD9DAF41-FE8B-4084-987E-940B2CB217BA}"/>
              </a:ext>
            </a:extLst>
          </p:cNvPr>
          <p:cNvSpPr txBox="1"/>
          <p:nvPr/>
        </p:nvSpPr>
        <p:spPr>
          <a:xfrm>
            <a:off x="321476" y="4427495"/>
            <a:ext cx="855801" cy="646331"/>
          </a:xfrm>
          <a:prstGeom prst="rect">
            <a:avLst/>
          </a:prstGeom>
          <a:solidFill>
            <a:schemeClr val="bg1"/>
          </a:solidFill>
        </p:spPr>
        <p:txBody>
          <a:bodyPr wrap="square" rtlCol="0">
            <a:spAutoFit/>
          </a:bodyPr>
          <a:lstStyle/>
          <a:p>
            <a:pPr algn="ctr"/>
            <a:r>
              <a:rPr lang="en-US" dirty="0"/>
              <a:t>40 dB (minimum)</a:t>
            </a:r>
          </a:p>
        </p:txBody>
      </p:sp>
      <p:cxnSp>
        <p:nvCxnSpPr>
          <p:cNvPr id="6" name="Straight Connector 5">
            <a:extLst>
              <a:ext uri="{FF2B5EF4-FFF2-40B4-BE49-F238E27FC236}">
                <a16:creationId xmlns:a16="http://schemas.microsoft.com/office/drawing/2014/main" id="{E806A17C-4444-44C5-B159-20695FDEFF1F}"/>
              </a:ext>
            </a:extLst>
          </p:cNvPr>
          <p:cNvCxnSpPr/>
          <p:nvPr/>
        </p:nvCxnSpPr>
        <p:spPr>
          <a:xfrm>
            <a:off x="2495943" y="5344913"/>
            <a:ext cx="169119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28827BF-41E0-4D44-A91E-54DE78BFFF88}"/>
              </a:ext>
            </a:extLst>
          </p:cNvPr>
          <p:cNvCxnSpPr/>
          <p:nvPr/>
        </p:nvCxnSpPr>
        <p:spPr>
          <a:xfrm>
            <a:off x="2495943" y="5738861"/>
            <a:ext cx="1691196"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A754370-FA34-4D65-A9AE-17A2D0C6F447}"/>
              </a:ext>
            </a:extLst>
          </p:cNvPr>
          <p:cNvSpPr txBox="1"/>
          <p:nvPr/>
        </p:nvSpPr>
        <p:spPr>
          <a:xfrm>
            <a:off x="1630369" y="5611903"/>
            <a:ext cx="752384" cy="461665"/>
          </a:xfrm>
          <a:prstGeom prst="rect">
            <a:avLst/>
          </a:prstGeom>
          <a:noFill/>
        </p:spPr>
        <p:txBody>
          <a:bodyPr wrap="square" rtlCol="0">
            <a:spAutoFit/>
          </a:bodyPr>
          <a:lstStyle/>
          <a:p>
            <a:r>
              <a:rPr lang="en-US" dirty="0"/>
              <a:t>-120 dBm</a:t>
            </a:r>
          </a:p>
        </p:txBody>
      </p:sp>
      <p:sp>
        <p:nvSpPr>
          <p:cNvPr id="11" name="TextBox 10">
            <a:extLst>
              <a:ext uri="{FF2B5EF4-FFF2-40B4-BE49-F238E27FC236}">
                <a16:creationId xmlns:a16="http://schemas.microsoft.com/office/drawing/2014/main" id="{92483F6F-4D46-4751-A02D-450B3013F264}"/>
              </a:ext>
            </a:extLst>
          </p:cNvPr>
          <p:cNvSpPr txBox="1"/>
          <p:nvPr/>
        </p:nvSpPr>
        <p:spPr>
          <a:xfrm>
            <a:off x="1630369" y="5217955"/>
            <a:ext cx="752384" cy="461665"/>
          </a:xfrm>
          <a:prstGeom prst="rect">
            <a:avLst/>
          </a:prstGeom>
          <a:noFill/>
        </p:spPr>
        <p:txBody>
          <a:bodyPr wrap="square" rtlCol="0">
            <a:spAutoFit/>
          </a:bodyPr>
          <a:lstStyle/>
          <a:p>
            <a:r>
              <a:rPr lang="en-US" dirty="0"/>
              <a:t>-110 dBm</a:t>
            </a:r>
          </a:p>
        </p:txBody>
      </p:sp>
      <p:sp>
        <p:nvSpPr>
          <p:cNvPr id="12" name="TextBox 11">
            <a:extLst>
              <a:ext uri="{FF2B5EF4-FFF2-40B4-BE49-F238E27FC236}">
                <a16:creationId xmlns:a16="http://schemas.microsoft.com/office/drawing/2014/main" id="{D0B4C68E-5B2F-4FFD-9AE4-107053753D6E}"/>
              </a:ext>
            </a:extLst>
          </p:cNvPr>
          <p:cNvSpPr txBox="1"/>
          <p:nvPr/>
        </p:nvSpPr>
        <p:spPr>
          <a:xfrm>
            <a:off x="1630369" y="4917224"/>
            <a:ext cx="752384" cy="461665"/>
          </a:xfrm>
          <a:prstGeom prst="rect">
            <a:avLst/>
          </a:prstGeom>
          <a:noFill/>
        </p:spPr>
        <p:txBody>
          <a:bodyPr wrap="square" rtlCol="0">
            <a:spAutoFit/>
          </a:bodyPr>
          <a:lstStyle/>
          <a:p>
            <a:r>
              <a:rPr lang="en-US" dirty="0"/>
              <a:t>-104 dBm</a:t>
            </a:r>
          </a:p>
        </p:txBody>
      </p:sp>
      <p:sp>
        <p:nvSpPr>
          <p:cNvPr id="13" name="TextBox 12">
            <a:extLst>
              <a:ext uri="{FF2B5EF4-FFF2-40B4-BE49-F238E27FC236}">
                <a16:creationId xmlns:a16="http://schemas.microsoft.com/office/drawing/2014/main" id="{DBD13797-AABB-45FE-8094-7B65409485EA}"/>
              </a:ext>
            </a:extLst>
          </p:cNvPr>
          <p:cNvSpPr txBox="1"/>
          <p:nvPr/>
        </p:nvSpPr>
        <p:spPr>
          <a:xfrm>
            <a:off x="1630369" y="4616493"/>
            <a:ext cx="752384" cy="276999"/>
          </a:xfrm>
          <a:prstGeom prst="rect">
            <a:avLst/>
          </a:prstGeom>
          <a:noFill/>
        </p:spPr>
        <p:txBody>
          <a:bodyPr wrap="square" rtlCol="0">
            <a:spAutoFit/>
          </a:bodyPr>
          <a:lstStyle/>
          <a:p>
            <a:r>
              <a:rPr lang="en-US" dirty="0"/>
              <a:t>-98 dBm</a:t>
            </a:r>
          </a:p>
        </p:txBody>
      </p:sp>
      <p:sp>
        <p:nvSpPr>
          <p:cNvPr id="14" name="TextBox 13">
            <a:extLst>
              <a:ext uri="{FF2B5EF4-FFF2-40B4-BE49-F238E27FC236}">
                <a16:creationId xmlns:a16="http://schemas.microsoft.com/office/drawing/2014/main" id="{47D05076-9018-4D77-8EB9-E48BF4110ACA}"/>
              </a:ext>
            </a:extLst>
          </p:cNvPr>
          <p:cNvSpPr txBox="1"/>
          <p:nvPr/>
        </p:nvSpPr>
        <p:spPr>
          <a:xfrm>
            <a:off x="1630369" y="4315762"/>
            <a:ext cx="752384" cy="276999"/>
          </a:xfrm>
          <a:prstGeom prst="rect">
            <a:avLst/>
          </a:prstGeom>
          <a:noFill/>
        </p:spPr>
        <p:txBody>
          <a:bodyPr wrap="square" rtlCol="0">
            <a:spAutoFit/>
          </a:bodyPr>
          <a:lstStyle/>
          <a:p>
            <a:r>
              <a:rPr lang="en-US" dirty="0"/>
              <a:t>-92 dBm</a:t>
            </a:r>
          </a:p>
        </p:txBody>
      </p:sp>
      <p:sp>
        <p:nvSpPr>
          <p:cNvPr id="15" name="TextBox 14">
            <a:extLst>
              <a:ext uri="{FF2B5EF4-FFF2-40B4-BE49-F238E27FC236}">
                <a16:creationId xmlns:a16="http://schemas.microsoft.com/office/drawing/2014/main" id="{BE10DF48-4A20-4CF2-8850-97C205CF22BE}"/>
              </a:ext>
            </a:extLst>
          </p:cNvPr>
          <p:cNvSpPr txBox="1"/>
          <p:nvPr/>
        </p:nvSpPr>
        <p:spPr>
          <a:xfrm>
            <a:off x="1630369" y="4015030"/>
            <a:ext cx="752384" cy="276999"/>
          </a:xfrm>
          <a:prstGeom prst="rect">
            <a:avLst/>
          </a:prstGeom>
          <a:noFill/>
        </p:spPr>
        <p:txBody>
          <a:bodyPr wrap="square" rtlCol="0">
            <a:spAutoFit/>
          </a:bodyPr>
          <a:lstStyle/>
          <a:p>
            <a:r>
              <a:rPr lang="en-US" dirty="0"/>
              <a:t>-86 dBm</a:t>
            </a:r>
          </a:p>
        </p:txBody>
      </p:sp>
      <p:sp>
        <p:nvSpPr>
          <p:cNvPr id="16" name="TextBox 15">
            <a:extLst>
              <a:ext uri="{FF2B5EF4-FFF2-40B4-BE49-F238E27FC236}">
                <a16:creationId xmlns:a16="http://schemas.microsoft.com/office/drawing/2014/main" id="{E09405F9-B381-484E-A75D-405DCC541353}"/>
              </a:ext>
            </a:extLst>
          </p:cNvPr>
          <p:cNvSpPr txBox="1"/>
          <p:nvPr/>
        </p:nvSpPr>
        <p:spPr>
          <a:xfrm>
            <a:off x="1630369" y="3714299"/>
            <a:ext cx="752384" cy="276999"/>
          </a:xfrm>
          <a:prstGeom prst="rect">
            <a:avLst/>
          </a:prstGeom>
          <a:noFill/>
        </p:spPr>
        <p:txBody>
          <a:bodyPr wrap="square" rtlCol="0">
            <a:spAutoFit/>
          </a:bodyPr>
          <a:lstStyle/>
          <a:p>
            <a:r>
              <a:rPr lang="en-US" dirty="0"/>
              <a:t>-80 dBm</a:t>
            </a:r>
          </a:p>
        </p:txBody>
      </p:sp>
      <p:sp>
        <p:nvSpPr>
          <p:cNvPr id="18" name="TextBox 17">
            <a:extLst>
              <a:ext uri="{FF2B5EF4-FFF2-40B4-BE49-F238E27FC236}">
                <a16:creationId xmlns:a16="http://schemas.microsoft.com/office/drawing/2014/main" id="{D28A049A-AC2F-4A05-8078-6A5F60204B1E}"/>
              </a:ext>
            </a:extLst>
          </p:cNvPr>
          <p:cNvSpPr txBox="1"/>
          <p:nvPr/>
        </p:nvSpPr>
        <p:spPr>
          <a:xfrm>
            <a:off x="1630369" y="3112837"/>
            <a:ext cx="752384" cy="276999"/>
          </a:xfrm>
          <a:prstGeom prst="rect">
            <a:avLst/>
          </a:prstGeom>
          <a:noFill/>
        </p:spPr>
        <p:txBody>
          <a:bodyPr wrap="square" rtlCol="0">
            <a:spAutoFit/>
          </a:bodyPr>
          <a:lstStyle/>
          <a:p>
            <a:r>
              <a:rPr lang="en-US" dirty="0"/>
              <a:t>-20 dBm</a:t>
            </a:r>
          </a:p>
        </p:txBody>
      </p:sp>
      <p:sp>
        <p:nvSpPr>
          <p:cNvPr id="20" name="TextBox 19">
            <a:extLst>
              <a:ext uri="{FF2B5EF4-FFF2-40B4-BE49-F238E27FC236}">
                <a16:creationId xmlns:a16="http://schemas.microsoft.com/office/drawing/2014/main" id="{C32AD610-83C7-4AE1-A6B5-8F855328D1F1}"/>
              </a:ext>
            </a:extLst>
          </p:cNvPr>
          <p:cNvSpPr txBox="1"/>
          <p:nvPr/>
        </p:nvSpPr>
        <p:spPr>
          <a:xfrm>
            <a:off x="1630369" y="2564642"/>
            <a:ext cx="752384" cy="461665"/>
          </a:xfrm>
          <a:prstGeom prst="rect">
            <a:avLst/>
          </a:prstGeom>
          <a:noFill/>
        </p:spPr>
        <p:txBody>
          <a:bodyPr wrap="square" rtlCol="0">
            <a:spAutoFit/>
          </a:bodyPr>
          <a:lstStyle/>
          <a:p>
            <a:r>
              <a:rPr lang="en-US" dirty="0"/>
              <a:t>+10 dBm</a:t>
            </a:r>
          </a:p>
        </p:txBody>
      </p:sp>
      <p:cxnSp>
        <p:nvCxnSpPr>
          <p:cNvPr id="21" name="Straight Connector 20">
            <a:extLst>
              <a:ext uri="{FF2B5EF4-FFF2-40B4-BE49-F238E27FC236}">
                <a16:creationId xmlns:a16="http://schemas.microsoft.com/office/drawing/2014/main" id="{E2B20F43-9784-47C5-A31E-DA06ED139C05}"/>
              </a:ext>
            </a:extLst>
          </p:cNvPr>
          <p:cNvCxnSpPr/>
          <p:nvPr/>
        </p:nvCxnSpPr>
        <p:spPr>
          <a:xfrm>
            <a:off x="2495943" y="5044181"/>
            <a:ext cx="169119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3AE2C9F-7063-4E42-B5FF-4D07B0AC090C}"/>
              </a:ext>
            </a:extLst>
          </p:cNvPr>
          <p:cNvCxnSpPr/>
          <p:nvPr/>
        </p:nvCxnSpPr>
        <p:spPr>
          <a:xfrm>
            <a:off x="2495943" y="4750109"/>
            <a:ext cx="169119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8F9BAD7-187B-46BD-9CB4-0A25391D5531}"/>
              </a:ext>
            </a:extLst>
          </p:cNvPr>
          <p:cNvCxnSpPr/>
          <p:nvPr/>
        </p:nvCxnSpPr>
        <p:spPr>
          <a:xfrm>
            <a:off x="2495943" y="4456036"/>
            <a:ext cx="169119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82BA4F1-FDB9-4D7B-B060-BAEB42CFEF55}"/>
              </a:ext>
            </a:extLst>
          </p:cNvPr>
          <p:cNvCxnSpPr/>
          <p:nvPr/>
        </p:nvCxnSpPr>
        <p:spPr>
          <a:xfrm>
            <a:off x="2495943" y="4161963"/>
            <a:ext cx="169119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5CCFC88-A4A0-469C-8999-A3E2A802A8DB}"/>
              </a:ext>
            </a:extLst>
          </p:cNvPr>
          <p:cNvCxnSpPr/>
          <p:nvPr/>
        </p:nvCxnSpPr>
        <p:spPr>
          <a:xfrm>
            <a:off x="2495943" y="3867890"/>
            <a:ext cx="169119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321A975-5FA9-43F4-9F1D-C3550D6CEB75}"/>
              </a:ext>
            </a:extLst>
          </p:cNvPr>
          <p:cNvCxnSpPr/>
          <p:nvPr/>
        </p:nvCxnSpPr>
        <p:spPr>
          <a:xfrm>
            <a:off x="2495943" y="3279745"/>
            <a:ext cx="169119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2154A858-E54B-41F5-A0D9-97B90C46B4AF}"/>
              </a:ext>
            </a:extLst>
          </p:cNvPr>
          <p:cNvCxnSpPr/>
          <p:nvPr/>
        </p:nvCxnSpPr>
        <p:spPr>
          <a:xfrm>
            <a:off x="2495943" y="2691599"/>
            <a:ext cx="169119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FA0B94D5-B970-4E78-963D-F9FAE357F498}"/>
              </a:ext>
            </a:extLst>
          </p:cNvPr>
          <p:cNvSpPr txBox="1"/>
          <p:nvPr/>
        </p:nvSpPr>
        <p:spPr>
          <a:xfrm>
            <a:off x="4300329" y="5217955"/>
            <a:ext cx="632534" cy="276999"/>
          </a:xfrm>
          <a:prstGeom prst="rect">
            <a:avLst/>
          </a:prstGeom>
          <a:noFill/>
        </p:spPr>
        <p:txBody>
          <a:bodyPr wrap="square" rtlCol="0">
            <a:spAutoFit/>
          </a:bodyPr>
          <a:lstStyle/>
          <a:p>
            <a:r>
              <a:rPr lang="en-US" dirty="0"/>
              <a:t>0 (0x0)</a:t>
            </a:r>
          </a:p>
        </p:txBody>
      </p:sp>
      <p:sp>
        <p:nvSpPr>
          <p:cNvPr id="32" name="TextBox 31">
            <a:extLst>
              <a:ext uri="{FF2B5EF4-FFF2-40B4-BE49-F238E27FC236}">
                <a16:creationId xmlns:a16="http://schemas.microsoft.com/office/drawing/2014/main" id="{5E650864-9EBC-4AA8-962A-E1D519B98A52}"/>
              </a:ext>
            </a:extLst>
          </p:cNvPr>
          <p:cNvSpPr txBox="1"/>
          <p:nvPr/>
        </p:nvSpPr>
        <p:spPr>
          <a:xfrm>
            <a:off x="4300329" y="4910566"/>
            <a:ext cx="632534" cy="276999"/>
          </a:xfrm>
          <a:prstGeom prst="rect">
            <a:avLst/>
          </a:prstGeom>
          <a:noFill/>
        </p:spPr>
        <p:txBody>
          <a:bodyPr wrap="square" rtlCol="0">
            <a:spAutoFit/>
          </a:bodyPr>
          <a:lstStyle/>
          <a:p>
            <a:r>
              <a:rPr lang="en-US" dirty="0"/>
              <a:t>1 (0x1)</a:t>
            </a:r>
          </a:p>
        </p:txBody>
      </p:sp>
      <p:sp>
        <p:nvSpPr>
          <p:cNvPr id="33" name="TextBox 32">
            <a:extLst>
              <a:ext uri="{FF2B5EF4-FFF2-40B4-BE49-F238E27FC236}">
                <a16:creationId xmlns:a16="http://schemas.microsoft.com/office/drawing/2014/main" id="{5536D5C5-5E45-42B5-BC6B-B6FE0FB40757}"/>
              </a:ext>
            </a:extLst>
          </p:cNvPr>
          <p:cNvSpPr txBox="1"/>
          <p:nvPr/>
        </p:nvSpPr>
        <p:spPr>
          <a:xfrm>
            <a:off x="4300329" y="4623151"/>
            <a:ext cx="632534" cy="276999"/>
          </a:xfrm>
          <a:prstGeom prst="rect">
            <a:avLst/>
          </a:prstGeom>
          <a:noFill/>
        </p:spPr>
        <p:txBody>
          <a:bodyPr wrap="square" rtlCol="0">
            <a:spAutoFit/>
          </a:bodyPr>
          <a:lstStyle/>
          <a:p>
            <a:r>
              <a:rPr lang="en-US" dirty="0"/>
              <a:t>2 (0x2)</a:t>
            </a:r>
          </a:p>
        </p:txBody>
      </p:sp>
      <p:sp>
        <p:nvSpPr>
          <p:cNvPr id="34" name="TextBox 33">
            <a:extLst>
              <a:ext uri="{FF2B5EF4-FFF2-40B4-BE49-F238E27FC236}">
                <a16:creationId xmlns:a16="http://schemas.microsoft.com/office/drawing/2014/main" id="{B0F28812-7828-464F-9A98-1DAC8DCFBE7D}"/>
              </a:ext>
            </a:extLst>
          </p:cNvPr>
          <p:cNvSpPr txBox="1"/>
          <p:nvPr/>
        </p:nvSpPr>
        <p:spPr>
          <a:xfrm>
            <a:off x="4300329" y="4329079"/>
            <a:ext cx="632534" cy="276999"/>
          </a:xfrm>
          <a:prstGeom prst="rect">
            <a:avLst/>
          </a:prstGeom>
          <a:noFill/>
        </p:spPr>
        <p:txBody>
          <a:bodyPr wrap="square" rtlCol="0">
            <a:spAutoFit/>
          </a:bodyPr>
          <a:lstStyle/>
          <a:p>
            <a:r>
              <a:rPr lang="en-US" dirty="0"/>
              <a:t>3 (0x3)</a:t>
            </a:r>
          </a:p>
        </p:txBody>
      </p:sp>
      <p:sp>
        <p:nvSpPr>
          <p:cNvPr id="35" name="TextBox 34">
            <a:extLst>
              <a:ext uri="{FF2B5EF4-FFF2-40B4-BE49-F238E27FC236}">
                <a16:creationId xmlns:a16="http://schemas.microsoft.com/office/drawing/2014/main" id="{865330E7-E844-40EB-BB14-55C0BE6B6221}"/>
              </a:ext>
            </a:extLst>
          </p:cNvPr>
          <p:cNvSpPr txBox="1"/>
          <p:nvPr/>
        </p:nvSpPr>
        <p:spPr>
          <a:xfrm>
            <a:off x="4300329" y="4031017"/>
            <a:ext cx="632534" cy="276999"/>
          </a:xfrm>
          <a:prstGeom prst="rect">
            <a:avLst/>
          </a:prstGeom>
          <a:noFill/>
        </p:spPr>
        <p:txBody>
          <a:bodyPr wrap="square" rtlCol="0">
            <a:spAutoFit/>
          </a:bodyPr>
          <a:lstStyle/>
          <a:p>
            <a:r>
              <a:rPr lang="en-US" dirty="0"/>
              <a:t>4 (0x4)</a:t>
            </a:r>
          </a:p>
        </p:txBody>
      </p:sp>
      <p:sp>
        <p:nvSpPr>
          <p:cNvPr id="36" name="TextBox 35">
            <a:extLst>
              <a:ext uri="{FF2B5EF4-FFF2-40B4-BE49-F238E27FC236}">
                <a16:creationId xmlns:a16="http://schemas.microsoft.com/office/drawing/2014/main" id="{3FB6B2F7-F464-4511-AD53-2B01B445619D}"/>
              </a:ext>
            </a:extLst>
          </p:cNvPr>
          <p:cNvSpPr txBox="1"/>
          <p:nvPr/>
        </p:nvSpPr>
        <p:spPr>
          <a:xfrm>
            <a:off x="4300329" y="3732955"/>
            <a:ext cx="632534" cy="276999"/>
          </a:xfrm>
          <a:prstGeom prst="rect">
            <a:avLst/>
          </a:prstGeom>
          <a:noFill/>
        </p:spPr>
        <p:txBody>
          <a:bodyPr wrap="square" rtlCol="0">
            <a:spAutoFit/>
          </a:bodyPr>
          <a:lstStyle/>
          <a:p>
            <a:r>
              <a:rPr lang="en-US" dirty="0"/>
              <a:t>5 (0x5)</a:t>
            </a:r>
          </a:p>
        </p:txBody>
      </p:sp>
      <p:sp>
        <p:nvSpPr>
          <p:cNvPr id="38" name="TextBox 37">
            <a:extLst>
              <a:ext uri="{FF2B5EF4-FFF2-40B4-BE49-F238E27FC236}">
                <a16:creationId xmlns:a16="http://schemas.microsoft.com/office/drawing/2014/main" id="{1FBA5029-3FB3-405E-BB5B-C23DBEFA44D8}"/>
              </a:ext>
            </a:extLst>
          </p:cNvPr>
          <p:cNvSpPr txBox="1"/>
          <p:nvPr/>
        </p:nvSpPr>
        <p:spPr>
          <a:xfrm>
            <a:off x="4300327" y="3160766"/>
            <a:ext cx="632534" cy="461665"/>
          </a:xfrm>
          <a:prstGeom prst="rect">
            <a:avLst/>
          </a:prstGeom>
          <a:noFill/>
        </p:spPr>
        <p:txBody>
          <a:bodyPr wrap="square" rtlCol="0">
            <a:spAutoFit/>
          </a:bodyPr>
          <a:lstStyle/>
          <a:p>
            <a:r>
              <a:rPr lang="en-US" dirty="0"/>
              <a:t>15 (0xf)</a:t>
            </a:r>
          </a:p>
        </p:txBody>
      </p:sp>
      <p:cxnSp>
        <p:nvCxnSpPr>
          <p:cNvPr id="42" name="Straight Connector 41">
            <a:extLst>
              <a:ext uri="{FF2B5EF4-FFF2-40B4-BE49-F238E27FC236}">
                <a16:creationId xmlns:a16="http://schemas.microsoft.com/office/drawing/2014/main" id="{F1D8973A-5B0E-4165-B67B-2787652CA7E9}"/>
              </a:ext>
            </a:extLst>
          </p:cNvPr>
          <p:cNvCxnSpPr>
            <a:cxnSpLocks/>
          </p:cNvCxnSpPr>
          <p:nvPr/>
        </p:nvCxnSpPr>
        <p:spPr>
          <a:xfrm>
            <a:off x="3281617" y="3429001"/>
            <a:ext cx="0" cy="438890"/>
          </a:xfrm>
          <a:prstGeom prst="line">
            <a:avLst/>
          </a:prstGeom>
          <a:ln w="101600" cap="rnd">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A1C41D6-7F80-4124-A1C6-F7735C5CC492}"/>
              </a:ext>
            </a:extLst>
          </p:cNvPr>
          <p:cNvCxnSpPr>
            <a:cxnSpLocks/>
          </p:cNvCxnSpPr>
          <p:nvPr/>
        </p:nvCxnSpPr>
        <p:spPr>
          <a:xfrm>
            <a:off x="804747" y="5344913"/>
            <a:ext cx="66686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97D6A6EA-DC63-4B5F-8758-6B59E4877686}"/>
              </a:ext>
            </a:extLst>
          </p:cNvPr>
          <p:cNvCxnSpPr>
            <a:cxnSpLocks/>
          </p:cNvCxnSpPr>
          <p:nvPr/>
        </p:nvCxnSpPr>
        <p:spPr>
          <a:xfrm>
            <a:off x="774299" y="3279745"/>
            <a:ext cx="66686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AD9F0DB-ACFA-43F6-A306-D880C3ED4BB0}"/>
              </a:ext>
            </a:extLst>
          </p:cNvPr>
          <p:cNvCxnSpPr>
            <a:cxnSpLocks/>
          </p:cNvCxnSpPr>
          <p:nvPr/>
        </p:nvCxnSpPr>
        <p:spPr>
          <a:xfrm>
            <a:off x="1107732" y="3279745"/>
            <a:ext cx="0" cy="2065168"/>
          </a:xfrm>
          <a:prstGeom prst="line">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75ACED76-5830-41D5-88D8-85DF58BFD814}"/>
              </a:ext>
            </a:extLst>
          </p:cNvPr>
          <p:cNvSpPr txBox="1"/>
          <p:nvPr/>
        </p:nvSpPr>
        <p:spPr>
          <a:xfrm>
            <a:off x="924766" y="3896034"/>
            <a:ext cx="855800" cy="830997"/>
          </a:xfrm>
          <a:prstGeom prst="rect">
            <a:avLst/>
          </a:prstGeom>
          <a:solidFill>
            <a:schemeClr val="bg1"/>
          </a:solidFill>
        </p:spPr>
        <p:txBody>
          <a:bodyPr wrap="square" rtlCol="0">
            <a:spAutoFit/>
          </a:bodyPr>
          <a:lstStyle/>
          <a:p>
            <a:r>
              <a:rPr lang="en-US" dirty="0"/>
              <a:t>90 dB (4bit expression)</a:t>
            </a:r>
          </a:p>
        </p:txBody>
      </p:sp>
      <p:cxnSp>
        <p:nvCxnSpPr>
          <p:cNvPr id="55" name="Straight Connector 54">
            <a:extLst>
              <a:ext uri="{FF2B5EF4-FFF2-40B4-BE49-F238E27FC236}">
                <a16:creationId xmlns:a16="http://schemas.microsoft.com/office/drawing/2014/main" id="{4204E676-D8F3-47C9-B7AC-28BEE47BC68F}"/>
              </a:ext>
            </a:extLst>
          </p:cNvPr>
          <p:cNvCxnSpPr>
            <a:cxnSpLocks/>
          </p:cNvCxnSpPr>
          <p:nvPr/>
        </p:nvCxnSpPr>
        <p:spPr>
          <a:xfrm>
            <a:off x="768619" y="3586163"/>
            <a:ext cx="666866"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9919EB4C-FCD0-4AD6-89DA-085EEABBFFE7}"/>
              </a:ext>
            </a:extLst>
          </p:cNvPr>
          <p:cNvSpPr txBox="1"/>
          <p:nvPr/>
        </p:nvSpPr>
        <p:spPr>
          <a:xfrm>
            <a:off x="89021" y="3451298"/>
            <a:ext cx="752384" cy="461665"/>
          </a:xfrm>
          <a:prstGeom prst="rect">
            <a:avLst/>
          </a:prstGeom>
          <a:noFill/>
        </p:spPr>
        <p:txBody>
          <a:bodyPr wrap="square" rtlCol="0">
            <a:spAutoFit/>
          </a:bodyPr>
          <a:lstStyle/>
          <a:p>
            <a:r>
              <a:rPr lang="en-US" dirty="0"/>
              <a:t>(-70 dBm)</a:t>
            </a:r>
          </a:p>
        </p:txBody>
      </p:sp>
      <p:cxnSp>
        <p:nvCxnSpPr>
          <p:cNvPr id="59" name="Straight Connector 58">
            <a:extLst>
              <a:ext uri="{FF2B5EF4-FFF2-40B4-BE49-F238E27FC236}">
                <a16:creationId xmlns:a16="http://schemas.microsoft.com/office/drawing/2014/main" id="{F7D73EA5-ECB4-4A4C-90AE-CE81F41637B0}"/>
              </a:ext>
            </a:extLst>
          </p:cNvPr>
          <p:cNvCxnSpPr>
            <a:cxnSpLocks/>
          </p:cNvCxnSpPr>
          <p:nvPr/>
        </p:nvCxnSpPr>
        <p:spPr>
          <a:xfrm>
            <a:off x="3281617" y="2840855"/>
            <a:ext cx="0" cy="438890"/>
          </a:xfrm>
          <a:prstGeom prst="line">
            <a:avLst/>
          </a:prstGeom>
          <a:ln w="101600" cap="rnd">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76E19E21-94B8-42E6-8F00-EDA460506721}"/>
              </a:ext>
            </a:extLst>
          </p:cNvPr>
          <p:cNvCxnSpPr>
            <a:cxnSpLocks/>
          </p:cNvCxnSpPr>
          <p:nvPr/>
        </p:nvCxnSpPr>
        <p:spPr>
          <a:xfrm>
            <a:off x="3281617" y="2256142"/>
            <a:ext cx="0" cy="438890"/>
          </a:xfrm>
          <a:prstGeom prst="line">
            <a:avLst/>
          </a:prstGeom>
          <a:ln w="101600" cap="rnd">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78C201F6-F14C-48C1-8E7A-398EC3C5D43A}"/>
              </a:ext>
            </a:extLst>
          </p:cNvPr>
          <p:cNvCxnSpPr>
            <a:cxnSpLocks/>
          </p:cNvCxnSpPr>
          <p:nvPr/>
        </p:nvCxnSpPr>
        <p:spPr>
          <a:xfrm>
            <a:off x="3281617" y="5344913"/>
            <a:ext cx="0" cy="431121"/>
          </a:xfrm>
          <a:prstGeom prst="line">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95" name="TextBox 94">
            <a:extLst>
              <a:ext uri="{FF2B5EF4-FFF2-40B4-BE49-F238E27FC236}">
                <a16:creationId xmlns:a16="http://schemas.microsoft.com/office/drawing/2014/main" id="{61916680-374F-4418-8F1E-A1776D4F30DE}"/>
              </a:ext>
            </a:extLst>
          </p:cNvPr>
          <p:cNvSpPr txBox="1"/>
          <p:nvPr/>
        </p:nvSpPr>
        <p:spPr>
          <a:xfrm>
            <a:off x="3271892" y="5439274"/>
            <a:ext cx="539346" cy="461665"/>
          </a:xfrm>
          <a:prstGeom prst="rect">
            <a:avLst/>
          </a:prstGeom>
          <a:noFill/>
        </p:spPr>
        <p:txBody>
          <a:bodyPr wrap="square" rtlCol="0">
            <a:spAutoFit/>
          </a:bodyPr>
          <a:lstStyle/>
          <a:p>
            <a:r>
              <a:rPr lang="en-US" dirty="0"/>
              <a:t>10 dB</a:t>
            </a:r>
          </a:p>
        </p:txBody>
      </p:sp>
      <p:cxnSp>
        <p:nvCxnSpPr>
          <p:cNvPr id="96" name="Straight Connector 95">
            <a:extLst>
              <a:ext uri="{FF2B5EF4-FFF2-40B4-BE49-F238E27FC236}">
                <a16:creationId xmlns:a16="http://schemas.microsoft.com/office/drawing/2014/main" id="{DB4D47D3-2BD6-406C-BD10-A6D40A502E22}"/>
              </a:ext>
            </a:extLst>
          </p:cNvPr>
          <p:cNvCxnSpPr>
            <a:cxnSpLocks/>
          </p:cNvCxnSpPr>
          <p:nvPr/>
        </p:nvCxnSpPr>
        <p:spPr>
          <a:xfrm>
            <a:off x="3271892" y="5020982"/>
            <a:ext cx="9725" cy="332877"/>
          </a:xfrm>
          <a:prstGeom prst="line">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4214DA8C-4F9A-4401-AB1E-2F019CA72783}"/>
              </a:ext>
            </a:extLst>
          </p:cNvPr>
          <p:cNvSpPr txBox="1"/>
          <p:nvPr/>
        </p:nvSpPr>
        <p:spPr>
          <a:xfrm>
            <a:off x="3328181" y="5053825"/>
            <a:ext cx="539346" cy="276999"/>
          </a:xfrm>
          <a:prstGeom prst="rect">
            <a:avLst/>
          </a:prstGeom>
          <a:noFill/>
        </p:spPr>
        <p:txBody>
          <a:bodyPr wrap="square" rtlCol="0">
            <a:spAutoFit/>
          </a:bodyPr>
          <a:lstStyle/>
          <a:p>
            <a:r>
              <a:rPr lang="en-US" dirty="0"/>
              <a:t>6 dB</a:t>
            </a:r>
          </a:p>
        </p:txBody>
      </p:sp>
      <p:cxnSp>
        <p:nvCxnSpPr>
          <p:cNvPr id="99" name="Straight Connector 98">
            <a:extLst>
              <a:ext uri="{FF2B5EF4-FFF2-40B4-BE49-F238E27FC236}">
                <a16:creationId xmlns:a16="http://schemas.microsoft.com/office/drawing/2014/main" id="{682838D5-F654-4159-B192-5B4D93F8644C}"/>
              </a:ext>
            </a:extLst>
          </p:cNvPr>
          <p:cNvCxnSpPr>
            <a:cxnSpLocks/>
          </p:cNvCxnSpPr>
          <p:nvPr/>
        </p:nvCxnSpPr>
        <p:spPr>
          <a:xfrm>
            <a:off x="3267317" y="4729894"/>
            <a:ext cx="9725" cy="332877"/>
          </a:xfrm>
          <a:prstGeom prst="line">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47B1CC49-337E-48F9-84ED-9D9786170135}"/>
              </a:ext>
            </a:extLst>
          </p:cNvPr>
          <p:cNvSpPr txBox="1"/>
          <p:nvPr/>
        </p:nvSpPr>
        <p:spPr>
          <a:xfrm>
            <a:off x="3323606" y="4762738"/>
            <a:ext cx="539346" cy="276999"/>
          </a:xfrm>
          <a:prstGeom prst="rect">
            <a:avLst/>
          </a:prstGeom>
          <a:noFill/>
        </p:spPr>
        <p:txBody>
          <a:bodyPr wrap="square" rtlCol="0">
            <a:spAutoFit/>
          </a:bodyPr>
          <a:lstStyle/>
          <a:p>
            <a:r>
              <a:rPr lang="en-US" dirty="0"/>
              <a:t>6 dB</a:t>
            </a:r>
          </a:p>
        </p:txBody>
      </p:sp>
      <p:cxnSp>
        <p:nvCxnSpPr>
          <p:cNvPr id="101" name="Straight Connector 100">
            <a:extLst>
              <a:ext uri="{FF2B5EF4-FFF2-40B4-BE49-F238E27FC236}">
                <a16:creationId xmlns:a16="http://schemas.microsoft.com/office/drawing/2014/main" id="{2E9E92B6-150D-4F8E-A203-658BE6E82949}"/>
              </a:ext>
            </a:extLst>
          </p:cNvPr>
          <p:cNvCxnSpPr>
            <a:cxnSpLocks/>
          </p:cNvCxnSpPr>
          <p:nvPr/>
        </p:nvCxnSpPr>
        <p:spPr>
          <a:xfrm>
            <a:off x="3262742" y="4438806"/>
            <a:ext cx="9725" cy="332877"/>
          </a:xfrm>
          <a:prstGeom prst="line">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B4AD489B-68C4-48DF-B987-AF95C32E6136}"/>
              </a:ext>
            </a:extLst>
          </p:cNvPr>
          <p:cNvSpPr txBox="1"/>
          <p:nvPr/>
        </p:nvSpPr>
        <p:spPr>
          <a:xfrm>
            <a:off x="3319031" y="4471650"/>
            <a:ext cx="539346" cy="276999"/>
          </a:xfrm>
          <a:prstGeom prst="rect">
            <a:avLst/>
          </a:prstGeom>
          <a:noFill/>
        </p:spPr>
        <p:txBody>
          <a:bodyPr wrap="square" rtlCol="0">
            <a:spAutoFit/>
          </a:bodyPr>
          <a:lstStyle/>
          <a:p>
            <a:r>
              <a:rPr lang="en-US" dirty="0"/>
              <a:t>6 dB</a:t>
            </a:r>
          </a:p>
        </p:txBody>
      </p:sp>
      <p:cxnSp>
        <p:nvCxnSpPr>
          <p:cNvPr id="103" name="Straight Connector 102">
            <a:extLst>
              <a:ext uri="{FF2B5EF4-FFF2-40B4-BE49-F238E27FC236}">
                <a16:creationId xmlns:a16="http://schemas.microsoft.com/office/drawing/2014/main" id="{60CEAAE0-77C3-4E52-9AA2-0FEF36C3B795}"/>
              </a:ext>
            </a:extLst>
          </p:cNvPr>
          <p:cNvCxnSpPr>
            <a:cxnSpLocks/>
          </p:cNvCxnSpPr>
          <p:nvPr/>
        </p:nvCxnSpPr>
        <p:spPr>
          <a:xfrm>
            <a:off x="3265311" y="4147718"/>
            <a:ext cx="9725" cy="332877"/>
          </a:xfrm>
          <a:prstGeom prst="line">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E5C552F3-012E-4EF9-B9D5-F501D5343E88}"/>
              </a:ext>
            </a:extLst>
          </p:cNvPr>
          <p:cNvSpPr txBox="1"/>
          <p:nvPr/>
        </p:nvSpPr>
        <p:spPr>
          <a:xfrm>
            <a:off x="3293024" y="4180562"/>
            <a:ext cx="539346" cy="276999"/>
          </a:xfrm>
          <a:prstGeom prst="rect">
            <a:avLst/>
          </a:prstGeom>
          <a:noFill/>
        </p:spPr>
        <p:txBody>
          <a:bodyPr wrap="square" rtlCol="0">
            <a:spAutoFit/>
          </a:bodyPr>
          <a:lstStyle/>
          <a:p>
            <a:r>
              <a:rPr lang="en-US" dirty="0"/>
              <a:t>6 dB</a:t>
            </a:r>
          </a:p>
        </p:txBody>
      </p:sp>
      <p:cxnSp>
        <p:nvCxnSpPr>
          <p:cNvPr id="105" name="Straight Connector 104">
            <a:extLst>
              <a:ext uri="{FF2B5EF4-FFF2-40B4-BE49-F238E27FC236}">
                <a16:creationId xmlns:a16="http://schemas.microsoft.com/office/drawing/2014/main" id="{CBC9214E-0EB9-4F99-ACE3-D14EE2945184}"/>
              </a:ext>
            </a:extLst>
          </p:cNvPr>
          <p:cNvCxnSpPr>
            <a:cxnSpLocks/>
          </p:cNvCxnSpPr>
          <p:nvPr/>
        </p:nvCxnSpPr>
        <p:spPr>
          <a:xfrm>
            <a:off x="3260736" y="3856631"/>
            <a:ext cx="9725" cy="332877"/>
          </a:xfrm>
          <a:prstGeom prst="line">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A2E5A6A0-1144-4B0F-8441-955006555B04}"/>
              </a:ext>
            </a:extLst>
          </p:cNvPr>
          <p:cNvSpPr txBox="1"/>
          <p:nvPr/>
        </p:nvSpPr>
        <p:spPr>
          <a:xfrm>
            <a:off x="3317024" y="3889474"/>
            <a:ext cx="539346" cy="276999"/>
          </a:xfrm>
          <a:prstGeom prst="rect">
            <a:avLst/>
          </a:prstGeom>
          <a:noFill/>
        </p:spPr>
        <p:txBody>
          <a:bodyPr wrap="square" rtlCol="0">
            <a:spAutoFit/>
          </a:bodyPr>
          <a:lstStyle/>
          <a:p>
            <a:r>
              <a:rPr lang="en-US" dirty="0"/>
              <a:t>6 dB</a:t>
            </a:r>
          </a:p>
        </p:txBody>
      </p:sp>
      <p:sp>
        <p:nvSpPr>
          <p:cNvPr id="107" name="TextBox 106">
            <a:extLst>
              <a:ext uri="{FF2B5EF4-FFF2-40B4-BE49-F238E27FC236}">
                <a16:creationId xmlns:a16="http://schemas.microsoft.com/office/drawing/2014/main" id="{9BBDBD18-FFC4-453E-8BD7-50EFBCE7006B}"/>
              </a:ext>
            </a:extLst>
          </p:cNvPr>
          <p:cNvSpPr txBox="1"/>
          <p:nvPr/>
        </p:nvSpPr>
        <p:spPr>
          <a:xfrm>
            <a:off x="4204479" y="5599685"/>
            <a:ext cx="4150567" cy="276999"/>
          </a:xfrm>
          <a:prstGeom prst="rect">
            <a:avLst/>
          </a:prstGeom>
          <a:noFill/>
        </p:spPr>
        <p:txBody>
          <a:bodyPr wrap="square" rtlCol="0">
            <a:spAutoFit/>
          </a:bodyPr>
          <a:lstStyle/>
          <a:p>
            <a:r>
              <a:rPr lang="en-US" dirty="0"/>
              <a:t>Lowest specified receiver sensitivity (depends on the device)</a:t>
            </a:r>
          </a:p>
        </p:txBody>
      </p:sp>
      <p:sp>
        <p:nvSpPr>
          <p:cNvPr id="108" name="TextBox 107">
            <a:extLst>
              <a:ext uri="{FF2B5EF4-FFF2-40B4-BE49-F238E27FC236}">
                <a16:creationId xmlns:a16="http://schemas.microsoft.com/office/drawing/2014/main" id="{BA935F5B-E4B5-428B-BEFF-8E5FB97AAB97}"/>
              </a:ext>
            </a:extLst>
          </p:cNvPr>
          <p:cNvSpPr txBox="1"/>
          <p:nvPr/>
        </p:nvSpPr>
        <p:spPr>
          <a:xfrm>
            <a:off x="4572000" y="1972666"/>
            <a:ext cx="592429" cy="461665"/>
          </a:xfrm>
          <a:prstGeom prst="rect">
            <a:avLst/>
          </a:prstGeom>
          <a:noFill/>
        </p:spPr>
        <p:txBody>
          <a:bodyPr wrap="square" rtlCol="0">
            <a:spAutoFit/>
          </a:bodyPr>
          <a:lstStyle/>
          <a:p>
            <a:r>
              <a:rPr lang="en-US" i="1" dirty="0" err="1"/>
              <a:t>macED</a:t>
            </a:r>
            <a:endParaRPr lang="en-US" i="1" dirty="0"/>
          </a:p>
        </p:txBody>
      </p:sp>
      <p:sp>
        <p:nvSpPr>
          <p:cNvPr id="109" name="TextBox 108">
            <a:extLst>
              <a:ext uri="{FF2B5EF4-FFF2-40B4-BE49-F238E27FC236}">
                <a16:creationId xmlns:a16="http://schemas.microsoft.com/office/drawing/2014/main" id="{EC4B42B9-CD2D-4F61-A0EB-62402BA02E7B}"/>
              </a:ext>
            </a:extLst>
          </p:cNvPr>
          <p:cNvSpPr txBox="1"/>
          <p:nvPr/>
        </p:nvSpPr>
        <p:spPr>
          <a:xfrm>
            <a:off x="1630370" y="1967704"/>
            <a:ext cx="752378" cy="461665"/>
          </a:xfrm>
          <a:prstGeom prst="rect">
            <a:avLst/>
          </a:prstGeom>
          <a:noFill/>
        </p:spPr>
        <p:txBody>
          <a:bodyPr wrap="square" rtlCol="0">
            <a:spAutoFit/>
          </a:bodyPr>
          <a:lstStyle/>
          <a:p>
            <a:r>
              <a:rPr lang="en-US" dirty="0"/>
              <a:t>ED (dBm)</a:t>
            </a:r>
          </a:p>
        </p:txBody>
      </p:sp>
      <p:sp>
        <p:nvSpPr>
          <p:cNvPr id="110" name="TextBox 109">
            <a:extLst>
              <a:ext uri="{FF2B5EF4-FFF2-40B4-BE49-F238E27FC236}">
                <a16:creationId xmlns:a16="http://schemas.microsoft.com/office/drawing/2014/main" id="{570C0891-7B09-495E-9F1C-D7C7C6CE604B}"/>
              </a:ext>
            </a:extLst>
          </p:cNvPr>
          <p:cNvSpPr txBox="1"/>
          <p:nvPr/>
        </p:nvSpPr>
        <p:spPr>
          <a:xfrm>
            <a:off x="4460120" y="2291770"/>
            <a:ext cx="532662" cy="276999"/>
          </a:xfrm>
          <a:prstGeom prst="rect">
            <a:avLst/>
          </a:prstGeom>
          <a:noFill/>
        </p:spPr>
        <p:txBody>
          <a:bodyPr wrap="square" rtlCol="0">
            <a:spAutoFit/>
          </a:bodyPr>
          <a:lstStyle/>
          <a:p>
            <a:r>
              <a:rPr lang="en-US" dirty="0"/>
              <a:t>4 bit</a:t>
            </a:r>
          </a:p>
        </p:txBody>
      </p:sp>
      <p:sp>
        <p:nvSpPr>
          <p:cNvPr id="112" name="Title 111">
            <a:extLst>
              <a:ext uri="{FF2B5EF4-FFF2-40B4-BE49-F238E27FC236}">
                <a16:creationId xmlns:a16="http://schemas.microsoft.com/office/drawing/2014/main" id="{2A6D6EAA-9954-4FD1-B659-8743B6FB8A36}"/>
              </a:ext>
            </a:extLst>
          </p:cNvPr>
          <p:cNvSpPr>
            <a:spLocks noGrp="1"/>
          </p:cNvSpPr>
          <p:nvPr>
            <p:ph type="title"/>
          </p:nvPr>
        </p:nvSpPr>
        <p:spPr/>
        <p:txBody>
          <a:bodyPr/>
          <a:lstStyle/>
          <a:p>
            <a:r>
              <a:rPr lang="en-US" dirty="0"/>
              <a:t>Current definition (example)</a:t>
            </a:r>
          </a:p>
        </p:txBody>
      </p:sp>
      <p:sp>
        <p:nvSpPr>
          <p:cNvPr id="113" name="Rectangle 112">
            <a:extLst>
              <a:ext uri="{FF2B5EF4-FFF2-40B4-BE49-F238E27FC236}">
                <a16:creationId xmlns:a16="http://schemas.microsoft.com/office/drawing/2014/main" id="{C4DB68B0-0093-4DDD-AA77-8B9B65C61448}"/>
              </a:ext>
            </a:extLst>
          </p:cNvPr>
          <p:cNvSpPr/>
          <p:nvPr/>
        </p:nvSpPr>
        <p:spPr>
          <a:xfrm>
            <a:off x="4300327" y="3112836"/>
            <a:ext cx="656513" cy="2412506"/>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sz="900"/>
          </a:p>
        </p:txBody>
      </p:sp>
      <p:sp>
        <p:nvSpPr>
          <p:cNvPr id="114" name="TextBox 113">
            <a:extLst>
              <a:ext uri="{FF2B5EF4-FFF2-40B4-BE49-F238E27FC236}">
                <a16:creationId xmlns:a16="http://schemas.microsoft.com/office/drawing/2014/main" id="{F7226AEE-DD42-4D5D-921A-6CBF3A49F6F1}"/>
              </a:ext>
            </a:extLst>
          </p:cNvPr>
          <p:cNvSpPr txBox="1"/>
          <p:nvPr/>
        </p:nvSpPr>
        <p:spPr>
          <a:xfrm>
            <a:off x="3986281" y="2863153"/>
            <a:ext cx="1284604" cy="276999"/>
          </a:xfrm>
          <a:prstGeom prst="rect">
            <a:avLst/>
          </a:prstGeom>
          <a:noFill/>
        </p:spPr>
        <p:txBody>
          <a:bodyPr wrap="square" rtlCol="0">
            <a:spAutoFit/>
          </a:bodyPr>
          <a:lstStyle/>
          <a:p>
            <a:r>
              <a:rPr lang="en-US" dirty="0">
                <a:solidFill>
                  <a:srgbClr val="FF0000"/>
                </a:solidFill>
              </a:rPr>
              <a:t>Current definition</a:t>
            </a:r>
          </a:p>
        </p:txBody>
      </p:sp>
      <p:sp>
        <p:nvSpPr>
          <p:cNvPr id="2" name="Speech Bubble: Rectangle with Corners Rounded 1">
            <a:extLst>
              <a:ext uri="{FF2B5EF4-FFF2-40B4-BE49-F238E27FC236}">
                <a16:creationId xmlns:a16="http://schemas.microsoft.com/office/drawing/2014/main" id="{C68BD6AD-573D-4E22-9A02-68439C0F342A}"/>
              </a:ext>
            </a:extLst>
          </p:cNvPr>
          <p:cNvSpPr/>
          <p:nvPr/>
        </p:nvSpPr>
        <p:spPr>
          <a:xfrm>
            <a:off x="5230366" y="2932258"/>
            <a:ext cx="1490364" cy="868988"/>
          </a:xfrm>
          <a:prstGeom prst="wedgeRoundRectCallout">
            <a:avLst>
              <a:gd name="adj1" fmla="val -67960"/>
              <a:gd name="adj2" fmla="val 38748"/>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00" dirty="0"/>
              <a:t>This satisfies “Receiver ED” requirements</a:t>
            </a:r>
          </a:p>
        </p:txBody>
      </p:sp>
    </p:spTree>
    <p:extLst>
      <p:ext uri="{BB962C8B-B14F-4D97-AF65-F5344CB8AC3E}">
        <p14:creationId xmlns:p14="http://schemas.microsoft.com/office/powerpoint/2010/main" val="3534658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3" name="Straight Connector 52">
            <a:extLst>
              <a:ext uri="{FF2B5EF4-FFF2-40B4-BE49-F238E27FC236}">
                <a16:creationId xmlns:a16="http://schemas.microsoft.com/office/drawing/2014/main" id="{19412269-0C79-4379-95DE-E2BEF328B532}"/>
              </a:ext>
            </a:extLst>
          </p:cNvPr>
          <p:cNvCxnSpPr>
            <a:cxnSpLocks/>
          </p:cNvCxnSpPr>
          <p:nvPr/>
        </p:nvCxnSpPr>
        <p:spPr>
          <a:xfrm>
            <a:off x="864845" y="3578256"/>
            <a:ext cx="0" cy="1783406"/>
          </a:xfrm>
          <a:prstGeom prst="line">
            <a:avLst/>
          </a:prstGeom>
          <a:ln w="28575">
            <a:solidFill>
              <a:schemeClr val="tx1"/>
            </a:solidFill>
            <a:prstDash val="sysDash"/>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DD9DAF41-FE8B-4084-987E-940B2CB217BA}"/>
              </a:ext>
            </a:extLst>
          </p:cNvPr>
          <p:cNvSpPr txBox="1"/>
          <p:nvPr/>
        </p:nvSpPr>
        <p:spPr>
          <a:xfrm>
            <a:off x="321476" y="4427495"/>
            <a:ext cx="855801" cy="646331"/>
          </a:xfrm>
          <a:prstGeom prst="rect">
            <a:avLst/>
          </a:prstGeom>
          <a:solidFill>
            <a:schemeClr val="bg1"/>
          </a:solidFill>
        </p:spPr>
        <p:txBody>
          <a:bodyPr wrap="square" rtlCol="0">
            <a:spAutoFit/>
          </a:bodyPr>
          <a:lstStyle/>
          <a:p>
            <a:pPr algn="ctr"/>
            <a:r>
              <a:rPr lang="en-US" dirty="0"/>
              <a:t>40 dB (minimum)</a:t>
            </a:r>
          </a:p>
        </p:txBody>
      </p:sp>
      <p:cxnSp>
        <p:nvCxnSpPr>
          <p:cNvPr id="6" name="Straight Connector 5">
            <a:extLst>
              <a:ext uri="{FF2B5EF4-FFF2-40B4-BE49-F238E27FC236}">
                <a16:creationId xmlns:a16="http://schemas.microsoft.com/office/drawing/2014/main" id="{E806A17C-4444-44C5-B159-20695FDEFF1F}"/>
              </a:ext>
            </a:extLst>
          </p:cNvPr>
          <p:cNvCxnSpPr/>
          <p:nvPr/>
        </p:nvCxnSpPr>
        <p:spPr>
          <a:xfrm>
            <a:off x="2495943" y="5344913"/>
            <a:ext cx="169119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28827BF-41E0-4D44-A91E-54DE78BFFF88}"/>
              </a:ext>
            </a:extLst>
          </p:cNvPr>
          <p:cNvCxnSpPr/>
          <p:nvPr/>
        </p:nvCxnSpPr>
        <p:spPr>
          <a:xfrm>
            <a:off x="2495943" y="5738861"/>
            <a:ext cx="1691196"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A754370-FA34-4D65-A9AE-17A2D0C6F447}"/>
              </a:ext>
            </a:extLst>
          </p:cNvPr>
          <p:cNvSpPr txBox="1"/>
          <p:nvPr/>
        </p:nvSpPr>
        <p:spPr>
          <a:xfrm>
            <a:off x="1630369" y="5611903"/>
            <a:ext cx="752384" cy="461665"/>
          </a:xfrm>
          <a:prstGeom prst="rect">
            <a:avLst/>
          </a:prstGeom>
          <a:noFill/>
        </p:spPr>
        <p:txBody>
          <a:bodyPr wrap="square" rtlCol="0">
            <a:spAutoFit/>
          </a:bodyPr>
          <a:lstStyle/>
          <a:p>
            <a:r>
              <a:rPr lang="en-US" dirty="0"/>
              <a:t>-120 dBm</a:t>
            </a:r>
          </a:p>
        </p:txBody>
      </p:sp>
      <p:sp>
        <p:nvSpPr>
          <p:cNvPr id="11" name="TextBox 10">
            <a:extLst>
              <a:ext uri="{FF2B5EF4-FFF2-40B4-BE49-F238E27FC236}">
                <a16:creationId xmlns:a16="http://schemas.microsoft.com/office/drawing/2014/main" id="{92483F6F-4D46-4751-A02D-450B3013F264}"/>
              </a:ext>
            </a:extLst>
          </p:cNvPr>
          <p:cNvSpPr txBox="1"/>
          <p:nvPr/>
        </p:nvSpPr>
        <p:spPr>
          <a:xfrm>
            <a:off x="1630369" y="5217955"/>
            <a:ext cx="752384" cy="461665"/>
          </a:xfrm>
          <a:prstGeom prst="rect">
            <a:avLst/>
          </a:prstGeom>
          <a:noFill/>
        </p:spPr>
        <p:txBody>
          <a:bodyPr wrap="square" rtlCol="0">
            <a:spAutoFit/>
          </a:bodyPr>
          <a:lstStyle/>
          <a:p>
            <a:r>
              <a:rPr lang="en-US" dirty="0"/>
              <a:t>-110 dBm</a:t>
            </a:r>
          </a:p>
        </p:txBody>
      </p:sp>
      <p:sp>
        <p:nvSpPr>
          <p:cNvPr id="12" name="TextBox 11">
            <a:extLst>
              <a:ext uri="{FF2B5EF4-FFF2-40B4-BE49-F238E27FC236}">
                <a16:creationId xmlns:a16="http://schemas.microsoft.com/office/drawing/2014/main" id="{D0B4C68E-5B2F-4FFD-9AE4-107053753D6E}"/>
              </a:ext>
            </a:extLst>
          </p:cNvPr>
          <p:cNvSpPr txBox="1"/>
          <p:nvPr/>
        </p:nvSpPr>
        <p:spPr>
          <a:xfrm>
            <a:off x="1630369" y="4917224"/>
            <a:ext cx="752384" cy="461665"/>
          </a:xfrm>
          <a:prstGeom prst="rect">
            <a:avLst/>
          </a:prstGeom>
          <a:noFill/>
        </p:spPr>
        <p:txBody>
          <a:bodyPr wrap="square" rtlCol="0">
            <a:spAutoFit/>
          </a:bodyPr>
          <a:lstStyle/>
          <a:p>
            <a:r>
              <a:rPr lang="en-US" dirty="0"/>
              <a:t>-104 dBm</a:t>
            </a:r>
          </a:p>
        </p:txBody>
      </p:sp>
      <p:sp>
        <p:nvSpPr>
          <p:cNvPr id="13" name="TextBox 12">
            <a:extLst>
              <a:ext uri="{FF2B5EF4-FFF2-40B4-BE49-F238E27FC236}">
                <a16:creationId xmlns:a16="http://schemas.microsoft.com/office/drawing/2014/main" id="{DBD13797-AABB-45FE-8094-7B65409485EA}"/>
              </a:ext>
            </a:extLst>
          </p:cNvPr>
          <p:cNvSpPr txBox="1"/>
          <p:nvPr/>
        </p:nvSpPr>
        <p:spPr>
          <a:xfrm>
            <a:off x="1630369" y="4616493"/>
            <a:ext cx="752384" cy="276999"/>
          </a:xfrm>
          <a:prstGeom prst="rect">
            <a:avLst/>
          </a:prstGeom>
          <a:noFill/>
        </p:spPr>
        <p:txBody>
          <a:bodyPr wrap="square" rtlCol="0">
            <a:spAutoFit/>
          </a:bodyPr>
          <a:lstStyle/>
          <a:p>
            <a:r>
              <a:rPr lang="en-US" dirty="0"/>
              <a:t>-98 dBm</a:t>
            </a:r>
          </a:p>
        </p:txBody>
      </p:sp>
      <p:sp>
        <p:nvSpPr>
          <p:cNvPr id="14" name="TextBox 13">
            <a:extLst>
              <a:ext uri="{FF2B5EF4-FFF2-40B4-BE49-F238E27FC236}">
                <a16:creationId xmlns:a16="http://schemas.microsoft.com/office/drawing/2014/main" id="{47D05076-9018-4D77-8EB9-E48BF4110ACA}"/>
              </a:ext>
            </a:extLst>
          </p:cNvPr>
          <p:cNvSpPr txBox="1"/>
          <p:nvPr/>
        </p:nvSpPr>
        <p:spPr>
          <a:xfrm>
            <a:off x="1630369" y="4315762"/>
            <a:ext cx="752384" cy="276999"/>
          </a:xfrm>
          <a:prstGeom prst="rect">
            <a:avLst/>
          </a:prstGeom>
          <a:noFill/>
        </p:spPr>
        <p:txBody>
          <a:bodyPr wrap="square" rtlCol="0">
            <a:spAutoFit/>
          </a:bodyPr>
          <a:lstStyle/>
          <a:p>
            <a:r>
              <a:rPr lang="en-US" dirty="0"/>
              <a:t>-92 dBm</a:t>
            </a:r>
          </a:p>
        </p:txBody>
      </p:sp>
      <p:sp>
        <p:nvSpPr>
          <p:cNvPr id="15" name="TextBox 14">
            <a:extLst>
              <a:ext uri="{FF2B5EF4-FFF2-40B4-BE49-F238E27FC236}">
                <a16:creationId xmlns:a16="http://schemas.microsoft.com/office/drawing/2014/main" id="{BE10DF48-4A20-4CF2-8850-97C205CF22BE}"/>
              </a:ext>
            </a:extLst>
          </p:cNvPr>
          <p:cNvSpPr txBox="1"/>
          <p:nvPr/>
        </p:nvSpPr>
        <p:spPr>
          <a:xfrm>
            <a:off x="1630369" y="4015030"/>
            <a:ext cx="752384" cy="276999"/>
          </a:xfrm>
          <a:prstGeom prst="rect">
            <a:avLst/>
          </a:prstGeom>
          <a:noFill/>
        </p:spPr>
        <p:txBody>
          <a:bodyPr wrap="square" rtlCol="0">
            <a:spAutoFit/>
          </a:bodyPr>
          <a:lstStyle/>
          <a:p>
            <a:r>
              <a:rPr lang="en-US" dirty="0"/>
              <a:t>-86 dBm</a:t>
            </a:r>
          </a:p>
        </p:txBody>
      </p:sp>
      <p:sp>
        <p:nvSpPr>
          <p:cNvPr id="16" name="TextBox 15">
            <a:extLst>
              <a:ext uri="{FF2B5EF4-FFF2-40B4-BE49-F238E27FC236}">
                <a16:creationId xmlns:a16="http://schemas.microsoft.com/office/drawing/2014/main" id="{E09405F9-B381-484E-A75D-405DCC541353}"/>
              </a:ext>
            </a:extLst>
          </p:cNvPr>
          <p:cNvSpPr txBox="1"/>
          <p:nvPr/>
        </p:nvSpPr>
        <p:spPr>
          <a:xfrm>
            <a:off x="1630369" y="3714299"/>
            <a:ext cx="752384" cy="276999"/>
          </a:xfrm>
          <a:prstGeom prst="rect">
            <a:avLst/>
          </a:prstGeom>
          <a:noFill/>
        </p:spPr>
        <p:txBody>
          <a:bodyPr wrap="square" rtlCol="0">
            <a:spAutoFit/>
          </a:bodyPr>
          <a:lstStyle/>
          <a:p>
            <a:r>
              <a:rPr lang="en-US" dirty="0"/>
              <a:t>-80 dBm</a:t>
            </a:r>
          </a:p>
        </p:txBody>
      </p:sp>
      <p:sp>
        <p:nvSpPr>
          <p:cNvPr id="18" name="TextBox 17">
            <a:extLst>
              <a:ext uri="{FF2B5EF4-FFF2-40B4-BE49-F238E27FC236}">
                <a16:creationId xmlns:a16="http://schemas.microsoft.com/office/drawing/2014/main" id="{D28A049A-AC2F-4A05-8078-6A5F60204B1E}"/>
              </a:ext>
            </a:extLst>
          </p:cNvPr>
          <p:cNvSpPr txBox="1"/>
          <p:nvPr/>
        </p:nvSpPr>
        <p:spPr>
          <a:xfrm>
            <a:off x="1630369" y="3112837"/>
            <a:ext cx="752384" cy="276999"/>
          </a:xfrm>
          <a:prstGeom prst="rect">
            <a:avLst/>
          </a:prstGeom>
          <a:noFill/>
        </p:spPr>
        <p:txBody>
          <a:bodyPr wrap="square" rtlCol="0">
            <a:spAutoFit/>
          </a:bodyPr>
          <a:lstStyle/>
          <a:p>
            <a:r>
              <a:rPr lang="en-US" dirty="0"/>
              <a:t>-20 dBm</a:t>
            </a:r>
          </a:p>
        </p:txBody>
      </p:sp>
      <p:sp>
        <p:nvSpPr>
          <p:cNvPr id="20" name="TextBox 19">
            <a:extLst>
              <a:ext uri="{FF2B5EF4-FFF2-40B4-BE49-F238E27FC236}">
                <a16:creationId xmlns:a16="http://schemas.microsoft.com/office/drawing/2014/main" id="{C32AD610-83C7-4AE1-A6B5-8F855328D1F1}"/>
              </a:ext>
            </a:extLst>
          </p:cNvPr>
          <p:cNvSpPr txBox="1"/>
          <p:nvPr/>
        </p:nvSpPr>
        <p:spPr>
          <a:xfrm>
            <a:off x="1630369" y="2564642"/>
            <a:ext cx="752384" cy="461665"/>
          </a:xfrm>
          <a:prstGeom prst="rect">
            <a:avLst/>
          </a:prstGeom>
          <a:noFill/>
        </p:spPr>
        <p:txBody>
          <a:bodyPr wrap="square" rtlCol="0">
            <a:spAutoFit/>
          </a:bodyPr>
          <a:lstStyle/>
          <a:p>
            <a:r>
              <a:rPr lang="en-US" dirty="0"/>
              <a:t>+10 dBm</a:t>
            </a:r>
          </a:p>
        </p:txBody>
      </p:sp>
      <p:cxnSp>
        <p:nvCxnSpPr>
          <p:cNvPr id="21" name="Straight Connector 20">
            <a:extLst>
              <a:ext uri="{FF2B5EF4-FFF2-40B4-BE49-F238E27FC236}">
                <a16:creationId xmlns:a16="http://schemas.microsoft.com/office/drawing/2014/main" id="{E2B20F43-9784-47C5-A31E-DA06ED139C05}"/>
              </a:ext>
            </a:extLst>
          </p:cNvPr>
          <p:cNvCxnSpPr/>
          <p:nvPr/>
        </p:nvCxnSpPr>
        <p:spPr>
          <a:xfrm>
            <a:off x="2495943" y="5044181"/>
            <a:ext cx="169119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3AE2C9F-7063-4E42-B5FF-4D07B0AC090C}"/>
              </a:ext>
            </a:extLst>
          </p:cNvPr>
          <p:cNvCxnSpPr/>
          <p:nvPr/>
        </p:nvCxnSpPr>
        <p:spPr>
          <a:xfrm>
            <a:off x="2495943" y="4750109"/>
            <a:ext cx="169119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8F9BAD7-187B-46BD-9CB4-0A25391D5531}"/>
              </a:ext>
            </a:extLst>
          </p:cNvPr>
          <p:cNvCxnSpPr/>
          <p:nvPr/>
        </p:nvCxnSpPr>
        <p:spPr>
          <a:xfrm>
            <a:off x="2495943" y="4456036"/>
            <a:ext cx="169119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82BA4F1-FDB9-4D7B-B060-BAEB42CFEF55}"/>
              </a:ext>
            </a:extLst>
          </p:cNvPr>
          <p:cNvCxnSpPr/>
          <p:nvPr/>
        </p:nvCxnSpPr>
        <p:spPr>
          <a:xfrm>
            <a:off x="2495943" y="4161963"/>
            <a:ext cx="169119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5CCFC88-A4A0-469C-8999-A3E2A802A8DB}"/>
              </a:ext>
            </a:extLst>
          </p:cNvPr>
          <p:cNvCxnSpPr/>
          <p:nvPr/>
        </p:nvCxnSpPr>
        <p:spPr>
          <a:xfrm>
            <a:off x="2495943" y="3867890"/>
            <a:ext cx="169119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321A975-5FA9-43F4-9F1D-C3550D6CEB75}"/>
              </a:ext>
            </a:extLst>
          </p:cNvPr>
          <p:cNvCxnSpPr/>
          <p:nvPr/>
        </p:nvCxnSpPr>
        <p:spPr>
          <a:xfrm>
            <a:off x="2495943" y="3279745"/>
            <a:ext cx="169119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2154A858-E54B-41F5-A0D9-97B90C46B4AF}"/>
              </a:ext>
            </a:extLst>
          </p:cNvPr>
          <p:cNvCxnSpPr/>
          <p:nvPr/>
        </p:nvCxnSpPr>
        <p:spPr>
          <a:xfrm>
            <a:off x="2495943" y="2691599"/>
            <a:ext cx="169119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FA0B94D5-B970-4E78-963D-F9FAE357F498}"/>
              </a:ext>
            </a:extLst>
          </p:cNvPr>
          <p:cNvSpPr txBox="1"/>
          <p:nvPr/>
        </p:nvSpPr>
        <p:spPr>
          <a:xfrm>
            <a:off x="4300329" y="5217955"/>
            <a:ext cx="632534" cy="276999"/>
          </a:xfrm>
          <a:prstGeom prst="rect">
            <a:avLst/>
          </a:prstGeom>
          <a:noFill/>
        </p:spPr>
        <p:txBody>
          <a:bodyPr wrap="square" rtlCol="0">
            <a:spAutoFit/>
          </a:bodyPr>
          <a:lstStyle/>
          <a:p>
            <a:r>
              <a:rPr lang="en-US" dirty="0"/>
              <a:t>0 (0x0)</a:t>
            </a:r>
          </a:p>
        </p:txBody>
      </p:sp>
      <p:sp>
        <p:nvSpPr>
          <p:cNvPr id="32" name="TextBox 31">
            <a:extLst>
              <a:ext uri="{FF2B5EF4-FFF2-40B4-BE49-F238E27FC236}">
                <a16:creationId xmlns:a16="http://schemas.microsoft.com/office/drawing/2014/main" id="{5E650864-9EBC-4AA8-962A-E1D519B98A52}"/>
              </a:ext>
            </a:extLst>
          </p:cNvPr>
          <p:cNvSpPr txBox="1"/>
          <p:nvPr/>
        </p:nvSpPr>
        <p:spPr>
          <a:xfrm>
            <a:off x="4300329" y="4910566"/>
            <a:ext cx="632534" cy="276999"/>
          </a:xfrm>
          <a:prstGeom prst="rect">
            <a:avLst/>
          </a:prstGeom>
          <a:noFill/>
        </p:spPr>
        <p:txBody>
          <a:bodyPr wrap="square" rtlCol="0">
            <a:spAutoFit/>
          </a:bodyPr>
          <a:lstStyle/>
          <a:p>
            <a:r>
              <a:rPr lang="en-US" dirty="0"/>
              <a:t>1 (0x1)</a:t>
            </a:r>
          </a:p>
        </p:txBody>
      </p:sp>
      <p:sp>
        <p:nvSpPr>
          <p:cNvPr id="33" name="TextBox 32">
            <a:extLst>
              <a:ext uri="{FF2B5EF4-FFF2-40B4-BE49-F238E27FC236}">
                <a16:creationId xmlns:a16="http://schemas.microsoft.com/office/drawing/2014/main" id="{5536D5C5-5E45-42B5-BC6B-B6FE0FB40757}"/>
              </a:ext>
            </a:extLst>
          </p:cNvPr>
          <p:cNvSpPr txBox="1"/>
          <p:nvPr/>
        </p:nvSpPr>
        <p:spPr>
          <a:xfrm>
            <a:off x="4300329" y="4623151"/>
            <a:ext cx="632534" cy="276999"/>
          </a:xfrm>
          <a:prstGeom prst="rect">
            <a:avLst/>
          </a:prstGeom>
          <a:noFill/>
        </p:spPr>
        <p:txBody>
          <a:bodyPr wrap="square" rtlCol="0">
            <a:spAutoFit/>
          </a:bodyPr>
          <a:lstStyle/>
          <a:p>
            <a:r>
              <a:rPr lang="en-US" dirty="0"/>
              <a:t>2 (0x2)</a:t>
            </a:r>
          </a:p>
        </p:txBody>
      </p:sp>
      <p:sp>
        <p:nvSpPr>
          <p:cNvPr id="34" name="TextBox 33">
            <a:extLst>
              <a:ext uri="{FF2B5EF4-FFF2-40B4-BE49-F238E27FC236}">
                <a16:creationId xmlns:a16="http://schemas.microsoft.com/office/drawing/2014/main" id="{B0F28812-7828-464F-9A98-1DAC8DCFBE7D}"/>
              </a:ext>
            </a:extLst>
          </p:cNvPr>
          <p:cNvSpPr txBox="1"/>
          <p:nvPr/>
        </p:nvSpPr>
        <p:spPr>
          <a:xfrm>
            <a:off x="4300329" y="4329079"/>
            <a:ext cx="632534" cy="276999"/>
          </a:xfrm>
          <a:prstGeom prst="rect">
            <a:avLst/>
          </a:prstGeom>
          <a:noFill/>
        </p:spPr>
        <p:txBody>
          <a:bodyPr wrap="square" rtlCol="0">
            <a:spAutoFit/>
          </a:bodyPr>
          <a:lstStyle/>
          <a:p>
            <a:r>
              <a:rPr lang="en-US" dirty="0"/>
              <a:t>3 (0x3)</a:t>
            </a:r>
          </a:p>
        </p:txBody>
      </p:sp>
      <p:sp>
        <p:nvSpPr>
          <p:cNvPr id="35" name="TextBox 34">
            <a:extLst>
              <a:ext uri="{FF2B5EF4-FFF2-40B4-BE49-F238E27FC236}">
                <a16:creationId xmlns:a16="http://schemas.microsoft.com/office/drawing/2014/main" id="{865330E7-E844-40EB-BB14-55C0BE6B6221}"/>
              </a:ext>
            </a:extLst>
          </p:cNvPr>
          <p:cNvSpPr txBox="1"/>
          <p:nvPr/>
        </p:nvSpPr>
        <p:spPr>
          <a:xfrm>
            <a:off x="4300329" y="4031017"/>
            <a:ext cx="632534" cy="276999"/>
          </a:xfrm>
          <a:prstGeom prst="rect">
            <a:avLst/>
          </a:prstGeom>
          <a:noFill/>
        </p:spPr>
        <p:txBody>
          <a:bodyPr wrap="square" rtlCol="0">
            <a:spAutoFit/>
          </a:bodyPr>
          <a:lstStyle/>
          <a:p>
            <a:r>
              <a:rPr lang="en-US" dirty="0"/>
              <a:t>4 (0x4)</a:t>
            </a:r>
          </a:p>
        </p:txBody>
      </p:sp>
      <p:sp>
        <p:nvSpPr>
          <p:cNvPr id="36" name="TextBox 35">
            <a:extLst>
              <a:ext uri="{FF2B5EF4-FFF2-40B4-BE49-F238E27FC236}">
                <a16:creationId xmlns:a16="http://schemas.microsoft.com/office/drawing/2014/main" id="{3FB6B2F7-F464-4511-AD53-2B01B445619D}"/>
              </a:ext>
            </a:extLst>
          </p:cNvPr>
          <p:cNvSpPr txBox="1"/>
          <p:nvPr/>
        </p:nvSpPr>
        <p:spPr>
          <a:xfrm>
            <a:off x="4300329" y="3732955"/>
            <a:ext cx="632534" cy="276999"/>
          </a:xfrm>
          <a:prstGeom prst="rect">
            <a:avLst/>
          </a:prstGeom>
          <a:noFill/>
        </p:spPr>
        <p:txBody>
          <a:bodyPr wrap="square" rtlCol="0">
            <a:spAutoFit/>
          </a:bodyPr>
          <a:lstStyle/>
          <a:p>
            <a:r>
              <a:rPr lang="en-US" dirty="0"/>
              <a:t>5 (0x5)</a:t>
            </a:r>
          </a:p>
        </p:txBody>
      </p:sp>
      <p:sp>
        <p:nvSpPr>
          <p:cNvPr id="38" name="TextBox 37">
            <a:extLst>
              <a:ext uri="{FF2B5EF4-FFF2-40B4-BE49-F238E27FC236}">
                <a16:creationId xmlns:a16="http://schemas.microsoft.com/office/drawing/2014/main" id="{1FBA5029-3FB3-405E-BB5B-C23DBEFA44D8}"/>
              </a:ext>
            </a:extLst>
          </p:cNvPr>
          <p:cNvSpPr txBox="1"/>
          <p:nvPr/>
        </p:nvSpPr>
        <p:spPr>
          <a:xfrm>
            <a:off x="4300327" y="3160766"/>
            <a:ext cx="632534" cy="461665"/>
          </a:xfrm>
          <a:prstGeom prst="rect">
            <a:avLst/>
          </a:prstGeom>
          <a:noFill/>
        </p:spPr>
        <p:txBody>
          <a:bodyPr wrap="square" rtlCol="0">
            <a:spAutoFit/>
          </a:bodyPr>
          <a:lstStyle/>
          <a:p>
            <a:r>
              <a:rPr lang="en-US" dirty="0"/>
              <a:t>15 (0xf)</a:t>
            </a:r>
          </a:p>
        </p:txBody>
      </p:sp>
      <p:cxnSp>
        <p:nvCxnSpPr>
          <p:cNvPr id="42" name="Straight Connector 41">
            <a:extLst>
              <a:ext uri="{FF2B5EF4-FFF2-40B4-BE49-F238E27FC236}">
                <a16:creationId xmlns:a16="http://schemas.microsoft.com/office/drawing/2014/main" id="{F1D8973A-5B0E-4165-B67B-2787652CA7E9}"/>
              </a:ext>
            </a:extLst>
          </p:cNvPr>
          <p:cNvCxnSpPr>
            <a:cxnSpLocks/>
          </p:cNvCxnSpPr>
          <p:nvPr/>
        </p:nvCxnSpPr>
        <p:spPr>
          <a:xfrm>
            <a:off x="3281617" y="3429001"/>
            <a:ext cx="0" cy="438890"/>
          </a:xfrm>
          <a:prstGeom prst="line">
            <a:avLst/>
          </a:prstGeom>
          <a:ln w="101600" cap="rnd">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A1C41D6-7F80-4124-A1C6-F7735C5CC492}"/>
              </a:ext>
            </a:extLst>
          </p:cNvPr>
          <p:cNvCxnSpPr>
            <a:cxnSpLocks/>
          </p:cNvCxnSpPr>
          <p:nvPr/>
        </p:nvCxnSpPr>
        <p:spPr>
          <a:xfrm>
            <a:off x="804747" y="5344913"/>
            <a:ext cx="66686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AD9F0DB-ACFA-43F6-A306-D880C3ED4BB0}"/>
              </a:ext>
            </a:extLst>
          </p:cNvPr>
          <p:cNvCxnSpPr>
            <a:cxnSpLocks/>
          </p:cNvCxnSpPr>
          <p:nvPr/>
        </p:nvCxnSpPr>
        <p:spPr>
          <a:xfrm>
            <a:off x="1107732" y="2221619"/>
            <a:ext cx="0" cy="3123294"/>
          </a:xfrm>
          <a:prstGeom prst="line">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75ACED76-5830-41D5-88D8-85DF58BFD814}"/>
              </a:ext>
            </a:extLst>
          </p:cNvPr>
          <p:cNvSpPr txBox="1"/>
          <p:nvPr/>
        </p:nvSpPr>
        <p:spPr>
          <a:xfrm>
            <a:off x="652079" y="2423725"/>
            <a:ext cx="929206" cy="646331"/>
          </a:xfrm>
          <a:prstGeom prst="rect">
            <a:avLst/>
          </a:prstGeom>
          <a:solidFill>
            <a:schemeClr val="bg1"/>
          </a:solidFill>
        </p:spPr>
        <p:txBody>
          <a:bodyPr wrap="square" rtlCol="0">
            <a:spAutoFit/>
          </a:bodyPr>
          <a:lstStyle/>
          <a:p>
            <a:r>
              <a:rPr lang="en-US" dirty="0"/>
              <a:t>144 dB (8bit expression)</a:t>
            </a:r>
          </a:p>
        </p:txBody>
      </p:sp>
      <p:cxnSp>
        <p:nvCxnSpPr>
          <p:cNvPr id="55" name="Straight Connector 54">
            <a:extLst>
              <a:ext uri="{FF2B5EF4-FFF2-40B4-BE49-F238E27FC236}">
                <a16:creationId xmlns:a16="http://schemas.microsoft.com/office/drawing/2014/main" id="{4204E676-D8F3-47C9-B7AC-28BEE47BC68F}"/>
              </a:ext>
            </a:extLst>
          </p:cNvPr>
          <p:cNvCxnSpPr>
            <a:cxnSpLocks/>
          </p:cNvCxnSpPr>
          <p:nvPr/>
        </p:nvCxnSpPr>
        <p:spPr>
          <a:xfrm>
            <a:off x="768619" y="3586163"/>
            <a:ext cx="666866"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9919EB4C-FCD0-4AD6-89DA-085EEABBFFE7}"/>
              </a:ext>
            </a:extLst>
          </p:cNvPr>
          <p:cNvSpPr txBox="1"/>
          <p:nvPr/>
        </p:nvSpPr>
        <p:spPr>
          <a:xfrm>
            <a:off x="89021" y="3451298"/>
            <a:ext cx="752384" cy="461665"/>
          </a:xfrm>
          <a:prstGeom prst="rect">
            <a:avLst/>
          </a:prstGeom>
          <a:noFill/>
        </p:spPr>
        <p:txBody>
          <a:bodyPr wrap="square" rtlCol="0">
            <a:spAutoFit/>
          </a:bodyPr>
          <a:lstStyle/>
          <a:p>
            <a:r>
              <a:rPr lang="en-US" dirty="0"/>
              <a:t>(-70 dBm)</a:t>
            </a:r>
          </a:p>
        </p:txBody>
      </p:sp>
      <p:cxnSp>
        <p:nvCxnSpPr>
          <p:cNvPr id="59" name="Straight Connector 58">
            <a:extLst>
              <a:ext uri="{FF2B5EF4-FFF2-40B4-BE49-F238E27FC236}">
                <a16:creationId xmlns:a16="http://schemas.microsoft.com/office/drawing/2014/main" id="{F7D73EA5-ECB4-4A4C-90AE-CE81F41637B0}"/>
              </a:ext>
            </a:extLst>
          </p:cNvPr>
          <p:cNvCxnSpPr>
            <a:cxnSpLocks/>
          </p:cNvCxnSpPr>
          <p:nvPr/>
        </p:nvCxnSpPr>
        <p:spPr>
          <a:xfrm>
            <a:off x="3281617" y="2840855"/>
            <a:ext cx="0" cy="438890"/>
          </a:xfrm>
          <a:prstGeom prst="line">
            <a:avLst/>
          </a:prstGeom>
          <a:ln w="101600" cap="rnd">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76E19E21-94B8-42E6-8F00-EDA460506721}"/>
              </a:ext>
            </a:extLst>
          </p:cNvPr>
          <p:cNvCxnSpPr>
            <a:cxnSpLocks/>
          </p:cNvCxnSpPr>
          <p:nvPr/>
        </p:nvCxnSpPr>
        <p:spPr>
          <a:xfrm>
            <a:off x="3281617" y="2256142"/>
            <a:ext cx="0" cy="438890"/>
          </a:xfrm>
          <a:prstGeom prst="line">
            <a:avLst/>
          </a:prstGeom>
          <a:ln w="101600" cap="rnd">
            <a:prstDash val="sysDot"/>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3069CD41-2F2F-484B-B9F6-2EBED442CF22}"/>
              </a:ext>
            </a:extLst>
          </p:cNvPr>
          <p:cNvSpPr txBox="1"/>
          <p:nvPr/>
        </p:nvSpPr>
        <p:spPr>
          <a:xfrm>
            <a:off x="5059367" y="5217955"/>
            <a:ext cx="696470" cy="461665"/>
          </a:xfrm>
          <a:prstGeom prst="rect">
            <a:avLst/>
          </a:prstGeom>
          <a:noFill/>
        </p:spPr>
        <p:txBody>
          <a:bodyPr wrap="square" rtlCol="0">
            <a:spAutoFit/>
          </a:bodyPr>
          <a:lstStyle/>
          <a:p>
            <a:r>
              <a:rPr lang="en-US" dirty="0"/>
              <a:t>0 (0x00)</a:t>
            </a:r>
          </a:p>
        </p:txBody>
      </p:sp>
      <p:sp>
        <p:nvSpPr>
          <p:cNvPr id="85" name="TextBox 84">
            <a:extLst>
              <a:ext uri="{FF2B5EF4-FFF2-40B4-BE49-F238E27FC236}">
                <a16:creationId xmlns:a16="http://schemas.microsoft.com/office/drawing/2014/main" id="{81C53619-28FA-42A6-AB14-4F8B656585DA}"/>
              </a:ext>
            </a:extLst>
          </p:cNvPr>
          <p:cNvSpPr txBox="1"/>
          <p:nvPr/>
        </p:nvSpPr>
        <p:spPr>
          <a:xfrm>
            <a:off x="5059367" y="4917224"/>
            <a:ext cx="696470" cy="461665"/>
          </a:xfrm>
          <a:prstGeom prst="rect">
            <a:avLst/>
          </a:prstGeom>
          <a:noFill/>
        </p:spPr>
        <p:txBody>
          <a:bodyPr wrap="square" rtlCol="0">
            <a:spAutoFit/>
          </a:bodyPr>
          <a:lstStyle/>
          <a:p>
            <a:r>
              <a:rPr lang="en-US" dirty="0"/>
              <a:t>6 (0x0</a:t>
            </a:r>
            <a:r>
              <a:rPr lang="en-US" altLang="ja-JP" dirty="0"/>
              <a:t>6</a:t>
            </a:r>
            <a:r>
              <a:rPr lang="en-US" dirty="0"/>
              <a:t>)</a:t>
            </a:r>
          </a:p>
        </p:txBody>
      </p:sp>
      <p:sp>
        <p:nvSpPr>
          <p:cNvPr id="86" name="TextBox 85">
            <a:extLst>
              <a:ext uri="{FF2B5EF4-FFF2-40B4-BE49-F238E27FC236}">
                <a16:creationId xmlns:a16="http://schemas.microsoft.com/office/drawing/2014/main" id="{4C7AB80A-722D-49A8-BFDA-E18EB0269CC5}"/>
              </a:ext>
            </a:extLst>
          </p:cNvPr>
          <p:cNvSpPr txBox="1"/>
          <p:nvPr/>
        </p:nvSpPr>
        <p:spPr>
          <a:xfrm>
            <a:off x="4992782" y="4623151"/>
            <a:ext cx="783168" cy="461665"/>
          </a:xfrm>
          <a:prstGeom prst="rect">
            <a:avLst/>
          </a:prstGeom>
          <a:noFill/>
        </p:spPr>
        <p:txBody>
          <a:bodyPr wrap="square" rtlCol="0">
            <a:spAutoFit/>
          </a:bodyPr>
          <a:lstStyle/>
          <a:p>
            <a:r>
              <a:rPr lang="en-US" dirty="0"/>
              <a:t>12 (0x0C)</a:t>
            </a:r>
          </a:p>
        </p:txBody>
      </p:sp>
      <p:sp>
        <p:nvSpPr>
          <p:cNvPr id="87" name="TextBox 86">
            <a:extLst>
              <a:ext uri="{FF2B5EF4-FFF2-40B4-BE49-F238E27FC236}">
                <a16:creationId xmlns:a16="http://schemas.microsoft.com/office/drawing/2014/main" id="{7B474BEF-DD8B-455B-8F3C-BA5805F84A92}"/>
              </a:ext>
            </a:extLst>
          </p:cNvPr>
          <p:cNvSpPr txBox="1"/>
          <p:nvPr/>
        </p:nvSpPr>
        <p:spPr>
          <a:xfrm>
            <a:off x="4992783" y="4329079"/>
            <a:ext cx="752378" cy="461665"/>
          </a:xfrm>
          <a:prstGeom prst="rect">
            <a:avLst/>
          </a:prstGeom>
          <a:noFill/>
        </p:spPr>
        <p:txBody>
          <a:bodyPr wrap="square" rtlCol="0">
            <a:spAutoFit/>
          </a:bodyPr>
          <a:lstStyle/>
          <a:p>
            <a:r>
              <a:rPr lang="en-US" dirty="0"/>
              <a:t>18 (0x12)</a:t>
            </a:r>
          </a:p>
        </p:txBody>
      </p:sp>
      <p:sp>
        <p:nvSpPr>
          <p:cNvPr id="88" name="TextBox 87">
            <a:extLst>
              <a:ext uri="{FF2B5EF4-FFF2-40B4-BE49-F238E27FC236}">
                <a16:creationId xmlns:a16="http://schemas.microsoft.com/office/drawing/2014/main" id="{4EDBBAFE-E1D7-44E1-85E3-A64A74BD1D25}"/>
              </a:ext>
            </a:extLst>
          </p:cNvPr>
          <p:cNvSpPr txBox="1"/>
          <p:nvPr/>
        </p:nvSpPr>
        <p:spPr>
          <a:xfrm>
            <a:off x="4992783" y="4035006"/>
            <a:ext cx="752378" cy="461665"/>
          </a:xfrm>
          <a:prstGeom prst="rect">
            <a:avLst/>
          </a:prstGeom>
          <a:noFill/>
        </p:spPr>
        <p:txBody>
          <a:bodyPr wrap="square" rtlCol="0">
            <a:spAutoFit/>
          </a:bodyPr>
          <a:lstStyle/>
          <a:p>
            <a:r>
              <a:rPr lang="en-US" dirty="0"/>
              <a:t>24 (0x18)</a:t>
            </a:r>
          </a:p>
        </p:txBody>
      </p:sp>
      <p:sp>
        <p:nvSpPr>
          <p:cNvPr id="89" name="TextBox 88">
            <a:extLst>
              <a:ext uri="{FF2B5EF4-FFF2-40B4-BE49-F238E27FC236}">
                <a16:creationId xmlns:a16="http://schemas.microsoft.com/office/drawing/2014/main" id="{666B667E-F8C8-4F80-90E5-21A126F92877}"/>
              </a:ext>
            </a:extLst>
          </p:cNvPr>
          <p:cNvSpPr txBox="1"/>
          <p:nvPr/>
        </p:nvSpPr>
        <p:spPr>
          <a:xfrm>
            <a:off x="4972813" y="3732955"/>
            <a:ext cx="752378" cy="461665"/>
          </a:xfrm>
          <a:prstGeom prst="rect">
            <a:avLst/>
          </a:prstGeom>
          <a:noFill/>
        </p:spPr>
        <p:txBody>
          <a:bodyPr wrap="square" rtlCol="0">
            <a:spAutoFit/>
          </a:bodyPr>
          <a:lstStyle/>
          <a:p>
            <a:r>
              <a:rPr lang="en-US" dirty="0"/>
              <a:t>30 (0x1E)</a:t>
            </a:r>
          </a:p>
        </p:txBody>
      </p:sp>
      <p:sp>
        <p:nvSpPr>
          <p:cNvPr id="90" name="TextBox 89">
            <a:extLst>
              <a:ext uri="{FF2B5EF4-FFF2-40B4-BE49-F238E27FC236}">
                <a16:creationId xmlns:a16="http://schemas.microsoft.com/office/drawing/2014/main" id="{7597DAA0-58D2-46CD-92CE-0B76DE347F39}"/>
              </a:ext>
            </a:extLst>
          </p:cNvPr>
          <p:cNvSpPr txBox="1"/>
          <p:nvPr/>
        </p:nvSpPr>
        <p:spPr>
          <a:xfrm>
            <a:off x="4992783" y="3160766"/>
            <a:ext cx="732409" cy="461665"/>
          </a:xfrm>
          <a:prstGeom prst="rect">
            <a:avLst/>
          </a:prstGeom>
          <a:noFill/>
        </p:spPr>
        <p:txBody>
          <a:bodyPr wrap="square" rtlCol="0">
            <a:spAutoFit/>
          </a:bodyPr>
          <a:lstStyle/>
          <a:p>
            <a:r>
              <a:rPr lang="en-US" dirty="0"/>
              <a:t>90 (0x5A)</a:t>
            </a:r>
          </a:p>
        </p:txBody>
      </p:sp>
      <p:sp>
        <p:nvSpPr>
          <p:cNvPr id="92" name="TextBox 91">
            <a:extLst>
              <a:ext uri="{FF2B5EF4-FFF2-40B4-BE49-F238E27FC236}">
                <a16:creationId xmlns:a16="http://schemas.microsoft.com/office/drawing/2014/main" id="{AC95D562-8D1E-4D50-8AB7-3642A583282C}"/>
              </a:ext>
            </a:extLst>
          </p:cNvPr>
          <p:cNvSpPr txBox="1"/>
          <p:nvPr/>
        </p:nvSpPr>
        <p:spPr>
          <a:xfrm>
            <a:off x="4952831" y="2586940"/>
            <a:ext cx="869600" cy="276999"/>
          </a:xfrm>
          <a:prstGeom prst="rect">
            <a:avLst/>
          </a:prstGeom>
          <a:noFill/>
        </p:spPr>
        <p:txBody>
          <a:bodyPr wrap="square" rtlCol="0">
            <a:spAutoFit/>
          </a:bodyPr>
          <a:lstStyle/>
          <a:p>
            <a:r>
              <a:rPr lang="en-US" dirty="0"/>
              <a:t>120 (0x78)</a:t>
            </a:r>
          </a:p>
        </p:txBody>
      </p:sp>
      <p:cxnSp>
        <p:nvCxnSpPr>
          <p:cNvPr id="93" name="Straight Connector 92">
            <a:extLst>
              <a:ext uri="{FF2B5EF4-FFF2-40B4-BE49-F238E27FC236}">
                <a16:creationId xmlns:a16="http://schemas.microsoft.com/office/drawing/2014/main" id="{78C201F6-F14C-48C1-8E7A-398EC3C5D43A}"/>
              </a:ext>
            </a:extLst>
          </p:cNvPr>
          <p:cNvCxnSpPr>
            <a:cxnSpLocks/>
          </p:cNvCxnSpPr>
          <p:nvPr/>
        </p:nvCxnSpPr>
        <p:spPr>
          <a:xfrm>
            <a:off x="3281617" y="5344913"/>
            <a:ext cx="0" cy="431121"/>
          </a:xfrm>
          <a:prstGeom prst="line">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95" name="TextBox 94">
            <a:extLst>
              <a:ext uri="{FF2B5EF4-FFF2-40B4-BE49-F238E27FC236}">
                <a16:creationId xmlns:a16="http://schemas.microsoft.com/office/drawing/2014/main" id="{61916680-374F-4418-8F1E-A1776D4F30DE}"/>
              </a:ext>
            </a:extLst>
          </p:cNvPr>
          <p:cNvSpPr txBox="1"/>
          <p:nvPr/>
        </p:nvSpPr>
        <p:spPr>
          <a:xfrm>
            <a:off x="3271892" y="5439274"/>
            <a:ext cx="539346" cy="461665"/>
          </a:xfrm>
          <a:prstGeom prst="rect">
            <a:avLst/>
          </a:prstGeom>
          <a:noFill/>
        </p:spPr>
        <p:txBody>
          <a:bodyPr wrap="square" rtlCol="0">
            <a:spAutoFit/>
          </a:bodyPr>
          <a:lstStyle/>
          <a:p>
            <a:r>
              <a:rPr lang="en-US" dirty="0"/>
              <a:t>10 dB</a:t>
            </a:r>
          </a:p>
        </p:txBody>
      </p:sp>
      <p:cxnSp>
        <p:nvCxnSpPr>
          <p:cNvPr id="96" name="Straight Connector 95">
            <a:extLst>
              <a:ext uri="{FF2B5EF4-FFF2-40B4-BE49-F238E27FC236}">
                <a16:creationId xmlns:a16="http://schemas.microsoft.com/office/drawing/2014/main" id="{DB4D47D3-2BD6-406C-BD10-A6D40A502E22}"/>
              </a:ext>
            </a:extLst>
          </p:cNvPr>
          <p:cNvCxnSpPr>
            <a:cxnSpLocks/>
          </p:cNvCxnSpPr>
          <p:nvPr/>
        </p:nvCxnSpPr>
        <p:spPr>
          <a:xfrm>
            <a:off x="3271892" y="5020982"/>
            <a:ext cx="9725" cy="332877"/>
          </a:xfrm>
          <a:prstGeom prst="line">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4214DA8C-4F9A-4401-AB1E-2F019CA72783}"/>
              </a:ext>
            </a:extLst>
          </p:cNvPr>
          <p:cNvSpPr txBox="1"/>
          <p:nvPr/>
        </p:nvSpPr>
        <p:spPr>
          <a:xfrm>
            <a:off x="3328181" y="5053825"/>
            <a:ext cx="539346" cy="276999"/>
          </a:xfrm>
          <a:prstGeom prst="rect">
            <a:avLst/>
          </a:prstGeom>
          <a:noFill/>
        </p:spPr>
        <p:txBody>
          <a:bodyPr wrap="square" rtlCol="0">
            <a:spAutoFit/>
          </a:bodyPr>
          <a:lstStyle/>
          <a:p>
            <a:r>
              <a:rPr lang="en-US" dirty="0"/>
              <a:t>6 dB</a:t>
            </a:r>
          </a:p>
        </p:txBody>
      </p:sp>
      <p:cxnSp>
        <p:nvCxnSpPr>
          <p:cNvPr id="99" name="Straight Connector 98">
            <a:extLst>
              <a:ext uri="{FF2B5EF4-FFF2-40B4-BE49-F238E27FC236}">
                <a16:creationId xmlns:a16="http://schemas.microsoft.com/office/drawing/2014/main" id="{682838D5-F654-4159-B192-5B4D93F8644C}"/>
              </a:ext>
            </a:extLst>
          </p:cNvPr>
          <p:cNvCxnSpPr>
            <a:cxnSpLocks/>
          </p:cNvCxnSpPr>
          <p:nvPr/>
        </p:nvCxnSpPr>
        <p:spPr>
          <a:xfrm>
            <a:off x="3267317" y="4729894"/>
            <a:ext cx="9725" cy="332877"/>
          </a:xfrm>
          <a:prstGeom prst="line">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47B1CC49-337E-48F9-84ED-9D9786170135}"/>
              </a:ext>
            </a:extLst>
          </p:cNvPr>
          <p:cNvSpPr txBox="1"/>
          <p:nvPr/>
        </p:nvSpPr>
        <p:spPr>
          <a:xfrm>
            <a:off x="3323606" y="4762738"/>
            <a:ext cx="539346" cy="276999"/>
          </a:xfrm>
          <a:prstGeom prst="rect">
            <a:avLst/>
          </a:prstGeom>
          <a:noFill/>
        </p:spPr>
        <p:txBody>
          <a:bodyPr wrap="square" rtlCol="0">
            <a:spAutoFit/>
          </a:bodyPr>
          <a:lstStyle/>
          <a:p>
            <a:r>
              <a:rPr lang="en-US" dirty="0"/>
              <a:t>6 dB</a:t>
            </a:r>
          </a:p>
        </p:txBody>
      </p:sp>
      <p:cxnSp>
        <p:nvCxnSpPr>
          <p:cNvPr id="101" name="Straight Connector 100">
            <a:extLst>
              <a:ext uri="{FF2B5EF4-FFF2-40B4-BE49-F238E27FC236}">
                <a16:creationId xmlns:a16="http://schemas.microsoft.com/office/drawing/2014/main" id="{2E9E92B6-150D-4F8E-A203-658BE6E82949}"/>
              </a:ext>
            </a:extLst>
          </p:cNvPr>
          <p:cNvCxnSpPr>
            <a:cxnSpLocks/>
          </p:cNvCxnSpPr>
          <p:nvPr/>
        </p:nvCxnSpPr>
        <p:spPr>
          <a:xfrm>
            <a:off x="3262742" y="4438806"/>
            <a:ext cx="9725" cy="332877"/>
          </a:xfrm>
          <a:prstGeom prst="line">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B4AD489B-68C4-48DF-B987-AF95C32E6136}"/>
              </a:ext>
            </a:extLst>
          </p:cNvPr>
          <p:cNvSpPr txBox="1"/>
          <p:nvPr/>
        </p:nvSpPr>
        <p:spPr>
          <a:xfrm>
            <a:off x="3319031" y="4471650"/>
            <a:ext cx="539346" cy="276999"/>
          </a:xfrm>
          <a:prstGeom prst="rect">
            <a:avLst/>
          </a:prstGeom>
          <a:noFill/>
        </p:spPr>
        <p:txBody>
          <a:bodyPr wrap="square" rtlCol="0">
            <a:spAutoFit/>
          </a:bodyPr>
          <a:lstStyle/>
          <a:p>
            <a:r>
              <a:rPr lang="en-US" dirty="0"/>
              <a:t>6 dB</a:t>
            </a:r>
          </a:p>
        </p:txBody>
      </p:sp>
      <p:cxnSp>
        <p:nvCxnSpPr>
          <p:cNvPr id="103" name="Straight Connector 102">
            <a:extLst>
              <a:ext uri="{FF2B5EF4-FFF2-40B4-BE49-F238E27FC236}">
                <a16:creationId xmlns:a16="http://schemas.microsoft.com/office/drawing/2014/main" id="{60CEAAE0-77C3-4E52-9AA2-0FEF36C3B795}"/>
              </a:ext>
            </a:extLst>
          </p:cNvPr>
          <p:cNvCxnSpPr>
            <a:cxnSpLocks/>
          </p:cNvCxnSpPr>
          <p:nvPr/>
        </p:nvCxnSpPr>
        <p:spPr>
          <a:xfrm>
            <a:off x="3265311" y="4147718"/>
            <a:ext cx="9725" cy="332877"/>
          </a:xfrm>
          <a:prstGeom prst="line">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E5C552F3-012E-4EF9-B9D5-F501D5343E88}"/>
              </a:ext>
            </a:extLst>
          </p:cNvPr>
          <p:cNvSpPr txBox="1"/>
          <p:nvPr/>
        </p:nvSpPr>
        <p:spPr>
          <a:xfrm>
            <a:off x="3293024" y="4180562"/>
            <a:ext cx="539346" cy="276999"/>
          </a:xfrm>
          <a:prstGeom prst="rect">
            <a:avLst/>
          </a:prstGeom>
          <a:noFill/>
        </p:spPr>
        <p:txBody>
          <a:bodyPr wrap="square" rtlCol="0">
            <a:spAutoFit/>
          </a:bodyPr>
          <a:lstStyle/>
          <a:p>
            <a:r>
              <a:rPr lang="en-US" dirty="0"/>
              <a:t>6 dB</a:t>
            </a:r>
          </a:p>
        </p:txBody>
      </p:sp>
      <p:cxnSp>
        <p:nvCxnSpPr>
          <p:cNvPr id="105" name="Straight Connector 104">
            <a:extLst>
              <a:ext uri="{FF2B5EF4-FFF2-40B4-BE49-F238E27FC236}">
                <a16:creationId xmlns:a16="http://schemas.microsoft.com/office/drawing/2014/main" id="{CBC9214E-0EB9-4F99-ACE3-D14EE2945184}"/>
              </a:ext>
            </a:extLst>
          </p:cNvPr>
          <p:cNvCxnSpPr>
            <a:cxnSpLocks/>
          </p:cNvCxnSpPr>
          <p:nvPr/>
        </p:nvCxnSpPr>
        <p:spPr>
          <a:xfrm>
            <a:off x="3260736" y="3856631"/>
            <a:ext cx="9725" cy="332877"/>
          </a:xfrm>
          <a:prstGeom prst="line">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A2E5A6A0-1144-4B0F-8441-955006555B04}"/>
              </a:ext>
            </a:extLst>
          </p:cNvPr>
          <p:cNvSpPr txBox="1"/>
          <p:nvPr/>
        </p:nvSpPr>
        <p:spPr>
          <a:xfrm>
            <a:off x="3317024" y="3889474"/>
            <a:ext cx="539346" cy="276999"/>
          </a:xfrm>
          <a:prstGeom prst="rect">
            <a:avLst/>
          </a:prstGeom>
          <a:noFill/>
        </p:spPr>
        <p:txBody>
          <a:bodyPr wrap="square" rtlCol="0">
            <a:spAutoFit/>
          </a:bodyPr>
          <a:lstStyle/>
          <a:p>
            <a:r>
              <a:rPr lang="en-US" dirty="0"/>
              <a:t>6 dB</a:t>
            </a:r>
          </a:p>
        </p:txBody>
      </p:sp>
      <p:sp>
        <p:nvSpPr>
          <p:cNvPr id="107" name="TextBox 106">
            <a:extLst>
              <a:ext uri="{FF2B5EF4-FFF2-40B4-BE49-F238E27FC236}">
                <a16:creationId xmlns:a16="http://schemas.microsoft.com/office/drawing/2014/main" id="{9BBDBD18-FFC4-453E-8BD7-50EFBCE7006B}"/>
              </a:ext>
            </a:extLst>
          </p:cNvPr>
          <p:cNvSpPr txBox="1"/>
          <p:nvPr/>
        </p:nvSpPr>
        <p:spPr>
          <a:xfrm>
            <a:off x="4204479" y="5599685"/>
            <a:ext cx="4150567" cy="276999"/>
          </a:xfrm>
          <a:prstGeom prst="rect">
            <a:avLst/>
          </a:prstGeom>
          <a:noFill/>
        </p:spPr>
        <p:txBody>
          <a:bodyPr wrap="square" rtlCol="0">
            <a:spAutoFit/>
          </a:bodyPr>
          <a:lstStyle/>
          <a:p>
            <a:r>
              <a:rPr lang="en-US" dirty="0"/>
              <a:t>Lowest specified receiver sensitivity (depends on the device)</a:t>
            </a:r>
          </a:p>
        </p:txBody>
      </p:sp>
      <p:sp>
        <p:nvSpPr>
          <p:cNvPr id="108" name="TextBox 107">
            <a:extLst>
              <a:ext uri="{FF2B5EF4-FFF2-40B4-BE49-F238E27FC236}">
                <a16:creationId xmlns:a16="http://schemas.microsoft.com/office/drawing/2014/main" id="{BA935F5B-E4B5-428B-BEFF-8E5FB97AAB97}"/>
              </a:ext>
            </a:extLst>
          </p:cNvPr>
          <p:cNvSpPr txBox="1"/>
          <p:nvPr/>
        </p:nvSpPr>
        <p:spPr>
          <a:xfrm>
            <a:off x="4696568" y="1879953"/>
            <a:ext cx="592429" cy="461665"/>
          </a:xfrm>
          <a:prstGeom prst="rect">
            <a:avLst/>
          </a:prstGeom>
          <a:noFill/>
        </p:spPr>
        <p:txBody>
          <a:bodyPr wrap="square" rtlCol="0">
            <a:spAutoFit/>
          </a:bodyPr>
          <a:lstStyle/>
          <a:p>
            <a:r>
              <a:rPr lang="en-US" i="1" dirty="0" err="1"/>
              <a:t>macED</a:t>
            </a:r>
            <a:endParaRPr lang="en-US" i="1" dirty="0"/>
          </a:p>
        </p:txBody>
      </p:sp>
      <p:sp>
        <p:nvSpPr>
          <p:cNvPr id="109" name="TextBox 108">
            <a:extLst>
              <a:ext uri="{FF2B5EF4-FFF2-40B4-BE49-F238E27FC236}">
                <a16:creationId xmlns:a16="http://schemas.microsoft.com/office/drawing/2014/main" id="{EC4B42B9-CD2D-4F61-A0EB-62402BA02E7B}"/>
              </a:ext>
            </a:extLst>
          </p:cNvPr>
          <p:cNvSpPr txBox="1"/>
          <p:nvPr/>
        </p:nvSpPr>
        <p:spPr>
          <a:xfrm>
            <a:off x="1630370" y="1967704"/>
            <a:ext cx="752378" cy="461665"/>
          </a:xfrm>
          <a:prstGeom prst="rect">
            <a:avLst/>
          </a:prstGeom>
          <a:noFill/>
        </p:spPr>
        <p:txBody>
          <a:bodyPr wrap="square" rtlCol="0">
            <a:spAutoFit/>
          </a:bodyPr>
          <a:lstStyle/>
          <a:p>
            <a:r>
              <a:rPr lang="en-US" dirty="0"/>
              <a:t>ED (dBm)</a:t>
            </a:r>
          </a:p>
        </p:txBody>
      </p:sp>
      <p:sp>
        <p:nvSpPr>
          <p:cNvPr id="110" name="TextBox 109">
            <a:extLst>
              <a:ext uri="{FF2B5EF4-FFF2-40B4-BE49-F238E27FC236}">
                <a16:creationId xmlns:a16="http://schemas.microsoft.com/office/drawing/2014/main" id="{570C0891-7B09-495E-9F1C-D7C7C6CE604B}"/>
              </a:ext>
            </a:extLst>
          </p:cNvPr>
          <p:cNvSpPr txBox="1"/>
          <p:nvPr/>
        </p:nvSpPr>
        <p:spPr>
          <a:xfrm>
            <a:off x="4460120" y="2291770"/>
            <a:ext cx="532662" cy="276999"/>
          </a:xfrm>
          <a:prstGeom prst="rect">
            <a:avLst/>
          </a:prstGeom>
          <a:noFill/>
        </p:spPr>
        <p:txBody>
          <a:bodyPr wrap="square" rtlCol="0">
            <a:spAutoFit/>
          </a:bodyPr>
          <a:lstStyle/>
          <a:p>
            <a:r>
              <a:rPr lang="en-US" dirty="0"/>
              <a:t>4 bit</a:t>
            </a:r>
          </a:p>
        </p:txBody>
      </p:sp>
      <p:sp>
        <p:nvSpPr>
          <p:cNvPr id="111" name="TextBox 110">
            <a:extLst>
              <a:ext uri="{FF2B5EF4-FFF2-40B4-BE49-F238E27FC236}">
                <a16:creationId xmlns:a16="http://schemas.microsoft.com/office/drawing/2014/main" id="{7E415EC8-49A9-4E3D-B532-4367D3C474BB}"/>
              </a:ext>
            </a:extLst>
          </p:cNvPr>
          <p:cNvSpPr txBox="1"/>
          <p:nvPr/>
        </p:nvSpPr>
        <p:spPr>
          <a:xfrm>
            <a:off x="5141271" y="2174197"/>
            <a:ext cx="532662" cy="276999"/>
          </a:xfrm>
          <a:prstGeom prst="rect">
            <a:avLst/>
          </a:prstGeom>
          <a:noFill/>
        </p:spPr>
        <p:txBody>
          <a:bodyPr wrap="square" rtlCol="0">
            <a:spAutoFit/>
          </a:bodyPr>
          <a:lstStyle/>
          <a:p>
            <a:r>
              <a:rPr lang="en-US" dirty="0"/>
              <a:t>8 bit</a:t>
            </a:r>
          </a:p>
        </p:txBody>
      </p:sp>
      <p:sp>
        <p:nvSpPr>
          <p:cNvPr id="112" name="Title 111">
            <a:extLst>
              <a:ext uri="{FF2B5EF4-FFF2-40B4-BE49-F238E27FC236}">
                <a16:creationId xmlns:a16="http://schemas.microsoft.com/office/drawing/2014/main" id="{2A6D6EAA-9954-4FD1-B659-8743B6FB8A36}"/>
              </a:ext>
            </a:extLst>
          </p:cNvPr>
          <p:cNvSpPr>
            <a:spLocks noGrp="1"/>
          </p:cNvSpPr>
          <p:nvPr>
            <p:ph type="title"/>
          </p:nvPr>
        </p:nvSpPr>
        <p:spPr/>
        <p:txBody>
          <a:bodyPr/>
          <a:lstStyle/>
          <a:p>
            <a:r>
              <a:rPr lang="en-US" dirty="0"/>
              <a:t>Proposed resolution (example)</a:t>
            </a:r>
          </a:p>
        </p:txBody>
      </p:sp>
      <p:sp>
        <p:nvSpPr>
          <p:cNvPr id="113" name="Rectangle 112">
            <a:extLst>
              <a:ext uri="{FF2B5EF4-FFF2-40B4-BE49-F238E27FC236}">
                <a16:creationId xmlns:a16="http://schemas.microsoft.com/office/drawing/2014/main" id="{C4DB68B0-0093-4DDD-AA77-8B9B65C61448}"/>
              </a:ext>
            </a:extLst>
          </p:cNvPr>
          <p:cNvSpPr/>
          <p:nvPr/>
        </p:nvSpPr>
        <p:spPr>
          <a:xfrm>
            <a:off x="5006104" y="2406312"/>
            <a:ext cx="719087" cy="3119030"/>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sz="900"/>
          </a:p>
        </p:txBody>
      </p:sp>
      <p:sp>
        <p:nvSpPr>
          <p:cNvPr id="114" name="TextBox 113">
            <a:extLst>
              <a:ext uri="{FF2B5EF4-FFF2-40B4-BE49-F238E27FC236}">
                <a16:creationId xmlns:a16="http://schemas.microsoft.com/office/drawing/2014/main" id="{F7226AEE-DD42-4D5D-921A-6CBF3A49F6F1}"/>
              </a:ext>
            </a:extLst>
          </p:cNvPr>
          <p:cNvSpPr txBox="1"/>
          <p:nvPr/>
        </p:nvSpPr>
        <p:spPr>
          <a:xfrm>
            <a:off x="5736485" y="2347150"/>
            <a:ext cx="869600" cy="461665"/>
          </a:xfrm>
          <a:prstGeom prst="rect">
            <a:avLst/>
          </a:prstGeom>
          <a:noFill/>
        </p:spPr>
        <p:txBody>
          <a:bodyPr wrap="square" rtlCol="0">
            <a:spAutoFit/>
          </a:bodyPr>
          <a:lstStyle/>
          <a:p>
            <a:r>
              <a:rPr lang="en-US" dirty="0">
                <a:solidFill>
                  <a:srgbClr val="FF0000"/>
                </a:solidFill>
              </a:rPr>
              <a:t>Proposed resolution</a:t>
            </a:r>
          </a:p>
        </p:txBody>
      </p:sp>
      <p:grpSp>
        <p:nvGrpSpPr>
          <p:cNvPr id="123" name="Group 122">
            <a:extLst>
              <a:ext uri="{FF2B5EF4-FFF2-40B4-BE49-F238E27FC236}">
                <a16:creationId xmlns:a16="http://schemas.microsoft.com/office/drawing/2014/main" id="{233D197D-C0B7-4671-B13C-0092C4B61228}"/>
              </a:ext>
            </a:extLst>
          </p:cNvPr>
          <p:cNvGrpSpPr/>
          <p:nvPr/>
        </p:nvGrpSpPr>
        <p:grpSpPr>
          <a:xfrm>
            <a:off x="3881736" y="5042747"/>
            <a:ext cx="301357" cy="301083"/>
            <a:chOff x="5271903" y="5580662"/>
            <a:chExt cx="401809" cy="401444"/>
          </a:xfrm>
        </p:grpSpPr>
        <p:cxnSp>
          <p:nvCxnSpPr>
            <p:cNvPr id="115" name="Straight Connector 114">
              <a:extLst>
                <a:ext uri="{FF2B5EF4-FFF2-40B4-BE49-F238E27FC236}">
                  <a16:creationId xmlns:a16="http://schemas.microsoft.com/office/drawing/2014/main" id="{DDB3D884-37D1-4324-BFF3-F3370132AA23}"/>
                </a:ext>
              </a:extLst>
            </p:cNvPr>
            <p:cNvCxnSpPr>
              <a:cxnSpLocks/>
            </p:cNvCxnSpPr>
            <p:nvPr/>
          </p:nvCxnSpPr>
          <p:spPr>
            <a:xfrm>
              <a:off x="5271903" y="5915197"/>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A22B22E-1B90-482D-B131-51606C22A1E6}"/>
                </a:ext>
              </a:extLst>
            </p:cNvPr>
            <p:cNvCxnSpPr>
              <a:cxnSpLocks/>
            </p:cNvCxnSpPr>
            <p:nvPr/>
          </p:nvCxnSpPr>
          <p:spPr>
            <a:xfrm>
              <a:off x="5271903" y="5848290"/>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B0EAF49C-D837-4F34-8075-5C6207EC325C}"/>
                </a:ext>
              </a:extLst>
            </p:cNvPr>
            <p:cNvCxnSpPr>
              <a:cxnSpLocks/>
            </p:cNvCxnSpPr>
            <p:nvPr/>
          </p:nvCxnSpPr>
          <p:spPr>
            <a:xfrm>
              <a:off x="5271903" y="5781383"/>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6AB647FA-2B1B-47E2-85C2-0A2BFB1C061C}"/>
                </a:ext>
              </a:extLst>
            </p:cNvPr>
            <p:cNvCxnSpPr>
              <a:cxnSpLocks/>
            </p:cNvCxnSpPr>
            <p:nvPr/>
          </p:nvCxnSpPr>
          <p:spPr>
            <a:xfrm>
              <a:off x="5271903" y="5714476"/>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2DAC8280-218E-4C80-BBF1-392DE1A5406B}"/>
                </a:ext>
              </a:extLst>
            </p:cNvPr>
            <p:cNvCxnSpPr>
              <a:cxnSpLocks/>
            </p:cNvCxnSpPr>
            <p:nvPr/>
          </p:nvCxnSpPr>
          <p:spPr>
            <a:xfrm>
              <a:off x="5271903" y="5647569"/>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CA9CCDD7-918F-4A4F-813B-BF3D3E4B588B}"/>
                </a:ext>
              </a:extLst>
            </p:cNvPr>
            <p:cNvCxnSpPr>
              <a:cxnSpLocks/>
            </p:cNvCxnSpPr>
            <p:nvPr/>
          </p:nvCxnSpPr>
          <p:spPr>
            <a:xfrm>
              <a:off x="5271903" y="5982106"/>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D853E5B3-E6C6-41AF-949F-64D4CDB83A63}"/>
                </a:ext>
              </a:extLst>
            </p:cNvPr>
            <p:cNvCxnSpPr>
              <a:cxnSpLocks/>
            </p:cNvCxnSpPr>
            <p:nvPr/>
          </p:nvCxnSpPr>
          <p:spPr>
            <a:xfrm>
              <a:off x="5276132" y="5580662"/>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grpSp>
      <p:grpSp>
        <p:nvGrpSpPr>
          <p:cNvPr id="124" name="Group 123">
            <a:extLst>
              <a:ext uri="{FF2B5EF4-FFF2-40B4-BE49-F238E27FC236}">
                <a16:creationId xmlns:a16="http://schemas.microsoft.com/office/drawing/2014/main" id="{7ADB9593-DF9F-4871-9D0C-3525EDAE507F}"/>
              </a:ext>
            </a:extLst>
          </p:cNvPr>
          <p:cNvGrpSpPr/>
          <p:nvPr/>
        </p:nvGrpSpPr>
        <p:grpSpPr>
          <a:xfrm>
            <a:off x="3880862" y="4749133"/>
            <a:ext cx="301357" cy="250901"/>
            <a:chOff x="5271903" y="5580662"/>
            <a:chExt cx="401809" cy="334535"/>
          </a:xfrm>
        </p:grpSpPr>
        <p:cxnSp>
          <p:nvCxnSpPr>
            <p:cNvPr id="125" name="Straight Connector 124">
              <a:extLst>
                <a:ext uri="{FF2B5EF4-FFF2-40B4-BE49-F238E27FC236}">
                  <a16:creationId xmlns:a16="http://schemas.microsoft.com/office/drawing/2014/main" id="{65334B2F-06FD-44B9-B329-DEE3B1097E0D}"/>
                </a:ext>
              </a:extLst>
            </p:cNvPr>
            <p:cNvCxnSpPr>
              <a:cxnSpLocks/>
            </p:cNvCxnSpPr>
            <p:nvPr/>
          </p:nvCxnSpPr>
          <p:spPr>
            <a:xfrm>
              <a:off x="5271903" y="5915197"/>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7254BF51-9B7E-4919-A957-E27E78B6C964}"/>
                </a:ext>
              </a:extLst>
            </p:cNvPr>
            <p:cNvCxnSpPr>
              <a:cxnSpLocks/>
            </p:cNvCxnSpPr>
            <p:nvPr/>
          </p:nvCxnSpPr>
          <p:spPr>
            <a:xfrm>
              <a:off x="5271903" y="5848290"/>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3C063707-B338-4A32-9913-AB363A1C5787}"/>
                </a:ext>
              </a:extLst>
            </p:cNvPr>
            <p:cNvCxnSpPr>
              <a:cxnSpLocks/>
            </p:cNvCxnSpPr>
            <p:nvPr/>
          </p:nvCxnSpPr>
          <p:spPr>
            <a:xfrm>
              <a:off x="5271903" y="5781383"/>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B9E51EF8-D8D8-4534-B19C-9F974BC2864F}"/>
                </a:ext>
              </a:extLst>
            </p:cNvPr>
            <p:cNvCxnSpPr>
              <a:cxnSpLocks/>
            </p:cNvCxnSpPr>
            <p:nvPr/>
          </p:nvCxnSpPr>
          <p:spPr>
            <a:xfrm>
              <a:off x="5271903" y="5714476"/>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83DBC81E-72F1-4B55-B5C6-52340D345C56}"/>
                </a:ext>
              </a:extLst>
            </p:cNvPr>
            <p:cNvCxnSpPr>
              <a:cxnSpLocks/>
            </p:cNvCxnSpPr>
            <p:nvPr/>
          </p:nvCxnSpPr>
          <p:spPr>
            <a:xfrm>
              <a:off x="5271903" y="5647569"/>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F9EAE322-AD75-4E60-BD0F-A75CD4EDB072}"/>
                </a:ext>
              </a:extLst>
            </p:cNvPr>
            <p:cNvCxnSpPr>
              <a:cxnSpLocks/>
            </p:cNvCxnSpPr>
            <p:nvPr/>
          </p:nvCxnSpPr>
          <p:spPr>
            <a:xfrm>
              <a:off x="5276132" y="5580662"/>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grpSp>
      <p:grpSp>
        <p:nvGrpSpPr>
          <p:cNvPr id="132" name="Group 131">
            <a:extLst>
              <a:ext uri="{FF2B5EF4-FFF2-40B4-BE49-F238E27FC236}">
                <a16:creationId xmlns:a16="http://schemas.microsoft.com/office/drawing/2014/main" id="{83C0541F-D81B-42E3-9B92-C34BF5833C44}"/>
              </a:ext>
            </a:extLst>
          </p:cNvPr>
          <p:cNvGrpSpPr/>
          <p:nvPr/>
        </p:nvGrpSpPr>
        <p:grpSpPr>
          <a:xfrm>
            <a:off x="3879987" y="4455518"/>
            <a:ext cx="301357" cy="250901"/>
            <a:chOff x="5271903" y="5580662"/>
            <a:chExt cx="401809" cy="334535"/>
          </a:xfrm>
        </p:grpSpPr>
        <p:cxnSp>
          <p:nvCxnSpPr>
            <p:cNvPr id="133" name="Straight Connector 132">
              <a:extLst>
                <a:ext uri="{FF2B5EF4-FFF2-40B4-BE49-F238E27FC236}">
                  <a16:creationId xmlns:a16="http://schemas.microsoft.com/office/drawing/2014/main" id="{898FCEE2-0A3D-45F5-AB37-DEFEBADD947B}"/>
                </a:ext>
              </a:extLst>
            </p:cNvPr>
            <p:cNvCxnSpPr>
              <a:cxnSpLocks/>
            </p:cNvCxnSpPr>
            <p:nvPr/>
          </p:nvCxnSpPr>
          <p:spPr>
            <a:xfrm>
              <a:off x="5271903" y="5915197"/>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42A58885-A474-44A5-A062-1394C511BB9C}"/>
                </a:ext>
              </a:extLst>
            </p:cNvPr>
            <p:cNvCxnSpPr>
              <a:cxnSpLocks/>
            </p:cNvCxnSpPr>
            <p:nvPr/>
          </p:nvCxnSpPr>
          <p:spPr>
            <a:xfrm>
              <a:off x="5271903" y="5848290"/>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3C668442-E078-4B1B-BDEB-3200DB57856D}"/>
                </a:ext>
              </a:extLst>
            </p:cNvPr>
            <p:cNvCxnSpPr>
              <a:cxnSpLocks/>
            </p:cNvCxnSpPr>
            <p:nvPr/>
          </p:nvCxnSpPr>
          <p:spPr>
            <a:xfrm>
              <a:off x="5271903" y="5781383"/>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DE5B6CB2-BBEF-408D-AD3E-8FF9A3D8D682}"/>
                </a:ext>
              </a:extLst>
            </p:cNvPr>
            <p:cNvCxnSpPr>
              <a:cxnSpLocks/>
            </p:cNvCxnSpPr>
            <p:nvPr/>
          </p:nvCxnSpPr>
          <p:spPr>
            <a:xfrm>
              <a:off x="5271903" y="5714476"/>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B9258E7B-82F6-4AD2-A2A0-C1C82B880829}"/>
                </a:ext>
              </a:extLst>
            </p:cNvPr>
            <p:cNvCxnSpPr>
              <a:cxnSpLocks/>
            </p:cNvCxnSpPr>
            <p:nvPr/>
          </p:nvCxnSpPr>
          <p:spPr>
            <a:xfrm>
              <a:off x="5271903" y="5647569"/>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B8FEDDCC-0EEB-4C5D-87B0-0FE6215652B1}"/>
                </a:ext>
              </a:extLst>
            </p:cNvPr>
            <p:cNvCxnSpPr>
              <a:cxnSpLocks/>
            </p:cNvCxnSpPr>
            <p:nvPr/>
          </p:nvCxnSpPr>
          <p:spPr>
            <a:xfrm>
              <a:off x="5276132" y="5580662"/>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grpSp>
      <p:grpSp>
        <p:nvGrpSpPr>
          <p:cNvPr id="140" name="Group 139">
            <a:extLst>
              <a:ext uri="{FF2B5EF4-FFF2-40B4-BE49-F238E27FC236}">
                <a16:creationId xmlns:a16="http://schemas.microsoft.com/office/drawing/2014/main" id="{0191CBB8-1623-45AF-92A2-A04B4887F071}"/>
              </a:ext>
            </a:extLst>
          </p:cNvPr>
          <p:cNvGrpSpPr/>
          <p:nvPr/>
        </p:nvGrpSpPr>
        <p:grpSpPr>
          <a:xfrm>
            <a:off x="3879113" y="4154684"/>
            <a:ext cx="301357" cy="301083"/>
            <a:chOff x="5271903" y="5580662"/>
            <a:chExt cx="401809" cy="401444"/>
          </a:xfrm>
        </p:grpSpPr>
        <p:cxnSp>
          <p:nvCxnSpPr>
            <p:cNvPr id="141" name="Straight Connector 140">
              <a:extLst>
                <a:ext uri="{FF2B5EF4-FFF2-40B4-BE49-F238E27FC236}">
                  <a16:creationId xmlns:a16="http://schemas.microsoft.com/office/drawing/2014/main" id="{7F94ACFC-CF76-49DE-9342-C4A9AEF7E565}"/>
                </a:ext>
              </a:extLst>
            </p:cNvPr>
            <p:cNvCxnSpPr>
              <a:cxnSpLocks/>
            </p:cNvCxnSpPr>
            <p:nvPr/>
          </p:nvCxnSpPr>
          <p:spPr>
            <a:xfrm>
              <a:off x="5271903" y="5915197"/>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15F0D482-FBB9-450B-975C-3BC634FB6B4F}"/>
                </a:ext>
              </a:extLst>
            </p:cNvPr>
            <p:cNvCxnSpPr>
              <a:cxnSpLocks/>
            </p:cNvCxnSpPr>
            <p:nvPr/>
          </p:nvCxnSpPr>
          <p:spPr>
            <a:xfrm>
              <a:off x="5271903" y="5848290"/>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37C899B9-CB7A-4C4E-AC16-D4AE8A0F07FE}"/>
                </a:ext>
              </a:extLst>
            </p:cNvPr>
            <p:cNvCxnSpPr>
              <a:cxnSpLocks/>
            </p:cNvCxnSpPr>
            <p:nvPr/>
          </p:nvCxnSpPr>
          <p:spPr>
            <a:xfrm>
              <a:off x="5271903" y="5781383"/>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900FAD15-1916-41AE-9B8A-BA5D4D4318F8}"/>
                </a:ext>
              </a:extLst>
            </p:cNvPr>
            <p:cNvCxnSpPr>
              <a:cxnSpLocks/>
            </p:cNvCxnSpPr>
            <p:nvPr/>
          </p:nvCxnSpPr>
          <p:spPr>
            <a:xfrm>
              <a:off x="5271903" y="5714476"/>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E5C03FC0-1B62-4BA3-A4F2-79AA0D072737}"/>
                </a:ext>
              </a:extLst>
            </p:cNvPr>
            <p:cNvCxnSpPr>
              <a:cxnSpLocks/>
            </p:cNvCxnSpPr>
            <p:nvPr/>
          </p:nvCxnSpPr>
          <p:spPr>
            <a:xfrm>
              <a:off x="5271903" y="5647569"/>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47CC02C7-A2A4-44A1-BDB8-BCA441F2F0A3}"/>
                </a:ext>
              </a:extLst>
            </p:cNvPr>
            <p:cNvCxnSpPr>
              <a:cxnSpLocks/>
            </p:cNvCxnSpPr>
            <p:nvPr/>
          </p:nvCxnSpPr>
          <p:spPr>
            <a:xfrm>
              <a:off x="5271903" y="5982106"/>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CF2DAD2F-6727-438F-9F49-201E747F5B53}"/>
                </a:ext>
              </a:extLst>
            </p:cNvPr>
            <p:cNvCxnSpPr>
              <a:cxnSpLocks/>
            </p:cNvCxnSpPr>
            <p:nvPr/>
          </p:nvCxnSpPr>
          <p:spPr>
            <a:xfrm>
              <a:off x="5276132" y="5580662"/>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grpSp>
      <p:grpSp>
        <p:nvGrpSpPr>
          <p:cNvPr id="148" name="Group 147">
            <a:extLst>
              <a:ext uri="{FF2B5EF4-FFF2-40B4-BE49-F238E27FC236}">
                <a16:creationId xmlns:a16="http://schemas.microsoft.com/office/drawing/2014/main" id="{B39978AE-94C2-4080-B718-835840F340A7}"/>
              </a:ext>
            </a:extLst>
          </p:cNvPr>
          <p:cNvGrpSpPr/>
          <p:nvPr/>
        </p:nvGrpSpPr>
        <p:grpSpPr>
          <a:xfrm>
            <a:off x="3878238" y="3864679"/>
            <a:ext cx="301357" cy="250901"/>
            <a:chOff x="5271903" y="5580662"/>
            <a:chExt cx="401809" cy="334535"/>
          </a:xfrm>
        </p:grpSpPr>
        <p:cxnSp>
          <p:nvCxnSpPr>
            <p:cNvPr id="149" name="Straight Connector 148">
              <a:extLst>
                <a:ext uri="{FF2B5EF4-FFF2-40B4-BE49-F238E27FC236}">
                  <a16:creationId xmlns:a16="http://schemas.microsoft.com/office/drawing/2014/main" id="{B9874585-E256-4139-A7FE-02D1808F8A75}"/>
                </a:ext>
              </a:extLst>
            </p:cNvPr>
            <p:cNvCxnSpPr>
              <a:cxnSpLocks/>
            </p:cNvCxnSpPr>
            <p:nvPr/>
          </p:nvCxnSpPr>
          <p:spPr>
            <a:xfrm>
              <a:off x="5271903" y="5915197"/>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B6D934FE-0FC8-4920-B2D8-D9CAEF689DED}"/>
                </a:ext>
              </a:extLst>
            </p:cNvPr>
            <p:cNvCxnSpPr>
              <a:cxnSpLocks/>
            </p:cNvCxnSpPr>
            <p:nvPr/>
          </p:nvCxnSpPr>
          <p:spPr>
            <a:xfrm>
              <a:off x="5271903" y="5848290"/>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24735E08-644A-4544-9500-53CEE3E70955}"/>
                </a:ext>
              </a:extLst>
            </p:cNvPr>
            <p:cNvCxnSpPr>
              <a:cxnSpLocks/>
            </p:cNvCxnSpPr>
            <p:nvPr/>
          </p:nvCxnSpPr>
          <p:spPr>
            <a:xfrm>
              <a:off x="5271903" y="5781383"/>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8B30E1C1-77E3-4B97-A137-D1AA5EBD392F}"/>
                </a:ext>
              </a:extLst>
            </p:cNvPr>
            <p:cNvCxnSpPr>
              <a:cxnSpLocks/>
            </p:cNvCxnSpPr>
            <p:nvPr/>
          </p:nvCxnSpPr>
          <p:spPr>
            <a:xfrm>
              <a:off x="5271903" y="5714476"/>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5FE26B8E-548A-4ED2-BDF4-01F9B66DC805}"/>
                </a:ext>
              </a:extLst>
            </p:cNvPr>
            <p:cNvCxnSpPr>
              <a:cxnSpLocks/>
            </p:cNvCxnSpPr>
            <p:nvPr/>
          </p:nvCxnSpPr>
          <p:spPr>
            <a:xfrm>
              <a:off x="5271903" y="5647569"/>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F109C866-555A-49F6-BE6E-E8F44B55777E}"/>
                </a:ext>
              </a:extLst>
            </p:cNvPr>
            <p:cNvCxnSpPr>
              <a:cxnSpLocks/>
            </p:cNvCxnSpPr>
            <p:nvPr/>
          </p:nvCxnSpPr>
          <p:spPr>
            <a:xfrm>
              <a:off x="5276132" y="5580662"/>
              <a:ext cx="397580" cy="0"/>
            </a:xfrm>
            <a:prstGeom prst="line">
              <a:avLst/>
            </a:prstGeom>
            <a:ln w="12700"/>
          </p:spPr>
          <p:style>
            <a:lnRef idx="1">
              <a:schemeClr val="accent1"/>
            </a:lnRef>
            <a:fillRef idx="0">
              <a:schemeClr val="accent1"/>
            </a:fillRef>
            <a:effectRef idx="0">
              <a:schemeClr val="accent1"/>
            </a:effectRef>
            <a:fontRef idx="minor">
              <a:schemeClr val="tx1"/>
            </a:fontRef>
          </p:style>
        </p:cxnSp>
      </p:grpSp>
      <p:cxnSp>
        <p:nvCxnSpPr>
          <p:cNvPr id="116" name="Straight Connector 115">
            <a:extLst>
              <a:ext uri="{FF2B5EF4-FFF2-40B4-BE49-F238E27FC236}">
                <a16:creationId xmlns:a16="http://schemas.microsoft.com/office/drawing/2014/main" id="{22DCC356-B05A-4DCF-B586-A13A4A9AC8F8}"/>
              </a:ext>
            </a:extLst>
          </p:cNvPr>
          <p:cNvCxnSpPr>
            <a:cxnSpLocks/>
          </p:cNvCxnSpPr>
          <p:nvPr/>
        </p:nvCxnSpPr>
        <p:spPr>
          <a:xfrm>
            <a:off x="5333473" y="3430108"/>
            <a:ext cx="0" cy="342900"/>
          </a:xfrm>
          <a:prstGeom prst="line">
            <a:avLst/>
          </a:prstGeom>
          <a:ln w="381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6A40713F-54F4-4224-9711-81683873FF68}"/>
              </a:ext>
            </a:extLst>
          </p:cNvPr>
          <p:cNvCxnSpPr>
            <a:cxnSpLocks/>
          </p:cNvCxnSpPr>
          <p:nvPr/>
        </p:nvCxnSpPr>
        <p:spPr>
          <a:xfrm>
            <a:off x="5333473" y="2841962"/>
            <a:ext cx="0" cy="342900"/>
          </a:xfrm>
          <a:prstGeom prst="line">
            <a:avLst/>
          </a:prstGeom>
          <a:ln w="381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F9C35474-7E01-4631-86B6-A9B4AFFE053A}"/>
              </a:ext>
            </a:extLst>
          </p:cNvPr>
          <p:cNvCxnSpPr>
            <a:cxnSpLocks/>
          </p:cNvCxnSpPr>
          <p:nvPr/>
        </p:nvCxnSpPr>
        <p:spPr>
          <a:xfrm>
            <a:off x="5334581" y="2476868"/>
            <a:ext cx="0" cy="137160"/>
          </a:xfrm>
          <a:prstGeom prst="line">
            <a:avLst/>
          </a:prstGeom>
          <a:ln w="381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54" name="Speech Bubble: Rectangle with Corners Rounded 153">
            <a:extLst>
              <a:ext uri="{FF2B5EF4-FFF2-40B4-BE49-F238E27FC236}">
                <a16:creationId xmlns:a16="http://schemas.microsoft.com/office/drawing/2014/main" id="{2FE58AA1-44DD-45BD-B7A3-28AB41DBF21F}"/>
              </a:ext>
            </a:extLst>
          </p:cNvPr>
          <p:cNvSpPr/>
          <p:nvPr/>
        </p:nvSpPr>
        <p:spPr>
          <a:xfrm>
            <a:off x="6033270" y="3045871"/>
            <a:ext cx="2342111" cy="1283207"/>
          </a:xfrm>
          <a:prstGeom prst="wedgeRoundRectCallout">
            <a:avLst>
              <a:gd name="adj1" fmla="val -61900"/>
              <a:gd name="adj2" fmla="val 25776"/>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00" dirty="0"/>
              <a:t>This looks more than enough, but 8 bit (one octet) expression is aligned with “</a:t>
            </a:r>
            <a:r>
              <a:rPr lang="en-US" sz="900" dirty="0" err="1"/>
              <a:t>EnergyDetectList</a:t>
            </a:r>
            <a:r>
              <a:rPr lang="en-US" sz="900" dirty="0"/>
              <a:t>” in MLME-SCAN parameters (Table 8-30, p.313)</a:t>
            </a:r>
          </a:p>
        </p:txBody>
      </p:sp>
    </p:spTree>
    <p:extLst>
      <p:ext uri="{BB962C8B-B14F-4D97-AF65-F5344CB8AC3E}">
        <p14:creationId xmlns:p14="http://schemas.microsoft.com/office/powerpoint/2010/main" val="1650577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518</Words>
  <Application>Microsoft Office PowerPoint</Application>
  <PresentationFormat>On-screen Show (4:3)</PresentationFormat>
  <Paragraphs>103</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Office Theme</vt:lpstr>
      <vt:lpstr>PowerPoint Presentation</vt:lpstr>
      <vt:lpstr>Definition of Energy Detection</vt:lpstr>
      <vt:lpstr>Current definition (example)</vt:lpstr>
      <vt:lpstr>Proposed resolution (example)</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Yokota, Hidetoshi</dc:creator>
  <cp:keywords/>
  <dc:description>&lt;doc#&gt;</dc:description>
  <cp:lastModifiedBy>Yokota, Hidetoshi</cp:lastModifiedBy>
  <cp:revision>258</cp:revision>
  <cp:lastPrinted>2019-02-21T03:58:11Z</cp:lastPrinted>
  <dcterms:created xsi:type="dcterms:W3CDTF">2015-03-06T22:24:22Z</dcterms:created>
  <dcterms:modified xsi:type="dcterms:W3CDTF">2019-09-15T12:34:41Z</dcterms:modified>
</cp:coreProperties>
</file>